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ppt/charts/chart5.xml" ContentType="application/vnd.openxmlformats-officedocument.drawingml.chart+xml"/>
  <Override PartName="/ppt/notesSlides/notesSlide6.xml" ContentType="application/vnd.openxmlformats-officedocument.presentationml.notesSlide+xml"/>
  <Override PartName="/ppt/charts/chart6.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7"/>
  </p:notesMasterIdLst>
  <p:sldIdLst>
    <p:sldId id="2147475455" r:id="rId3"/>
    <p:sldId id="2147475449" r:id="rId4"/>
    <p:sldId id="2147475425" r:id="rId5"/>
    <p:sldId id="2147475447" r:id="rId6"/>
    <p:sldId id="2147475422" r:id="rId7"/>
    <p:sldId id="2147475410" r:id="rId8"/>
    <p:sldId id="2147475411" r:id="rId9"/>
    <p:sldId id="2147475433" r:id="rId10"/>
    <p:sldId id="2147475434" r:id="rId11"/>
    <p:sldId id="2147475428" r:id="rId12"/>
    <p:sldId id="2147475371" r:id="rId13"/>
    <p:sldId id="2147475441" r:id="rId14"/>
    <p:sldId id="2147475450" r:id="rId15"/>
    <p:sldId id="2147475454" r:id="rId16"/>
    <p:sldId id="2147475453" r:id="rId17"/>
    <p:sldId id="2147475435" r:id="rId18"/>
    <p:sldId id="2147475436" r:id="rId19"/>
    <p:sldId id="2147475438" r:id="rId20"/>
    <p:sldId id="2147475398" r:id="rId21"/>
    <p:sldId id="2147475401" r:id="rId22"/>
    <p:sldId id="2147475403" r:id="rId23"/>
    <p:sldId id="2147475429" r:id="rId24"/>
    <p:sldId id="2147475423" r:id="rId25"/>
    <p:sldId id="2147475399" r:id="rId26"/>
    <p:sldId id="2147475420" r:id="rId27"/>
    <p:sldId id="285" r:id="rId28"/>
    <p:sldId id="2147475430" r:id="rId29"/>
    <p:sldId id="2147475443" r:id="rId30"/>
    <p:sldId id="2147475444" r:id="rId31"/>
    <p:sldId id="2147475431" r:id="rId32"/>
    <p:sldId id="2147475442" r:id="rId33"/>
    <p:sldId id="2147475421" r:id="rId34"/>
    <p:sldId id="2147475445" r:id="rId35"/>
    <p:sldId id="2147475446" r:id="rId36"/>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00FF00"/>
    <a:srgbClr val="FF3399"/>
    <a:srgbClr val="0000FF"/>
    <a:srgbClr val="73B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779" autoAdjust="0"/>
    <p:restoredTop sz="94662"/>
  </p:normalViewPr>
  <p:slideViewPr>
    <p:cSldViewPr snapToGrid="0">
      <p:cViewPr varScale="1">
        <p:scale>
          <a:sx n="94" d="100"/>
          <a:sy n="94" d="100"/>
        </p:scale>
        <p:origin x="720" y="53"/>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Ben%20Trinh\AppData\Local\Temp\notes256C9A\FILE%20DU%20LIEU%20NHAN%20LUC%202022.04.2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Ben%20Trinh\AppData\Local\Temp\notes256C9A\FILE%20DU%20LIEU%20NHAN%20LUC%202022.04.2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Ben%20Trinh\AppData\Local\Temp\notes256C9A\FILE%20DU%20LIEU%20NHAN%20LUC%202022.04.27.xlsx"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9.1593395804421704E-2"/>
          <c:y val="4.0059615673028272E-2"/>
          <c:w val="0.9002747623432662"/>
          <c:h val="0.83823233792238327"/>
        </c:manualLayout>
      </c:layout>
      <c:barChart>
        <c:barDir val="col"/>
        <c:grouping val="clustered"/>
        <c:varyColors val="0"/>
        <c:ser>
          <c:idx val="0"/>
          <c:order val="0"/>
          <c:tx>
            <c:strRef>
              <c:f>工作表1!$B$1</c:f>
              <c:strCache>
                <c:ptCount val="1"/>
                <c:pt idx="0">
                  <c:v>Revenue</c:v>
                </c:pt>
              </c:strCache>
            </c:strRef>
          </c:tx>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invertIfNegative val="0"/>
          <c:dLbls>
            <c:dLbl>
              <c:idx val="0"/>
              <c:layout/>
              <c:tx>
                <c:rich>
                  <a:bodyPr/>
                  <a:lstStyle/>
                  <a:p>
                    <a:r>
                      <a:rPr lang="en-US" dirty="0" smtClean="0"/>
                      <a:t>59.3</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12DB-4969-879F-5E3A3BB23201}"/>
                </c:ext>
              </c:extLst>
            </c:dLbl>
            <c:dLbl>
              <c:idx val="1"/>
              <c:layout/>
              <c:tx>
                <c:rich>
                  <a:bodyPr/>
                  <a:lstStyle/>
                  <a:p>
                    <a:r>
                      <a:rPr lang="en-US" smtClean="0"/>
                      <a:t>58.6</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12DB-4969-879F-5E3A3BB23201}"/>
                </c:ext>
              </c:extLst>
            </c:dLbl>
            <c:dLbl>
              <c:idx val="2"/>
              <c:layout/>
              <c:tx>
                <c:rich>
                  <a:bodyPr/>
                  <a:lstStyle/>
                  <a:p>
                    <a:r>
                      <a:rPr lang="en-US" smtClean="0"/>
                      <a:t>61.9</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12DB-4969-879F-5E3A3BB23201}"/>
                </c:ext>
              </c:extLst>
            </c:dLbl>
            <c:dLbl>
              <c:idx val="3"/>
              <c:layout/>
              <c:tx>
                <c:rich>
                  <a:bodyPr/>
                  <a:lstStyle/>
                  <a:p>
                    <a:r>
                      <a:rPr lang="en-US" smtClean="0"/>
                      <a:t>62.9</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12DB-4969-879F-5E3A3BB23201}"/>
                </c:ext>
              </c:extLst>
            </c:dLbl>
            <c:dLbl>
              <c:idx val="4"/>
              <c:layout>
                <c:manualLayout>
                  <c:x val="4.5465195766152032E-3"/>
                  <c:y val="7.4256477781380181E-3"/>
                </c:manualLayout>
              </c:layout>
              <c:tx>
                <c:rich>
                  <a:bodyPr/>
                  <a:lstStyle/>
                  <a:p>
                    <a:r>
                      <a:rPr lang="en-US" dirty="0" smtClean="0"/>
                      <a:t>73.3</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3BC-4899-AA8B-0CBF6E8799D1}"/>
                </c:ext>
              </c:extLst>
            </c:dLbl>
            <c:numFmt formatCode="#,##0_);[Red]\(#,##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工作表1!$A$2:$A$6</c:f>
              <c:numCache>
                <c:formatCode>General</c:formatCode>
                <c:ptCount val="5"/>
                <c:pt idx="0">
                  <c:v>2018</c:v>
                </c:pt>
                <c:pt idx="1">
                  <c:v>2019</c:v>
                </c:pt>
                <c:pt idx="2">
                  <c:v>2020</c:v>
                </c:pt>
                <c:pt idx="3">
                  <c:v>2021</c:v>
                </c:pt>
                <c:pt idx="4">
                  <c:v>2022</c:v>
                </c:pt>
              </c:numCache>
            </c:numRef>
          </c:cat>
          <c:val>
            <c:numRef>
              <c:f>工作表1!$B$2:$B$6</c:f>
              <c:numCache>
                <c:formatCode>General</c:formatCode>
                <c:ptCount val="5"/>
                <c:pt idx="0">
                  <c:v>413</c:v>
                </c:pt>
                <c:pt idx="1">
                  <c:v>408</c:v>
                </c:pt>
                <c:pt idx="2">
                  <c:v>431</c:v>
                </c:pt>
                <c:pt idx="3">
                  <c:v>438</c:v>
                </c:pt>
                <c:pt idx="4">
                  <c:v>511</c:v>
                </c:pt>
              </c:numCache>
            </c:numRef>
          </c:val>
          <c:extLst>
            <c:ext xmlns:c16="http://schemas.microsoft.com/office/drawing/2014/chart" uri="{C3380CC4-5D6E-409C-BE32-E72D297353CC}">
              <c16:uniqueId val="{00000001-03BC-4899-AA8B-0CBF6E8799D1}"/>
            </c:ext>
          </c:extLst>
        </c:ser>
        <c:dLbls>
          <c:showLegendKey val="0"/>
          <c:showVal val="0"/>
          <c:showCatName val="0"/>
          <c:showSerName val="0"/>
          <c:showPercent val="0"/>
          <c:showBubbleSize val="0"/>
        </c:dLbls>
        <c:gapWidth val="100"/>
        <c:overlap val="-24"/>
        <c:axId val="169505920"/>
        <c:axId val="169507456"/>
      </c:barChart>
      <c:catAx>
        <c:axId val="16950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9507456"/>
        <c:crosses val="autoZero"/>
        <c:auto val="1"/>
        <c:lblAlgn val="ctr"/>
        <c:lblOffset val="100"/>
        <c:noMultiLvlLbl val="0"/>
      </c:catAx>
      <c:valAx>
        <c:axId val="169507456"/>
        <c:scaling>
          <c:orientation val="minMax"/>
          <c:max val="55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69505920"/>
        <c:crosses val="autoZero"/>
        <c:crossBetween val="between"/>
        <c:majorUnit val="100"/>
      </c:valAx>
      <c:spPr>
        <a:noFill/>
        <a:ln>
          <a:noFill/>
        </a:ln>
        <a:effectLst/>
      </c:spPr>
    </c:plotArea>
    <c:legend>
      <c:legendPos val="b"/>
      <c:layout>
        <c:manualLayout>
          <c:xMode val="edge"/>
          <c:yMode val="edge"/>
          <c:x val="0.44476077162671068"/>
          <c:y val="1.4379152990855033E-2"/>
          <c:w val="0.15139695393928176"/>
          <c:h val="7.2266170298168994E-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a:t>Education</a:t>
            </a:r>
          </a:p>
        </c:rich>
      </c:tx>
      <c:layout>
        <c:manualLayout>
          <c:xMode val="edge"/>
          <c:yMode val="edge"/>
          <c:x val="0.39274156856089482"/>
          <c:y val="0.10836277974087177"/>
        </c:manualLayout>
      </c:layout>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7471921294392422E-2"/>
          <c:y val="0.32673251532604425"/>
          <c:w val="0.91995403936025866"/>
          <c:h val="0.65073871066470246"/>
        </c:manualLayout>
      </c:layout>
      <c:pie3DChart>
        <c:varyColors val="1"/>
        <c:ser>
          <c:idx val="0"/>
          <c:order val="0"/>
          <c:explosion val="58"/>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BB90-41C3-9CDE-63503D5FFCEA}"/>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BB90-41C3-9CDE-63503D5FFCEA}"/>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3530-4148-BE51-458A630DF319}"/>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BB90-41C3-9CDE-63503D5FFCEA}"/>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2-3530-4148-BE51-458A630DF319}"/>
              </c:ext>
            </c:extLst>
          </c:dPt>
          <c:dLbls>
            <c:dLbl>
              <c:idx val="2"/>
              <c:layout>
                <c:manualLayout>
                  <c:x val="1.3580950723956773E-3"/>
                  <c:y val="3.6422538091829486E-2"/>
                </c:manualLayout>
              </c:layout>
              <c:tx>
                <c:rich>
                  <a:bodyPr/>
                  <a:lstStyle/>
                  <a:p>
                    <a:r>
                      <a:rPr lang="en-US" altLang="zh-TW"/>
                      <a:t>0.3%</a:t>
                    </a:r>
                  </a:p>
                </c:rich>
              </c:tx>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3530-4148-BE51-458A630DF319}"/>
                </c:ext>
              </c:extLst>
            </c:dLbl>
            <c:dLbl>
              <c:idx val="4"/>
              <c:delete val="1"/>
              <c:extLst>
                <c:ext xmlns:c15="http://schemas.microsoft.com/office/drawing/2012/chart" uri="{CE6537A1-D6FC-4f65-9D91-7224C49458BB}"/>
                <c:ext xmlns:c16="http://schemas.microsoft.com/office/drawing/2014/chart" uri="{C3380CC4-5D6E-409C-BE32-E72D297353CC}">
                  <c16:uniqueId val="{00000002-3530-4148-BE51-458A630DF319}"/>
                </c:ext>
              </c:extLst>
            </c:dLbl>
            <c:spPr>
              <a:noFill/>
              <a:ln>
                <a:noFill/>
              </a:ln>
              <a:effectLst/>
            </c:spPr>
            <c:txPr>
              <a:bodyPr rot="0" vert="horz"/>
              <a:lstStyle/>
              <a:p>
                <a:pPr>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Sheet1!$B$1:$F$1</c:f>
              <c:strCache>
                <c:ptCount val="4"/>
                <c:pt idx="0">
                  <c:v>College</c:v>
                </c:pt>
                <c:pt idx="1">
                  <c:v>High School</c:v>
                </c:pt>
                <c:pt idx="2">
                  <c:v>Master</c:v>
                </c:pt>
                <c:pt idx="3">
                  <c:v>University</c:v>
                </c:pt>
              </c:strCache>
            </c:strRef>
          </c:cat>
          <c:val>
            <c:numRef>
              <c:f>Sheet1!$B$2:$F$2</c:f>
              <c:numCache>
                <c:formatCode>0.0%</c:formatCode>
                <c:ptCount val="5"/>
                <c:pt idx="0">
                  <c:v>3.7088931014588371E-2</c:v>
                </c:pt>
                <c:pt idx="1">
                  <c:v>0.82217918074672358</c:v>
                </c:pt>
                <c:pt idx="2">
                  <c:v>2.4725954009725552E-3</c:v>
                </c:pt>
                <c:pt idx="3">
                  <c:v>0.13825929283771568</c:v>
                </c:pt>
              </c:numCache>
            </c:numRef>
          </c:val>
          <c:extLst>
            <c:ext xmlns:c16="http://schemas.microsoft.com/office/drawing/2014/chart" uri="{C3380CC4-5D6E-409C-BE32-E72D297353CC}">
              <c16:uniqueId val="{00000000-3530-4148-BE51-458A630DF319}"/>
            </c:ext>
          </c:extLst>
        </c:ser>
        <c:dLbls>
          <c:showLegendKey val="0"/>
          <c:showVal val="0"/>
          <c:showCatName val="0"/>
          <c:showSerName val="0"/>
          <c:showPercent val="1"/>
          <c:showBubbleSize val="0"/>
          <c:showLeaderLines val="1"/>
        </c:dLbls>
      </c:pie3DChart>
      <c:spPr>
        <a:noFill/>
        <a:ln>
          <a:noFill/>
        </a:ln>
        <a:effectLst/>
      </c:spPr>
    </c:plotArea>
    <c:legend>
      <c:legendPos val="b"/>
      <c:legendEntry>
        <c:idx val="4"/>
        <c:delete val="1"/>
      </c:legendEntry>
      <c:layout>
        <c:manualLayout>
          <c:xMode val="edge"/>
          <c:yMode val="edge"/>
          <c:x val="0.17329690806853243"/>
          <c:y val="0.22922938519610894"/>
          <c:w val="0.73607781436556152"/>
          <c:h val="5.8441967481337558E-2"/>
        </c:manualLayout>
      </c:layout>
      <c:overlay val="0"/>
      <c:spPr>
        <a:noFill/>
        <a:ln>
          <a:noFill/>
        </a:ln>
        <a:effectLst/>
      </c:spPr>
      <c:txPr>
        <a:bodyPr rot="0" vert="horz"/>
        <a:lstStyle/>
        <a:p>
          <a:pPr>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solidFill>
            <a:schemeClr val="bg1"/>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a:t>Gender</a:t>
            </a:r>
          </a:p>
        </c:rich>
      </c:tx>
      <c:layout>
        <c:manualLayout>
          <c:xMode val="edge"/>
          <c:yMode val="edge"/>
          <c:x val="0.44700272906227673"/>
          <c:y val="0.11192214111922152"/>
        </c:manualLayout>
      </c:layout>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0555555555555582E-2"/>
          <c:y val="0.29412037037037136"/>
          <c:w val="0.93888888888889022"/>
          <c:h val="0.66016149023038984"/>
        </c:manualLayout>
      </c:layout>
      <c:pie3DChart>
        <c:varyColors val="1"/>
        <c:ser>
          <c:idx val="0"/>
          <c:order val="0"/>
          <c:explosion val="1"/>
          <c:dPt>
            <c:idx val="0"/>
            <c:bubble3D val="0"/>
            <c:explosion val="2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859C-42C1-98C0-368862DFFE6F}"/>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C142-4B5F-B792-85DAF23C1CA8}"/>
              </c:ext>
            </c:extLst>
          </c:dPt>
          <c:dLbls>
            <c:spPr>
              <a:noFill/>
              <a:ln>
                <a:noFill/>
              </a:ln>
              <a:effectLst/>
            </c:spPr>
            <c:txPr>
              <a:bodyPr rot="0" vert="horz"/>
              <a:lstStyle/>
              <a:p>
                <a:pPr>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Sheet1!$C$7:$D$7</c:f>
              <c:strCache>
                <c:ptCount val="2"/>
                <c:pt idx="0">
                  <c:v>Female</c:v>
                </c:pt>
                <c:pt idx="1">
                  <c:v>Male</c:v>
                </c:pt>
              </c:strCache>
            </c:strRef>
          </c:cat>
          <c:val>
            <c:numRef>
              <c:f>Sheet1!$C$8:$D$8</c:f>
              <c:numCache>
                <c:formatCode>0.0%</c:formatCode>
                <c:ptCount val="2"/>
                <c:pt idx="0">
                  <c:v>0.4990000000000005</c:v>
                </c:pt>
                <c:pt idx="1">
                  <c:v>0.501</c:v>
                </c:pt>
              </c:numCache>
            </c:numRef>
          </c:val>
          <c:extLst>
            <c:ext xmlns:c16="http://schemas.microsoft.com/office/drawing/2014/chart" uri="{C3380CC4-5D6E-409C-BE32-E72D297353CC}">
              <c16:uniqueId val="{00000000-859C-42C1-98C0-368862DFFE6F}"/>
            </c:ext>
          </c:extLst>
        </c:ser>
        <c:dLbls>
          <c:showLegendKey val="0"/>
          <c:showVal val="0"/>
          <c:showCatName val="0"/>
          <c:showSerName val="0"/>
          <c:showPercent val="1"/>
          <c:showBubbleSize val="0"/>
          <c:showLeaderLines val="1"/>
        </c:dLbls>
      </c:pie3DChart>
      <c:spPr>
        <a:noFill/>
        <a:ln>
          <a:noFill/>
        </a:ln>
        <a:effectLst/>
      </c:spPr>
    </c:plotArea>
    <c:legend>
      <c:legendPos val="b"/>
      <c:layout>
        <c:manualLayout>
          <c:xMode val="edge"/>
          <c:yMode val="edge"/>
          <c:x val="0.40570977988546941"/>
          <c:y val="0.2326340594287028"/>
          <c:w val="0.24930599592745209"/>
          <c:h val="7.8125546806649182E-2"/>
        </c:manualLayout>
      </c:layout>
      <c:overlay val="0"/>
      <c:spPr>
        <a:noFill/>
        <a:ln>
          <a:noFill/>
        </a:ln>
        <a:effectLst/>
      </c:spPr>
      <c:txPr>
        <a:bodyPr rot="0" vert="horz"/>
        <a:lstStyle/>
        <a:p>
          <a:pPr>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solidFill>
            <a:schemeClr val="bg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dirty="0"/>
              <a:t>Age</a:t>
            </a:r>
          </a:p>
        </c:rich>
      </c:tx>
      <c:layout>
        <c:manualLayout>
          <c:xMode val="edge"/>
          <c:yMode val="edge"/>
          <c:x val="0.46165648896212058"/>
          <c:y val="4.4077134986225994E-2"/>
        </c:manualLayout>
      </c:layout>
      <c:overlay val="0"/>
      <c:spPr>
        <a:noFill/>
        <a:ln>
          <a:noFill/>
        </a:ln>
        <a:effectLst/>
      </c:spPr>
    </c:title>
    <c:autoTitleDeleted val="0"/>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9540104762702243E-2"/>
          <c:y val="0.25538071520587635"/>
          <c:w val="0.94091979047459751"/>
          <c:h val="0.73455762911525757"/>
        </c:manualLayout>
      </c:layout>
      <c:pie3DChart>
        <c:varyColors val="1"/>
        <c:ser>
          <c:idx val="0"/>
          <c:order val="0"/>
          <c:explosion val="20"/>
          <c:dPt>
            <c:idx val="0"/>
            <c:bubble3D val="0"/>
            <c:spPr>
              <a:solidFill>
                <a:schemeClr val="accent1"/>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1-A0BF-4AF3-8B54-0760A46AE471}"/>
              </c:ext>
            </c:extLst>
          </c:dPt>
          <c:dPt>
            <c:idx val="1"/>
            <c:bubble3D val="0"/>
            <c:spPr>
              <a:solidFill>
                <a:schemeClr val="accent2"/>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3-A0BF-4AF3-8B54-0760A46AE471}"/>
              </c:ext>
            </c:extLst>
          </c:dPt>
          <c:dPt>
            <c:idx val="2"/>
            <c:bubble3D val="0"/>
            <c:spPr>
              <a:solidFill>
                <a:schemeClr val="accent3"/>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1-E918-4B75-8A27-91E9FBA60B95}"/>
              </c:ext>
            </c:extLst>
          </c:dPt>
          <c:dPt>
            <c:idx val="3"/>
            <c:bubble3D val="0"/>
            <c:spPr>
              <a:solidFill>
                <a:schemeClr val="accent4"/>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7-A0BF-4AF3-8B54-0760A46AE471}"/>
              </c:ext>
            </c:extLst>
          </c:dPt>
          <c:dPt>
            <c:idx val="4"/>
            <c:bubble3D val="0"/>
            <c:spPr>
              <a:solidFill>
                <a:schemeClr val="accent5"/>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9-A0BF-4AF3-8B54-0760A46AE471}"/>
              </c:ext>
            </c:extLst>
          </c:dPt>
          <c:dLbls>
            <c:dLbl>
              <c:idx val="0"/>
              <c:layout/>
              <c:tx>
                <c:rich>
                  <a:bodyPr/>
                  <a:lstStyle/>
                  <a:p>
                    <a:r>
                      <a:rPr lang="en-US" dirty="0" smtClean="0"/>
                      <a:t>46%</a:t>
                    </a:r>
                    <a:endParaRPr lang="en-US" dirty="0"/>
                  </a:p>
                </c:rich>
              </c:tx>
              <c:dLblPos val="inEnd"/>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A0BF-4AF3-8B54-0760A46AE471}"/>
                </c:ext>
              </c:extLst>
            </c:dLbl>
            <c:dLbl>
              <c:idx val="1"/>
              <c:layout/>
              <c:tx>
                <c:rich>
                  <a:bodyPr/>
                  <a:lstStyle/>
                  <a:p>
                    <a:r>
                      <a:rPr lang="en-US" smtClean="0"/>
                      <a:t>28%</a:t>
                    </a:r>
                    <a:endParaRPr lang="en-US" dirty="0"/>
                  </a:p>
                </c:rich>
              </c:tx>
              <c:dLblPos val="inEnd"/>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A0BF-4AF3-8B54-0760A46AE471}"/>
                </c:ext>
              </c:extLst>
            </c:dLbl>
            <c:dLbl>
              <c:idx val="2"/>
              <c:layout/>
              <c:tx>
                <c:rich>
                  <a:bodyPr/>
                  <a:lstStyle/>
                  <a:p>
                    <a:r>
                      <a:rPr lang="en-US" dirty="0" smtClean="0"/>
                      <a:t>18%</a:t>
                    </a:r>
                    <a:endParaRPr lang="en-US" dirty="0"/>
                  </a:p>
                </c:rich>
              </c:tx>
              <c:dLblPos val="inEnd"/>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E918-4B75-8A27-91E9FBA60B95}"/>
                </c:ext>
              </c:extLst>
            </c:dLbl>
            <c:dLbl>
              <c:idx val="3"/>
              <c:layout/>
              <c:tx>
                <c:rich>
                  <a:bodyPr/>
                  <a:lstStyle/>
                  <a:p>
                    <a:r>
                      <a:rPr lang="en-US" smtClean="0"/>
                      <a:t>7%</a:t>
                    </a:r>
                    <a:endParaRPr lang="en-US" dirty="0"/>
                  </a:p>
                </c:rich>
              </c:tx>
              <c:dLblPos val="inEnd"/>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A0BF-4AF3-8B54-0760A46AE471}"/>
                </c:ext>
              </c:extLst>
            </c:dLbl>
            <c:dLbl>
              <c:idx val="4"/>
              <c:layout/>
              <c:tx>
                <c:rich>
                  <a:bodyPr/>
                  <a:lstStyle/>
                  <a:p>
                    <a:r>
                      <a:rPr lang="en-US" smtClean="0"/>
                      <a:t>1%</a:t>
                    </a:r>
                    <a:endParaRPr lang="en-US" dirty="0"/>
                  </a:p>
                </c:rich>
              </c:tx>
              <c:dLblPos val="inEnd"/>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A0BF-4AF3-8B54-0760A46AE471}"/>
                </c:ext>
              </c:extLst>
            </c:dLbl>
            <c:spPr>
              <a:noFill/>
              <a:ln>
                <a:noFill/>
              </a:ln>
              <a:effectLst/>
            </c:spPr>
            <c:txPr>
              <a:bodyPr rot="0" vert="horz"/>
              <a:lstStyle/>
              <a:p>
                <a:pPr>
                  <a:defRPr/>
                </a:pPr>
                <a:endParaRPr lang="en-US"/>
              </a:p>
            </c:txPr>
            <c:dLblPos val="inEnd"/>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Sheet1!$B$12:$F$12</c:f>
              <c:strCache>
                <c:ptCount val="5"/>
                <c:pt idx="0">
                  <c:v>18~25</c:v>
                </c:pt>
                <c:pt idx="1">
                  <c:v>26~30</c:v>
                </c:pt>
                <c:pt idx="2">
                  <c:v>31~35</c:v>
                </c:pt>
                <c:pt idx="3">
                  <c:v>36~40</c:v>
                </c:pt>
                <c:pt idx="4">
                  <c:v>Over 41</c:v>
                </c:pt>
              </c:strCache>
            </c:strRef>
          </c:cat>
          <c:val>
            <c:numRef>
              <c:f>Sheet1!$B$13:$F$13</c:f>
              <c:numCache>
                <c:formatCode>0.0%</c:formatCode>
                <c:ptCount val="5"/>
                <c:pt idx="0">
                  <c:v>0.41823951207450755</c:v>
                </c:pt>
                <c:pt idx="1">
                  <c:v>0.29588724964971636</c:v>
                </c:pt>
                <c:pt idx="2">
                  <c:v>0.19273881150581071</c:v>
                </c:pt>
                <c:pt idx="3">
                  <c:v>7.693892689359598E-2</c:v>
                </c:pt>
                <c:pt idx="4">
                  <c:v>1.6195499876370228E-2</c:v>
                </c:pt>
              </c:numCache>
            </c:numRef>
          </c:val>
          <c:extLst>
            <c:ext xmlns:c16="http://schemas.microsoft.com/office/drawing/2014/chart" uri="{C3380CC4-5D6E-409C-BE32-E72D297353CC}">
              <c16:uniqueId val="{00000000-E918-4B75-8A27-91E9FBA60B95}"/>
            </c:ext>
          </c:extLst>
        </c:ser>
        <c:dLbls>
          <c:showLegendKey val="0"/>
          <c:showVal val="0"/>
          <c:showCatName val="0"/>
          <c:showSerName val="0"/>
          <c:showPercent val="1"/>
          <c:showBubbleSize val="0"/>
          <c:showLeaderLines val="1"/>
        </c:dLbls>
      </c:pie3DChart>
      <c:spPr>
        <a:noFill/>
        <a:ln>
          <a:noFill/>
        </a:ln>
        <a:effectLst/>
      </c:spPr>
    </c:plotArea>
    <c:legend>
      <c:legendPos val="b"/>
      <c:layout>
        <c:manualLayout>
          <c:xMode val="edge"/>
          <c:yMode val="edge"/>
          <c:x val="0.23868951133464703"/>
          <c:y val="0.16175672255844054"/>
          <c:w val="0.5463610481683443"/>
          <c:h val="5.9055531444396472E-2"/>
        </c:manualLayout>
      </c:layout>
      <c:overlay val="0"/>
      <c:spPr>
        <a:noFill/>
        <a:ln>
          <a:noFill/>
        </a:ln>
        <a:effectLst/>
      </c:spPr>
      <c:txPr>
        <a:bodyPr rot="0" vert="horz"/>
        <a:lstStyle/>
        <a:p>
          <a:pPr>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solidFill>
            <a:schemeClr val="bg1"/>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200" b="0" i="0" u="none" strike="noStrike" kern="1200" spc="0" baseline="0">
                <a:solidFill>
                  <a:schemeClr val="bg1"/>
                </a:solidFill>
                <a:latin typeface="Tahoma" panose="020B0604030504040204" pitchFamily="34" charset="0"/>
                <a:ea typeface="Tahoma" panose="020B0604030504040204" pitchFamily="34" charset="0"/>
                <a:cs typeface="Tahoma" panose="020B0604030504040204" pitchFamily="34" charset="0"/>
              </a:defRPr>
            </a:pPr>
            <a:r>
              <a:rPr lang="en-US"/>
              <a:t>Volume/Year of manufacturing in Vietnam </a:t>
            </a:r>
          </a:p>
        </c:rich>
      </c:tx>
      <c:layout>
        <c:manualLayout>
          <c:xMode val="edge"/>
          <c:yMode val="edge"/>
          <c:x val="2.1503141736841098E-2"/>
          <c:y val="1.7745375932295901E-2"/>
        </c:manualLayout>
      </c:layout>
      <c:overlay val="0"/>
      <c:spPr>
        <a:noFill/>
        <a:ln>
          <a:noFill/>
        </a:ln>
        <a:effectLst/>
      </c:sp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lumMod val="75000"/>
              </a:schemeClr>
            </a:solidFill>
            <a:ln>
              <a:noFill/>
            </a:ln>
            <a:effectLst/>
          </c:spPr>
          <c:invertIfNegative val="0"/>
          <c:dLbls>
            <c:dLbl>
              <c:idx val="0"/>
              <c:layout/>
              <c:tx>
                <c:rich>
                  <a:bodyPr/>
                  <a:lstStyle/>
                  <a:p>
                    <a:r>
                      <a:rPr lang="en-US" dirty="0" smtClean="0"/>
                      <a:t>25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5E7B-47F8-AD6B-1DA54A50B020}"/>
                </c:ext>
              </c:extLst>
            </c:dLbl>
            <c:dLbl>
              <c:idx val="1"/>
              <c:layout/>
              <c:tx>
                <c:rich>
                  <a:bodyPr/>
                  <a:lstStyle/>
                  <a:p>
                    <a:r>
                      <a:rPr lang="en-US" dirty="0" smtClean="0"/>
                      <a:t>20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7B-47F8-AD6B-1DA54A50B020}"/>
                </c:ext>
              </c:extLst>
            </c:dLbl>
            <c:dLbl>
              <c:idx val="2"/>
              <c:layout/>
              <c:tx>
                <c:rich>
                  <a:bodyPr/>
                  <a:lstStyle/>
                  <a:p>
                    <a:r>
                      <a:rPr lang="en-US" dirty="0" smtClean="0"/>
                      <a:t>20</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7B-47F8-AD6B-1DA54A50B020}"/>
                </c:ext>
              </c:extLst>
            </c:dLbl>
            <c:dLbl>
              <c:idx val="3"/>
              <c:layout>
                <c:manualLayout>
                  <c:x val="3.8448229459033807E-3"/>
                  <c:y val="1.7697728921517202E-2"/>
                </c:manualLayout>
              </c:layout>
              <c:tx>
                <c:rich>
                  <a:bodyPr/>
                  <a:lstStyle/>
                  <a:p>
                    <a:r>
                      <a:rPr lang="en-US" dirty="0" smtClean="0"/>
                      <a:t>8</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2BFB-4DDA-9845-5E12E839DD6E}"/>
                </c:ext>
              </c:extLst>
            </c:dLbl>
            <c:dLbl>
              <c:idx val="4"/>
              <c:layout/>
              <c:tx>
                <c:rich>
                  <a:bodyPr/>
                  <a:lstStyle/>
                  <a:p>
                    <a:r>
                      <a:rPr lang="en-US" dirty="0" smtClean="0"/>
                      <a:t>7</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5E7B-47F8-AD6B-1DA54A50B020}"/>
                </c:ext>
              </c:extLst>
            </c:dLbl>
            <c:dLbl>
              <c:idx val="5"/>
              <c:layout/>
              <c:tx>
                <c:rich>
                  <a:bodyPr/>
                  <a:lstStyle/>
                  <a:p>
                    <a:r>
                      <a:rPr lang="en-US" dirty="0" smtClean="0"/>
                      <a:t>6</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5E7B-47F8-AD6B-1DA54A50B020}"/>
                </c:ext>
              </c:extLst>
            </c:dLbl>
            <c:dLbl>
              <c:idx val="6"/>
              <c:layout/>
              <c:tx>
                <c:rich>
                  <a:bodyPr/>
                  <a:lstStyle/>
                  <a:p>
                    <a:r>
                      <a:rPr lang="en-US" dirty="0" smtClean="0"/>
                      <a:t>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5E7B-47F8-AD6B-1DA54A50B020}"/>
                </c:ext>
              </c:extLst>
            </c:dLbl>
            <c:dLbl>
              <c:idx val="7"/>
              <c:layout/>
              <c:tx>
                <c:rich>
                  <a:bodyPr/>
                  <a:lstStyle/>
                  <a:p>
                    <a:r>
                      <a:rPr lang="en-US" dirty="0" smtClean="0"/>
                      <a:t>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C051-4623-AA9D-F8326D4C9208}"/>
                </c:ext>
              </c:extLst>
            </c:dLbl>
            <c:dLbl>
              <c:idx val="8"/>
              <c:layout/>
              <c:tx>
                <c:rich>
                  <a:bodyPr/>
                  <a:lstStyle/>
                  <a:p>
                    <a:r>
                      <a:rPr lang="en-US" dirty="0" smtClean="0"/>
                      <a:t>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C051-4623-AA9D-F8326D4C9208}"/>
                </c:ext>
              </c:extLst>
            </c:dLbl>
            <c:dLbl>
              <c:idx val="9"/>
              <c:layout/>
              <c:tx>
                <c:rich>
                  <a:bodyPr/>
                  <a:lstStyle/>
                  <a:p>
                    <a:r>
                      <a:rPr lang="en-US" dirty="0" smtClean="0"/>
                      <a:t>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390-4192-8820-6BE36B8D5F0E}"/>
                </c:ext>
              </c:extLst>
            </c:dLbl>
            <c:dLbl>
              <c:idx val="10"/>
              <c:layout/>
              <c:tx>
                <c:rich>
                  <a:bodyPr/>
                  <a:lstStyle/>
                  <a:p>
                    <a:r>
                      <a:rPr lang="en-US" dirty="0" smtClean="0"/>
                      <a:t>3</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90-4192-8820-6BE36B8D5F0E}"/>
                </c:ext>
              </c:extLst>
            </c:dLbl>
            <c:dLbl>
              <c:idx val="11"/>
              <c:layout/>
              <c:tx>
                <c:rich>
                  <a:bodyPr/>
                  <a:lstStyle/>
                  <a:p>
                    <a:r>
                      <a:rPr lang="en-US" dirty="0" smtClean="0"/>
                      <a:t>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90-4192-8820-6BE36B8D5F0E}"/>
                </c:ext>
              </c:extLst>
            </c:dLbl>
            <c:dLbl>
              <c:idx val="12"/>
              <c:layout/>
              <c:tx>
                <c:rich>
                  <a:bodyPr/>
                  <a:lstStyle/>
                  <a:p>
                    <a:r>
                      <a:rPr lang="en-US" dirty="0" smtClean="0"/>
                      <a:t>1.5</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AB-4DDC-99BA-3EDE5C37F15D}"/>
                </c:ext>
              </c:extLst>
            </c:dLbl>
            <c:dLbl>
              <c:idx val="13"/>
              <c:layout/>
              <c:tx>
                <c:rich>
                  <a:bodyPr/>
                  <a:lstStyle/>
                  <a:p>
                    <a:r>
                      <a:rPr lang="en-US" dirty="0" smtClean="0"/>
                      <a:t>4.4</a:t>
                    </a:r>
                    <a:endParaRPr lang="en-US" dirty="0"/>
                  </a:p>
                </c:rich>
              </c:tx>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90-4192-8820-6BE36B8D5F0E}"/>
                </c:ext>
              </c:extLst>
            </c:dLbl>
            <c:spPr>
              <a:noFill/>
              <a:ln>
                <a:noFill/>
              </a:ln>
              <a:effectLst/>
            </c:spPr>
            <c:txPr>
              <a:bodyPr rot="0" spcFirstLastPara="1" vertOverflow="ellipsis" vert="horz" wrap="square" anchor="ctr" anchorCtr="1"/>
              <a:lstStyle/>
              <a:p>
                <a:pPr>
                  <a:defRPr lang="zh-CN" sz="1000" b="1"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OTT/STB Box</c:v>
                </c:pt>
                <c:pt idx="1">
                  <c:v>WiFi Router</c:v>
                </c:pt>
                <c:pt idx="2">
                  <c:v>Cable Modem</c:v>
                </c:pt>
                <c:pt idx="3">
                  <c:v>IP Camera</c:v>
                </c:pt>
                <c:pt idx="4">
                  <c:v>Smart Meter</c:v>
                </c:pt>
                <c:pt idx="5">
                  <c:v>xDSL</c:v>
                </c:pt>
                <c:pt idx="6">
                  <c:v>Wireless</c:v>
                </c:pt>
                <c:pt idx="7">
                  <c:v>5G Devices</c:v>
                </c:pt>
                <c:pt idx="8">
                  <c:v>GPON</c:v>
                </c:pt>
                <c:pt idx="9">
                  <c:v>Smart Display</c:v>
                </c:pt>
                <c:pt idx="10">
                  <c:v>Door bell</c:v>
                </c:pt>
                <c:pt idx="11">
                  <c:v>MPOS</c:v>
                </c:pt>
                <c:pt idx="12">
                  <c:v>Mobile</c:v>
                </c:pt>
                <c:pt idx="13">
                  <c:v>Others</c:v>
                </c:pt>
              </c:strCache>
            </c:strRef>
          </c:cat>
          <c:val>
            <c:numRef>
              <c:f>Sheet1!$B$2:$B$15</c:f>
              <c:numCache>
                <c:formatCode>General</c:formatCode>
                <c:ptCount val="14"/>
                <c:pt idx="0">
                  <c:v>25</c:v>
                </c:pt>
                <c:pt idx="1">
                  <c:v>20</c:v>
                </c:pt>
                <c:pt idx="2">
                  <c:v>20</c:v>
                </c:pt>
                <c:pt idx="3">
                  <c:v>8</c:v>
                </c:pt>
                <c:pt idx="4">
                  <c:v>7</c:v>
                </c:pt>
                <c:pt idx="5">
                  <c:v>6</c:v>
                </c:pt>
                <c:pt idx="6">
                  <c:v>5</c:v>
                </c:pt>
                <c:pt idx="7">
                  <c:v>5</c:v>
                </c:pt>
                <c:pt idx="8">
                  <c:v>4</c:v>
                </c:pt>
                <c:pt idx="9">
                  <c:v>4</c:v>
                </c:pt>
                <c:pt idx="10">
                  <c:v>3</c:v>
                </c:pt>
                <c:pt idx="11">
                  <c:v>2</c:v>
                </c:pt>
                <c:pt idx="12">
                  <c:v>1.5</c:v>
                </c:pt>
                <c:pt idx="13">
                  <c:v>4.4000000000000004</c:v>
                </c:pt>
              </c:numCache>
            </c:numRef>
          </c:val>
          <c:extLst>
            <c:ext xmlns:c16="http://schemas.microsoft.com/office/drawing/2014/chart" uri="{C3380CC4-5D6E-409C-BE32-E72D297353CC}">
              <c16:uniqueId val="{00000007-5E7B-47F8-AD6B-1DA54A50B020}"/>
            </c:ext>
          </c:extLst>
        </c:ser>
        <c:dLbls>
          <c:showLegendKey val="0"/>
          <c:showVal val="1"/>
          <c:showCatName val="0"/>
          <c:showSerName val="0"/>
          <c:showPercent val="0"/>
          <c:showBubbleSize val="0"/>
        </c:dLbls>
        <c:gapWidth val="219"/>
        <c:overlap val="-27"/>
        <c:axId val="111526656"/>
        <c:axId val="111575424"/>
      </c:barChart>
      <c:catAx>
        <c:axId val="111526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00" b="0"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crossAx val="111575424"/>
        <c:crosses val="autoZero"/>
        <c:auto val="1"/>
        <c:lblAlgn val="ctr"/>
        <c:lblOffset val="100"/>
        <c:noMultiLvlLbl val="0"/>
      </c:catAx>
      <c:valAx>
        <c:axId val="11157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000" b="0" i="0" u="none" strike="noStrike" kern="1200" baseline="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crossAx val="111526656"/>
        <c:crosses val="autoZero"/>
        <c:crossBetween val="between"/>
      </c:valAx>
      <c:spPr>
        <a:noFill/>
        <a:ln>
          <a:noFill/>
        </a:ln>
        <a:effectLst/>
      </c:spPr>
    </c:plotArea>
    <c:plotVisOnly val="1"/>
    <c:dispBlanksAs val="gap"/>
    <c:showDLblsOverMax val="0"/>
  </c:chart>
  <c:spPr>
    <a:noFill/>
    <a:ln>
      <a:noFill/>
    </a:ln>
    <a:effectLst/>
  </c:spPr>
  <c:txPr>
    <a:bodyPr/>
    <a:lstStyle/>
    <a:p>
      <a:pPr>
        <a:defRPr lang="zh-CN" sz="1000">
          <a:solidFill>
            <a:schemeClr val="bg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4.5545244717827477E-2"/>
          <c:y val="3.8308710652374206E-2"/>
          <c:w val="0.93320030774718632"/>
          <c:h val="0.87769054910441213"/>
        </c:manualLayout>
      </c:layout>
      <c:pieChart>
        <c:varyColors val="1"/>
        <c:ser>
          <c:idx val="0"/>
          <c:order val="0"/>
          <c:tx>
            <c:strRef>
              <c:f>工作表1!$B$1</c:f>
              <c:strCache>
                <c:ptCount val="1"/>
                <c:pt idx="0">
                  <c:v>銷售</c:v>
                </c:pt>
              </c:strCache>
            </c:strRef>
          </c:tx>
          <c:dPt>
            <c:idx val="0"/>
            <c:bubble3D val="0"/>
            <c:spPr>
              <a:gradFill rotWithShape="1">
                <a:gsLst>
                  <a:gs pos="0">
                    <a:schemeClr val="accent1">
                      <a:shade val="45000"/>
                      <a:satMod val="103000"/>
                      <a:lumMod val="102000"/>
                      <a:tint val="94000"/>
                    </a:schemeClr>
                  </a:gs>
                  <a:gs pos="50000">
                    <a:schemeClr val="accent1">
                      <a:shade val="45000"/>
                      <a:satMod val="110000"/>
                      <a:lumMod val="100000"/>
                      <a:shade val="100000"/>
                    </a:schemeClr>
                  </a:gs>
                  <a:gs pos="100000">
                    <a:schemeClr val="accent1">
                      <a:shade val="4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24B4-4886-8772-7E8F1905C751}"/>
              </c:ext>
            </c:extLst>
          </c:dPt>
          <c:dPt>
            <c:idx val="1"/>
            <c:bubble3D val="0"/>
            <c:spPr>
              <a:gradFill rotWithShape="1">
                <a:gsLst>
                  <a:gs pos="0">
                    <a:schemeClr val="accent1">
                      <a:shade val="61000"/>
                      <a:satMod val="103000"/>
                      <a:lumMod val="102000"/>
                      <a:tint val="94000"/>
                    </a:schemeClr>
                  </a:gs>
                  <a:gs pos="50000">
                    <a:schemeClr val="accent1">
                      <a:shade val="61000"/>
                      <a:satMod val="110000"/>
                      <a:lumMod val="100000"/>
                      <a:shade val="100000"/>
                    </a:schemeClr>
                  </a:gs>
                  <a:gs pos="100000">
                    <a:schemeClr val="accent1">
                      <a:shade val="61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24B4-4886-8772-7E8F1905C751}"/>
              </c:ext>
            </c:extLst>
          </c:dPt>
          <c:dPt>
            <c:idx val="2"/>
            <c:bubble3D val="0"/>
            <c:spPr>
              <a:gradFill rotWithShape="1">
                <a:gsLst>
                  <a:gs pos="0">
                    <a:schemeClr val="accent1">
                      <a:shade val="76000"/>
                      <a:satMod val="103000"/>
                      <a:lumMod val="102000"/>
                      <a:tint val="94000"/>
                    </a:schemeClr>
                  </a:gs>
                  <a:gs pos="50000">
                    <a:schemeClr val="accent1">
                      <a:shade val="76000"/>
                      <a:satMod val="110000"/>
                      <a:lumMod val="100000"/>
                      <a:shade val="100000"/>
                    </a:schemeClr>
                  </a:gs>
                  <a:gs pos="100000">
                    <a:schemeClr val="accent1">
                      <a:shade val="76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24B4-4886-8772-7E8F1905C751}"/>
              </c:ext>
            </c:extLst>
          </c:dPt>
          <c:dPt>
            <c:idx val="3"/>
            <c:bubble3D val="0"/>
            <c:spPr>
              <a:gradFill rotWithShape="1">
                <a:gsLst>
                  <a:gs pos="0">
                    <a:schemeClr val="accent1">
                      <a:shade val="92000"/>
                      <a:satMod val="103000"/>
                      <a:lumMod val="102000"/>
                      <a:tint val="94000"/>
                    </a:schemeClr>
                  </a:gs>
                  <a:gs pos="50000">
                    <a:schemeClr val="accent1">
                      <a:shade val="92000"/>
                      <a:satMod val="110000"/>
                      <a:lumMod val="100000"/>
                      <a:shade val="100000"/>
                    </a:schemeClr>
                  </a:gs>
                  <a:gs pos="100000">
                    <a:schemeClr val="accent1">
                      <a:shade val="92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24B4-4886-8772-7E8F1905C751}"/>
              </c:ext>
            </c:extLst>
          </c:dPt>
          <c:dPt>
            <c:idx val="4"/>
            <c:bubble3D val="0"/>
            <c:spPr>
              <a:gradFill rotWithShape="1">
                <a:gsLst>
                  <a:gs pos="0">
                    <a:schemeClr val="accent1">
                      <a:tint val="93000"/>
                      <a:satMod val="103000"/>
                      <a:lumMod val="102000"/>
                      <a:tint val="94000"/>
                    </a:schemeClr>
                  </a:gs>
                  <a:gs pos="50000">
                    <a:schemeClr val="accent1">
                      <a:tint val="93000"/>
                      <a:satMod val="110000"/>
                      <a:lumMod val="100000"/>
                      <a:shade val="100000"/>
                    </a:schemeClr>
                  </a:gs>
                  <a:gs pos="100000">
                    <a:schemeClr val="accent1">
                      <a:tint val="93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24B4-4886-8772-7E8F1905C751}"/>
              </c:ext>
            </c:extLst>
          </c:dPt>
          <c:dPt>
            <c:idx val="5"/>
            <c:bubble3D val="0"/>
            <c:spPr>
              <a:gradFill rotWithShape="1">
                <a:gsLst>
                  <a:gs pos="0">
                    <a:schemeClr val="accent1">
                      <a:tint val="77000"/>
                      <a:satMod val="103000"/>
                      <a:lumMod val="102000"/>
                      <a:tint val="94000"/>
                    </a:schemeClr>
                  </a:gs>
                  <a:gs pos="50000">
                    <a:schemeClr val="accent1">
                      <a:tint val="77000"/>
                      <a:satMod val="110000"/>
                      <a:lumMod val="100000"/>
                      <a:shade val="100000"/>
                    </a:schemeClr>
                  </a:gs>
                  <a:gs pos="100000">
                    <a:schemeClr val="accent1">
                      <a:tint val="77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24B4-4886-8772-7E8F1905C751}"/>
              </c:ext>
            </c:extLst>
          </c:dPt>
          <c:dPt>
            <c:idx val="6"/>
            <c:bubble3D val="0"/>
            <c:spPr>
              <a:gradFill rotWithShape="1">
                <a:gsLst>
                  <a:gs pos="0">
                    <a:schemeClr val="accent1">
                      <a:tint val="62000"/>
                      <a:satMod val="103000"/>
                      <a:lumMod val="102000"/>
                      <a:tint val="94000"/>
                    </a:schemeClr>
                  </a:gs>
                  <a:gs pos="50000">
                    <a:schemeClr val="accent1">
                      <a:tint val="62000"/>
                      <a:satMod val="110000"/>
                      <a:lumMod val="100000"/>
                      <a:shade val="100000"/>
                    </a:schemeClr>
                  </a:gs>
                  <a:gs pos="100000">
                    <a:schemeClr val="accent1">
                      <a:tint val="62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D-24B4-4886-8772-7E8F1905C751}"/>
              </c:ext>
            </c:extLst>
          </c:dPt>
          <c:dPt>
            <c:idx val="7"/>
            <c:bubble3D val="0"/>
            <c:spPr>
              <a:gradFill rotWithShape="1">
                <a:gsLst>
                  <a:gs pos="0">
                    <a:schemeClr val="accent1">
                      <a:tint val="46000"/>
                      <a:satMod val="103000"/>
                      <a:lumMod val="102000"/>
                      <a:tint val="94000"/>
                    </a:schemeClr>
                  </a:gs>
                  <a:gs pos="50000">
                    <a:schemeClr val="accent1">
                      <a:tint val="46000"/>
                      <a:satMod val="110000"/>
                      <a:lumMod val="100000"/>
                      <a:shade val="100000"/>
                    </a:schemeClr>
                  </a:gs>
                  <a:gs pos="100000">
                    <a:schemeClr val="accent1">
                      <a:tint val="46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F-24B4-4886-8772-7E8F1905C751}"/>
              </c:ext>
            </c:extLst>
          </c:dPt>
          <c:cat>
            <c:strRef>
              <c:f>工作表1!$A$2:$A$9</c:f>
              <c:strCache>
                <c:ptCount val="8"/>
                <c:pt idx="0">
                  <c:v>第一季</c:v>
                </c:pt>
                <c:pt idx="1">
                  <c:v>第二季</c:v>
                </c:pt>
                <c:pt idx="2">
                  <c:v>第三季</c:v>
                </c:pt>
                <c:pt idx="3">
                  <c:v>第四季</c:v>
                </c:pt>
                <c:pt idx="4">
                  <c:v>第五季</c:v>
                </c:pt>
                <c:pt idx="5">
                  <c:v>第六季</c:v>
                </c:pt>
                <c:pt idx="6">
                  <c:v>第七季</c:v>
                </c:pt>
                <c:pt idx="7">
                  <c:v>第八季</c:v>
                </c:pt>
              </c:strCache>
            </c:strRef>
          </c:cat>
          <c:val>
            <c:numRef>
              <c:f>工作表1!$B$2:$B$9</c:f>
              <c:numCache>
                <c:formatCode>General</c:formatCode>
                <c:ptCount val="8"/>
                <c:pt idx="0">
                  <c:v>12.5</c:v>
                </c:pt>
                <c:pt idx="1">
                  <c:v>12.5</c:v>
                </c:pt>
                <c:pt idx="2">
                  <c:v>12.5</c:v>
                </c:pt>
                <c:pt idx="3">
                  <c:v>12.5</c:v>
                </c:pt>
                <c:pt idx="4">
                  <c:v>12.5</c:v>
                </c:pt>
                <c:pt idx="5">
                  <c:v>12.5</c:v>
                </c:pt>
                <c:pt idx="6">
                  <c:v>12.5</c:v>
                </c:pt>
                <c:pt idx="7">
                  <c:v>12.5</c:v>
                </c:pt>
              </c:numCache>
            </c:numRef>
          </c:val>
          <c:extLst>
            <c:ext xmlns:c16="http://schemas.microsoft.com/office/drawing/2014/chart" uri="{C3380CC4-5D6E-409C-BE32-E72D297353CC}">
              <c16:uniqueId val="{00000010-24B4-4886-8772-7E8F1905C75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w="6350" cap="flat" cmpd="sng" algn="ctr">
      <a:noFill/>
      <a:prstDash val="solid"/>
      <a:miter lim="800000"/>
    </a:ln>
    <a:effectLst/>
  </c:spPr>
  <c:txPr>
    <a:bodyPr/>
    <a:lstStyle/>
    <a:p>
      <a:pPr>
        <a:defRPr lang="zh-CN"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image" Target="../media/image219.png"/><Relationship Id="rId1" Type="http://schemas.openxmlformats.org/officeDocument/2006/relationships/image" Target="../media/image218.png"/><Relationship Id="rId6" Type="http://schemas.openxmlformats.org/officeDocument/2006/relationships/image" Target="../media/image223.png"/><Relationship Id="rId5" Type="http://schemas.openxmlformats.org/officeDocument/2006/relationships/image" Target="../media/image222.png"/><Relationship Id="rId4" Type="http://schemas.openxmlformats.org/officeDocument/2006/relationships/image" Target="../media/image22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image" Target="../media/image219.png"/><Relationship Id="rId1" Type="http://schemas.openxmlformats.org/officeDocument/2006/relationships/image" Target="../media/image218.png"/><Relationship Id="rId6" Type="http://schemas.openxmlformats.org/officeDocument/2006/relationships/image" Target="../media/image223.png"/><Relationship Id="rId5" Type="http://schemas.openxmlformats.org/officeDocument/2006/relationships/image" Target="../media/image222.png"/><Relationship Id="rId4" Type="http://schemas.openxmlformats.org/officeDocument/2006/relationships/image" Target="../media/image221.png"/></Relationships>
</file>

<file path=ppt/diagrams/colors1.xml><?xml version="1.0" encoding="utf-8"?>
<dgm:colorsDef xmlns:dgm="http://schemas.openxmlformats.org/drawingml/2006/diagram" xmlns:a="http://schemas.openxmlformats.org/drawingml/2006/main" uniqueId="urn:microsoft.com/office/officeart/2005/8/colors/accent1_4#1">
  <dgm:title val=""/>
  <dgm:desc val=""/>
  <dgm:catLst>
    <dgm:cat type="accent1" pri="11400"/>
  </dgm:catLst>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FBFD8E-E09E-42AE-BE2A-E8C1D3D92AD0}" type="doc">
      <dgm:prSet loTypeId="urn:microsoft.com/office/officeart/2005/8/layout/pList2#1" loCatId="list" qsTypeId="urn:microsoft.com/office/officeart/2005/8/quickstyle/3d6#1" qsCatId="3D" csTypeId="urn:microsoft.com/office/officeart/2005/8/colors/accent1_4#1" csCatId="accent1" phldr="1"/>
      <dgm:spPr/>
    </dgm:pt>
    <dgm:pt modelId="{DAB562D5-0A2A-47F1-86E3-FE53BFDD3540}">
      <dgm:prSet phldrT="[文字]" custT="1"/>
      <dgm:spPr/>
      <dgm:t>
        <a:bodyPr/>
        <a:lstStyle/>
        <a:p>
          <a:r>
            <a:rPr kumimoji="0" lang="en-US" altLang="zh-TW" sz="2400" b="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ISO</a:t>
          </a:r>
        </a:p>
        <a:p>
          <a:r>
            <a:rPr kumimoji="0" lang="en-US" altLang="zh-TW" sz="2400" b="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 9001</a:t>
          </a:r>
          <a:endParaRPr lang="zh-TW" altLang="en-US" sz="2400" dirty="0">
            <a:latin typeface="Roboto" panose="02000000000000000000" pitchFamily="2" charset="0"/>
            <a:cs typeface="Tahoma" panose="020B0604030504040204" pitchFamily="34" charset="0"/>
          </a:endParaRPr>
        </a:p>
      </dgm:t>
    </dgm:pt>
    <dgm:pt modelId="{9E3912F4-6AA3-41E8-AF72-6322BD50686C}" type="parTrans" cxnId="{2EFBC3AF-5E56-4E86-BD59-DE9E3300E788}">
      <dgm:prSet/>
      <dgm:spPr/>
      <dgm:t>
        <a:bodyPr/>
        <a:lstStyle/>
        <a:p>
          <a:endParaRPr lang="zh-TW" altLang="en-US"/>
        </a:p>
      </dgm:t>
    </dgm:pt>
    <dgm:pt modelId="{26BD5091-A88D-4E64-B264-42E3076467B7}" type="sibTrans" cxnId="{2EFBC3AF-5E56-4E86-BD59-DE9E3300E788}">
      <dgm:prSet/>
      <dgm:spPr/>
      <dgm:t>
        <a:bodyPr/>
        <a:lstStyle/>
        <a:p>
          <a:endParaRPr lang="zh-TW" altLang="en-US"/>
        </a:p>
      </dgm:t>
    </dgm:pt>
    <dgm:pt modelId="{DE31A74C-547D-47EF-A5B9-EB260C13F3C2}">
      <dgm:prSet custT="1"/>
      <dgm:spPr/>
      <dgm:t>
        <a:bodyPr/>
        <a:lstStyle/>
        <a:p>
          <a:r>
            <a:rPr kumimoji="0" lang="en-US" altLang="zh-TW" sz="2400" b="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ISO</a:t>
          </a:r>
        </a:p>
        <a:p>
          <a:r>
            <a:rPr kumimoji="0" lang="en-US" altLang="zh-TW" sz="2400" b="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 45001</a:t>
          </a:r>
          <a:endParaRPr lang="zh-TW" altLang="en-US" sz="2400" dirty="0">
            <a:latin typeface="Roboto" panose="02000000000000000000" pitchFamily="2" charset="0"/>
            <a:cs typeface="Tahoma" panose="020B0604030504040204" pitchFamily="34" charset="0"/>
          </a:endParaRPr>
        </a:p>
      </dgm:t>
    </dgm:pt>
    <dgm:pt modelId="{811F30B4-4B7B-493A-8E12-C444303E2108}" type="parTrans" cxnId="{34AD4F81-4FBA-4BBF-930E-BBCB81E831C5}">
      <dgm:prSet/>
      <dgm:spPr/>
      <dgm:t>
        <a:bodyPr/>
        <a:lstStyle/>
        <a:p>
          <a:endParaRPr lang="zh-TW" altLang="en-US"/>
        </a:p>
      </dgm:t>
    </dgm:pt>
    <dgm:pt modelId="{B5AA4CC7-F92D-48CF-8F15-2A7DC8BD5686}" type="sibTrans" cxnId="{34AD4F81-4FBA-4BBF-930E-BBCB81E831C5}">
      <dgm:prSet/>
      <dgm:spPr/>
      <dgm:t>
        <a:bodyPr/>
        <a:lstStyle/>
        <a:p>
          <a:endParaRPr lang="zh-TW" altLang="en-US"/>
        </a:p>
      </dgm:t>
    </dgm:pt>
    <dgm:pt modelId="{9351C88B-EA62-4A7C-A4C5-747F277E646C}">
      <dgm:prSet custT="1"/>
      <dgm:spPr/>
      <dgm:t>
        <a:bodyPr/>
        <a:lstStyle/>
        <a:p>
          <a:r>
            <a:rPr kumimoji="0" lang="en-US" altLang="zh-TW" sz="2400" b="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ESD</a:t>
          </a:r>
        </a:p>
        <a:p>
          <a:r>
            <a:rPr kumimoji="0" lang="en-US" altLang="zh-TW" sz="2400" b="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 20.20</a:t>
          </a:r>
          <a:endParaRPr lang="zh-TW" altLang="en-US" sz="2400" dirty="0">
            <a:latin typeface="Roboto" panose="02000000000000000000" pitchFamily="2" charset="0"/>
            <a:cs typeface="Tahoma" panose="020B0604030504040204" pitchFamily="34" charset="0"/>
          </a:endParaRPr>
        </a:p>
      </dgm:t>
    </dgm:pt>
    <dgm:pt modelId="{86FDD079-D2C4-424D-AEA4-8C3E8920BF41}" type="parTrans" cxnId="{020D8982-9C3E-48B8-BE85-AA45CF4AD899}">
      <dgm:prSet/>
      <dgm:spPr/>
      <dgm:t>
        <a:bodyPr/>
        <a:lstStyle/>
        <a:p>
          <a:endParaRPr lang="en-US"/>
        </a:p>
      </dgm:t>
    </dgm:pt>
    <dgm:pt modelId="{0439F895-E2B5-47B9-9C85-4732BE17A2BF}" type="sibTrans" cxnId="{020D8982-9C3E-48B8-BE85-AA45CF4AD899}">
      <dgm:prSet/>
      <dgm:spPr/>
      <dgm:t>
        <a:bodyPr/>
        <a:lstStyle/>
        <a:p>
          <a:endParaRPr lang="en-US"/>
        </a:p>
      </dgm:t>
    </dgm:pt>
    <dgm:pt modelId="{81E4C3C0-AD8B-40D1-8ECF-1078EB5531AF}">
      <dgm:prSet custT="1"/>
      <dgm:spPr/>
      <dgm:t>
        <a:bodyPr/>
        <a:lstStyle/>
        <a:p>
          <a:r>
            <a:rPr kumimoji="0" lang="en-US" altLang="zh-TW" sz="2400" b="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SA</a:t>
          </a:r>
        </a:p>
        <a:p>
          <a:r>
            <a:rPr kumimoji="0" lang="en-US" altLang="zh-TW" sz="2400" b="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 8000</a:t>
          </a:r>
          <a:endParaRPr lang="zh-TW" altLang="en-US" sz="2000" dirty="0">
            <a:latin typeface="Roboto" panose="02000000000000000000" pitchFamily="2" charset="0"/>
            <a:cs typeface="Tahoma" panose="020B0604030504040204" pitchFamily="34" charset="0"/>
          </a:endParaRPr>
        </a:p>
      </dgm:t>
    </dgm:pt>
    <dgm:pt modelId="{AC678C9B-588B-443D-91D7-E8D11E876A1E}" type="sibTrans" cxnId="{41E85887-71E5-4745-818C-F7E2EE6CDDEE}">
      <dgm:prSet/>
      <dgm:spPr/>
      <dgm:t>
        <a:bodyPr/>
        <a:lstStyle/>
        <a:p>
          <a:endParaRPr lang="zh-TW" altLang="en-US"/>
        </a:p>
      </dgm:t>
    </dgm:pt>
    <dgm:pt modelId="{2868BA7B-C4A3-48CF-91D8-4467B90B4EB9}" type="parTrans" cxnId="{41E85887-71E5-4745-818C-F7E2EE6CDDEE}">
      <dgm:prSet/>
      <dgm:spPr/>
      <dgm:t>
        <a:bodyPr/>
        <a:lstStyle/>
        <a:p>
          <a:endParaRPr lang="zh-TW" altLang="en-US"/>
        </a:p>
      </dgm:t>
    </dgm:pt>
    <dgm:pt modelId="{18BEF05E-17C8-4336-8739-A8D39A57937F}">
      <dgm:prSet custT="1"/>
      <dgm:spPr/>
      <dgm:t>
        <a:bodyPr/>
        <a:lstStyle/>
        <a:p>
          <a:r>
            <a:rPr kumimoji="0" lang="en-US" altLang="zh-TW" sz="2400" b="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TL</a:t>
          </a:r>
        </a:p>
        <a:p>
          <a:r>
            <a:rPr kumimoji="0" lang="en-US" altLang="zh-TW" sz="2400" b="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 9000</a:t>
          </a:r>
          <a:endParaRPr lang="zh-TW" altLang="en-US" sz="2400" dirty="0">
            <a:latin typeface="Roboto" panose="02000000000000000000" pitchFamily="2" charset="0"/>
            <a:cs typeface="Tahoma" panose="020B0604030504040204" pitchFamily="34" charset="0"/>
          </a:endParaRPr>
        </a:p>
      </dgm:t>
    </dgm:pt>
    <dgm:pt modelId="{3321262C-50F5-48D8-B762-4B1B698EE92F}" type="parTrans" cxnId="{40593ECA-7104-4638-B801-77C1EA9CFD4A}">
      <dgm:prSet/>
      <dgm:spPr/>
      <dgm:t>
        <a:bodyPr/>
        <a:lstStyle/>
        <a:p>
          <a:endParaRPr lang="zh-TW" altLang="en-US"/>
        </a:p>
      </dgm:t>
    </dgm:pt>
    <dgm:pt modelId="{10002241-81A2-4373-BDF3-07B8FF5CFC5A}" type="sibTrans" cxnId="{40593ECA-7104-4638-B801-77C1EA9CFD4A}">
      <dgm:prSet/>
      <dgm:spPr/>
      <dgm:t>
        <a:bodyPr/>
        <a:lstStyle/>
        <a:p>
          <a:endParaRPr lang="zh-TW" altLang="en-US"/>
        </a:p>
      </dgm:t>
    </dgm:pt>
    <dgm:pt modelId="{A33284C9-EB53-4663-AC57-96F1EDCB159E}">
      <dgm:prSet phldrT="[文字]" custT="1"/>
      <dgm:spPr/>
      <dgm:t>
        <a:bodyPr/>
        <a:lstStyle/>
        <a:p>
          <a:r>
            <a:rPr kumimoji="0" lang="en-US" altLang="zh-TW" sz="2400" b="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ISO </a:t>
          </a:r>
        </a:p>
        <a:p>
          <a:r>
            <a:rPr kumimoji="0" lang="en-US" altLang="zh-TW" sz="2400" b="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14001</a:t>
          </a:r>
          <a:endParaRPr lang="zh-TW" altLang="en-US" sz="2400" dirty="0">
            <a:latin typeface="Roboto" panose="02000000000000000000" pitchFamily="2" charset="0"/>
            <a:cs typeface="Tahoma" panose="020B0604030504040204" pitchFamily="34" charset="0"/>
          </a:endParaRPr>
        </a:p>
      </dgm:t>
    </dgm:pt>
    <dgm:pt modelId="{F5EAEB33-7462-455D-9EDE-C0C9074DBD82}" type="sibTrans" cxnId="{6D4233DA-5165-4C1A-B695-76EFE52D29B0}">
      <dgm:prSet/>
      <dgm:spPr/>
      <dgm:t>
        <a:bodyPr/>
        <a:lstStyle/>
        <a:p>
          <a:endParaRPr lang="zh-TW" altLang="en-US"/>
        </a:p>
      </dgm:t>
    </dgm:pt>
    <dgm:pt modelId="{9C11D779-997E-476D-8F07-9860298A4669}" type="parTrans" cxnId="{6D4233DA-5165-4C1A-B695-76EFE52D29B0}">
      <dgm:prSet/>
      <dgm:spPr/>
      <dgm:t>
        <a:bodyPr/>
        <a:lstStyle/>
        <a:p>
          <a:endParaRPr lang="zh-TW" altLang="en-US"/>
        </a:p>
      </dgm:t>
    </dgm:pt>
    <dgm:pt modelId="{7915C1B1-B6E7-4A2E-8A63-A79919B5589B}" type="pres">
      <dgm:prSet presAssocID="{49FBFD8E-E09E-42AE-BE2A-E8C1D3D92AD0}" presName="Name0" presStyleCnt="0">
        <dgm:presLayoutVars>
          <dgm:dir/>
          <dgm:resizeHandles val="exact"/>
        </dgm:presLayoutVars>
      </dgm:prSet>
      <dgm:spPr/>
    </dgm:pt>
    <dgm:pt modelId="{F088BBA9-C89C-4D12-AAE6-53D6BD9510F7}" type="pres">
      <dgm:prSet presAssocID="{49FBFD8E-E09E-42AE-BE2A-E8C1D3D92AD0}" presName="bkgdShp" presStyleLbl="alignAccFollowNode1" presStyleIdx="0" presStyleCnt="1" custLinFactNeighborX="868" custLinFactNeighborY="-30087"/>
      <dgm:spPr/>
    </dgm:pt>
    <dgm:pt modelId="{7F055C30-ECE8-4D18-85F1-BB96CE619411}" type="pres">
      <dgm:prSet presAssocID="{49FBFD8E-E09E-42AE-BE2A-E8C1D3D92AD0}" presName="linComp" presStyleCnt="0"/>
      <dgm:spPr/>
    </dgm:pt>
    <dgm:pt modelId="{F81A9C6E-6679-40C9-924F-3E2532902811}" type="pres">
      <dgm:prSet presAssocID="{DAB562D5-0A2A-47F1-86E3-FE53BFDD3540}" presName="compNode" presStyleCnt="0"/>
      <dgm:spPr/>
    </dgm:pt>
    <dgm:pt modelId="{F4D15765-6EEC-405F-9CC7-813A08F00122}" type="pres">
      <dgm:prSet presAssocID="{DAB562D5-0A2A-47F1-86E3-FE53BFDD3540}" presName="node" presStyleLbl="node1" presStyleIdx="0" presStyleCnt="6">
        <dgm:presLayoutVars>
          <dgm:bulletEnabled val="1"/>
        </dgm:presLayoutVars>
      </dgm:prSet>
      <dgm:spPr/>
      <dgm:t>
        <a:bodyPr/>
        <a:lstStyle/>
        <a:p>
          <a:endParaRPr lang="en-US"/>
        </a:p>
      </dgm:t>
    </dgm:pt>
    <dgm:pt modelId="{53AFEB45-6EDB-4E2B-BE0E-53A58B230901}" type="pres">
      <dgm:prSet presAssocID="{DAB562D5-0A2A-47F1-86E3-FE53BFDD3540}" presName="invisiNode" presStyleLbl="node1" presStyleIdx="0" presStyleCnt="6"/>
      <dgm:spPr/>
    </dgm:pt>
    <dgm:pt modelId="{5C3C485D-25CE-48B9-BB6A-F2796040C0B4}" type="pres">
      <dgm:prSet presAssocID="{DAB562D5-0A2A-47F1-86E3-FE53BFDD3540}" presName="imagNode" presStyleLbl="fgImgPlace1" presStyleIdx="0" presStyleCnt="6"/>
      <dgm:spPr>
        <a:blipFill rotWithShape="0">
          <a:blip xmlns:r="http://schemas.openxmlformats.org/officeDocument/2006/relationships" r:embed="rId1" cstate="email"/>
          <a:stretch>
            <a:fillRect/>
          </a:stretch>
        </a:blipFill>
      </dgm:spPr>
    </dgm:pt>
    <dgm:pt modelId="{2D1F5152-BEE4-470C-A3E2-B3AACEE105C9}" type="pres">
      <dgm:prSet presAssocID="{26BD5091-A88D-4E64-B264-42E3076467B7}" presName="sibTrans" presStyleLbl="sibTrans2D1" presStyleIdx="0" presStyleCnt="0"/>
      <dgm:spPr/>
      <dgm:t>
        <a:bodyPr/>
        <a:lstStyle/>
        <a:p>
          <a:endParaRPr lang="en-US"/>
        </a:p>
      </dgm:t>
    </dgm:pt>
    <dgm:pt modelId="{45CA28A4-48E5-4BBF-99C5-234C72A713B7}" type="pres">
      <dgm:prSet presAssocID="{18BEF05E-17C8-4336-8739-A8D39A57937F}" presName="compNode" presStyleCnt="0"/>
      <dgm:spPr/>
    </dgm:pt>
    <dgm:pt modelId="{B5EF0187-2EF7-44BC-84AA-5CFA3558A46F}" type="pres">
      <dgm:prSet presAssocID="{18BEF05E-17C8-4336-8739-A8D39A57937F}" presName="node" presStyleLbl="node1" presStyleIdx="1" presStyleCnt="6">
        <dgm:presLayoutVars>
          <dgm:bulletEnabled val="1"/>
        </dgm:presLayoutVars>
      </dgm:prSet>
      <dgm:spPr/>
      <dgm:t>
        <a:bodyPr/>
        <a:lstStyle/>
        <a:p>
          <a:endParaRPr lang="en-US"/>
        </a:p>
      </dgm:t>
    </dgm:pt>
    <dgm:pt modelId="{BE23E446-7589-49CC-B581-41E2E82700AD}" type="pres">
      <dgm:prSet presAssocID="{18BEF05E-17C8-4336-8739-A8D39A57937F}" presName="invisiNode" presStyleLbl="node1" presStyleIdx="1" presStyleCnt="6"/>
      <dgm:spPr/>
    </dgm:pt>
    <dgm:pt modelId="{F8DC6DEB-01B1-4E51-9727-08E749B01353}" type="pres">
      <dgm:prSet presAssocID="{18BEF05E-17C8-4336-8739-A8D39A57937F}" presName="imagNode" presStyleLbl="fgImgPlace1" presStyleIdx="1" presStyleCnt="6"/>
      <dgm:spPr>
        <a:blipFill>
          <a:blip xmlns:r="http://schemas.openxmlformats.org/officeDocument/2006/relationships" r:embed="rId2" cstate="print">
            <a:extLst>
              <a:ext uri="{28A0092B-C50C-407E-A947-70E740481C1C}">
                <a14:useLocalDpi xmlns:a14="http://schemas.microsoft.com/office/drawing/2010/main"/>
              </a:ext>
            </a:extLst>
          </a:blip>
          <a:srcRect/>
          <a:stretch>
            <a:fillRect t="-47000" b="-47000"/>
          </a:stretch>
        </a:blipFill>
      </dgm:spPr>
    </dgm:pt>
    <dgm:pt modelId="{0554B481-9017-454F-89E6-C06178A65C01}" type="pres">
      <dgm:prSet presAssocID="{10002241-81A2-4373-BDF3-07B8FF5CFC5A}" presName="sibTrans" presStyleLbl="sibTrans2D1" presStyleIdx="0" presStyleCnt="0"/>
      <dgm:spPr/>
      <dgm:t>
        <a:bodyPr/>
        <a:lstStyle/>
        <a:p>
          <a:endParaRPr lang="en-US"/>
        </a:p>
      </dgm:t>
    </dgm:pt>
    <dgm:pt modelId="{170CB19C-187E-45DC-8FBB-BEE79D598C95}" type="pres">
      <dgm:prSet presAssocID="{81E4C3C0-AD8B-40D1-8ECF-1078EB5531AF}" presName="compNode" presStyleCnt="0"/>
      <dgm:spPr/>
    </dgm:pt>
    <dgm:pt modelId="{3DECB6EB-FFEB-44C0-AC2D-EB89A8C129DF}" type="pres">
      <dgm:prSet presAssocID="{81E4C3C0-AD8B-40D1-8ECF-1078EB5531AF}" presName="node" presStyleLbl="node1" presStyleIdx="2" presStyleCnt="6">
        <dgm:presLayoutVars>
          <dgm:bulletEnabled val="1"/>
        </dgm:presLayoutVars>
      </dgm:prSet>
      <dgm:spPr/>
      <dgm:t>
        <a:bodyPr/>
        <a:lstStyle/>
        <a:p>
          <a:endParaRPr lang="en-US"/>
        </a:p>
      </dgm:t>
    </dgm:pt>
    <dgm:pt modelId="{083935FB-BFA9-499A-AAA7-FF4A36B731EC}" type="pres">
      <dgm:prSet presAssocID="{81E4C3C0-AD8B-40D1-8ECF-1078EB5531AF}" presName="invisiNode" presStyleLbl="node1" presStyleIdx="2" presStyleCnt="6"/>
      <dgm:spPr/>
    </dgm:pt>
    <dgm:pt modelId="{11B553F8-A058-414F-85EE-D663D9DEC1ED}" type="pres">
      <dgm:prSet presAssocID="{81E4C3C0-AD8B-40D1-8ECF-1078EB5531AF}" presName="imagNode" presStyleLbl="fgImgPlace1" presStyleIdx="2" presStyleCnt="6"/>
      <dgm:spPr>
        <a:blipFill>
          <a:blip xmlns:r="http://schemas.openxmlformats.org/officeDocument/2006/relationships" r:embed="rId3" cstate="screen"/>
          <a:srcRect/>
          <a:stretch>
            <a:fillRect/>
          </a:stretch>
        </a:blipFill>
      </dgm:spPr>
    </dgm:pt>
    <dgm:pt modelId="{F254BA43-68DE-4FC0-B8C5-0F43701B154C}" type="pres">
      <dgm:prSet presAssocID="{AC678C9B-588B-443D-91D7-E8D11E876A1E}" presName="sibTrans" presStyleLbl="sibTrans2D1" presStyleIdx="0" presStyleCnt="0"/>
      <dgm:spPr/>
      <dgm:t>
        <a:bodyPr/>
        <a:lstStyle/>
        <a:p>
          <a:endParaRPr lang="en-US"/>
        </a:p>
      </dgm:t>
    </dgm:pt>
    <dgm:pt modelId="{28506E85-9EC8-48C0-8C41-9BFE397B3F71}" type="pres">
      <dgm:prSet presAssocID="{9351C88B-EA62-4A7C-A4C5-747F277E646C}" presName="compNode" presStyleCnt="0"/>
      <dgm:spPr/>
    </dgm:pt>
    <dgm:pt modelId="{A5A55150-EE5F-4632-8CCA-B4114AAAC32A}" type="pres">
      <dgm:prSet presAssocID="{9351C88B-EA62-4A7C-A4C5-747F277E646C}" presName="node" presStyleLbl="node1" presStyleIdx="3" presStyleCnt="6">
        <dgm:presLayoutVars>
          <dgm:bulletEnabled val="1"/>
        </dgm:presLayoutVars>
      </dgm:prSet>
      <dgm:spPr/>
      <dgm:t>
        <a:bodyPr/>
        <a:lstStyle/>
        <a:p>
          <a:endParaRPr lang="en-US"/>
        </a:p>
      </dgm:t>
    </dgm:pt>
    <dgm:pt modelId="{ABF4423D-D3A4-48C4-9E53-E117550F451D}" type="pres">
      <dgm:prSet presAssocID="{9351C88B-EA62-4A7C-A4C5-747F277E646C}" presName="invisiNode" presStyleLbl="node1" presStyleIdx="3" presStyleCnt="6"/>
      <dgm:spPr/>
    </dgm:pt>
    <dgm:pt modelId="{3E480EC7-C987-4534-A738-31D7A717A123}" type="pres">
      <dgm:prSet presAssocID="{9351C88B-EA62-4A7C-A4C5-747F277E646C}" presName="imagNode" presStyleLbl="fgImgPlace1" presStyleIdx="3" presStyleCnt="6"/>
      <dgm:spPr>
        <a:blipFill rotWithShape="1">
          <a:blip xmlns:r="http://schemas.openxmlformats.org/officeDocument/2006/relationships" r:embed="rId4" cstate="screen"/>
          <a:stretch>
            <a:fillRect/>
          </a:stretch>
        </a:blipFill>
      </dgm:spPr>
    </dgm:pt>
    <dgm:pt modelId="{862ED734-1E9F-4807-A297-79C181886FC6}" type="pres">
      <dgm:prSet presAssocID="{0439F895-E2B5-47B9-9C85-4732BE17A2BF}" presName="sibTrans" presStyleLbl="sibTrans2D1" presStyleIdx="0" presStyleCnt="0"/>
      <dgm:spPr/>
      <dgm:t>
        <a:bodyPr/>
        <a:lstStyle/>
        <a:p>
          <a:endParaRPr lang="en-US"/>
        </a:p>
      </dgm:t>
    </dgm:pt>
    <dgm:pt modelId="{BEA34ED9-B54B-494F-B2CA-147F536740FC}" type="pres">
      <dgm:prSet presAssocID="{A33284C9-EB53-4663-AC57-96F1EDCB159E}" presName="compNode" presStyleCnt="0"/>
      <dgm:spPr/>
    </dgm:pt>
    <dgm:pt modelId="{98EE8212-C519-4626-8DCE-283BAB64292A}" type="pres">
      <dgm:prSet presAssocID="{A33284C9-EB53-4663-AC57-96F1EDCB159E}" presName="node" presStyleLbl="node1" presStyleIdx="4" presStyleCnt="6">
        <dgm:presLayoutVars>
          <dgm:bulletEnabled val="1"/>
        </dgm:presLayoutVars>
      </dgm:prSet>
      <dgm:spPr/>
      <dgm:t>
        <a:bodyPr/>
        <a:lstStyle/>
        <a:p>
          <a:endParaRPr lang="en-US"/>
        </a:p>
      </dgm:t>
    </dgm:pt>
    <dgm:pt modelId="{AD983A2C-6FD2-4E17-9B00-00DF4AABFC3A}" type="pres">
      <dgm:prSet presAssocID="{A33284C9-EB53-4663-AC57-96F1EDCB159E}" presName="invisiNode" presStyleLbl="node1" presStyleIdx="4" presStyleCnt="6"/>
      <dgm:spPr/>
    </dgm:pt>
    <dgm:pt modelId="{6FCAE587-F7D2-4C93-BC5D-159A45923D8E}" type="pres">
      <dgm:prSet presAssocID="{A33284C9-EB53-4663-AC57-96F1EDCB159E}" presName="imagNode" presStyleLbl="fgImgPlace1" presStyleIdx="4" presStyleCnt="6"/>
      <dgm:spPr>
        <a:blipFill rotWithShape="0">
          <a:blip xmlns:r="http://schemas.openxmlformats.org/officeDocument/2006/relationships" r:embed="rId5" cstate="email"/>
          <a:stretch>
            <a:fillRect/>
          </a:stretch>
        </a:blipFill>
      </dgm:spPr>
    </dgm:pt>
    <dgm:pt modelId="{E41BE2E7-FAA4-451C-816D-34B2778CC080}" type="pres">
      <dgm:prSet presAssocID="{F5EAEB33-7462-455D-9EDE-C0C9074DBD82}" presName="sibTrans" presStyleLbl="sibTrans2D1" presStyleIdx="0" presStyleCnt="0"/>
      <dgm:spPr/>
      <dgm:t>
        <a:bodyPr/>
        <a:lstStyle/>
        <a:p>
          <a:endParaRPr lang="en-US"/>
        </a:p>
      </dgm:t>
    </dgm:pt>
    <dgm:pt modelId="{858BA71E-FD89-46CE-9F4F-777BD4F84142}" type="pres">
      <dgm:prSet presAssocID="{DE31A74C-547D-47EF-A5B9-EB260C13F3C2}" presName="compNode" presStyleCnt="0"/>
      <dgm:spPr/>
    </dgm:pt>
    <dgm:pt modelId="{FF14B432-CC9C-4D84-ABBE-B7E7D0E2A8F5}" type="pres">
      <dgm:prSet presAssocID="{DE31A74C-547D-47EF-A5B9-EB260C13F3C2}" presName="node" presStyleLbl="node1" presStyleIdx="5" presStyleCnt="6">
        <dgm:presLayoutVars>
          <dgm:bulletEnabled val="1"/>
        </dgm:presLayoutVars>
      </dgm:prSet>
      <dgm:spPr/>
      <dgm:t>
        <a:bodyPr/>
        <a:lstStyle/>
        <a:p>
          <a:endParaRPr lang="en-US"/>
        </a:p>
      </dgm:t>
    </dgm:pt>
    <dgm:pt modelId="{8D10F8C9-C4F1-408F-9BF0-A71295305203}" type="pres">
      <dgm:prSet presAssocID="{DE31A74C-547D-47EF-A5B9-EB260C13F3C2}" presName="invisiNode" presStyleLbl="node1" presStyleIdx="5" presStyleCnt="6"/>
      <dgm:spPr/>
    </dgm:pt>
    <dgm:pt modelId="{9349F3E4-23BA-4D47-9589-374D916F26DF}" type="pres">
      <dgm:prSet presAssocID="{DE31A74C-547D-47EF-A5B9-EB260C13F3C2}" presName="imagNode" presStyleLbl="fgImgPlace1" presStyleIdx="5" presStyleCnt="6"/>
      <dgm:spPr>
        <a:blipFill>
          <a:blip xmlns:r="http://schemas.openxmlformats.org/officeDocument/2006/relationships" r:embed="rId6" cstate="print">
            <a:extLst>
              <a:ext uri="{28A0092B-C50C-407E-A947-70E740481C1C}">
                <a14:useLocalDpi xmlns:a14="http://schemas.microsoft.com/office/drawing/2010/main"/>
              </a:ext>
            </a:extLst>
          </a:blip>
          <a:srcRect/>
          <a:stretch>
            <a:fillRect t="-64000" b="-64000"/>
          </a:stretch>
        </a:blipFill>
      </dgm:spPr>
    </dgm:pt>
  </dgm:ptLst>
  <dgm:cxnLst>
    <dgm:cxn modelId="{6D8CA052-A4AC-4FF6-95B4-A2500CD427BA}" type="presOf" srcId="{DE31A74C-547D-47EF-A5B9-EB260C13F3C2}" destId="{FF14B432-CC9C-4D84-ABBE-B7E7D0E2A8F5}" srcOrd="0" destOrd="0" presId="urn:microsoft.com/office/officeart/2005/8/layout/pList2#1"/>
    <dgm:cxn modelId="{3C00BB35-7EE7-4E25-87B5-91F7F88F6F7C}" type="presOf" srcId="{81E4C3C0-AD8B-40D1-8ECF-1078EB5531AF}" destId="{3DECB6EB-FFEB-44C0-AC2D-EB89A8C129DF}" srcOrd="0" destOrd="0" presId="urn:microsoft.com/office/officeart/2005/8/layout/pList2#1"/>
    <dgm:cxn modelId="{A5E3EA8B-FDAD-47E8-AB5A-3373187C43A3}" type="presOf" srcId="{DAB562D5-0A2A-47F1-86E3-FE53BFDD3540}" destId="{F4D15765-6EEC-405F-9CC7-813A08F00122}" srcOrd="0" destOrd="0" presId="urn:microsoft.com/office/officeart/2005/8/layout/pList2#1"/>
    <dgm:cxn modelId="{4604963E-6CD4-4DF3-A8C3-9E07E06B05F0}" type="presOf" srcId="{26BD5091-A88D-4E64-B264-42E3076467B7}" destId="{2D1F5152-BEE4-470C-A3E2-B3AACEE105C9}" srcOrd="0" destOrd="0" presId="urn:microsoft.com/office/officeart/2005/8/layout/pList2#1"/>
    <dgm:cxn modelId="{41E85887-71E5-4745-818C-F7E2EE6CDDEE}" srcId="{49FBFD8E-E09E-42AE-BE2A-E8C1D3D92AD0}" destId="{81E4C3C0-AD8B-40D1-8ECF-1078EB5531AF}" srcOrd="2" destOrd="0" parTransId="{2868BA7B-C4A3-48CF-91D8-4467B90B4EB9}" sibTransId="{AC678C9B-588B-443D-91D7-E8D11E876A1E}"/>
    <dgm:cxn modelId="{EAEF634B-4CE1-474B-8563-8364338650CF}" type="presOf" srcId="{18BEF05E-17C8-4336-8739-A8D39A57937F}" destId="{B5EF0187-2EF7-44BC-84AA-5CFA3558A46F}" srcOrd="0" destOrd="0" presId="urn:microsoft.com/office/officeart/2005/8/layout/pList2#1"/>
    <dgm:cxn modelId="{954A4888-4266-48AC-B9FC-761DF0C3FBD8}" type="presOf" srcId="{A33284C9-EB53-4663-AC57-96F1EDCB159E}" destId="{98EE8212-C519-4626-8DCE-283BAB64292A}" srcOrd="0" destOrd="0" presId="urn:microsoft.com/office/officeart/2005/8/layout/pList2#1"/>
    <dgm:cxn modelId="{AF532B85-6C92-451B-AC1B-4316E1CB62F1}" type="presOf" srcId="{0439F895-E2B5-47B9-9C85-4732BE17A2BF}" destId="{862ED734-1E9F-4807-A297-79C181886FC6}" srcOrd="0" destOrd="0" presId="urn:microsoft.com/office/officeart/2005/8/layout/pList2#1"/>
    <dgm:cxn modelId="{44238FC6-1465-4F1C-BD0F-F3BA671B10D6}" type="presOf" srcId="{49FBFD8E-E09E-42AE-BE2A-E8C1D3D92AD0}" destId="{7915C1B1-B6E7-4A2E-8A63-A79919B5589B}" srcOrd="0" destOrd="0" presId="urn:microsoft.com/office/officeart/2005/8/layout/pList2#1"/>
    <dgm:cxn modelId="{9C821844-BFF1-44C8-AA67-FEB1CA78A8D1}" type="presOf" srcId="{F5EAEB33-7462-455D-9EDE-C0C9074DBD82}" destId="{E41BE2E7-FAA4-451C-816D-34B2778CC080}" srcOrd="0" destOrd="0" presId="urn:microsoft.com/office/officeart/2005/8/layout/pList2#1"/>
    <dgm:cxn modelId="{40593ECA-7104-4638-B801-77C1EA9CFD4A}" srcId="{49FBFD8E-E09E-42AE-BE2A-E8C1D3D92AD0}" destId="{18BEF05E-17C8-4336-8739-A8D39A57937F}" srcOrd="1" destOrd="0" parTransId="{3321262C-50F5-48D8-B762-4B1B698EE92F}" sibTransId="{10002241-81A2-4373-BDF3-07B8FF5CFC5A}"/>
    <dgm:cxn modelId="{A116DE27-1B15-449E-8FF3-62A6574FAD8D}" type="presOf" srcId="{10002241-81A2-4373-BDF3-07B8FF5CFC5A}" destId="{0554B481-9017-454F-89E6-C06178A65C01}" srcOrd="0" destOrd="0" presId="urn:microsoft.com/office/officeart/2005/8/layout/pList2#1"/>
    <dgm:cxn modelId="{34AD4F81-4FBA-4BBF-930E-BBCB81E831C5}" srcId="{49FBFD8E-E09E-42AE-BE2A-E8C1D3D92AD0}" destId="{DE31A74C-547D-47EF-A5B9-EB260C13F3C2}" srcOrd="5" destOrd="0" parTransId="{811F30B4-4B7B-493A-8E12-C444303E2108}" sibTransId="{B5AA4CC7-F92D-48CF-8F15-2A7DC8BD5686}"/>
    <dgm:cxn modelId="{308D592A-828C-4E5D-85FC-627A062A2726}" type="presOf" srcId="{AC678C9B-588B-443D-91D7-E8D11E876A1E}" destId="{F254BA43-68DE-4FC0-B8C5-0F43701B154C}" srcOrd="0" destOrd="0" presId="urn:microsoft.com/office/officeart/2005/8/layout/pList2#1"/>
    <dgm:cxn modelId="{2EFBC3AF-5E56-4E86-BD59-DE9E3300E788}" srcId="{49FBFD8E-E09E-42AE-BE2A-E8C1D3D92AD0}" destId="{DAB562D5-0A2A-47F1-86E3-FE53BFDD3540}" srcOrd="0" destOrd="0" parTransId="{9E3912F4-6AA3-41E8-AF72-6322BD50686C}" sibTransId="{26BD5091-A88D-4E64-B264-42E3076467B7}"/>
    <dgm:cxn modelId="{6D4233DA-5165-4C1A-B695-76EFE52D29B0}" srcId="{49FBFD8E-E09E-42AE-BE2A-E8C1D3D92AD0}" destId="{A33284C9-EB53-4663-AC57-96F1EDCB159E}" srcOrd="4" destOrd="0" parTransId="{9C11D779-997E-476D-8F07-9860298A4669}" sibTransId="{F5EAEB33-7462-455D-9EDE-C0C9074DBD82}"/>
    <dgm:cxn modelId="{4E50555A-D69B-4242-9C9B-AB2125F9333A}" type="presOf" srcId="{9351C88B-EA62-4A7C-A4C5-747F277E646C}" destId="{A5A55150-EE5F-4632-8CCA-B4114AAAC32A}" srcOrd="0" destOrd="0" presId="urn:microsoft.com/office/officeart/2005/8/layout/pList2#1"/>
    <dgm:cxn modelId="{020D8982-9C3E-48B8-BE85-AA45CF4AD899}" srcId="{49FBFD8E-E09E-42AE-BE2A-E8C1D3D92AD0}" destId="{9351C88B-EA62-4A7C-A4C5-747F277E646C}" srcOrd="3" destOrd="0" parTransId="{86FDD079-D2C4-424D-AEA4-8C3E8920BF41}" sibTransId="{0439F895-E2B5-47B9-9C85-4732BE17A2BF}"/>
    <dgm:cxn modelId="{B5C6D37C-6993-4F86-A605-B257817CC1B1}" type="presParOf" srcId="{7915C1B1-B6E7-4A2E-8A63-A79919B5589B}" destId="{F088BBA9-C89C-4D12-AAE6-53D6BD9510F7}" srcOrd="0" destOrd="0" presId="urn:microsoft.com/office/officeart/2005/8/layout/pList2#1"/>
    <dgm:cxn modelId="{CA5679C1-75AD-41B3-8969-19EF8FA5E2E8}" type="presParOf" srcId="{7915C1B1-B6E7-4A2E-8A63-A79919B5589B}" destId="{7F055C30-ECE8-4D18-85F1-BB96CE619411}" srcOrd="1" destOrd="0" presId="urn:microsoft.com/office/officeart/2005/8/layout/pList2#1"/>
    <dgm:cxn modelId="{55DFE3B2-0707-4964-9736-42499FFE5718}" type="presParOf" srcId="{7F055C30-ECE8-4D18-85F1-BB96CE619411}" destId="{F81A9C6E-6679-40C9-924F-3E2532902811}" srcOrd="0" destOrd="0" presId="urn:microsoft.com/office/officeart/2005/8/layout/pList2#1"/>
    <dgm:cxn modelId="{579951D4-2F4B-4680-B163-44FABCC4D998}" type="presParOf" srcId="{F81A9C6E-6679-40C9-924F-3E2532902811}" destId="{F4D15765-6EEC-405F-9CC7-813A08F00122}" srcOrd="0" destOrd="0" presId="urn:microsoft.com/office/officeart/2005/8/layout/pList2#1"/>
    <dgm:cxn modelId="{CB9FCB67-6BD3-4BA0-A125-0886D04280E5}" type="presParOf" srcId="{F81A9C6E-6679-40C9-924F-3E2532902811}" destId="{53AFEB45-6EDB-4E2B-BE0E-53A58B230901}" srcOrd="1" destOrd="0" presId="urn:microsoft.com/office/officeart/2005/8/layout/pList2#1"/>
    <dgm:cxn modelId="{876B18A1-FABF-44CF-9849-C965DE4DBC07}" type="presParOf" srcId="{F81A9C6E-6679-40C9-924F-3E2532902811}" destId="{5C3C485D-25CE-48B9-BB6A-F2796040C0B4}" srcOrd="2" destOrd="0" presId="urn:microsoft.com/office/officeart/2005/8/layout/pList2#1"/>
    <dgm:cxn modelId="{3A7284EA-CEA6-41E6-9743-EB0B5515A1F4}" type="presParOf" srcId="{7F055C30-ECE8-4D18-85F1-BB96CE619411}" destId="{2D1F5152-BEE4-470C-A3E2-B3AACEE105C9}" srcOrd="1" destOrd="0" presId="urn:microsoft.com/office/officeart/2005/8/layout/pList2#1"/>
    <dgm:cxn modelId="{012547E5-38D0-4ACE-8E89-957894FE478D}" type="presParOf" srcId="{7F055C30-ECE8-4D18-85F1-BB96CE619411}" destId="{45CA28A4-48E5-4BBF-99C5-234C72A713B7}" srcOrd="2" destOrd="0" presId="urn:microsoft.com/office/officeart/2005/8/layout/pList2#1"/>
    <dgm:cxn modelId="{49A52C04-18C0-41A7-B827-E0DC572302C9}" type="presParOf" srcId="{45CA28A4-48E5-4BBF-99C5-234C72A713B7}" destId="{B5EF0187-2EF7-44BC-84AA-5CFA3558A46F}" srcOrd="0" destOrd="0" presId="urn:microsoft.com/office/officeart/2005/8/layout/pList2#1"/>
    <dgm:cxn modelId="{E1AB70E3-BC81-4E91-9120-3F0C70A35F54}" type="presParOf" srcId="{45CA28A4-48E5-4BBF-99C5-234C72A713B7}" destId="{BE23E446-7589-49CC-B581-41E2E82700AD}" srcOrd="1" destOrd="0" presId="urn:microsoft.com/office/officeart/2005/8/layout/pList2#1"/>
    <dgm:cxn modelId="{D2E56FE4-4B1C-4CEC-BFFA-92993A2BF0F3}" type="presParOf" srcId="{45CA28A4-48E5-4BBF-99C5-234C72A713B7}" destId="{F8DC6DEB-01B1-4E51-9727-08E749B01353}" srcOrd="2" destOrd="0" presId="urn:microsoft.com/office/officeart/2005/8/layout/pList2#1"/>
    <dgm:cxn modelId="{022ED037-50CB-4214-AC6C-31EE55176E92}" type="presParOf" srcId="{7F055C30-ECE8-4D18-85F1-BB96CE619411}" destId="{0554B481-9017-454F-89E6-C06178A65C01}" srcOrd="3" destOrd="0" presId="urn:microsoft.com/office/officeart/2005/8/layout/pList2#1"/>
    <dgm:cxn modelId="{CFA3133C-530D-4E50-9544-F9F6103B23E3}" type="presParOf" srcId="{7F055C30-ECE8-4D18-85F1-BB96CE619411}" destId="{170CB19C-187E-45DC-8FBB-BEE79D598C95}" srcOrd="4" destOrd="0" presId="urn:microsoft.com/office/officeart/2005/8/layout/pList2#1"/>
    <dgm:cxn modelId="{3E591DA8-ABB4-493A-8EC0-1902DAC723E4}" type="presParOf" srcId="{170CB19C-187E-45DC-8FBB-BEE79D598C95}" destId="{3DECB6EB-FFEB-44C0-AC2D-EB89A8C129DF}" srcOrd="0" destOrd="0" presId="urn:microsoft.com/office/officeart/2005/8/layout/pList2#1"/>
    <dgm:cxn modelId="{6B9C9210-E5F4-45EE-A715-0F21DF7D839F}" type="presParOf" srcId="{170CB19C-187E-45DC-8FBB-BEE79D598C95}" destId="{083935FB-BFA9-499A-AAA7-FF4A36B731EC}" srcOrd="1" destOrd="0" presId="urn:microsoft.com/office/officeart/2005/8/layout/pList2#1"/>
    <dgm:cxn modelId="{C2D43968-C2C7-4FEB-82E0-BF67A14C976D}" type="presParOf" srcId="{170CB19C-187E-45DC-8FBB-BEE79D598C95}" destId="{11B553F8-A058-414F-85EE-D663D9DEC1ED}" srcOrd="2" destOrd="0" presId="urn:microsoft.com/office/officeart/2005/8/layout/pList2#1"/>
    <dgm:cxn modelId="{36D58715-906A-419E-98C7-04C2AAACB08B}" type="presParOf" srcId="{7F055C30-ECE8-4D18-85F1-BB96CE619411}" destId="{F254BA43-68DE-4FC0-B8C5-0F43701B154C}" srcOrd="5" destOrd="0" presId="urn:microsoft.com/office/officeart/2005/8/layout/pList2#1"/>
    <dgm:cxn modelId="{0882C400-1C3B-4D5B-9BD8-F4303EFC5A5C}" type="presParOf" srcId="{7F055C30-ECE8-4D18-85F1-BB96CE619411}" destId="{28506E85-9EC8-48C0-8C41-9BFE397B3F71}" srcOrd="6" destOrd="0" presId="urn:microsoft.com/office/officeart/2005/8/layout/pList2#1"/>
    <dgm:cxn modelId="{8E5F8453-4A7F-41CB-B962-EC27226D084B}" type="presParOf" srcId="{28506E85-9EC8-48C0-8C41-9BFE397B3F71}" destId="{A5A55150-EE5F-4632-8CCA-B4114AAAC32A}" srcOrd="0" destOrd="0" presId="urn:microsoft.com/office/officeart/2005/8/layout/pList2#1"/>
    <dgm:cxn modelId="{A7D92874-F887-4AD7-A5B5-6D2D83132020}" type="presParOf" srcId="{28506E85-9EC8-48C0-8C41-9BFE397B3F71}" destId="{ABF4423D-D3A4-48C4-9E53-E117550F451D}" srcOrd="1" destOrd="0" presId="urn:microsoft.com/office/officeart/2005/8/layout/pList2#1"/>
    <dgm:cxn modelId="{1FA1711C-B080-42F4-B56D-7BE1305CD091}" type="presParOf" srcId="{28506E85-9EC8-48C0-8C41-9BFE397B3F71}" destId="{3E480EC7-C987-4534-A738-31D7A717A123}" srcOrd="2" destOrd="0" presId="urn:microsoft.com/office/officeart/2005/8/layout/pList2#1"/>
    <dgm:cxn modelId="{EF89ED99-BB3D-48DC-87BE-79A48EBA15CB}" type="presParOf" srcId="{7F055C30-ECE8-4D18-85F1-BB96CE619411}" destId="{862ED734-1E9F-4807-A297-79C181886FC6}" srcOrd="7" destOrd="0" presId="urn:microsoft.com/office/officeart/2005/8/layout/pList2#1"/>
    <dgm:cxn modelId="{D75E71E2-F7C0-42C1-92EF-5FF0632AAD22}" type="presParOf" srcId="{7F055C30-ECE8-4D18-85F1-BB96CE619411}" destId="{BEA34ED9-B54B-494F-B2CA-147F536740FC}" srcOrd="8" destOrd="0" presId="urn:microsoft.com/office/officeart/2005/8/layout/pList2#1"/>
    <dgm:cxn modelId="{D0F16675-F96C-4992-880C-97C56276C2E1}" type="presParOf" srcId="{BEA34ED9-B54B-494F-B2CA-147F536740FC}" destId="{98EE8212-C519-4626-8DCE-283BAB64292A}" srcOrd="0" destOrd="0" presId="urn:microsoft.com/office/officeart/2005/8/layout/pList2#1"/>
    <dgm:cxn modelId="{9971D6AB-B942-426B-8EA3-A1E79D83DD4D}" type="presParOf" srcId="{BEA34ED9-B54B-494F-B2CA-147F536740FC}" destId="{AD983A2C-6FD2-4E17-9B00-00DF4AABFC3A}" srcOrd="1" destOrd="0" presId="urn:microsoft.com/office/officeart/2005/8/layout/pList2#1"/>
    <dgm:cxn modelId="{564BF434-23CC-4BC7-818C-BE349C943EFA}" type="presParOf" srcId="{BEA34ED9-B54B-494F-B2CA-147F536740FC}" destId="{6FCAE587-F7D2-4C93-BC5D-159A45923D8E}" srcOrd="2" destOrd="0" presId="urn:microsoft.com/office/officeart/2005/8/layout/pList2#1"/>
    <dgm:cxn modelId="{6F1C6ABC-11F1-45BA-B560-AE72A066446B}" type="presParOf" srcId="{7F055C30-ECE8-4D18-85F1-BB96CE619411}" destId="{E41BE2E7-FAA4-451C-816D-34B2778CC080}" srcOrd="9" destOrd="0" presId="urn:microsoft.com/office/officeart/2005/8/layout/pList2#1"/>
    <dgm:cxn modelId="{66F11CE1-6C43-4C62-87B6-5330716FFD9C}" type="presParOf" srcId="{7F055C30-ECE8-4D18-85F1-BB96CE619411}" destId="{858BA71E-FD89-46CE-9F4F-777BD4F84142}" srcOrd="10" destOrd="0" presId="urn:microsoft.com/office/officeart/2005/8/layout/pList2#1"/>
    <dgm:cxn modelId="{4DCE65F6-E92B-4891-ADD0-9267179C871E}" type="presParOf" srcId="{858BA71E-FD89-46CE-9F4F-777BD4F84142}" destId="{FF14B432-CC9C-4D84-ABBE-B7E7D0E2A8F5}" srcOrd="0" destOrd="0" presId="urn:microsoft.com/office/officeart/2005/8/layout/pList2#1"/>
    <dgm:cxn modelId="{2FB7C154-9FEA-404C-9189-73279711E7F4}" type="presParOf" srcId="{858BA71E-FD89-46CE-9F4F-777BD4F84142}" destId="{8D10F8C9-C4F1-408F-9BF0-A71295305203}" srcOrd="1" destOrd="0" presId="urn:microsoft.com/office/officeart/2005/8/layout/pList2#1"/>
    <dgm:cxn modelId="{18605853-D0DC-4F47-9B1D-271AD7D18B11}" type="presParOf" srcId="{858BA71E-FD89-46CE-9F4F-777BD4F84142}" destId="{9349F3E4-23BA-4D47-9589-374D916F26DF}" srcOrd="2" destOrd="0" presId="urn:microsoft.com/office/officeart/2005/8/layout/p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88BBA9-C89C-4D12-AAE6-53D6BD9510F7}">
      <dsp:nvSpPr>
        <dsp:cNvPr id="0" name=""/>
        <dsp:cNvSpPr/>
      </dsp:nvSpPr>
      <dsp:spPr>
        <a:xfrm>
          <a:off x="0" y="0"/>
          <a:ext cx="12865429" cy="1113264"/>
        </a:xfrm>
        <a:prstGeom prst="roundRect">
          <a:avLst>
            <a:gd name="adj" fmla="val 10000"/>
          </a:avLst>
        </a:prstGeom>
        <a:solidFill>
          <a:schemeClr val="accent1">
            <a:alpha val="90000"/>
            <a:tint val="55000"/>
            <a:hueOff val="0"/>
            <a:satOff val="0"/>
            <a:lumOff val="0"/>
            <a:alphaOff val="0"/>
          </a:schemeClr>
        </a:solidFill>
        <a:ln>
          <a:noFill/>
        </a:ln>
        <a:effectLst/>
        <a:sp3d prstMaterial="plastic">
          <a:bevelT w="25400" h="25400"/>
          <a:bevelB w="25400" h="25400"/>
        </a:sp3d>
      </dsp:spPr>
      <dsp:style>
        <a:lnRef idx="0">
          <a:scrgbClr r="0" g="0" b="0"/>
        </a:lnRef>
        <a:fillRef idx="1">
          <a:scrgbClr r="0" g="0" b="0"/>
        </a:fillRef>
        <a:effectRef idx="2">
          <a:scrgbClr r="0" g="0" b="0"/>
        </a:effectRef>
        <a:fontRef idx="minor"/>
      </dsp:style>
    </dsp:sp>
    <dsp:sp modelId="{5C3C485D-25CE-48B9-BB6A-F2796040C0B4}">
      <dsp:nvSpPr>
        <dsp:cNvPr id="0" name=""/>
        <dsp:cNvSpPr/>
      </dsp:nvSpPr>
      <dsp:spPr>
        <a:xfrm>
          <a:off x="387439" y="148435"/>
          <a:ext cx="1860084" cy="816393"/>
        </a:xfrm>
        <a:prstGeom prst="roundRect">
          <a:avLst>
            <a:gd name="adj" fmla="val 10000"/>
          </a:avLst>
        </a:prstGeom>
        <a:blipFill rotWithShape="0">
          <a:blip xmlns:r="http://schemas.openxmlformats.org/officeDocument/2006/relationships" r:embed="rId1" cstate="email"/>
          <a:stretch>
            <a:fillRect/>
          </a:stretch>
        </a:blipFill>
        <a:ln>
          <a:noFill/>
        </a:ln>
        <a:effectLst/>
        <a:sp3d z="50080" prstMaterial="plastic">
          <a:bevelT w="50800" h="50800"/>
          <a:bevelB w="50800" h="50800"/>
        </a:sp3d>
      </dsp:spPr>
      <dsp:style>
        <a:lnRef idx="0">
          <a:scrgbClr r="0" g="0" b="0"/>
        </a:lnRef>
        <a:fillRef idx="1">
          <a:scrgbClr r="0" g="0" b="0"/>
        </a:fillRef>
        <a:effectRef idx="2">
          <a:scrgbClr r="0" g="0" b="0"/>
        </a:effectRef>
        <a:fontRef idx="minor"/>
      </dsp:style>
    </dsp:sp>
    <dsp:sp modelId="{F4D15765-6EEC-405F-9CC7-813A08F00122}">
      <dsp:nvSpPr>
        <dsp:cNvPr id="0" name=""/>
        <dsp:cNvSpPr/>
      </dsp:nvSpPr>
      <dsp:spPr>
        <a:xfrm rot="10800000">
          <a:off x="387439" y="1113264"/>
          <a:ext cx="1860084" cy="1360656"/>
        </a:xfrm>
        <a:prstGeom prst="round2SameRect">
          <a:avLst>
            <a:gd name="adj1" fmla="val 10500"/>
            <a:gd name="adj2" fmla="val 0"/>
          </a:avLst>
        </a:prstGeom>
        <a:solidFill>
          <a:schemeClr val="accent1">
            <a:shade val="50000"/>
            <a:hueOff val="0"/>
            <a:satOff val="0"/>
            <a:lumOff val="0"/>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70688" tIns="170688" rIns="170688" bIns="170688" numCol="1" spcCol="1270" anchor="t" anchorCtr="0">
          <a:noAutofit/>
        </a:bodyPr>
        <a:lstStyle/>
        <a:p>
          <a:pPr lvl="0" algn="ctr" defTabSz="1066800">
            <a:lnSpc>
              <a:spcPct val="90000"/>
            </a:lnSpc>
            <a:spcBef>
              <a:spcPct val="0"/>
            </a:spcBef>
            <a:spcAft>
              <a:spcPct val="35000"/>
            </a:spcAft>
          </a:pPr>
          <a:r>
            <a:rPr kumimoji="0" lang="en-US" altLang="zh-TW" sz="2400" b="0" kern="120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ISO</a:t>
          </a:r>
        </a:p>
        <a:p>
          <a:pPr lvl="0" algn="ctr" defTabSz="1066800">
            <a:lnSpc>
              <a:spcPct val="90000"/>
            </a:lnSpc>
            <a:spcBef>
              <a:spcPct val="0"/>
            </a:spcBef>
            <a:spcAft>
              <a:spcPct val="35000"/>
            </a:spcAft>
          </a:pPr>
          <a:r>
            <a:rPr kumimoji="0" lang="en-US" altLang="zh-TW" sz="2400" b="0" kern="120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 9001</a:t>
          </a:r>
          <a:endParaRPr lang="zh-TW" altLang="en-US" sz="2400" kern="1200" dirty="0">
            <a:latin typeface="Roboto" panose="02000000000000000000" pitchFamily="2" charset="0"/>
            <a:cs typeface="Tahoma" panose="020B0604030504040204" pitchFamily="34" charset="0"/>
          </a:endParaRPr>
        </a:p>
      </dsp:txBody>
      <dsp:txXfrm rot="10800000">
        <a:off x="429284" y="1113264"/>
        <a:ext cx="1776394" cy="1318811"/>
      </dsp:txXfrm>
    </dsp:sp>
    <dsp:sp modelId="{F8DC6DEB-01B1-4E51-9727-08E749B01353}">
      <dsp:nvSpPr>
        <dsp:cNvPr id="0" name=""/>
        <dsp:cNvSpPr/>
      </dsp:nvSpPr>
      <dsp:spPr>
        <a:xfrm>
          <a:off x="2433532" y="148435"/>
          <a:ext cx="1860084" cy="816393"/>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a:ext>
            </a:extLst>
          </a:blip>
          <a:srcRect/>
          <a:stretch>
            <a:fillRect t="-47000" b="-47000"/>
          </a:stretch>
        </a:blipFill>
        <a:ln>
          <a:noFill/>
        </a:ln>
        <a:effectLst/>
        <a:sp3d z="50080" prstMaterial="plastic">
          <a:bevelT w="50800" h="50800"/>
          <a:bevelB w="50800" h="50800"/>
        </a:sp3d>
      </dsp:spPr>
      <dsp:style>
        <a:lnRef idx="0">
          <a:scrgbClr r="0" g="0" b="0"/>
        </a:lnRef>
        <a:fillRef idx="1">
          <a:scrgbClr r="0" g="0" b="0"/>
        </a:fillRef>
        <a:effectRef idx="2">
          <a:scrgbClr r="0" g="0" b="0"/>
        </a:effectRef>
        <a:fontRef idx="minor"/>
      </dsp:style>
    </dsp:sp>
    <dsp:sp modelId="{B5EF0187-2EF7-44BC-84AA-5CFA3558A46F}">
      <dsp:nvSpPr>
        <dsp:cNvPr id="0" name=""/>
        <dsp:cNvSpPr/>
      </dsp:nvSpPr>
      <dsp:spPr>
        <a:xfrm rot="10800000">
          <a:off x="2433532" y="1113264"/>
          <a:ext cx="1860084" cy="1360656"/>
        </a:xfrm>
        <a:prstGeom prst="round2SameRect">
          <a:avLst>
            <a:gd name="adj1" fmla="val 10500"/>
            <a:gd name="adj2" fmla="val 0"/>
          </a:avLst>
        </a:prstGeom>
        <a:solidFill>
          <a:schemeClr val="accent1">
            <a:shade val="50000"/>
            <a:hueOff val="111419"/>
            <a:satOff val="2985"/>
            <a:lumOff val="13151"/>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70688" tIns="170688" rIns="170688" bIns="170688" numCol="1" spcCol="1270" anchor="t" anchorCtr="0">
          <a:noAutofit/>
        </a:bodyPr>
        <a:lstStyle/>
        <a:p>
          <a:pPr lvl="0" algn="ctr" defTabSz="1066800">
            <a:lnSpc>
              <a:spcPct val="90000"/>
            </a:lnSpc>
            <a:spcBef>
              <a:spcPct val="0"/>
            </a:spcBef>
            <a:spcAft>
              <a:spcPct val="35000"/>
            </a:spcAft>
          </a:pPr>
          <a:r>
            <a:rPr kumimoji="0" lang="en-US" altLang="zh-TW" sz="2400" b="0" kern="120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TL</a:t>
          </a:r>
        </a:p>
        <a:p>
          <a:pPr lvl="0" algn="ctr" defTabSz="1066800">
            <a:lnSpc>
              <a:spcPct val="90000"/>
            </a:lnSpc>
            <a:spcBef>
              <a:spcPct val="0"/>
            </a:spcBef>
            <a:spcAft>
              <a:spcPct val="35000"/>
            </a:spcAft>
          </a:pPr>
          <a:r>
            <a:rPr kumimoji="0" lang="en-US" altLang="zh-TW" sz="2400" b="0" kern="120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 9000</a:t>
          </a:r>
          <a:endParaRPr lang="zh-TW" altLang="en-US" sz="2400" kern="1200" dirty="0">
            <a:latin typeface="Roboto" panose="02000000000000000000" pitchFamily="2" charset="0"/>
            <a:cs typeface="Tahoma" panose="020B0604030504040204" pitchFamily="34" charset="0"/>
          </a:endParaRPr>
        </a:p>
      </dsp:txBody>
      <dsp:txXfrm rot="10800000">
        <a:off x="2475377" y="1113264"/>
        <a:ext cx="1776394" cy="1318811"/>
      </dsp:txXfrm>
    </dsp:sp>
    <dsp:sp modelId="{11B553F8-A058-414F-85EE-D663D9DEC1ED}">
      <dsp:nvSpPr>
        <dsp:cNvPr id="0" name=""/>
        <dsp:cNvSpPr/>
      </dsp:nvSpPr>
      <dsp:spPr>
        <a:xfrm>
          <a:off x="4479625" y="148435"/>
          <a:ext cx="1860084" cy="816393"/>
        </a:xfrm>
        <a:prstGeom prst="roundRect">
          <a:avLst>
            <a:gd name="adj" fmla="val 10000"/>
          </a:avLst>
        </a:prstGeom>
        <a:blipFill>
          <a:blip xmlns:r="http://schemas.openxmlformats.org/officeDocument/2006/relationships" r:embed="rId3" cstate="screen"/>
          <a:srcRect/>
          <a:stretch>
            <a:fillRect/>
          </a:stretch>
        </a:blipFill>
        <a:ln>
          <a:noFill/>
        </a:ln>
        <a:effectLst/>
        <a:sp3d z="50080" prstMaterial="plastic">
          <a:bevelT w="50800" h="50800"/>
          <a:bevelB w="50800" h="50800"/>
        </a:sp3d>
      </dsp:spPr>
      <dsp:style>
        <a:lnRef idx="0">
          <a:scrgbClr r="0" g="0" b="0"/>
        </a:lnRef>
        <a:fillRef idx="1">
          <a:scrgbClr r="0" g="0" b="0"/>
        </a:fillRef>
        <a:effectRef idx="2">
          <a:scrgbClr r="0" g="0" b="0"/>
        </a:effectRef>
        <a:fontRef idx="minor"/>
      </dsp:style>
    </dsp:sp>
    <dsp:sp modelId="{3DECB6EB-FFEB-44C0-AC2D-EB89A8C129DF}">
      <dsp:nvSpPr>
        <dsp:cNvPr id="0" name=""/>
        <dsp:cNvSpPr/>
      </dsp:nvSpPr>
      <dsp:spPr>
        <a:xfrm rot="10800000">
          <a:off x="4479625" y="1113264"/>
          <a:ext cx="1860084" cy="1360656"/>
        </a:xfrm>
        <a:prstGeom prst="round2SameRect">
          <a:avLst>
            <a:gd name="adj1" fmla="val 10500"/>
            <a:gd name="adj2" fmla="val 0"/>
          </a:avLst>
        </a:prstGeom>
        <a:solidFill>
          <a:schemeClr val="accent1">
            <a:shade val="50000"/>
            <a:hueOff val="222839"/>
            <a:satOff val="5970"/>
            <a:lumOff val="26302"/>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70688" tIns="170688" rIns="170688" bIns="170688" numCol="1" spcCol="1270" anchor="t" anchorCtr="0">
          <a:noAutofit/>
        </a:bodyPr>
        <a:lstStyle/>
        <a:p>
          <a:pPr lvl="0" algn="ctr" defTabSz="1066800">
            <a:lnSpc>
              <a:spcPct val="90000"/>
            </a:lnSpc>
            <a:spcBef>
              <a:spcPct val="0"/>
            </a:spcBef>
            <a:spcAft>
              <a:spcPct val="35000"/>
            </a:spcAft>
          </a:pPr>
          <a:r>
            <a:rPr kumimoji="0" lang="en-US" altLang="zh-TW" sz="2400" b="0" kern="120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SA</a:t>
          </a:r>
        </a:p>
        <a:p>
          <a:pPr lvl="0" algn="ctr" defTabSz="1066800">
            <a:lnSpc>
              <a:spcPct val="90000"/>
            </a:lnSpc>
            <a:spcBef>
              <a:spcPct val="0"/>
            </a:spcBef>
            <a:spcAft>
              <a:spcPct val="35000"/>
            </a:spcAft>
          </a:pPr>
          <a:r>
            <a:rPr kumimoji="0" lang="en-US" altLang="zh-TW" sz="2400" b="0" kern="120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 8000</a:t>
          </a:r>
          <a:endParaRPr lang="zh-TW" altLang="en-US" sz="2000" kern="1200" dirty="0">
            <a:latin typeface="Roboto" panose="02000000000000000000" pitchFamily="2" charset="0"/>
            <a:cs typeface="Tahoma" panose="020B0604030504040204" pitchFamily="34" charset="0"/>
          </a:endParaRPr>
        </a:p>
      </dsp:txBody>
      <dsp:txXfrm rot="10800000">
        <a:off x="4521470" y="1113264"/>
        <a:ext cx="1776394" cy="1318811"/>
      </dsp:txXfrm>
    </dsp:sp>
    <dsp:sp modelId="{3E480EC7-C987-4534-A738-31D7A717A123}">
      <dsp:nvSpPr>
        <dsp:cNvPr id="0" name=""/>
        <dsp:cNvSpPr/>
      </dsp:nvSpPr>
      <dsp:spPr>
        <a:xfrm>
          <a:off x="6525718" y="148435"/>
          <a:ext cx="1860084" cy="816393"/>
        </a:xfrm>
        <a:prstGeom prst="roundRect">
          <a:avLst>
            <a:gd name="adj" fmla="val 10000"/>
          </a:avLst>
        </a:prstGeom>
        <a:blipFill rotWithShape="1">
          <a:blip xmlns:r="http://schemas.openxmlformats.org/officeDocument/2006/relationships" r:embed="rId4" cstate="screen"/>
          <a:stretch>
            <a:fillRect/>
          </a:stretch>
        </a:blipFill>
        <a:ln>
          <a:noFill/>
        </a:ln>
        <a:effectLst/>
        <a:sp3d z="50080" prstMaterial="plastic">
          <a:bevelT w="50800" h="50800"/>
          <a:bevelB w="50800" h="50800"/>
        </a:sp3d>
      </dsp:spPr>
      <dsp:style>
        <a:lnRef idx="0">
          <a:scrgbClr r="0" g="0" b="0"/>
        </a:lnRef>
        <a:fillRef idx="1">
          <a:scrgbClr r="0" g="0" b="0"/>
        </a:fillRef>
        <a:effectRef idx="2">
          <a:scrgbClr r="0" g="0" b="0"/>
        </a:effectRef>
        <a:fontRef idx="minor"/>
      </dsp:style>
    </dsp:sp>
    <dsp:sp modelId="{A5A55150-EE5F-4632-8CCA-B4114AAAC32A}">
      <dsp:nvSpPr>
        <dsp:cNvPr id="0" name=""/>
        <dsp:cNvSpPr/>
      </dsp:nvSpPr>
      <dsp:spPr>
        <a:xfrm rot="10800000">
          <a:off x="6525718" y="1113264"/>
          <a:ext cx="1860084" cy="1360656"/>
        </a:xfrm>
        <a:prstGeom prst="round2SameRect">
          <a:avLst>
            <a:gd name="adj1" fmla="val 10500"/>
            <a:gd name="adj2" fmla="val 0"/>
          </a:avLst>
        </a:prstGeom>
        <a:solidFill>
          <a:schemeClr val="accent1">
            <a:shade val="50000"/>
            <a:hueOff val="334258"/>
            <a:satOff val="8955"/>
            <a:lumOff val="39453"/>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70688" tIns="170688" rIns="170688" bIns="170688" numCol="1" spcCol="1270" anchor="t" anchorCtr="0">
          <a:noAutofit/>
        </a:bodyPr>
        <a:lstStyle/>
        <a:p>
          <a:pPr lvl="0" algn="ctr" defTabSz="1066800">
            <a:lnSpc>
              <a:spcPct val="90000"/>
            </a:lnSpc>
            <a:spcBef>
              <a:spcPct val="0"/>
            </a:spcBef>
            <a:spcAft>
              <a:spcPct val="35000"/>
            </a:spcAft>
          </a:pPr>
          <a:r>
            <a:rPr kumimoji="0" lang="en-US" altLang="zh-TW" sz="2400" b="0" kern="120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ESD</a:t>
          </a:r>
        </a:p>
        <a:p>
          <a:pPr lvl="0" algn="ctr" defTabSz="1066800">
            <a:lnSpc>
              <a:spcPct val="90000"/>
            </a:lnSpc>
            <a:spcBef>
              <a:spcPct val="0"/>
            </a:spcBef>
            <a:spcAft>
              <a:spcPct val="35000"/>
            </a:spcAft>
          </a:pPr>
          <a:r>
            <a:rPr kumimoji="0" lang="en-US" altLang="zh-TW" sz="2400" b="0" kern="120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 20.20</a:t>
          </a:r>
          <a:endParaRPr lang="zh-TW" altLang="en-US" sz="2400" kern="1200" dirty="0">
            <a:latin typeface="Roboto" panose="02000000000000000000" pitchFamily="2" charset="0"/>
            <a:cs typeface="Tahoma" panose="020B0604030504040204" pitchFamily="34" charset="0"/>
          </a:endParaRPr>
        </a:p>
      </dsp:txBody>
      <dsp:txXfrm rot="10800000">
        <a:off x="6567563" y="1113264"/>
        <a:ext cx="1776394" cy="1318811"/>
      </dsp:txXfrm>
    </dsp:sp>
    <dsp:sp modelId="{6FCAE587-F7D2-4C93-BC5D-159A45923D8E}">
      <dsp:nvSpPr>
        <dsp:cNvPr id="0" name=""/>
        <dsp:cNvSpPr/>
      </dsp:nvSpPr>
      <dsp:spPr>
        <a:xfrm>
          <a:off x="8571811" y="148435"/>
          <a:ext cx="1860084" cy="816393"/>
        </a:xfrm>
        <a:prstGeom prst="roundRect">
          <a:avLst>
            <a:gd name="adj" fmla="val 10000"/>
          </a:avLst>
        </a:prstGeom>
        <a:blipFill rotWithShape="0">
          <a:blip xmlns:r="http://schemas.openxmlformats.org/officeDocument/2006/relationships" r:embed="rId5" cstate="email"/>
          <a:stretch>
            <a:fillRect/>
          </a:stretch>
        </a:blipFill>
        <a:ln>
          <a:noFill/>
        </a:ln>
        <a:effectLst/>
        <a:sp3d z="50080" prstMaterial="plastic">
          <a:bevelT w="50800" h="50800"/>
          <a:bevelB w="50800" h="50800"/>
        </a:sp3d>
      </dsp:spPr>
      <dsp:style>
        <a:lnRef idx="0">
          <a:scrgbClr r="0" g="0" b="0"/>
        </a:lnRef>
        <a:fillRef idx="1">
          <a:scrgbClr r="0" g="0" b="0"/>
        </a:fillRef>
        <a:effectRef idx="2">
          <a:scrgbClr r="0" g="0" b="0"/>
        </a:effectRef>
        <a:fontRef idx="minor"/>
      </dsp:style>
    </dsp:sp>
    <dsp:sp modelId="{98EE8212-C519-4626-8DCE-283BAB64292A}">
      <dsp:nvSpPr>
        <dsp:cNvPr id="0" name=""/>
        <dsp:cNvSpPr/>
      </dsp:nvSpPr>
      <dsp:spPr>
        <a:xfrm rot="10800000">
          <a:off x="8571811" y="1113264"/>
          <a:ext cx="1860084" cy="1360656"/>
        </a:xfrm>
        <a:prstGeom prst="round2SameRect">
          <a:avLst>
            <a:gd name="adj1" fmla="val 10500"/>
            <a:gd name="adj2" fmla="val 0"/>
          </a:avLst>
        </a:prstGeom>
        <a:solidFill>
          <a:schemeClr val="accent1">
            <a:shade val="50000"/>
            <a:hueOff val="222839"/>
            <a:satOff val="5970"/>
            <a:lumOff val="26302"/>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70688" tIns="170688" rIns="170688" bIns="170688" numCol="1" spcCol="1270" anchor="t" anchorCtr="0">
          <a:noAutofit/>
        </a:bodyPr>
        <a:lstStyle/>
        <a:p>
          <a:pPr lvl="0" algn="ctr" defTabSz="1066800">
            <a:lnSpc>
              <a:spcPct val="90000"/>
            </a:lnSpc>
            <a:spcBef>
              <a:spcPct val="0"/>
            </a:spcBef>
            <a:spcAft>
              <a:spcPct val="35000"/>
            </a:spcAft>
          </a:pPr>
          <a:r>
            <a:rPr kumimoji="0" lang="en-US" altLang="zh-TW" sz="2400" b="0" kern="120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ISO </a:t>
          </a:r>
        </a:p>
        <a:p>
          <a:pPr lvl="0" algn="ctr" defTabSz="1066800">
            <a:lnSpc>
              <a:spcPct val="90000"/>
            </a:lnSpc>
            <a:spcBef>
              <a:spcPct val="0"/>
            </a:spcBef>
            <a:spcAft>
              <a:spcPct val="35000"/>
            </a:spcAft>
          </a:pPr>
          <a:r>
            <a:rPr kumimoji="0" lang="en-US" altLang="zh-TW" sz="2400" b="0" kern="120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14001</a:t>
          </a:r>
          <a:endParaRPr lang="zh-TW" altLang="en-US" sz="2400" kern="1200" dirty="0">
            <a:latin typeface="Roboto" panose="02000000000000000000" pitchFamily="2" charset="0"/>
            <a:cs typeface="Tahoma" panose="020B0604030504040204" pitchFamily="34" charset="0"/>
          </a:endParaRPr>
        </a:p>
      </dsp:txBody>
      <dsp:txXfrm rot="10800000">
        <a:off x="8613656" y="1113264"/>
        <a:ext cx="1776394" cy="1318811"/>
      </dsp:txXfrm>
    </dsp:sp>
    <dsp:sp modelId="{9349F3E4-23BA-4D47-9589-374D916F26DF}">
      <dsp:nvSpPr>
        <dsp:cNvPr id="0" name=""/>
        <dsp:cNvSpPr/>
      </dsp:nvSpPr>
      <dsp:spPr>
        <a:xfrm>
          <a:off x="10617905" y="148435"/>
          <a:ext cx="1860084" cy="816393"/>
        </a:xfrm>
        <a:prstGeom prst="roundRect">
          <a:avLst>
            <a:gd name="adj" fmla="val 10000"/>
          </a:avLst>
        </a:prstGeom>
        <a:blipFill>
          <a:blip xmlns:r="http://schemas.openxmlformats.org/officeDocument/2006/relationships" r:embed="rId6" cstate="print">
            <a:extLst>
              <a:ext uri="{28A0092B-C50C-407E-A947-70E740481C1C}">
                <a14:useLocalDpi xmlns:a14="http://schemas.microsoft.com/office/drawing/2010/main"/>
              </a:ext>
            </a:extLst>
          </a:blip>
          <a:srcRect/>
          <a:stretch>
            <a:fillRect t="-64000" b="-64000"/>
          </a:stretch>
        </a:blipFill>
        <a:ln>
          <a:noFill/>
        </a:ln>
        <a:effectLst/>
        <a:sp3d z="50080" prstMaterial="plastic">
          <a:bevelT w="50800" h="50800"/>
          <a:bevelB w="50800" h="50800"/>
        </a:sp3d>
      </dsp:spPr>
      <dsp:style>
        <a:lnRef idx="0">
          <a:scrgbClr r="0" g="0" b="0"/>
        </a:lnRef>
        <a:fillRef idx="1">
          <a:scrgbClr r="0" g="0" b="0"/>
        </a:fillRef>
        <a:effectRef idx="2">
          <a:scrgbClr r="0" g="0" b="0"/>
        </a:effectRef>
        <a:fontRef idx="minor"/>
      </dsp:style>
    </dsp:sp>
    <dsp:sp modelId="{FF14B432-CC9C-4D84-ABBE-B7E7D0E2A8F5}">
      <dsp:nvSpPr>
        <dsp:cNvPr id="0" name=""/>
        <dsp:cNvSpPr/>
      </dsp:nvSpPr>
      <dsp:spPr>
        <a:xfrm rot="10800000">
          <a:off x="10617905" y="1113264"/>
          <a:ext cx="1860084" cy="1360656"/>
        </a:xfrm>
        <a:prstGeom prst="round2SameRect">
          <a:avLst>
            <a:gd name="adj1" fmla="val 10500"/>
            <a:gd name="adj2" fmla="val 0"/>
          </a:avLst>
        </a:prstGeom>
        <a:solidFill>
          <a:schemeClr val="accent1">
            <a:shade val="50000"/>
            <a:hueOff val="111419"/>
            <a:satOff val="2985"/>
            <a:lumOff val="13151"/>
            <a:alphaOff val="0"/>
          </a:schemeClr>
        </a:solidFill>
        <a:ln>
          <a:noFill/>
        </a:ln>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70688" tIns="170688" rIns="170688" bIns="170688" numCol="1" spcCol="1270" anchor="t" anchorCtr="0">
          <a:noAutofit/>
        </a:bodyPr>
        <a:lstStyle/>
        <a:p>
          <a:pPr lvl="0" algn="ctr" defTabSz="1066800">
            <a:lnSpc>
              <a:spcPct val="90000"/>
            </a:lnSpc>
            <a:spcBef>
              <a:spcPct val="0"/>
            </a:spcBef>
            <a:spcAft>
              <a:spcPct val="35000"/>
            </a:spcAft>
          </a:pPr>
          <a:r>
            <a:rPr kumimoji="0" lang="en-US" altLang="zh-TW" sz="2400" b="0" kern="120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ISO</a:t>
          </a:r>
        </a:p>
        <a:p>
          <a:pPr lvl="0" algn="ctr" defTabSz="1066800">
            <a:lnSpc>
              <a:spcPct val="90000"/>
            </a:lnSpc>
            <a:spcBef>
              <a:spcPct val="0"/>
            </a:spcBef>
            <a:spcAft>
              <a:spcPct val="35000"/>
            </a:spcAft>
          </a:pPr>
          <a:r>
            <a:rPr kumimoji="0" lang="en-US" altLang="zh-TW" sz="2400" b="0" kern="1200" dirty="0">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Tahoma" panose="020B0604030504040204" pitchFamily="34" charset="0"/>
            </a:rPr>
            <a:t> 45001</a:t>
          </a:r>
          <a:endParaRPr lang="zh-TW" altLang="en-US" sz="2400" kern="1200" dirty="0">
            <a:latin typeface="Roboto" panose="02000000000000000000" pitchFamily="2" charset="0"/>
            <a:cs typeface="Tahoma" panose="020B0604030504040204" pitchFamily="34" charset="0"/>
          </a:endParaRPr>
        </a:p>
      </dsp:txBody>
      <dsp:txXfrm rot="10800000">
        <a:off x="10659750" y="1113264"/>
        <a:ext cx="1776394" cy="1318811"/>
      </dsp:txXfrm>
    </dsp:sp>
  </dsp:spTree>
</dsp:drawing>
</file>

<file path=ppt/diagrams/layout1.xml><?xml version="1.0" encoding="utf-8"?>
<dgm:layoutDef xmlns:dgm="http://schemas.openxmlformats.org/drawingml/2006/diagram" xmlns:a="http://schemas.openxmlformats.org/drawingml/2006/main" uniqueId="urn:microsoft.com/office/officeart/2005/8/layout/pList2#1">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6#1">
  <dgm:title val=""/>
  <dgm:desc val=""/>
  <dgm:catLst>
    <dgm:cat type="3D" pri="11600"/>
  </dgm:catLst>
  <dgm:scene3d>
    <a:camera prst="perspectiveRelaxedModerately" zoom="92000"/>
    <a:lightRig rig="balanced" dir="t">
      <a:rot lat="0" lon="0" rev="12700000"/>
    </a:lightRig>
  </dgm:scene3d>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B981CE-7945-4562-AA7B-C3CCB0F0E55C}" type="datetimeFigureOut">
              <a:rPr lang="zh-TW" altLang="en-US" smtClean="0"/>
              <a:pPr/>
              <a:t>2023/7/29</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4BCB6C-48D2-42BA-94E5-A9DC6B98BEC4}" type="slidenum">
              <a:rPr lang="zh-TW" altLang="en-US" smtClean="0"/>
              <a:pPr/>
              <a:t>‹#›</a:t>
            </a:fld>
            <a:endParaRPr lang="zh-TW" altLang="en-US"/>
          </a:p>
        </p:txBody>
      </p:sp>
    </p:spTree>
    <p:extLst>
      <p:ext uri="{BB962C8B-B14F-4D97-AF65-F5344CB8AC3E}">
        <p14:creationId xmlns:p14="http://schemas.microsoft.com/office/powerpoint/2010/main" val="1009950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dirty="0"/>
          </a:p>
        </p:txBody>
      </p:sp>
      <p:sp>
        <p:nvSpPr>
          <p:cNvPr id="8196" name="投影片編號版面配置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Calibri" pitchFamily="34" charset="0"/>
                <a:ea typeface="新細明體" pitchFamily="18" charset="-120"/>
              </a:defRPr>
            </a:lvl1pPr>
            <a:lvl2pPr marL="734926" indent="-282664">
              <a:defRPr kumimoji="1">
                <a:solidFill>
                  <a:schemeClr val="tx1"/>
                </a:solidFill>
                <a:latin typeface="Calibri" pitchFamily="34" charset="0"/>
                <a:ea typeface="新細明體" pitchFamily="18" charset="-120"/>
              </a:defRPr>
            </a:lvl2pPr>
            <a:lvl3pPr marL="1130656" indent="-226131">
              <a:defRPr kumimoji="1">
                <a:solidFill>
                  <a:schemeClr val="tx1"/>
                </a:solidFill>
                <a:latin typeface="Calibri" pitchFamily="34" charset="0"/>
                <a:ea typeface="新細明體" pitchFamily="18" charset="-120"/>
              </a:defRPr>
            </a:lvl3pPr>
            <a:lvl4pPr marL="1582918" indent="-226131">
              <a:defRPr kumimoji="1">
                <a:solidFill>
                  <a:schemeClr val="tx1"/>
                </a:solidFill>
                <a:latin typeface="Calibri" pitchFamily="34" charset="0"/>
                <a:ea typeface="新細明體" pitchFamily="18" charset="-120"/>
              </a:defRPr>
            </a:lvl4pPr>
            <a:lvl5pPr marL="2035180" indent="-226131">
              <a:defRPr kumimoji="1">
                <a:solidFill>
                  <a:schemeClr val="tx1"/>
                </a:solidFill>
                <a:latin typeface="Calibri" pitchFamily="34" charset="0"/>
                <a:ea typeface="新細明體" pitchFamily="18" charset="-120"/>
              </a:defRPr>
            </a:lvl5pPr>
            <a:lvl6pPr marL="2487442" indent="-226131" eaLnBrk="0" fontAlgn="base" hangingPunct="0">
              <a:spcBef>
                <a:spcPct val="0"/>
              </a:spcBef>
              <a:spcAft>
                <a:spcPct val="0"/>
              </a:spcAft>
              <a:defRPr kumimoji="1">
                <a:solidFill>
                  <a:schemeClr val="tx1"/>
                </a:solidFill>
                <a:latin typeface="Calibri" pitchFamily="34" charset="0"/>
                <a:ea typeface="新細明體" pitchFamily="18" charset="-120"/>
              </a:defRPr>
            </a:lvl6pPr>
            <a:lvl7pPr marL="2939705" indent="-226131" eaLnBrk="0" fontAlgn="base" hangingPunct="0">
              <a:spcBef>
                <a:spcPct val="0"/>
              </a:spcBef>
              <a:spcAft>
                <a:spcPct val="0"/>
              </a:spcAft>
              <a:defRPr kumimoji="1">
                <a:solidFill>
                  <a:schemeClr val="tx1"/>
                </a:solidFill>
                <a:latin typeface="Calibri" pitchFamily="34" charset="0"/>
                <a:ea typeface="新細明體" pitchFamily="18" charset="-120"/>
              </a:defRPr>
            </a:lvl7pPr>
            <a:lvl8pPr marL="3391967" indent="-226131" eaLnBrk="0" fontAlgn="base" hangingPunct="0">
              <a:spcBef>
                <a:spcPct val="0"/>
              </a:spcBef>
              <a:spcAft>
                <a:spcPct val="0"/>
              </a:spcAft>
              <a:defRPr kumimoji="1">
                <a:solidFill>
                  <a:schemeClr val="tx1"/>
                </a:solidFill>
                <a:latin typeface="Calibri" pitchFamily="34" charset="0"/>
                <a:ea typeface="新細明體" pitchFamily="18" charset="-120"/>
              </a:defRPr>
            </a:lvl8pPr>
            <a:lvl9pPr marL="3844229" indent="-226131" eaLnBrk="0" fontAlgn="base" hangingPunct="0">
              <a:spcBef>
                <a:spcPct val="0"/>
              </a:spcBef>
              <a:spcAft>
                <a:spcPct val="0"/>
              </a:spcAft>
              <a:defRPr kumimoji="1">
                <a:solidFill>
                  <a:schemeClr val="tx1"/>
                </a:solidFill>
                <a:latin typeface="Calibri" pitchFamily="34" charset="0"/>
                <a:ea typeface="新細明體" pitchFamily="18" charset="-120"/>
              </a:defRPr>
            </a:lvl9pPr>
          </a:lstStyle>
          <a:p>
            <a:fld id="{2190FAEB-EC22-45F2-9F06-647257557901}" type="slidenum">
              <a:rPr kumimoji="0" lang="zh-TW" altLang="en-US"/>
              <a:pPr/>
              <a:t>2</a:t>
            </a:fld>
            <a:endParaRPr kumimoji="0" lang="zh-TW" altLang="en-US"/>
          </a:p>
        </p:txBody>
      </p:sp>
    </p:spTree>
    <p:extLst>
      <p:ext uri="{BB962C8B-B14F-4D97-AF65-F5344CB8AC3E}">
        <p14:creationId xmlns:p14="http://schemas.microsoft.com/office/powerpoint/2010/main" val="3593542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Foxconn Revenue</a:t>
            </a:r>
          </a:p>
          <a:p>
            <a:r>
              <a:rPr lang="en-US" altLang="zh-TW" dirty="0"/>
              <a:t>Fii – </a:t>
            </a:r>
            <a:r>
              <a:rPr lang="en-US" altLang="zh-TW" dirty="0" err="1"/>
              <a:t>Serveurs</a:t>
            </a:r>
            <a:r>
              <a:rPr lang="en-US" altLang="zh-TW" dirty="0"/>
              <a:t> 40%/Infrastructure 30%/ Equipment reseau et communication 30%</a:t>
            </a:r>
          </a:p>
          <a:p>
            <a:r>
              <a:rPr lang="en-US" altLang="zh-TW" dirty="0"/>
              <a:t>Footprint : Employees, location, brevets</a:t>
            </a:r>
          </a:p>
          <a:p>
            <a:r>
              <a:rPr lang="en-US" altLang="zh-TW" dirty="0"/>
              <a:t>CPEG – </a:t>
            </a:r>
            <a:r>
              <a:rPr lang="en-US" altLang="zh-TW" dirty="0" err="1"/>
              <a:t>Gamme</a:t>
            </a:r>
            <a:r>
              <a:rPr lang="en-US" altLang="zh-TW" dirty="0"/>
              <a:t> de </a:t>
            </a:r>
            <a:r>
              <a:rPr lang="en-US" altLang="zh-TW" dirty="0" err="1"/>
              <a:t>produit</a:t>
            </a:r>
            <a:r>
              <a:rPr lang="en-US" altLang="zh-TW" dirty="0"/>
              <a:t> – 5G/Point </a:t>
            </a:r>
            <a:r>
              <a:rPr lang="en-US" altLang="zh-TW" dirty="0" err="1"/>
              <a:t>d’acces</a:t>
            </a:r>
            <a:r>
              <a:rPr lang="en-US" altLang="zh-TW" dirty="0"/>
              <a:t>/</a:t>
            </a:r>
            <a:r>
              <a:rPr lang="en-US" altLang="zh-TW" dirty="0" err="1"/>
              <a:t>routeur</a:t>
            </a:r>
            <a:r>
              <a:rPr lang="en-US" altLang="zh-TW" dirty="0"/>
              <a:t>/Mesh/PON/</a:t>
            </a:r>
            <a:r>
              <a:rPr lang="en-US" altLang="zh-TW" dirty="0" err="1"/>
              <a:t>boitier</a:t>
            </a:r>
            <a:r>
              <a:rPr lang="en-US" altLang="zh-TW" dirty="0"/>
              <a:t> OTT/audio video </a:t>
            </a:r>
          </a:p>
          <a:p>
            <a:r>
              <a:rPr lang="en-US" altLang="zh-TW" dirty="0"/>
              <a:t>Nouvelles tech : AR/VR</a:t>
            </a:r>
          </a:p>
        </p:txBody>
      </p:sp>
    </p:spTree>
    <p:extLst>
      <p:ext uri="{BB962C8B-B14F-4D97-AF65-F5344CB8AC3E}">
        <p14:creationId xmlns:p14="http://schemas.microsoft.com/office/powerpoint/2010/main" val="235538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4BCB6C-48D2-42BA-94E5-A9DC6B98BEC4}" type="slidenum">
              <a:rPr lang="zh-TW" altLang="en-US" smtClean="0"/>
              <a:pPr/>
              <a:t>6</a:t>
            </a:fld>
            <a:endParaRPr lang="zh-TW" altLang="en-US"/>
          </a:p>
        </p:txBody>
      </p:sp>
    </p:spTree>
    <p:extLst>
      <p:ext uri="{BB962C8B-B14F-4D97-AF65-F5344CB8AC3E}">
        <p14:creationId xmlns:p14="http://schemas.microsoft.com/office/powerpoint/2010/main" val="1331959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4BCB6C-48D2-42BA-94E5-A9DC6B98BEC4}" type="slidenum">
              <a:rPr lang="zh-TW" altLang="en-US" smtClean="0"/>
              <a:pPr/>
              <a:t>11</a:t>
            </a:fld>
            <a:endParaRPr lang="zh-TW" altLang="en-US"/>
          </a:p>
        </p:txBody>
      </p:sp>
    </p:spTree>
    <p:extLst>
      <p:ext uri="{BB962C8B-B14F-4D97-AF65-F5344CB8AC3E}">
        <p14:creationId xmlns:p14="http://schemas.microsoft.com/office/powerpoint/2010/main" val="1800672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4BCB6C-48D2-42BA-94E5-A9DC6B98BEC4}" type="slidenum">
              <a:rPr lang="zh-TW" altLang="en-US" smtClean="0"/>
              <a:pPr/>
              <a:t>17</a:t>
            </a:fld>
            <a:endParaRPr lang="zh-TW" altLang="en-US"/>
          </a:p>
        </p:txBody>
      </p:sp>
    </p:spTree>
    <p:extLst>
      <p:ext uri="{BB962C8B-B14F-4D97-AF65-F5344CB8AC3E}">
        <p14:creationId xmlns:p14="http://schemas.microsoft.com/office/powerpoint/2010/main" val="2172292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4BCB6C-48D2-42BA-94E5-A9DC6B98BEC4}" type="slidenum">
              <a:rPr lang="zh-TW" altLang="en-US" smtClean="0"/>
              <a:pPr/>
              <a:t>23</a:t>
            </a:fld>
            <a:endParaRPr lang="zh-TW" altLang="en-US"/>
          </a:p>
        </p:txBody>
      </p:sp>
    </p:spTree>
    <p:extLst>
      <p:ext uri="{BB962C8B-B14F-4D97-AF65-F5344CB8AC3E}">
        <p14:creationId xmlns:p14="http://schemas.microsoft.com/office/powerpoint/2010/main" val="2561184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for local vendor</a:t>
            </a:r>
          </a:p>
        </p:txBody>
      </p:sp>
    </p:spTree>
    <p:extLst>
      <p:ext uri="{BB962C8B-B14F-4D97-AF65-F5344CB8AC3E}">
        <p14:creationId xmlns:p14="http://schemas.microsoft.com/office/powerpoint/2010/main" val="3587944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jpe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0D6AE1D7-5D4D-4131-8706-61F169473AC6}" type="datetimeFigureOut">
              <a:rPr lang="zh-TW" altLang="en-US" smtClean="0"/>
              <a:pPr/>
              <a:t>2023/7/29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91A839A-CE1F-4964-BBB3-2968D9268A54}" type="slidenum">
              <a:rPr lang="zh-TW" altLang="en-US" smtClean="0"/>
              <a:pPr/>
              <a:t>‹#›</a:t>
            </a:fld>
            <a:endParaRPr lang="zh-TW" altLang="en-US"/>
          </a:p>
        </p:txBody>
      </p:sp>
    </p:spTree>
    <p:extLst>
      <p:ext uri="{BB962C8B-B14F-4D97-AF65-F5344CB8AC3E}">
        <p14:creationId xmlns:p14="http://schemas.microsoft.com/office/powerpoint/2010/main" val="129583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D6AE1D7-5D4D-4131-8706-61F169473AC6}" type="datetimeFigureOut">
              <a:rPr lang="zh-TW" altLang="en-US" smtClean="0"/>
              <a:pPr/>
              <a:t>2023/7/29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91A839A-CE1F-4964-BBB3-2968D9268A54}" type="slidenum">
              <a:rPr lang="zh-TW" altLang="en-US" smtClean="0"/>
              <a:pPr/>
              <a:t>‹#›</a:t>
            </a:fld>
            <a:endParaRPr lang="zh-TW" altLang="en-US"/>
          </a:p>
        </p:txBody>
      </p:sp>
    </p:spTree>
    <p:extLst>
      <p:ext uri="{BB962C8B-B14F-4D97-AF65-F5344CB8AC3E}">
        <p14:creationId xmlns:p14="http://schemas.microsoft.com/office/powerpoint/2010/main" val="2252819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0D6AE1D7-5D4D-4131-8706-61F169473AC6}" type="datetimeFigureOut">
              <a:rPr lang="zh-TW" altLang="en-US" smtClean="0"/>
              <a:pPr/>
              <a:t>2023/7/29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91A839A-CE1F-4964-BBB3-2968D9268A54}" type="slidenum">
              <a:rPr lang="zh-TW" altLang="en-US" smtClean="0"/>
              <a:pPr/>
              <a:t>‹#›</a:t>
            </a:fld>
            <a:endParaRPr lang="zh-TW" altLang="en-US"/>
          </a:p>
        </p:txBody>
      </p:sp>
    </p:spTree>
    <p:extLst>
      <p:ext uri="{BB962C8B-B14F-4D97-AF65-F5344CB8AC3E}">
        <p14:creationId xmlns:p14="http://schemas.microsoft.com/office/powerpoint/2010/main" val="1083397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0D6AE1D7-5D4D-4131-8706-61F169473AC6}" type="datetimeFigureOut">
              <a:rPr lang="zh-TW" altLang="en-US" smtClean="0"/>
              <a:pPr/>
              <a:t>2023/7/29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91A839A-CE1F-4964-BBB3-2968D9268A54}" type="slidenum">
              <a:rPr lang="zh-TW" altLang="en-US" smtClean="0"/>
              <a:pPr/>
              <a:t>‹#›</a:t>
            </a:fld>
            <a:endParaRPr lang="zh-TW" altLang="en-US"/>
          </a:p>
        </p:txBody>
      </p:sp>
    </p:spTree>
    <p:extLst>
      <p:ext uri="{BB962C8B-B14F-4D97-AF65-F5344CB8AC3E}">
        <p14:creationId xmlns:p14="http://schemas.microsoft.com/office/powerpoint/2010/main" val="164977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0D6AE1D7-5D4D-4131-8706-61F169473AC6}" type="datetimeFigureOut">
              <a:rPr lang="zh-TW" altLang="en-US" smtClean="0"/>
              <a:pPr/>
              <a:t>2023/7/29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D91A839A-CE1F-4964-BBB3-2968D9268A54}" type="slidenum">
              <a:rPr lang="zh-TW" altLang="en-US" smtClean="0"/>
              <a:pPr/>
              <a:t>‹#›</a:t>
            </a:fld>
            <a:endParaRPr lang="zh-TW" altLang="en-US"/>
          </a:p>
        </p:txBody>
      </p:sp>
    </p:spTree>
    <p:extLst>
      <p:ext uri="{BB962C8B-B14F-4D97-AF65-F5344CB8AC3E}">
        <p14:creationId xmlns:p14="http://schemas.microsoft.com/office/powerpoint/2010/main" val="532301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0D6AE1D7-5D4D-4131-8706-61F169473AC6}" type="datetimeFigureOut">
              <a:rPr lang="zh-TW" altLang="en-US" smtClean="0"/>
              <a:pPr/>
              <a:t>2023/7/29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D91A839A-CE1F-4964-BBB3-2968D9268A54}" type="slidenum">
              <a:rPr lang="zh-TW" altLang="en-US" smtClean="0"/>
              <a:pPr/>
              <a:t>‹#›</a:t>
            </a:fld>
            <a:endParaRPr lang="zh-TW" altLang="en-US"/>
          </a:p>
        </p:txBody>
      </p:sp>
    </p:spTree>
    <p:extLst>
      <p:ext uri="{BB962C8B-B14F-4D97-AF65-F5344CB8AC3E}">
        <p14:creationId xmlns:p14="http://schemas.microsoft.com/office/powerpoint/2010/main" val="2313755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0D6AE1D7-5D4D-4131-8706-61F169473AC6}" type="datetimeFigureOut">
              <a:rPr lang="zh-TW" altLang="en-US" smtClean="0"/>
              <a:pPr/>
              <a:t>2023/7/29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D91A839A-CE1F-4964-BBB3-2968D9268A54}" type="slidenum">
              <a:rPr lang="zh-TW" altLang="en-US" smtClean="0"/>
              <a:pPr/>
              <a:t>‹#›</a:t>
            </a:fld>
            <a:endParaRPr lang="zh-TW" altLang="en-US"/>
          </a:p>
        </p:txBody>
      </p:sp>
    </p:spTree>
    <p:extLst>
      <p:ext uri="{BB962C8B-B14F-4D97-AF65-F5344CB8AC3E}">
        <p14:creationId xmlns:p14="http://schemas.microsoft.com/office/powerpoint/2010/main" val="3103574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0D6AE1D7-5D4D-4131-8706-61F169473AC6}" type="datetimeFigureOut">
              <a:rPr lang="zh-TW" altLang="en-US" smtClean="0"/>
              <a:pPr/>
              <a:t>2023/7/29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91A839A-CE1F-4964-BBB3-2968D9268A54}" type="slidenum">
              <a:rPr lang="zh-TW" altLang="en-US" smtClean="0"/>
              <a:pPr/>
              <a:t>‹#›</a:t>
            </a:fld>
            <a:endParaRPr lang="zh-TW" altLang="en-US"/>
          </a:p>
        </p:txBody>
      </p:sp>
    </p:spTree>
    <p:extLst>
      <p:ext uri="{BB962C8B-B14F-4D97-AF65-F5344CB8AC3E}">
        <p14:creationId xmlns:p14="http://schemas.microsoft.com/office/powerpoint/2010/main" val="3435140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0D6AE1D7-5D4D-4131-8706-61F169473AC6}" type="datetimeFigureOut">
              <a:rPr lang="zh-TW" altLang="en-US" smtClean="0"/>
              <a:pPr/>
              <a:t>2023/7/29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91A839A-CE1F-4964-BBB3-2968D9268A54}" type="slidenum">
              <a:rPr lang="zh-TW" altLang="en-US" smtClean="0"/>
              <a:pPr/>
              <a:t>‹#›</a:t>
            </a:fld>
            <a:endParaRPr lang="zh-TW" altLang="en-US"/>
          </a:p>
        </p:txBody>
      </p:sp>
    </p:spTree>
    <p:extLst>
      <p:ext uri="{BB962C8B-B14F-4D97-AF65-F5344CB8AC3E}">
        <p14:creationId xmlns:p14="http://schemas.microsoft.com/office/powerpoint/2010/main" val="860613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D6AE1D7-5D4D-4131-8706-61F169473AC6}" type="datetimeFigureOut">
              <a:rPr lang="zh-TW" altLang="en-US" smtClean="0"/>
              <a:pPr/>
              <a:t>2023/7/29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91A839A-CE1F-4964-BBB3-2968D9268A54}" type="slidenum">
              <a:rPr lang="zh-TW" altLang="en-US" smtClean="0"/>
              <a:pPr/>
              <a:t>‹#›</a:t>
            </a:fld>
            <a:endParaRPr lang="zh-TW" altLang="en-US"/>
          </a:p>
        </p:txBody>
      </p:sp>
    </p:spTree>
    <p:extLst>
      <p:ext uri="{BB962C8B-B14F-4D97-AF65-F5344CB8AC3E}">
        <p14:creationId xmlns:p14="http://schemas.microsoft.com/office/powerpoint/2010/main" val="1373212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0D6AE1D7-5D4D-4131-8706-61F169473AC6}" type="datetimeFigureOut">
              <a:rPr lang="zh-TW" altLang="en-US" smtClean="0"/>
              <a:pPr/>
              <a:t>2023/7/29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91A839A-CE1F-4964-BBB3-2968D9268A54}" type="slidenum">
              <a:rPr lang="zh-TW" altLang="en-US" smtClean="0"/>
              <a:pPr/>
              <a:t>‹#›</a:t>
            </a:fld>
            <a:endParaRPr lang="zh-TW" altLang="en-US"/>
          </a:p>
        </p:txBody>
      </p:sp>
    </p:spTree>
    <p:extLst>
      <p:ext uri="{BB962C8B-B14F-4D97-AF65-F5344CB8AC3E}">
        <p14:creationId xmlns:p14="http://schemas.microsoft.com/office/powerpoint/2010/main" val="2308122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email">
            <a:extLst>
              <a:ext uri="{28A0092B-C50C-407E-A947-70E740481C1C}">
                <a14:useLocalDpi xmlns:a14="http://schemas.microsoft.com/office/drawing/2010/main"/>
              </a:ext>
            </a:extLst>
          </a:blip>
          <a:srcRect t="4338" r="2216"/>
          <a:stretch>
            <a:fillRect/>
          </a:stretch>
        </p:blipFill>
        <p:spPr>
          <a:xfrm>
            <a:off x="1" y="0"/>
            <a:ext cx="12192000" cy="6858000"/>
          </a:xfrm>
          <a:prstGeom prst="rect">
            <a:avLst/>
          </a:prstGeom>
        </p:spPr>
      </p:pic>
      <p:grpSp>
        <p:nvGrpSpPr>
          <p:cNvPr id="6" name="群組 5"/>
          <p:cNvGrpSpPr/>
          <p:nvPr userDrawn="1"/>
        </p:nvGrpSpPr>
        <p:grpSpPr>
          <a:xfrm>
            <a:off x="14068" y="6629913"/>
            <a:ext cx="12177933" cy="253916"/>
            <a:chOff x="0" y="6629913"/>
            <a:chExt cx="12192000" cy="253916"/>
          </a:xfrm>
        </p:grpSpPr>
        <p:pic>
          <p:nvPicPr>
            <p:cNvPr id="7" name="圖片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667482"/>
              <a:ext cx="12192000" cy="190517"/>
            </a:xfrm>
            <a:prstGeom prst="rect">
              <a:avLst/>
            </a:prstGeom>
          </p:spPr>
        </p:pic>
        <p:sp>
          <p:nvSpPr>
            <p:cNvPr id="11" name="矩形 10"/>
            <p:cNvSpPr/>
            <p:nvPr userDrawn="1"/>
          </p:nvSpPr>
          <p:spPr>
            <a:xfrm>
              <a:off x="329046" y="6683879"/>
              <a:ext cx="3214254" cy="174121"/>
            </a:xfrm>
            <a:prstGeom prst="rect">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userDrawn="1"/>
          </p:nvSpPr>
          <p:spPr>
            <a:xfrm>
              <a:off x="0" y="6629913"/>
              <a:ext cx="10649243" cy="253916"/>
            </a:xfrm>
            <a:prstGeom prst="rect">
              <a:avLst/>
            </a:prstGeom>
            <a:noFill/>
          </p:spPr>
          <p:txBody>
            <a:bodyPr wrap="square" rtlCol="0">
              <a:spAutoFit/>
            </a:bodyPr>
            <a:lstStyle/>
            <a:p>
              <a:r>
                <a:rPr lang="en-US" altLang="zh-TW" sz="1050" dirty="0">
                  <a:solidFill>
                    <a:schemeClr val="bg1"/>
                  </a:solidFill>
                </a:rPr>
                <a:t>2023 Fii Confidential. All Rights Reserved.</a:t>
              </a:r>
              <a:endParaRPr lang="zh-TW" altLang="en-US" sz="1050" dirty="0">
                <a:solidFill>
                  <a:schemeClr val="bg1"/>
                </a:solidFill>
              </a:endParaRPr>
            </a:p>
          </p:txBody>
        </p:sp>
      </p:grpSp>
    </p:spTree>
    <p:extLst>
      <p:ext uri="{BB962C8B-B14F-4D97-AF65-F5344CB8AC3E}">
        <p14:creationId xmlns:p14="http://schemas.microsoft.com/office/powerpoint/2010/main" val="1927971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email">
            <a:extLst>
              <a:ext uri="{28A0092B-C50C-407E-A947-70E740481C1C}">
                <a14:useLocalDpi xmlns:a14="http://schemas.microsoft.com/office/drawing/2010/main"/>
              </a:ext>
            </a:extLst>
          </a:blip>
          <a:srcRect t="4338" r="2216"/>
          <a:stretch>
            <a:fillRect/>
          </a:stretch>
        </p:blipFill>
        <p:spPr>
          <a:xfrm>
            <a:off x="1" y="0"/>
            <a:ext cx="12192000" cy="6858000"/>
          </a:xfrm>
          <a:prstGeom prst="rect">
            <a:avLst/>
          </a:prstGeom>
        </p:spPr>
      </p:pic>
      <p:grpSp>
        <p:nvGrpSpPr>
          <p:cNvPr id="2" name="群組 5"/>
          <p:cNvGrpSpPr/>
          <p:nvPr userDrawn="1"/>
        </p:nvGrpSpPr>
        <p:grpSpPr>
          <a:xfrm>
            <a:off x="14068" y="6629913"/>
            <a:ext cx="12177933" cy="253916"/>
            <a:chOff x="0" y="6629913"/>
            <a:chExt cx="12192000" cy="253916"/>
          </a:xfrm>
        </p:grpSpPr>
        <p:pic>
          <p:nvPicPr>
            <p:cNvPr id="7" name="圖片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667482"/>
              <a:ext cx="12192000" cy="190517"/>
            </a:xfrm>
            <a:prstGeom prst="rect">
              <a:avLst/>
            </a:prstGeom>
          </p:spPr>
        </p:pic>
        <p:sp>
          <p:nvSpPr>
            <p:cNvPr id="11" name="矩形 10"/>
            <p:cNvSpPr/>
            <p:nvPr userDrawn="1"/>
          </p:nvSpPr>
          <p:spPr>
            <a:xfrm>
              <a:off x="329046" y="6683879"/>
              <a:ext cx="3214254" cy="174121"/>
            </a:xfrm>
            <a:prstGeom prst="rect">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userDrawn="1"/>
          </p:nvSpPr>
          <p:spPr>
            <a:xfrm>
              <a:off x="0" y="6629913"/>
              <a:ext cx="10649243" cy="253916"/>
            </a:xfrm>
            <a:prstGeom prst="rect">
              <a:avLst/>
            </a:prstGeom>
            <a:noFill/>
          </p:spPr>
          <p:txBody>
            <a:bodyPr wrap="square" rtlCol="0">
              <a:spAutoFit/>
            </a:bodyPr>
            <a:lstStyle/>
            <a:p>
              <a:r>
                <a:rPr lang="en-US" altLang="zh-TW" sz="1050" dirty="0">
                  <a:solidFill>
                    <a:schemeClr val="bg1"/>
                  </a:solidFill>
                </a:rPr>
                <a:t>2023 Fii Confidential. All Rights Reserved.</a:t>
              </a:r>
              <a:endParaRPr lang="zh-TW" altLang="en-US" sz="1050" dirty="0">
                <a:solidFill>
                  <a:schemeClr val="bg1"/>
                </a:solidFill>
              </a:endParaRPr>
            </a:p>
          </p:txBody>
        </p:sp>
      </p:grpSp>
    </p:spTree>
    <p:extLst>
      <p:ext uri="{BB962C8B-B14F-4D97-AF65-F5344CB8AC3E}">
        <p14:creationId xmlns:p14="http://schemas.microsoft.com/office/powerpoint/2010/main" val="1927971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標題及內容">
    <p:spTree>
      <p:nvGrpSpPr>
        <p:cNvPr id="1" name=""/>
        <p:cNvGrpSpPr/>
        <p:nvPr/>
      </p:nvGrpSpPr>
      <p:grpSpPr>
        <a:xfrm>
          <a:off x="0" y="0"/>
          <a:ext cx="0" cy="0"/>
          <a:chOff x="0" y="0"/>
          <a:chExt cx="0" cy="0"/>
        </a:xfrm>
      </p:grpSpPr>
      <p:sp>
        <p:nvSpPr>
          <p:cNvPr id="10" name="矩形 5"/>
          <p:cNvSpPr/>
          <p:nvPr userDrawn="1"/>
        </p:nvSpPr>
        <p:spPr>
          <a:xfrm>
            <a:off x="0" y="1"/>
            <a:ext cx="158035" cy="649224"/>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918" tIns="60958" rIns="121918" bIns="60958" rtlCol="0" anchor="ctr"/>
          <a:lstStyle/>
          <a:p>
            <a:pPr algn="ctr" eaLnBrk="1" fontAlgn="auto" hangingPunct="1">
              <a:spcBef>
                <a:spcPts val="0"/>
              </a:spcBef>
              <a:spcAft>
                <a:spcPts val="0"/>
              </a:spcAft>
            </a:pPr>
            <a:endParaRPr kumimoji="0" lang="zh-TW" altLang="en-US" sz="1398">
              <a:solidFill>
                <a:prstClr val="white"/>
              </a:solidFill>
            </a:endParaRPr>
          </a:p>
        </p:txBody>
      </p:sp>
      <p:pic>
        <p:nvPicPr>
          <p:cNvPr id="6" name="Picture 2">
            <a:extLst>
              <a:ext uri="{FF2B5EF4-FFF2-40B4-BE49-F238E27FC236}">
                <a16:creationId xmlns:a16="http://schemas.microsoft.com/office/drawing/2014/main" id="{D6287B57-97F6-439A-8E2E-4465EB384A67}"/>
              </a:ext>
            </a:extLst>
          </p:cNvPr>
          <p:cNvPicPr>
            <a:picLocks noChangeAspect="1" noChangeArrowheads="1"/>
          </p:cNvPicPr>
          <p:nvPr userDrawn="1"/>
        </p:nvPicPr>
        <p:blipFill>
          <a:blip r:embed="rId2" cstate="email">
            <a:duotone>
              <a:prstClr val="black"/>
              <a:srgbClr val="5B9BD5">
                <a:tint val="45000"/>
                <a:satMod val="400000"/>
              </a:srgbClr>
            </a:duotone>
            <a:extLst>
              <a:ext uri="{BEBA8EAE-BF5A-486C-A8C5-ECC9F3942E4B}">
                <a14:imgProps xmlns:a14="http://schemas.microsoft.com/office/drawing/2010/main">
                  <a14:imgLayer r:embed="rId3">
                    <a14:imgEffect>
                      <a14:brightnessContrast bright="-40000" contrast="20000"/>
                    </a14:imgEffect>
                  </a14:imgLayer>
                </a14:imgProps>
              </a:ext>
            </a:extLst>
          </a:blip>
          <a:srcRect/>
          <a:stretch>
            <a:fillRect/>
          </a:stretch>
        </p:blipFill>
        <p:spPr bwMode="auto">
          <a:xfrm>
            <a:off x="-1323" y="0"/>
            <a:ext cx="12193321" cy="6860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object 9"/>
          <p:cNvSpPr>
            <a:spLocks noChangeAspect="1"/>
          </p:cNvSpPr>
          <p:nvPr userDrawn="1"/>
        </p:nvSpPr>
        <p:spPr>
          <a:xfrm>
            <a:off x="10955655" y="108613"/>
            <a:ext cx="1080000" cy="432000"/>
          </a:xfrm>
          <a:prstGeom prst="rect">
            <a:avLst/>
          </a:prstGeom>
          <a:blipFill>
            <a:blip r:embed="rId4" cstate="print">
              <a:biLevel thresh="25000"/>
              <a:extLst>
                <a:ext uri="{BEBA8EAE-BF5A-486C-A8C5-ECC9F3942E4B}">
                  <a14:imgProps xmlns:a14="http://schemas.microsoft.com/office/drawing/2010/main">
                    <a14:imgLayer r:embed="rId5">
                      <a14:imgEffect>
                        <a14:colorTemperature colorTemp="4700"/>
                      </a14:imgEffect>
                      <a14:imgEffect>
                        <a14:saturation sat="0"/>
                      </a14:imgEffect>
                    </a14:imgLayer>
                  </a14:imgProps>
                </a:ext>
              </a:extLst>
            </a:blip>
            <a:stretch>
              <a:fillRect/>
            </a:stretch>
          </a:blipFill>
        </p:spPr>
        <p:txBody>
          <a:bodyPr wrap="square" lIns="0" tIns="0" rIns="0" bIns="0" rtlCol="0"/>
          <a:lstStyle/>
          <a:p>
            <a:pPr eaLnBrk="1" fontAlgn="auto" hangingPunct="1">
              <a:spcBef>
                <a:spcPts val="0"/>
              </a:spcBef>
              <a:spcAft>
                <a:spcPts val="0"/>
              </a:spcAft>
              <a:defRPr/>
            </a:pPr>
            <a:endParaRPr kumimoji="0" sz="1398" dirty="0">
              <a:solidFill>
                <a:prstClr val="black"/>
              </a:solidFill>
              <a:latin typeface="Calibri" panose="020F07020304040A0204"/>
              <a:ea typeface="+mn-ea"/>
            </a:endParaRPr>
          </a:p>
        </p:txBody>
      </p:sp>
      <p:sp>
        <p:nvSpPr>
          <p:cNvPr id="11" name="Slide Number Placeholder 1">
            <a:extLst>
              <a:ext uri="{FF2B5EF4-FFF2-40B4-BE49-F238E27FC236}">
                <a16:creationId xmlns:a16="http://schemas.microsoft.com/office/drawing/2014/main" id="{80E58A6A-E9CA-428E-8BA8-1BB59303278D}"/>
              </a:ext>
            </a:extLst>
          </p:cNvPr>
          <p:cNvSpPr txBox="1">
            <a:spLocks/>
          </p:cNvSpPr>
          <p:nvPr userDrawn="1"/>
        </p:nvSpPr>
        <p:spPr>
          <a:xfrm>
            <a:off x="11788407" y="6569875"/>
            <a:ext cx="403593" cy="288125"/>
          </a:xfrm>
          <a:prstGeom prst="rect">
            <a:avLst/>
          </a:prstGeom>
        </p:spPr>
        <p:txBody>
          <a:bodyPr vert="horz" lIns="0" tIns="0" rIns="0" bIns="0" rtlCol="0" anchor="ctr"/>
          <a:lstStyle>
            <a:defPPr>
              <a:defRPr lang="ru-RU"/>
            </a:defPPr>
            <a:lvl1pPr marL="0" algn="ctr" defTabSz="914400" rtl="0" eaLnBrk="1" latinLnBrk="0" hangingPunct="1">
              <a:defRPr sz="1000" b="1" i="0" kern="1200">
                <a:solidFill>
                  <a:schemeClr val="tx1">
                    <a:alpha val="50000"/>
                  </a:schemeClr>
                </a:solidFill>
                <a:latin typeface="Arial Black" charset="0"/>
                <a:ea typeface="Arial Black" charset="0"/>
                <a:cs typeface="Arial Black"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6BEB4B9D-C361-924F-82A2-CAE0D269FBBD}" type="slidenum">
              <a:rPr lang="en-US" sz="1000" b="0" i="0" smtClean="0">
                <a:solidFill>
                  <a:schemeClr val="bg1"/>
                </a:solidFill>
                <a:latin typeface="MTS Sans Black" panose="02000000000000000000" pitchFamily="50" charset="0"/>
                <a:ea typeface="Verdana" panose="020B0604030504040204" pitchFamily="34" charset="0"/>
                <a:cs typeface="Verdana" panose="020B0604030504040204" pitchFamily="34" charset="0"/>
              </a:rPr>
              <a:pPr algn="ctr"/>
              <a:t>‹#›</a:t>
            </a:fld>
            <a:endParaRPr lang="en-US" sz="1000" b="0" i="0" dirty="0">
              <a:solidFill>
                <a:schemeClr val="bg1"/>
              </a:solidFill>
              <a:latin typeface="MTS Sans Black" panose="02000000000000000000" pitchFamily="50"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5041269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5386DCD-524C-4D6B-849A-07B12901B9AD}" type="slidenum">
              <a:rPr lang="zh-CN" altLang="en-US" smtClean="0"/>
              <a:pPr/>
              <a:t>‹#›</a:t>
            </a:fld>
            <a:endParaRPr lang="zh-CN" altLang="en-US"/>
          </a:p>
        </p:txBody>
      </p:sp>
    </p:spTree>
    <p:extLst>
      <p:ext uri="{BB962C8B-B14F-4D97-AF65-F5344CB8AC3E}">
        <p14:creationId xmlns:p14="http://schemas.microsoft.com/office/powerpoint/2010/main" val="2408159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页码">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486738"/>
            <a:ext cx="9389882" cy="908429"/>
          </a:xfrm>
          <a:prstGeom prst="rect">
            <a:avLst/>
          </a:prstGeom>
        </p:spPr>
        <p:txBody>
          <a:bodyPr/>
          <a:lstStyle>
            <a:lvl1pPr>
              <a:defRPr>
                <a:latin typeface="思源黑体 CN Heavy" panose="020B0A00000000000000" pitchFamily="34" charset="-122"/>
                <a:ea typeface="思源黑体 CN Heavy" panose="020B0A00000000000000" pitchFamily="34" charset="-122"/>
              </a:defRPr>
            </a:lvl1pPr>
          </a:lstStyle>
          <a:p>
            <a:pPr>
              <a:defRPr/>
            </a:pPr>
            <a:r>
              <a:rPr kumimoji="1" lang="zh-CN" altLang="en-US" sz="3600" b="1" dirty="0">
                <a:solidFill>
                  <a:srgbClr val="002F75"/>
                </a:solidFill>
                <a:latin typeface="Microsoft YaHei" panose="020B0503020204020204" pitchFamily="34" charset="-122"/>
                <a:ea typeface="Microsoft YaHei" panose="020B0503020204020204" pitchFamily="34" charset="-122"/>
              </a:rPr>
              <a:t>主标题</a:t>
            </a:r>
            <a:r>
              <a:rPr kumimoji="1" lang="en-US" altLang="zh-CN" sz="3600" b="1" dirty="0">
                <a:solidFill>
                  <a:srgbClr val="002F75"/>
                </a:solidFill>
                <a:latin typeface="Microsoft YaHei" panose="020B0503020204020204" pitchFamily="34" charset="-122"/>
                <a:ea typeface="Microsoft YaHei" panose="020B0503020204020204" pitchFamily="34" charset="-122"/>
              </a:rPr>
              <a:t>-</a:t>
            </a:r>
            <a:r>
              <a:rPr kumimoji="1" lang="zh-CN" altLang="en-US" sz="3600" b="1" dirty="0">
                <a:solidFill>
                  <a:srgbClr val="002F75"/>
                </a:solidFill>
                <a:latin typeface="Microsoft YaHei" panose="020B0503020204020204" pitchFamily="34" charset="-122"/>
                <a:ea typeface="Microsoft YaHei" panose="020B0503020204020204" pitchFamily="34" charset="-122"/>
              </a:rPr>
              <a:t>字号</a:t>
            </a:r>
            <a:r>
              <a:rPr kumimoji="1" lang="en-US" altLang="zh-CN" sz="3600" b="1" dirty="0">
                <a:solidFill>
                  <a:srgbClr val="002F75"/>
                </a:solidFill>
                <a:latin typeface="Microsoft YaHei" panose="020B0503020204020204" pitchFamily="34" charset="-122"/>
                <a:ea typeface="Microsoft YaHei" panose="020B0503020204020204" pitchFamily="34" charset="-122"/>
              </a:rPr>
              <a:t>30-36</a:t>
            </a:r>
            <a:endParaRPr kumimoji="1" lang="zh-TW" altLang="en-US" sz="3600" b="1" dirty="0">
              <a:solidFill>
                <a:srgbClr val="002F75"/>
              </a:solidFill>
              <a:latin typeface="Microsoft YaHei" panose="020B0503020204020204" pitchFamily="34" charset="-122"/>
              <a:ea typeface="Microsoft YaHei" panose="020B0503020204020204" pitchFamily="34" charset="-122"/>
            </a:endParaRPr>
          </a:p>
        </p:txBody>
      </p:sp>
      <p:sp>
        <p:nvSpPr>
          <p:cNvPr id="3" name="内容占位符 2"/>
          <p:cNvSpPr>
            <a:spLocks noGrp="1"/>
          </p:cNvSpPr>
          <p:nvPr>
            <p:ph idx="1" hasCustomPrompt="1"/>
          </p:nvPr>
        </p:nvSpPr>
        <p:spPr>
          <a:xfrm>
            <a:off x="838200" y="2127243"/>
            <a:ext cx="9389882" cy="4227375"/>
          </a:xfrm>
          <a:prstGeom prst="rect">
            <a:avLst/>
          </a:prstGeom>
        </p:spPr>
        <p:txBody>
          <a:bodyPr>
            <a:normAutofit/>
          </a:bodyPr>
          <a:lstStyle>
            <a:lvl1pPr>
              <a:defRPr sz="1600" b="0">
                <a:latin typeface="思源黑体 CN Normal" panose="020B0400000000000000" pitchFamily="34" charset="-122"/>
                <a:ea typeface="思源黑体 CN Normal" panose="020B0400000000000000" pitchFamily="34" charset="-122"/>
              </a:defRPr>
            </a:lvl1pPr>
            <a:lvl2pPr>
              <a:defRPr sz="1600" b="0"/>
            </a:lvl2pPr>
            <a:lvl3pPr>
              <a:defRPr sz="1600" b="0"/>
            </a:lvl3pPr>
          </a:lstStyle>
          <a:p>
            <a:r>
              <a:rPr kumimoji="1" lang="zh-CN" altLang="en-US" sz="1600" dirty="0">
                <a:latin typeface="+mj-ea"/>
                <a:ea typeface="+mj-ea"/>
                <a:sym typeface="等线"/>
              </a:rPr>
              <a:t>正文内容</a:t>
            </a:r>
            <a:r>
              <a:rPr kumimoji="1" lang="en-US" altLang="zh-CN" sz="1600" dirty="0">
                <a:latin typeface="+mj-ea"/>
                <a:ea typeface="+mj-ea"/>
                <a:sym typeface="等线"/>
              </a:rPr>
              <a:t>-</a:t>
            </a:r>
            <a:r>
              <a:rPr kumimoji="1" lang="zh-CN" altLang="en-US" sz="1600" dirty="0">
                <a:latin typeface="+mj-ea"/>
                <a:ea typeface="+mj-ea"/>
                <a:sym typeface="等线"/>
              </a:rPr>
              <a:t>字号</a:t>
            </a:r>
            <a:r>
              <a:rPr kumimoji="1" lang="en-US" altLang="zh-CN" sz="1600" dirty="0">
                <a:latin typeface="+mj-ea"/>
                <a:ea typeface="+mj-ea"/>
                <a:sym typeface="等线"/>
              </a:rPr>
              <a:t>12-18</a:t>
            </a:r>
            <a:endParaRPr lang="zh-CN" altLang="en-US" dirty="0"/>
          </a:p>
        </p:txBody>
      </p:sp>
      <p:sp>
        <p:nvSpPr>
          <p:cNvPr id="4" name="灯片编号占位符 5">
            <a:extLst>
              <a:ext uri="{FF2B5EF4-FFF2-40B4-BE49-F238E27FC236}">
                <a16:creationId xmlns:a16="http://schemas.microsoft.com/office/drawing/2014/main" id="{6D06F396-41A5-42E3-5F20-72B3893B151A}"/>
              </a:ext>
            </a:extLst>
          </p:cNvPr>
          <p:cNvSpPr>
            <a:spLocks noGrp="1"/>
          </p:cNvSpPr>
          <p:nvPr>
            <p:ph type="sldNum" sz="quarter" idx="12"/>
          </p:nvPr>
        </p:nvSpPr>
        <p:spPr>
          <a:xfrm>
            <a:off x="11314045" y="6318435"/>
            <a:ext cx="740300" cy="365125"/>
          </a:xfrm>
          <a:prstGeom prst="rect">
            <a:avLst/>
          </a:prstGeom>
        </p:spPr>
        <p:txBody>
          <a:bodyPr/>
          <a:lstStyle>
            <a:lvl1pPr algn="r">
              <a:defRPr sz="1200">
                <a:latin typeface="思源黑体 CN Regular" panose="020B0500000000000000" pitchFamily="34" charset="-122"/>
                <a:ea typeface="思源黑体 CN Regular" panose="020B0500000000000000" pitchFamily="34" charset="-122"/>
              </a:defRPr>
            </a:lvl1pPr>
          </a:lstStyle>
          <a:p>
            <a:fld id="{E5386DCD-524C-4D6B-849A-07B12901B9AD}" type="slidenum">
              <a:rPr lang="zh-CN" altLang="en-US" smtClean="0"/>
              <a:pPr/>
              <a:t>‹#›</a:t>
            </a:fld>
            <a:r>
              <a:rPr lang="en-US" altLang="zh-CN"/>
              <a:t>/N</a:t>
            </a:r>
            <a:endParaRPr lang="en-US" altLang="zh-CN" dirty="0"/>
          </a:p>
        </p:txBody>
      </p:sp>
    </p:spTree>
    <p:extLst>
      <p:ext uri="{BB962C8B-B14F-4D97-AF65-F5344CB8AC3E}">
        <p14:creationId xmlns:p14="http://schemas.microsoft.com/office/powerpoint/2010/main" val="3630934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dirty="0"/>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5386DCD-524C-4D6B-849A-07B12901B9AD}" type="slidenum">
              <a:rPr lang="zh-CN" altLang="en-US" smtClean="0"/>
              <a:pPr/>
              <a:t>‹#›</a:t>
            </a:fld>
            <a:endParaRPr lang="zh-CN" altLang="en-US"/>
          </a:p>
        </p:txBody>
      </p:sp>
    </p:spTree>
    <p:extLst>
      <p:ext uri="{BB962C8B-B14F-4D97-AF65-F5344CB8AC3E}">
        <p14:creationId xmlns:p14="http://schemas.microsoft.com/office/powerpoint/2010/main" val="11096644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264917"/>
            <a:ext cx="7315200" cy="737165"/>
          </a:xfrm>
          <a:prstGeom prst="rect">
            <a:avLst/>
          </a:prstGeom>
        </p:spPr>
        <p:txBody>
          <a:bodyPr/>
          <a:lstStyle/>
          <a:p>
            <a:r>
              <a:rPr lang="zh-CN" altLang="en-US" dirty="0"/>
              <a:t>主标题文本样式</a:t>
            </a:r>
          </a:p>
        </p:txBody>
      </p:sp>
      <p:sp>
        <p:nvSpPr>
          <p:cNvPr id="3" name="内容占位符 2"/>
          <p:cNvSpPr>
            <a:spLocks noGrp="1"/>
          </p:cNvSpPr>
          <p:nvPr>
            <p:ph sz="half" idx="1" hasCustomPrompt="1"/>
          </p:nvPr>
        </p:nvSpPr>
        <p:spPr>
          <a:xfrm>
            <a:off x="838200" y="1825625"/>
            <a:ext cx="5181600" cy="541794"/>
          </a:xfrm>
          <a:prstGeom prst="rect">
            <a:avLst/>
          </a:prstGeom>
        </p:spPr>
        <p:txBody>
          <a:bodyPr/>
          <a:lstStyle/>
          <a:p>
            <a:pPr lvl="0"/>
            <a:r>
              <a:rPr lang="zh-CN" altLang="en-US" dirty="0"/>
              <a:t>副标题文本样式</a:t>
            </a:r>
          </a:p>
        </p:txBody>
      </p:sp>
      <p:sp>
        <p:nvSpPr>
          <p:cNvPr id="4" name="内容占位符 3"/>
          <p:cNvSpPr>
            <a:spLocks noGrp="1"/>
          </p:cNvSpPr>
          <p:nvPr>
            <p:ph sz="half" idx="2" hasCustomPrompt="1"/>
          </p:nvPr>
        </p:nvSpPr>
        <p:spPr>
          <a:xfrm>
            <a:off x="6172200" y="1825625"/>
            <a:ext cx="5181600" cy="4351338"/>
          </a:xfrm>
          <a:prstGeom prst="rect">
            <a:avLst/>
          </a:prstGeom>
        </p:spPr>
        <p:txBody>
          <a:bodyPr>
            <a:normAutofit/>
          </a:bodyPr>
          <a:lstStyle>
            <a:lvl1pPr>
              <a:lnSpc>
                <a:spcPct val="150000"/>
              </a:lnSpc>
              <a:defRPr lang="zh-CN" altLang="zh-CN" sz="1600" smtClean="0">
                <a:effectLst/>
              </a:defRPr>
            </a:lvl1pPr>
          </a:lstStyle>
          <a:p>
            <a:pPr lvl="0"/>
            <a:r>
              <a:rPr lang="zh-CN" altLang="en-US" dirty="0"/>
              <a:t>正文文本样式</a:t>
            </a:r>
            <a:r>
              <a:rPr lang="en-US" altLang="zh-CN" dirty="0"/>
              <a:t>——</a:t>
            </a:r>
          </a:p>
          <a:p>
            <a:pPr lvl="0"/>
            <a:r>
              <a:rPr lang="zh-CN" altLang="en-US" dirty="0"/>
              <a:t>作为全球领先的智能制造及工业互联网整体解决方案服务商，工业富联始终坚持深耕中国、布局全球的生产和经营策略，业务范围覆盖数据全流程，在全球产业链中构建起国内与国外的桥梁，并基于多年来在精益管理、供应链管理、柔性生产方面的经验，实现国内国外双循环，解决国内制造、原材料、销售在外问题，发挥桥梁纽带作用。</a:t>
            </a:r>
            <a:endParaRPr lang="zh-CN" altLang="zh-CN" sz="105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E5386DCD-524C-4D6B-849A-07B12901B9AD}" type="slidenum">
              <a:rPr lang="zh-CN" altLang="en-US" smtClean="0"/>
              <a:pPr/>
              <a:t>‹#›</a:t>
            </a:fld>
            <a:endParaRPr lang="zh-CN" altLang="en-US"/>
          </a:p>
        </p:txBody>
      </p:sp>
    </p:spTree>
    <p:extLst>
      <p:ext uri="{BB962C8B-B14F-4D97-AF65-F5344CB8AC3E}">
        <p14:creationId xmlns:p14="http://schemas.microsoft.com/office/powerpoint/2010/main" val="5748960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E5386DCD-524C-4D6B-849A-07B12901B9AD}" type="slidenum">
              <a:rPr lang="zh-CN" altLang="en-US" smtClean="0"/>
              <a:pPr/>
              <a:t>‹#›</a:t>
            </a:fld>
            <a:endParaRPr lang="zh-CN" altLang="en-US"/>
          </a:p>
        </p:txBody>
      </p:sp>
    </p:spTree>
    <p:extLst>
      <p:ext uri="{BB962C8B-B14F-4D97-AF65-F5344CB8AC3E}">
        <p14:creationId xmlns:p14="http://schemas.microsoft.com/office/powerpoint/2010/main" val="4216636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137457" y="313068"/>
            <a:ext cx="5645728" cy="737165"/>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E5386DCD-524C-4D6B-849A-07B12901B9AD}" type="slidenum">
              <a:rPr lang="zh-CN" altLang="en-US" smtClean="0"/>
              <a:pPr/>
              <a:t>‹#›</a:t>
            </a:fld>
            <a:endParaRPr lang="zh-CN" altLang="en-US"/>
          </a:p>
        </p:txBody>
      </p:sp>
    </p:spTree>
    <p:extLst>
      <p:ext uri="{BB962C8B-B14F-4D97-AF65-F5344CB8AC3E}">
        <p14:creationId xmlns:p14="http://schemas.microsoft.com/office/powerpoint/2010/main" val="40763221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E5386DCD-524C-4D6B-849A-07B12901B9AD}" type="slidenum">
              <a:rPr lang="zh-CN" altLang="en-US" smtClean="0"/>
              <a:pPr/>
              <a:t>‹#›</a:t>
            </a:fld>
            <a:endParaRPr lang="zh-CN" altLang="en-US"/>
          </a:p>
        </p:txBody>
      </p:sp>
    </p:spTree>
    <p:extLst>
      <p:ext uri="{BB962C8B-B14F-4D97-AF65-F5344CB8AC3E}">
        <p14:creationId xmlns:p14="http://schemas.microsoft.com/office/powerpoint/2010/main" val="3002107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E5386DCD-524C-4D6B-849A-07B12901B9AD}" type="slidenum">
              <a:rPr lang="zh-CN" altLang="en-US" smtClean="0"/>
              <a:pPr/>
              <a:t>‹#›</a:t>
            </a:fld>
            <a:endParaRPr lang="zh-CN" altLang="en-US"/>
          </a:p>
        </p:txBody>
      </p:sp>
    </p:spTree>
    <p:extLst>
      <p:ext uri="{BB962C8B-B14F-4D97-AF65-F5344CB8AC3E}">
        <p14:creationId xmlns:p14="http://schemas.microsoft.com/office/powerpoint/2010/main" val="40978822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E5386DCD-524C-4D6B-849A-07B12901B9AD}" type="slidenum">
              <a:rPr lang="zh-CN" altLang="en-US" smtClean="0"/>
              <a:pPr/>
              <a:t>‹#›</a:t>
            </a:fld>
            <a:endParaRPr lang="zh-CN" altLang="en-US"/>
          </a:p>
        </p:txBody>
      </p:sp>
    </p:spTree>
    <p:extLst>
      <p:ext uri="{BB962C8B-B14F-4D97-AF65-F5344CB8AC3E}">
        <p14:creationId xmlns:p14="http://schemas.microsoft.com/office/powerpoint/2010/main" val="9165012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1137457" y="313068"/>
            <a:ext cx="5645728" cy="73716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1137457" y="2303115"/>
            <a:ext cx="5645728" cy="1894812"/>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5386DCD-524C-4D6B-849A-07B12901B9AD}" type="slidenum">
              <a:rPr lang="zh-CN" altLang="en-US" smtClean="0"/>
              <a:pPr/>
              <a:t>‹#›</a:t>
            </a:fld>
            <a:endParaRPr lang="zh-CN" altLang="en-US"/>
          </a:p>
        </p:txBody>
      </p:sp>
    </p:spTree>
    <p:extLst>
      <p:ext uri="{BB962C8B-B14F-4D97-AF65-F5344CB8AC3E}">
        <p14:creationId xmlns:p14="http://schemas.microsoft.com/office/powerpoint/2010/main" val="8979113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E5386DCD-524C-4D6B-849A-07B12901B9AD}" type="slidenum">
              <a:rPr lang="zh-CN" altLang="en-US" smtClean="0"/>
              <a:pPr/>
              <a:t>‹#›</a:t>
            </a:fld>
            <a:endParaRPr lang="zh-CN" altLang="en-US"/>
          </a:p>
        </p:txBody>
      </p:sp>
    </p:spTree>
    <p:extLst>
      <p:ext uri="{BB962C8B-B14F-4D97-AF65-F5344CB8AC3E}">
        <p14:creationId xmlns:p14="http://schemas.microsoft.com/office/powerpoint/2010/main" val="42725369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1137457" y="313068"/>
            <a:ext cx="5645728" cy="73716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095170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email">
            <a:extLst>
              <a:ext uri="{28A0092B-C50C-407E-A947-70E740481C1C}">
                <a14:useLocalDpi xmlns:a14="http://schemas.microsoft.com/office/drawing/2010/main"/>
              </a:ext>
            </a:extLst>
          </a:blip>
          <a:srcRect t="4338" r="2216"/>
          <a:stretch>
            <a:fillRect/>
          </a:stretch>
        </p:blipFill>
        <p:spPr>
          <a:xfrm>
            <a:off x="1" y="0"/>
            <a:ext cx="12192000" cy="6858000"/>
          </a:xfrm>
          <a:prstGeom prst="rect">
            <a:avLst/>
          </a:prstGeom>
        </p:spPr>
      </p:pic>
      <p:grpSp>
        <p:nvGrpSpPr>
          <p:cNvPr id="2" name="群組 5"/>
          <p:cNvGrpSpPr/>
          <p:nvPr userDrawn="1"/>
        </p:nvGrpSpPr>
        <p:grpSpPr>
          <a:xfrm>
            <a:off x="14068" y="6629913"/>
            <a:ext cx="12177933" cy="253916"/>
            <a:chOff x="0" y="6629913"/>
            <a:chExt cx="12192000" cy="253916"/>
          </a:xfrm>
        </p:grpSpPr>
        <p:pic>
          <p:nvPicPr>
            <p:cNvPr id="7" name="圖片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667482"/>
              <a:ext cx="12192000" cy="190517"/>
            </a:xfrm>
            <a:prstGeom prst="rect">
              <a:avLst/>
            </a:prstGeom>
          </p:spPr>
        </p:pic>
        <p:sp>
          <p:nvSpPr>
            <p:cNvPr id="11" name="矩形 10"/>
            <p:cNvSpPr/>
            <p:nvPr userDrawn="1"/>
          </p:nvSpPr>
          <p:spPr>
            <a:xfrm>
              <a:off x="329046" y="6683879"/>
              <a:ext cx="3214254" cy="174121"/>
            </a:xfrm>
            <a:prstGeom prst="rect">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userDrawn="1"/>
          </p:nvSpPr>
          <p:spPr>
            <a:xfrm>
              <a:off x="0" y="6629913"/>
              <a:ext cx="10649243" cy="253916"/>
            </a:xfrm>
            <a:prstGeom prst="rect">
              <a:avLst/>
            </a:prstGeom>
            <a:noFill/>
          </p:spPr>
          <p:txBody>
            <a:bodyPr wrap="square" rtlCol="0">
              <a:spAutoFit/>
            </a:bodyPr>
            <a:lstStyle/>
            <a:p>
              <a:r>
                <a:rPr lang="en-US" altLang="zh-TW" sz="1050" dirty="0">
                  <a:solidFill>
                    <a:schemeClr val="bg1"/>
                  </a:solidFill>
                </a:rPr>
                <a:t>2023 Fii Confidential. All Rights Reserved.</a:t>
              </a:r>
              <a:endParaRPr lang="zh-TW" altLang="en-US" sz="1050" dirty="0">
                <a:solidFill>
                  <a:schemeClr val="bg1"/>
                </a:solidFill>
              </a:endParaRPr>
            </a:p>
          </p:txBody>
        </p:sp>
      </p:grpSp>
    </p:spTree>
    <p:extLst>
      <p:ext uri="{BB962C8B-B14F-4D97-AF65-F5344CB8AC3E}">
        <p14:creationId xmlns:p14="http://schemas.microsoft.com/office/powerpoint/2010/main" val="1927971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標題投影片">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42946" y="6388101"/>
            <a:ext cx="11849055" cy="382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2945" y="2578100"/>
            <a:ext cx="11456891" cy="177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326445" y="130176"/>
            <a:ext cx="1752828" cy="54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投影片編號版面配置區 3"/>
          <p:cNvSpPr>
            <a:spLocks noGrp="1"/>
          </p:cNvSpPr>
          <p:nvPr>
            <p:ph type="sldNum" sz="quarter" idx="10"/>
          </p:nvPr>
        </p:nvSpPr>
        <p:spPr>
          <a:xfrm>
            <a:off x="9113436" y="6453190"/>
            <a:ext cx="2743557" cy="365125"/>
          </a:xfrm>
        </p:spPr>
        <p:txBody>
          <a:bodyPr/>
          <a:lstStyle>
            <a:lvl1pPr>
              <a:defRPr sz="1600" b="1"/>
            </a:lvl1pPr>
          </a:lstStyle>
          <a:p>
            <a:fld id="{8ACFF307-3F50-44B7-9B49-12ACA7B7F80D}" type="slidenum">
              <a:rPr lang="zh-TW" altLang="en-US"/>
              <a:pPr/>
              <a:t>‹#›</a:t>
            </a:fld>
            <a:endParaRPr lang="zh-TW" altLang="en-US"/>
          </a:p>
        </p:txBody>
      </p:sp>
    </p:spTree>
    <p:extLst>
      <p:ext uri="{BB962C8B-B14F-4D97-AF65-F5344CB8AC3E}">
        <p14:creationId xmlns:p14="http://schemas.microsoft.com/office/powerpoint/2010/main" val="23709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email">
            <a:extLst>
              <a:ext uri="{28A0092B-C50C-407E-A947-70E740481C1C}">
                <a14:useLocalDpi xmlns:a14="http://schemas.microsoft.com/office/drawing/2010/main"/>
              </a:ext>
            </a:extLst>
          </a:blip>
          <a:srcRect t="4338" r="2216"/>
          <a:stretch>
            <a:fillRect/>
          </a:stretch>
        </p:blipFill>
        <p:spPr>
          <a:xfrm>
            <a:off x="1" y="0"/>
            <a:ext cx="12192000" cy="6858000"/>
          </a:xfrm>
          <a:prstGeom prst="rect">
            <a:avLst/>
          </a:prstGeom>
        </p:spPr>
      </p:pic>
      <p:grpSp>
        <p:nvGrpSpPr>
          <p:cNvPr id="6" name="群組 5"/>
          <p:cNvGrpSpPr/>
          <p:nvPr userDrawn="1"/>
        </p:nvGrpSpPr>
        <p:grpSpPr>
          <a:xfrm>
            <a:off x="14068" y="6629913"/>
            <a:ext cx="12177933" cy="253916"/>
            <a:chOff x="0" y="6629913"/>
            <a:chExt cx="12192000" cy="253916"/>
          </a:xfrm>
        </p:grpSpPr>
        <p:pic>
          <p:nvPicPr>
            <p:cNvPr id="7" name="圖片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667482"/>
              <a:ext cx="12192000" cy="190517"/>
            </a:xfrm>
            <a:prstGeom prst="rect">
              <a:avLst/>
            </a:prstGeom>
          </p:spPr>
        </p:pic>
        <p:sp>
          <p:nvSpPr>
            <p:cNvPr id="11" name="矩形 10"/>
            <p:cNvSpPr/>
            <p:nvPr userDrawn="1"/>
          </p:nvSpPr>
          <p:spPr>
            <a:xfrm>
              <a:off x="329046" y="6683879"/>
              <a:ext cx="3214254" cy="174121"/>
            </a:xfrm>
            <a:prstGeom prst="rect">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userDrawn="1"/>
          </p:nvSpPr>
          <p:spPr>
            <a:xfrm>
              <a:off x="0" y="6629913"/>
              <a:ext cx="10649243" cy="253916"/>
            </a:xfrm>
            <a:prstGeom prst="rect">
              <a:avLst/>
            </a:prstGeom>
            <a:noFill/>
          </p:spPr>
          <p:txBody>
            <a:bodyPr wrap="square" rtlCol="0">
              <a:spAutoFit/>
            </a:bodyPr>
            <a:lstStyle/>
            <a:p>
              <a:r>
                <a:rPr lang="en-US" altLang="zh-TW" sz="1050" dirty="0">
                  <a:solidFill>
                    <a:schemeClr val="bg1"/>
                  </a:solidFill>
                </a:rPr>
                <a:t>2023 Fii Confidential. All Rights Reserved.</a:t>
              </a:r>
              <a:endParaRPr lang="zh-TW" altLang="en-US" sz="1050" dirty="0">
                <a:solidFill>
                  <a:schemeClr val="bg1"/>
                </a:solidFill>
              </a:endParaRPr>
            </a:p>
          </p:txBody>
        </p:sp>
      </p:grpSp>
    </p:spTree>
    <p:extLst>
      <p:ext uri="{BB962C8B-B14F-4D97-AF65-F5344CB8AC3E}">
        <p14:creationId xmlns:p14="http://schemas.microsoft.com/office/powerpoint/2010/main" val="21127072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5.png"/><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6AE1D7-5D4D-4131-8706-61F169473AC6}" type="datetimeFigureOut">
              <a:rPr lang="zh-TW" altLang="en-US" smtClean="0"/>
              <a:pPr/>
              <a:t>2023/7/29</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1A839A-CE1F-4964-BBB3-2968D9268A54}" type="slidenum">
              <a:rPr lang="zh-TW" altLang="en-US" smtClean="0"/>
              <a:pPr/>
              <a:t>‹#›</a:t>
            </a:fld>
            <a:endParaRPr lang="zh-TW" altLang="en-US"/>
          </a:p>
        </p:txBody>
      </p:sp>
    </p:spTree>
    <p:extLst>
      <p:ext uri="{BB962C8B-B14F-4D97-AF65-F5344CB8AC3E}">
        <p14:creationId xmlns:p14="http://schemas.microsoft.com/office/powerpoint/2010/main" val="28893781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6" r:id="rId13"/>
    <p:sldLayoutId id="214748367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标题占位符 4"/>
          <p:cNvSpPr>
            <a:spLocks noGrp="1"/>
          </p:cNvSpPr>
          <p:nvPr>
            <p:ph type="title"/>
          </p:nvPr>
        </p:nvSpPr>
        <p:spPr>
          <a:xfrm>
            <a:off x="848411" y="461817"/>
            <a:ext cx="9341963" cy="791947"/>
          </a:xfrm>
          <a:prstGeom prst="rect">
            <a:avLst/>
          </a:prstGeom>
        </p:spPr>
        <p:txBody>
          <a:bodyPr vert="horz" lIns="91440" tIns="45720" rIns="91440" bIns="45720" rtlCol="0" anchor="ctr">
            <a:normAutofit/>
          </a:bodyPr>
          <a:lstStyle/>
          <a:p>
            <a:pPr>
              <a:defRPr/>
            </a:pPr>
            <a:r>
              <a:rPr kumimoji="1" lang="zh-CN" altLang="en-US" sz="3600" b="1" dirty="0">
                <a:solidFill>
                  <a:srgbClr val="002F75"/>
                </a:solidFill>
                <a:latin typeface="Microsoft YaHei" panose="020B0503020204020204" pitchFamily="34" charset="-122"/>
                <a:ea typeface="Microsoft YaHei" panose="020B0503020204020204" pitchFamily="34" charset="-122"/>
              </a:rPr>
              <a:t>主标题</a:t>
            </a:r>
            <a:r>
              <a:rPr kumimoji="1" lang="en-US" altLang="zh-CN" sz="3600" b="1" dirty="0">
                <a:solidFill>
                  <a:srgbClr val="002F75"/>
                </a:solidFill>
                <a:latin typeface="Microsoft YaHei" panose="020B0503020204020204" pitchFamily="34" charset="-122"/>
                <a:ea typeface="Microsoft YaHei" panose="020B0503020204020204" pitchFamily="34" charset="-122"/>
              </a:rPr>
              <a:t>-</a:t>
            </a:r>
            <a:r>
              <a:rPr kumimoji="1" lang="zh-CN" altLang="en-US" sz="3600" b="1" dirty="0">
                <a:solidFill>
                  <a:srgbClr val="002F75"/>
                </a:solidFill>
                <a:latin typeface="Microsoft YaHei" panose="020B0503020204020204" pitchFamily="34" charset="-122"/>
                <a:ea typeface="Microsoft YaHei" panose="020B0503020204020204" pitchFamily="34" charset="-122"/>
              </a:rPr>
              <a:t>字号</a:t>
            </a:r>
            <a:r>
              <a:rPr kumimoji="1" lang="en-US" altLang="zh-CN" sz="3600" b="1" dirty="0">
                <a:solidFill>
                  <a:srgbClr val="002F75"/>
                </a:solidFill>
                <a:latin typeface="Microsoft YaHei" panose="020B0503020204020204" pitchFamily="34" charset="-122"/>
                <a:ea typeface="Microsoft YaHei" panose="020B0503020204020204" pitchFamily="34" charset="-122"/>
              </a:rPr>
              <a:t>30-36</a:t>
            </a:r>
            <a:endParaRPr kumimoji="1" lang="zh-TW" altLang="en-US" sz="3600" b="1" dirty="0">
              <a:solidFill>
                <a:srgbClr val="002F75"/>
              </a:solidFill>
              <a:latin typeface="Microsoft YaHei" panose="020B0503020204020204" pitchFamily="34" charset="-122"/>
              <a:ea typeface="Microsoft YaHei" panose="020B0503020204020204" pitchFamily="34" charset="-122"/>
            </a:endParaRPr>
          </a:p>
        </p:txBody>
      </p:sp>
      <p:sp>
        <p:nvSpPr>
          <p:cNvPr id="6" name="文本占位符 5"/>
          <p:cNvSpPr>
            <a:spLocks noGrp="1"/>
          </p:cNvSpPr>
          <p:nvPr>
            <p:ph type="body" idx="1"/>
          </p:nvPr>
        </p:nvSpPr>
        <p:spPr>
          <a:xfrm>
            <a:off x="848411" y="2055043"/>
            <a:ext cx="9341964" cy="4318048"/>
          </a:xfrm>
          <a:prstGeom prst="rect">
            <a:avLst/>
          </a:prstGeom>
        </p:spPr>
        <p:txBody>
          <a:bodyPr vert="horz" lIns="91440" tIns="45720" rIns="91440" bIns="45720" rtlCol="0">
            <a:normAutofit/>
          </a:bodyPr>
          <a:lstStyle/>
          <a:p>
            <a:pPr lvl="2"/>
            <a:r>
              <a:rPr lang="zh-CN" altLang="en-US" dirty="0"/>
              <a:t>第三级</a:t>
            </a:r>
          </a:p>
        </p:txBody>
      </p:sp>
    </p:spTree>
    <p:extLst>
      <p:ext uri="{BB962C8B-B14F-4D97-AF65-F5344CB8AC3E}">
        <p14:creationId xmlns:p14="http://schemas.microsoft.com/office/powerpoint/2010/main" val="30137098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8" r:id="rId14"/>
    <p:sldLayoutId id="2147483679" r:id="rId15"/>
  </p:sldLayoutIdLst>
  <p:hf hdr="0" ftr="0" dt="0"/>
  <p:txStyles>
    <p:titleStyle>
      <a:lvl1pPr algn="l" defTabSz="914400" rtl="0" eaLnBrk="1" latinLnBrk="0" hangingPunct="1">
        <a:lnSpc>
          <a:spcPct val="90000"/>
        </a:lnSpc>
        <a:spcBef>
          <a:spcPct val="0"/>
        </a:spcBef>
        <a:buNone/>
        <a:defRPr sz="3600" b="1" kern="1200">
          <a:solidFill>
            <a:schemeClr val="tx1"/>
          </a:solidFill>
          <a:latin typeface="思源黑体 CN Heavy" panose="020B0A00000000000000" pitchFamily="34" charset="-122"/>
          <a:ea typeface="思源黑体 CN Heavy" panose="020B0A00000000000000" pitchFamily="34" charset="-122"/>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j-ea"/>
          <a:ea typeface="+mj-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1" kern="1200">
          <a:solidFill>
            <a:schemeClr val="tx1"/>
          </a:solidFill>
          <a:latin typeface="+mj-ea"/>
          <a:ea typeface="+mj-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思源黑体 CN Normal" panose="020B0400000000000000" pitchFamily="34" charset="-122"/>
          <a:ea typeface="思源黑体 CN Normal" panose="020B04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ea"/>
          <a:ea typeface="+mj-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9.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7" Type="http://schemas.openxmlformats.org/officeDocument/2006/relationships/image" Target="../media/image14.svg"/><Relationship Id="rId12"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7.xml"/><Relationship Id="rId6" Type="http://schemas.openxmlformats.org/officeDocument/2006/relationships/image" Target="../media/image14.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6.png"/><Relationship Id="rId9" Type="http://schemas.openxmlformats.org/officeDocument/2006/relationships/image" Target="../media/image16.svg"/></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41.png"/><Relationship Id="rId3" Type="http://schemas.openxmlformats.org/officeDocument/2006/relationships/image" Target="../media/image18.png"/><Relationship Id="rId21" Type="http://schemas.openxmlformats.org/officeDocument/2006/relationships/image" Target="../media/image36.png"/><Relationship Id="rId34" Type="http://schemas.openxmlformats.org/officeDocument/2006/relationships/image" Target="../media/image4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40.png"/><Relationship Id="rId33" Type="http://schemas.microsoft.com/office/2007/relationships/hdphoto" Target="../media/hdphoto3.wdp"/><Relationship Id="rId2" Type="http://schemas.openxmlformats.org/officeDocument/2006/relationships/notesSlide" Target="../notesSlides/notesSlide2.xml"/><Relationship Id="rId16" Type="http://schemas.openxmlformats.org/officeDocument/2006/relationships/image" Target="../media/image31.png"/><Relationship Id="rId20" Type="http://schemas.openxmlformats.org/officeDocument/2006/relationships/image" Target="../media/image35.png"/><Relationship Id="rId29" Type="http://schemas.openxmlformats.org/officeDocument/2006/relationships/image" Target="../media/image44.png"/><Relationship Id="rId1" Type="http://schemas.openxmlformats.org/officeDocument/2006/relationships/slideLayout" Target="../slideLayouts/slideLayout27.xml"/><Relationship Id="rId6" Type="http://schemas.openxmlformats.org/officeDocument/2006/relationships/image" Target="../media/image21.jpeg"/><Relationship Id="rId11" Type="http://schemas.openxmlformats.org/officeDocument/2006/relationships/image" Target="../media/image26.png"/><Relationship Id="rId24" Type="http://schemas.openxmlformats.org/officeDocument/2006/relationships/image" Target="../media/image39.png"/><Relationship Id="rId32" Type="http://schemas.openxmlformats.org/officeDocument/2006/relationships/image" Target="../media/image47.png"/><Relationship Id="rId37" Type="http://schemas.openxmlformats.org/officeDocument/2006/relationships/image" Target="../media/image53.sv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28" Type="http://schemas.openxmlformats.org/officeDocument/2006/relationships/image" Target="../media/image43.png"/><Relationship Id="rId36" Type="http://schemas.openxmlformats.org/officeDocument/2006/relationships/image" Target="../media/image49.png"/><Relationship Id="rId10" Type="http://schemas.openxmlformats.org/officeDocument/2006/relationships/image" Target="../media/image25.png"/><Relationship Id="rId19" Type="http://schemas.openxmlformats.org/officeDocument/2006/relationships/image" Target="../media/image34.png"/><Relationship Id="rId31" Type="http://schemas.openxmlformats.org/officeDocument/2006/relationships/image" Target="../media/image46.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 Id="rId27" Type="http://schemas.openxmlformats.org/officeDocument/2006/relationships/image" Target="../media/image42.png"/><Relationship Id="rId30" Type="http://schemas.openxmlformats.org/officeDocument/2006/relationships/image" Target="../media/image45.png"/><Relationship Id="rId35" Type="http://schemas.microsoft.com/office/2007/relationships/hdphoto" Target="../media/hdphoto4.wdp"/></Relationships>
</file>

<file path=ppt/slides/_rels/slide5.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image" Target="../media/image50.png"/><Relationship Id="rId16" Type="http://schemas.openxmlformats.org/officeDocument/2006/relationships/image" Target="../media/image64.png"/><Relationship Id="rId1" Type="http://schemas.openxmlformats.org/officeDocument/2006/relationships/slideLayout" Target="../slideLayouts/slideLayout27.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5" Type="http://schemas.openxmlformats.org/officeDocument/2006/relationships/image" Target="../media/image6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 Id="rId14" Type="http://schemas.openxmlformats.org/officeDocument/2006/relationships/image" Target="../media/image62.png"/></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13" Type="http://schemas.microsoft.com/office/2007/relationships/hdphoto" Target="../media/hdphoto3.wdp"/><Relationship Id="rId3" Type="http://schemas.openxmlformats.org/officeDocument/2006/relationships/chart" Target="../charts/chart1.xml"/><Relationship Id="rId7" Type="http://schemas.openxmlformats.org/officeDocument/2006/relationships/image" Target="../media/image67.png"/><Relationship Id="rId12" Type="http://schemas.openxmlformats.org/officeDocument/2006/relationships/image" Target="../media/image70.png"/><Relationship Id="rId17" Type="http://schemas.openxmlformats.org/officeDocument/2006/relationships/image" Target="../media/image12.svg"/><Relationship Id="rId2" Type="http://schemas.openxmlformats.org/officeDocument/2006/relationships/notesSlide" Target="../notesSlides/notesSlide3.xml"/><Relationship Id="rId16" Type="http://schemas.openxmlformats.org/officeDocument/2006/relationships/image" Target="../media/image72.png"/><Relationship Id="rId1" Type="http://schemas.openxmlformats.org/officeDocument/2006/relationships/slideLayout" Target="../slideLayouts/slideLayout12.xml"/><Relationship Id="rId6" Type="http://schemas.openxmlformats.org/officeDocument/2006/relationships/image" Target="../media/image66.png"/><Relationship Id="rId11" Type="http://schemas.openxmlformats.org/officeDocument/2006/relationships/image" Target="../media/image69.png"/><Relationship Id="rId5" Type="http://schemas.openxmlformats.org/officeDocument/2006/relationships/image" Target="../media/image4.svg"/><Relationship Id="rId15" Type="http://schemas.microsoft.com/office/2007/relationships/hdphoto" Target="../media/hdphoto4.wdp"/><Relationship Id="rId10" Type="http://schemas.microsoft.com/office/2007/relationships/hdphoto" Target="../media/hdphoto2.wdp"/><Relationship Id="rId4" Type="http://schemas.openxmlformats.org/officeDocument/2006/relationships/image" Target="../media/image65.png"/><Relationship Id="rId9" Type="http://schemas.openxmlformats.org/officeDocument/2006/relationships/image" Target="../media/image68.png"/><Relationship Id="rId14" Type="http://schemas.openxmlformats.org/officeDocument/2006/relationships/image" Target="../media/image71.png"/></Relationships>
</file>

<file path=ppt/slides/_rels/slide7.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7.png"/><Relationship Id="rId2" Type="http://schemas.openxmlformats.org/officeDocument/2006/relationships/image" Target="../media/image73.png"/><Relationship Id="rId1" Type="http://schemas.openxmlformats.org/officeDocument/2006/relationships/slideLayout" Target="../slideLayouts/slideLayout12.xml"/><Relationship Id="rId6" Type="http://schemas.microsoft.com/office/2007/relationships/hdphoto" Target="../media/hdphoto5.wdp"/><Relationship Id="rId5" Type="http://schemas.openxmlformats.org/officeDocument/2006/relationships/image" Target="../media/image76.png"/><Relationship Id="rId4" Type="http://schemas.openxmlformats.org/officeDocument/2006/relationships/image" Target="../media/image75.png"/></Relationships>
</file>

<file path=ppt/slides/_rels/slide8.xml.rels><?xml version="1.0" encoding="UTF-8" standalone="yes"?>
<Relationships xmlns="http://schemas.openxmlformats.org/package/2006/relationships"><Relationship Id="rId8" Type="http://schemas.openxmlformats.org/officeDocument/2006/relationships/image" Target="../media/image84.jpeg"/><Relationship Id="rId13" Type="http://schemas.openxmlformats.org/officeDocument/2006/relationships/image" Target="../media/image89.emf"/><Relationship Id="rId18" Type="http://schemas.openxmlformats.org/officeDocument/2006/relationships/image" Target="../media/image93.png"/><Relationship Id="rId3" Type="http://schemas.openxmlformats.org/officeDocument/2006/relationships/image" Target="../media/image79.jpeg"/><Relationship Id="rId7" Type="http://schemas.openxmlformats.org/officeDocument/2006/relationships/image" Target="../media/image83.jpeg"/><Relationship Id="rId12" Type="http://schemas.openxmlformats.org/officeDocument/2006/relationships/image" Target="../media/image88.jpeg"/><Relationship Id="rId17" Type="http://schemas.openxmlformats.org/officeDocument/2006/relationships/image" Target="../media/image92.png"/><Relationship Id="rId2" Type="http://schemas.openxmlformats.org/officeDocument/2006/relationships/image" Target="../media/image78.jpeg"/><Relationship Id="rId16" Type="http://schemas.microsoft.com/office/2007/relationships/hdphoto" Target="../media/hdphoto5.wdp"/><Relationship Id="rId1" Type="http://schemas.openxmlformats.org/officeDocument/2006/relationships/slideLayout" Target="../slideLayouts/slideLayout12.xml"/><Relationship Id="rId6" Type="http://schemas.openxmlformats.org/officeDocument/2006/relationships/image" Target="../media/image82.jpeg"/><Relationship Id="rId11" Type="http://schemas.openxmlformats.org/officeDocument/2006/relationships/image" Target="../media/image87.png"/><Relationship Id="rId5" Type="http://schemas.openxmlformats.org/officeDocument/2006/relationships/image" Target="../media/image81.jpeg"/><Relationship Id="rId15" Type="http://schemas.openxmlformats.org/officeDocument/2006/relationships/image" Target="../media/image91.png"/><Relationship Id="rId10" Type="http://schemas.openxmlformats.org/officeDocument/2006/relationships/image" Target="../media/image86.png"/><Relationship Id="rId4" Type="http://schemas.openxmlformats.org/officeDocument/2006/relationships/image" Target="../media/image80.jpeg"/><Relationship Id="rId9" Type="http://schemas.openxmlformats.org/officeDocument/2006/relationships/image" Target="../media/image85.jpeg"/><Relationship Id="rId14" Type="http://schemas.openxmlformats.org/officeDocument/2006/relationships/image" Target="../media/image90.emf"/></Relationships>
</file>

<file path=ppt/slides/_rels/slide9.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05.png"/><Relationship Id="rId3" Type="http://schemas.openxmlformats.org/officeDocument/2006/relationships/image" Target="../media/image95.jpeg"/><Relationship Id="rId7" Type="http://schemas.openxmlformats.org/officeDocument/2006/relationships/image" Target="../media/image99.png"/><Relationship Id="rId12" Type="http://schemas.openxmlformats.org/officeDocument/2006/relationships/image" Target="../media/image104.png"/><Relationship Id="rId2" Type="http://schemas.openxmlformats.org/officeDocument/2006/relationships/image" Target="../media/image94.png"/><Relationship Id="rId1" Type="http://schemas.openxmlformats.org/officeDocument/2006/relationships/slideLayout" Target="../slideLayouts/slideLayout12.xml"/><Relationship Id="rId6" Type="http://schemas.openxmlformats.org/officeDocument/2006/relationships/image" Target="../media/image98.png"/><Relationship Id="rId11" Type="http://schemas.openxmlformats.org/officeDocument/2006/relationships/image" Target="../media/image103.png"/><Relationship Id="rId5" Type="http://schemas.openxmlformats.org/officeDocument/2006/relationships/image" Target="../media/image9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 Id="rId14" Type="http://schemas.openxmlformats.org/officeDocument/2006/relationships/image" Target="../media/image106.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7" Type="http://schemas.openxmlformats.org/officeDocument/2006/relationships/image" Target="../media/image14.svg"/><Relationship Id="rId12"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4.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6.png"/><Relationship Id="rId9" Type="http://schemas.openxmlformats.org/officeDocument/2006/relationships/image" Target="../media/image16.svg"/></Relationships>
</file>

<file path=ppt/slides/_rels/slide11.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0.png"/><Relationship Id="rId5" Type="http://schemas.openxmlformats.org/officeDocument/2006/relationships/image" Target="../media/image109.png"/><Relationship Id="rId10" Type="http://schemas.openxmlformats.org/officeDocument/2006/relationships/image" Target="../media/image114.png"/><Relationship Id="rId4" Type="http://schemas.openxmlformats.org/officeDocument/2006/relationships/image" Target="../media/image108.png"/><Relationship Id="rId9" Type="http://schemas.openxmlformats.org/officeDocument/2006/relationships/image" Target="../media/image113.png"/></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2.xml"/><Relationship Id="rId5" Type="http://schemas.openxmlformats.org/officeDocument/2006/relationships/image" Target="../media/image115.png"/><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image" Target="../media/image122.jpeg"/><Relationship Id="rId3" Type="http://schemas.openxmlformats.org/officeDocument/2006/relationships/image" Target="../media/image117.jpeg"/><Relationship Id="rId7" Type="http://schemas.openxmlformats.org/officeDocument/2006/relationships/image" Target="../media/image121.png"/><Relationship Id="rId2" Type="http://schemas.openxmlformats.org/officeDocument/2006/relationships/image" Target="../media/image116.png"/><Relationship Id="rId1" Type="http://schemas.openxmlformats.org/officeDocument/2006/relationships/slideLayout" Target="../slideLayouts/slideLayout12.xml"/><Relationship Id="rId6" Type="http://schemas.openxmlformats.org/officeDocument/2006/relationships/image" Target="../media/image120.jpeg"/><Relationship Id="rId5" Type="http://schemas.openxmlformats.org/officeDocument/2006/relationships/image" Target="../media/image119.jpeg"/><Relationship Id="rId4" Type="http://schemas.openxmlformats.org/officeDocument/2006/relationships/image" Target="../media/image118.png"/></Relationships>
</file>

<file path=ppt/slides/_rels/slide14.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12.xml"/><Relationship Id="rId5" Type="http://schemas.openxmlformats.org/officeDocument/2006/relationships/image" Target="../media/image127.png"/><Relationship Id="rId4" Type="http://schemas.openxmlformats.org/officeDocument/2006/relationships/image" Target="../media/image126.png"/></Relationships>
</file>

<file path=ppt/slides/_rels/slide16.xml.rels><?xml version="1.0" encoding="UTF-8" standalone="yes"?>
<Relationships xmlns="http://schemas.openxmlformats.org/package/2006/relationships"><Relationship Id="rId8" Type="http://schemas.openxmlformats.org/officeDocument/2006/relationships/image" Target="../media/image132.png"/><Relationship Id="rId13" Type="http://schemas.microsoft.com/office/2007/relationships/hdphoto" Target="../media/hdphoto9.wdp"/><Relationship Id="rId3" Type="http://schemas.openxmlformats.org/officeDocument/2006/relationships/image" Target="../media/image129.jpeg"/><Relationship Id="rId7" Type="http://schemas.microsoft.com/office/2007/relationships/hdphoto" Target="../media/hdphoto6.wdp"/><Relationship Id="rId12" Type="http://schemas.openxmlformats.org/officeDocument/2006/relationships/image" Target="../media/image134.png"/><Relationship Id="rId2" Type="http://schemas.openxmlformats.org/officeDocument/2006/relationships/image" Target="../media/image128.png"/><Relationship Id="rId1" Type="http://schemas.openxmlformats.org/officeDocument/2006/relationships/slideLayout" Target="../slideLayouts/slideLayout12.xml"/><Relationship Id="rId6" Type="http://schemas.openxmlformats.org/officeDocument/2006/relationships/image" Target="../media/image91.png"/><Relationship Id="rId11" Type="http://schemas.microsoft.com/office/2007/relationships/hdphoto" Target="../media/hdphoto8.wdp"/><Relationship Id="rId5" Type="http://schemas.openxmlformats.org/officeDocument/2006/relationships/image" Target="../media/image131.png"/><Relationship Id="rId15" Type="http://schemas.openxmlformats.org/officeDocument/2006/relationships/image" Target="../media/image136.jpeg"/><Relationship Id="rId10" Type="http://schemas.openxmlformats.org/officeDocument/2006/relationships/image" Target="../media/image133.png"/><Relationship Id="rId4" Type="http://schemas.openxmlformats.org/officeDocument/2006/relationships/image" Target="../media/image130.jpeg"/><Relationship Id="rId9" Type="http://schemas.microsoft.com/office/2007/relationships/hdphoto" Target="../media/hdphoto7.wdp"/><Relationship Id="rId14" Type="http://schemas.openxmlformats.org/officeDocument/2006/relationships/image" Target="../media/image135.png"/></Relationships>
</file>

<file path=ppt/slides/_rels/slide17.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37.png"/><Relationship Id="rId7" Type="http://schemas.microsoft.com/office/2007/relationships/hdphoto" Target="../media/hdphoto11.wdp"/><Relationship Id="rId12" Type="http://schemas.openxmlformats.org/officeDocument/2006/relationships/image" Target="../media/image14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39.png"/><Relationship Id="rId11" Type="http://schemas.openxmlformats.org/officeDocument/2006/relationships/image" Target="../media/image125.png"/><Relationship Id="rId5" Type="http://schemas.openxmlformats.org/officeDocument/2006/relationships/image" Target="../media/image138.png"/><Relationship Id="rId10" Type="http://schemas.openxmlformats.org/officeDocument/2006/relationships/image" Target="../media/image142.png"/><Relationship Id="rId4" Type="http://schemas.microsoft.com/office/2007/relationships/hdphoto" Target="../media/hdphoto10.wdp"/><Relationship Id="rId9" Type="http://schemas.openxmlformats.org/officeDocument/2006/relationships/image" Target="../media/image141.jpeg"/></Relationships>
</file>

<file path=ppt/slides/_rels/slide18.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91.png"/><Relationship Id="rId7" Type="http://schemas.openxmlformats.org/officeDocument/2006/relationships/image" Target="../media/image146.png"/><Relationship Id="rId2" Type="http://schemas.openxmlformats.org/officeDocument/2006/relationships/chart" Target="../charts/chart5.xml"/><Relationship Id="rId1" Type="http://schemas.openxmlformats.org/officeDocument/2006/relationships/slideLayout" Target="../slideLayouts/slideLayout12.xml"/><Relationship Id="rId6" Type="http://schemas.openxmlformats.org/officeDocument/2006/relationships/image" Target="../media/image145.png"/><Relationship Id="rId5" Type="http://schemas.openxmlformats.org/officeDocument/2006/relationships/image" Target="../media/image144.png"/><Relationship Id="rId4" Type="http://schemas.microsoft.com/office/2007/relationships/hdphoto" Target="../media/hdphoto5.wdp"/><Relationship Id="rId9" Type="http://schemas.openxmlformats.org/officeDocument/2006/relationships/image" Target="../media/image148.png"/></Relationships>
</file>

<file path=ppt/slides/_rels/slide19.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0.png"/><Relationship Id="rId7" Type="http://schemas.openxmlformats.org/officeDocument/2006/relationships/image" Target="../media/image154.png"/><Relationship Id="rId2" Type="http://schemas.openxmlformats.org/officeDocument/2006/relationships/image" Target="../media/image149.png"/><Relationship Id="rId1" Type="http://schemas.openxmlformats.org/officeDocument/2006/relationships/slideLayout" Target="../slideLayouts/slideLayout12.xml"/><Relationship Id="rId6" Type="http://schemas.openxmlformats.org/officeDocument/2006/relationships/image" Target="../media/image153.png"/><Relationship Id="rId11" Type="http://schemas.openxmlformats.org/officeDocument/2006/relationships/image" Target="../media/image158.png"/><Relationship Id="rId5" Type="http://schemas.openxmlformats.org/officeDocument/2006/relationships/image" Target="../media/image152.png"/><Relationship Id="rId10" Type="http://schemas.openxmlformats.org/officeDocument/2006/relationships/image" Target="../media/image157.png"/><Relationship Id="rId4" Type="http://schemas.openxmlformats.org/officeDocument/2006/relationships/image" Target="../media/image151.png"/><Relationship Id="rId9" Type="http://schemas.openxmlformats.org/officeDocument/2006/relationships/image" Target="../media/image156.png"/></Relationships>
</file>

<file path=ppt/slides/_rels/slide20.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image" Target="../media/image160.png"/><Relationship Id="rId7" Type="http://schemas.openxmlformats.org/officeDocument/2006/relationships/image" Target="../media/image159.emf"/><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62.png"/><Relationship Id="rId10" Type="http://schemas.openxmlformats.org/officeDocument/2006/relationships/image" Target="../media/image165.png"/><Relationship Id="rId4" Type="http://schemas.openxmlformats.org/officeDocument/2006/relationships/image" Target="../media/image161.png"/><Relationship Id="rId9" Type="http://schemas.openxmlformats.org/officeDocument/2006/relationships/image" Target="../media/image164.jpeg"/></Relationships>
</file>

<file path=ppt/slides/_rels/slide21.xml.rels><?xml version="1.0" encoding="UTF-8" standalone="yes"?>
<Relationships xmlns="http://schemas.openxmlformats.org/package/2006/relationships"><Relationship Id="rId8" Type="http://schemas.openxmlformats.org/officeDocument/2006/relationships/image" Target="../media/image172.png"/><Relationship Id="rId13" Type="http://schemas.openxmlformats.org/officeDocument/2006/relationships/image" Target="../media/image177.jpeg"/><Relationship Id="rId18" Type="http://schemas.openxmlformats.org/officeDocument/2006/relationships/image" Target="../media/image182.png"/><Relationship Id="rId3" Type="http://schemas.openxmlformats.org/officeDocument/2006/relationships/image" Target="../media/image167.png"/><Relationship Id="rId21" Type="http://schemas.openxmlformats.org/officeDocument/2006/relationships/image" Target="../media/image185.png"/><Relationship Id="rId7" Type="http://schemas.openxmlformats.org/officeDocument/2006/relationships/image" Target="../media/image171.png"/><Relationship Id="rId12" Type="http://schemas.openxmlformats.org/officeDocument/2006/relationships/image" Target="../media/image176.jpeg"/><Relationship Id="rId17" Type="http://schemas.openxmlformats.org/officeDocument/2006/relationships/image" Target="../media/image181.png"/><Relationship Id="rId2" Type="http://schemas.openxmlformats.org/officeDocument/2006/relationships/image" Target="../media/image166.jpeg"/><Relationship Id="rId16" Type="http://schemas.openxmlformats.org/officeDocument/2006/relationships/image" Target="../media/image180.png"/><Relationship Id="rId20" Type="http://schemas.openxmlformats.org/officeDocument/2006/relationships/image" Target="../media/image184.png"/><Relationship Id="rId1" Type="http://schemas.openxmlformats.org/officeDocument/2006/relationships/slideLayout" Target="../slideLayouts/slideLayout12.xml"/><Relationship Id="rId6" Type="http://schemas.openxmlformats.org/officeDocument/2006/relationships/image" Target="../media/image170.jpeg"/><Relationship Id="rId11" Type="http://schemas.openxmlformats.org/officeDocument/2006/relationships/image" Target="../media/image175.jpeg"/><Relationship Id="rId5" Type="http://schemas.openxmlformats.org/officeDocument/2006/relationships/image" Target="../media/image169.jpeg"/><Relationship Id="rId15" Type="http://schemas.openxmlformats.org/officeDocument/2006/relationships/image" Target="../media/image179.jpeg"/><Relationship Id="rId10" Type="http://schemas.openxmlformats.org/officeDocument/2006/relationships/image" Target="../media/image174.jpeg"/><Relationship Id="rId19" Type="http://schemas.openxmlformats.org/officeDocument/2006/relationships/image" Target="../media/image183.png"/><Relationship Id="rId4" Type="http://schemas.openxmlformats.org/officeDocument/2006/relationships/image" Target="../media/image168.png"/><Relationship Id="rId9" Type="http://schemas.openxmlformats.org/officeDocument/2006/relationships/image" Target="../media/image173.jpeg"/><Relationship Id="rId14" Type="http://schemas.openxmlformats.org/officeDocument/2006/relationships/image" Target="../media/image178.png"/></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7" Type="http://schemas.openxmlformats.org/officeDocument/2006/relationships/image" Target="../media/image14.svg"/><Relationship Id="rId12"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4.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6.png"/><Relationship Id="rId9" Type="http://schemas.openxmlformats.org/officeDocument/2006/relationships/image" Target="../media/image16.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190.png"/><Relationship Id="rId13" Type="http://schemas.microsoft.com/office/2007/relationships/hdphoto" Target="../media/hdphoto15.wdp"/><Relationship Id="rId18" Type="http://schemas.openxmlformats.org/officeDocument/2006/relationships/image" Target="../media/image196.png"/><Relationship Id="rId26" Type="http://schemas.openxmlformats.org/officeDocument/2006/relationships/image" Target="../media/image202.jpeg"/><Relationship Id="rId3" Type="http://schemas.microsoft.com/office/2007/relationships/hdphoto" Target="../media/hdphoto12.wdp"/><Relationship Id="rId21" Type="http://schemas.microsoft.com/office/2007/relationships/hdphoto" Target="../media/hdphoto8.wdp"/><Relationship Id="rId7" Type="http://schemas.openxmlformats.org/officeDocument/2006/relationships/image" Target="../media/image189.png"/><Relationship Id="rId12" Type="http://schemas.openxmlformats.org/officeDocument/2006/relationships/image" Target="../media/image192.png"/><Relationship Id="rId17" Type="http://schemas.microsoft.com/office/2007/relationships/hdphoto" Target="../media/hdphoto6.wdp"/><Relationship Id="rId25" Type="http://schemas.openxmlformats.org/officeDocument/2006/relationships/image" Target="../media/image201.jpeg"/><Relationship Id="rId2" Type="http://schemas.openxmlformats.org/officeDocument/2006/relationships/image" Target="../media/image186.png"/><Relationship Id="rId16" Type="http://schemas.openxmlformats.org/officeDocument/2006/relationships/image" Target="../media/image195.png"/><Relationship Id="rId20" Type="http://schemas.openxmlformats.org/officeDocument/2006/relationships/image" Target="../media/image197.png"/><Relationship Id="rId1" Type="http://schemas.openxmlformats.org/officeDocument/2006/relationships/slideLayout" Target="../slideLayouts/slideLayout12.xml"/><Relationship Id="rId6" Type="http://schemas.openxmlformats.org/officeDocument/2006/relationships/image" Target="../media/image188.png"/><Relationship Id="rId11" Type="http://schemas.microsoft.com/office/2007/relationships/hdphoto" Target="../media/hdphoto14.wdp"/><Relationship Id="rId24" Type="http://schemas.openxmlformats.org/officeDocument/2006/relationships/image" Target="../media/image200.png"/><Relationship Id="rId5" Type="http://schemas.openxmlformats.org/officeDocument/2006/relationships/image" Target="../media/image187.jpeg"/><Relationship Id="rId15" Type="http://schemas.openxmlformats.org/officeDocument/2006/relationships/image" Target="../media/image194.png"/><Relationship Id="rId23" Type="http://schemas.openxmlformats.org/officeDocument/2006/relationships/image" Target="../media/image199.png"/><Relationship Id="rId10" Type="http://schemas.openxmlformats.org/officeDocument/2006/relationships/image" Target="../media/image191.png"/><Relationship Id="rId19" Type="http://schemas.microsoft.com/office/2007/relationships/hdphoto" Target="../media/hdphoto7.wdp"/><Relationship Id="rId4" Type="http://schemas.openxmlformats.org/officeDocument/2006/relationships/chart" Target="../charts/chart6.xml"/><Relationship Id="rId9" Type="http://schemas.microsoft.com/office/2007/relationships/hdphoto" Target="../media/hdphoto13.wdp"/><Relationship Id="rId14" Type="http://schemas.openxmlformats.org/officeDocument/2006/relationships/image" Target="../media/image193.png"/><Relationship Id="rId22" Type="http://schemas.openxmlformats.org/officeDocument/2006/relationships/image" Target="../media/image198.png"/></Relationships>
</file>

<file path=ppt/slides/_rels/slide25.xml.rels><?xml version="1.0" encoding="UTF-8" standalone="yes"?>
<Relationships xmlns="http://schemas.openxmlformats.org/package/2006/relationships"><Relationship Id="rId8" Type="http://schemas.openxmlformats.org/officeDocument/2006/relationships/image" Target="../media/image209.png"/><Relationship Id="rId13" Type="http://schemas.openxmlformats.org/officeDocument/2006/relationships/image" Target="../media/image214.png"/><Relationship Id="rId3" Type="http://schemas.openxmlformats.org/officeDocument/2006/relationships/image" Target="../media/image204.jpeg"/><Relationship Id="rId7" Type="http://schemas.openxmlformats.org/officeDocument/2006/relationships/image" Target="../media/image208.jpeg"/><Relationship Id="rId12" Type="http://schemas.openxmlformats.org/officeDocument/2006/relationships/image" Target="../media/image213.png"/><Relationship Id="rId2" Type="http://schemas.openxmlformats.org/officeDocument/2006/relationships/image" Target="../media/image203.jpeg"/><Relationship Id="rId16" Type="http://schemas.openxmlformats.org/officeDocument/2006/relationships/image" Target="../media/image217.png"/><Relationship Id="rId1" Type="http://schemas.openxmlformats.org/officeDocument/2006/relationships/slideLayout" Target="../slideLayouts/slideLayout12.xml"/><Relationship Id="rId6" Type="http://schemas.openxmlformats.org/officeDocument/2006/relationships/image" Target="../media/image207.png"/><Relationship Id="rId11" Type="http://schemas.openxmlformats.org/officeDocument/2006/relationships/image" Target="../media/image212.png"/><Relationship Id="rId5" Type="http://schemas.openxmlformats.org/officeDocument/2006/relationships/image" Target="../media/image206.png"/><Relationship Id="rId15" Type="http://schemas.openxmlformats.org/officeDocument/2006/relationships/image" Target="../media/image216.png"/><Relationship Id="rId10" Type="http://schemas.openxmlformats.org/officeDocument/2006/relationships/image" Target="../media/image211.png"/><Relationship Id="rId4" Type="http://schemas.openxmlformats.org/officeDocument/2006/relationships/image" Target="../media/image205.png"/><Relationship Id="rId9" Type="http://schemas.openxmlformats.org/officeDocument/2006/relationships/image" Target="../media/image210.png"/><Relationship Id="rId14" Type="http://schemas.openxmlformats.org/officeDocument/2006/relationships/image" Target="../media/image215.png"/></Relationships>
</file>

<file path=ppt/slides/_rels/slide26.xml.rels><?xml version="1.0" encoding="UTF-8" standalone="yes"?>
<Relationships xmlns="http://schemas.openxmlformats.org/package/2006/relationships"><Relationship Id="rId8" Type="http://schemas.openxmlformats.org/officeDocument/2006/relationships/image" Target="../media/image225.png"/><Relationship Id="rId3" Type="http://schemas.openxmlformats.org/officeDocument/2006/relationships/diagramLayout" Target="../diagrams/layout1.xml"/><Relationship Id="rId7" Type="http://schemas.openxmlformats.org/officeDocument/2006/relationships/image" Target="../media/image224.png"/><Relationship Id="rId12" Type="http://schemas.openxmlformats.org/officeDocument/2006/relationships/image" Target="../media/image229.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11" Type="http://schemas.openxmlformats.org/officeDocument/2006/relationships/image" Target="../media/image228.png"/><Relationship Id="rId5" Type="http://schemas.openxmlformats.org/officeDocument/2006/relationships/diagramColors" Target="../diagrams/colors1.xml"/><Relationship Id="rId10" Type="http://schemas.openxmlformats.org/officeDocument/2006/relationships/image" Target="../media/image227.png"/><Relationship Id="rId4" Type="http://schemas.openxmlformats.org/officeDocument/2006/relationships/diagramQuickStyle" Target="../diagrams/quickStyle1.xml"/><Relationship Id="rId9" Type="http://schemas.openxmlformats.org/officeDocument/2006/relationships/image" Target="../media/image226.png"/></Relationships>
</file>

<file path=ppt/slides/_rels/slide2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7" Type="http://schemas.openxmlformats.org/officeDocument/2006/relationships/image" Target="../media/image14.svg"/><Relationship Id="rId12"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4.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6.png"/><Relationship Id="rId9" Type="http://schemas.openxmlformats.org/officeDocument/2006/relationships/image" Target="../media/image16.svg"/></Relationships>
</file>

<file path=ppt/slides/_rels/slide28.xml.rels><?xml version="1.0" encoding="UTF-8" standalone="yes"?>
<Relationships xmlns="http://schemas.openxmlformats.org/package/2006/relationships"><Relationship Id="rId8" Type="http://schemas.openxmlformats.org/officeDocument/2006/relationships/image" Target="../media/image235.png"/><Relationship Id="rId13" Type="http://schemas.openxmlformats.org/officeDocument/2006/relationships/image" Target="../media/image240.png"/><Relationship Id="rId3" Type="http://schemas.openxmlformats.org/officeDocument/2006/relationships/image" Target="../media/image230.png"/><Relationship Id="rId7" Type="http://schemas.openxmlformats.org/officeDocument/2006/relationships/image" Target="../media/image234.png"/><Relationship Id="rId12" Type="http://schemas.openxmlformats.org/officeDocument/2006/relationships/image" Target="../media/image239.png"/><Relationship Id="rId2" Type="http://schemas.openxmlformats.org/officeDocument/2006/relationships/notesSlide" Target="../notesSlides/notesSlide7.xml"/><Relationship Id="rId16" Type="http://schemas.openxmlformats.org/officeDocument/2006/relationships/image" Target="../media/image243.png"/><Relationship Id="rId1" Type="http://schemas.openxmlformats.org/officeDocument/2006/relationships/slideLayout" Target="../slideLayouts/slideLayout12.xml"/><Relationship Id="rId6" Type="http://schemas.openxmlformats.org/officeDocument/2006/relationships/image" Target="../media/image233.png"/><Relationship Id="rId11" Type="http://schemas.openxmlformats.org/officeDocument/2006/relationships/image" Target="../media/image238.jpeg"/><Relationship Id="rId5" Type="http://schemas.openxmlformats.org/officeDocument/2006/relationships/image" Target="../media/image232.png"/><Relationship Id="rId15" Type="http://schemas.openxmlformats.org/officeDocument/2006/relationships/image" Target="../media/image242.png"/><Relationship Id="rId10" Type="http://schemas.openxmlformats.org/officeDocument/2006/relationships/image" Target="../media/image237.png"/><Relationship Id="rId4" Type="http://schemas.openxmlformats.org/officeDocument/2006/relationships/image" Target="../media/image231.png"/><Relationship Id="rId9" Type="http://schemas.openxmlformats.org/officeDocument/2006/relationships/image" Target="../media/image236.png"/><Relationship Id="rId14" Type="http://schemas.openxmlformats.org/officeDocument/2006/relationships/image" Target="../media/image241.png"/></Relationships>
</file>

<file path=ppt/slides/_rels/slide29.xml.rels><?xml version="1.0" encoding="UTF-8" standalone="yes"?>
<Relationships xmlns="http://schemas.openxmlformats.org/package/2006/relationships"><Relationship Id="rId13" Type="http://schemas.openxmlformats.org/officeDocument/2006/relationships/image" Target="../media/image255.emf"/><Relationship Id="rId18" Type="http://schemas.openxmlformats.org/officeDocument/2006/relationships/image" Target="../media/image260.emf"/><Relationship Id="rId26" Type="http://schemas.openxmlformats.org/officeDocument/2006/relationships/image" Target="../media/image268.emf"/><Relationship Id="rId39" Type="http://schemas.openxmlformats.org/officeDocument/2006/relationships/image" Target="../media/image281.emf"/><Relationship Id="rId3" Type="http://schemas.openxmlformats.org/officeDocument/2006/relationships/image" Target="../media/image245.emf"/><Relationship Id="rId21" Type="http://schemas.openxmlformats.org/officeDocument/2006/relationships/image" Target="../media/image263.emf"/><Relationship Id="rId34" Type="http://schemas.openxmlformats.org/officeDocument/2006/relationships/image" Target="../media/image276.emf"/><Relationship Id="rId42" Type="http://schemas.openxmlformats.org/officeDocument/2006/relationships/image" Target="../media/image284.emf"/><Relationship Id="rId47" Type="http://schemas.openxmlformats.org/officeDocument/2006/relationships/image" Target="../media/image289.emf"/><Relationship Id="rId50" Type="http://schemas.openxmlformats.org/officeDocument/2006/relationships/image" Target="../media/image292.emf"/><Relationship Id="rId7" Type="http://schemas.openxmlformats.org/officeDocument/2006/relationships/image" Target="../media/image249.emf"/><Relationship Id="rId12" Type="http://schemas.openxmlformats.org/officeDocument/2006/relationships/image" Target="../media/image254.emf"/><Relationship Id="rId17" Type="http://schemas.openxmlformats.org/officeDocument/2006/relationships/image" Target="../media/image259.emf"/><Relationship Id="rId25" Type="http://schemas.openxmlformats.org/officeDocument/2006/relationships/image" Target="../media/image267.emf"/><Relationship Id="rId33" Type="http://schemas.openxmlformats.org/officeDocument/2006/relationships/image" Target="../media/image275.emf"/><Relationship Id="rId38" Type="http://schemas.openxmlformats.org/officeDocument/2006/relationships/image" Target="../media/image280.emf"/><Relationship Id="rId46" Type="http://schemas.openxmlformats.org/officeDocument/2006/relationships/image" Target="../media/image288.emf"/><Relationship Id="rId2" Type="http://schemas.openxmlformats.org/officeDocument/2006/relationships/image" Target="../media/image244.png"/><Relationship Id="rId16" Type="http://schemas.openxmlformats.org/officeDocument/2006/relationships/image" Target="../media/image258.emf"/><Relationship Id="rId20" Type="http://schemas.openxmlformats.org/officeDocument/2006/relationships/image" Target="../media/image262.emf"/><Relationship Id="rId29" Type="http://schemas.openxmlformats.org/officeDocument/2006/relationships/image" Target="../media/image271.emf"/><Relationship Id="rId41" Type="http://schemas.openxmlformats.org/officeDocument/2006/relationships/image" Target="../media/image283.emf"/><Relationship Id="rId1" Type="http://schemas.openxmlformats.org/officeDocument/2006/relationships/slideLayout" Target="../slideLayouts/slideLayout13.xml"/><Relationship Id="rId6" Type="http://schemas.openxmlformats.org/officeDocument/2006/relationships/image" Target="../media/image248.emf"/><Relationship Id="rId11" Type="http://schemas.openxmlformats.org/officeDocument/2006/relationships/image" Target="../media/image253.emf"/><Relationship Id="rId24" Type="http://schemas.openxmlformats.org/officeDocument/2006/relationships/image" Target="../media/image266.emf"/><Relationship Id="rId32" Type="http://schemas.openxmlformats.org/officeDocument/2006/relationships/image" Target="../media/image274.emf"/><Relationship Id="rId37" Type="http://schemas.openxmlformats.org/officeDocument/2006/relationships/image" Target="../media/image279.png"/><Relationship Id="rId40" Type="http://schemas.openxmlformats.org/officeDocument/2006/relationships/image" Target="../media/image282.emf"/><Relationship Id="rId45" Type="http://schemas.openxmlformats.org/officeDocument/2006/relationships/image" Target="../media/image287.emf"/><Relationship Id="rId53" Type="http://schemas.openxmlformats.org/officeDocument/2006/relationships/image" Target="../media/image295.emf"/><Relationship Id="rId5" Type="http://schemas.openxmlformats.org/officeDocument/2006/relationships/image" Target="../media/image247.emf"/><Relationship Id="rId15" Type="http://schemas.openxmlformats.org/officeDocument/2006/relationships/image" Target="../media/image257.emf"/><Relationship Id="rId23" Type="http://schemas.openxmlformats.org/officeDocument/2006/relationships/image" Target="../media/image265.emf"/><Relationship Id="rId28" Type="http://schemas.openxmlformats.org/officeDocument/2006/relationships/image" Target="../media/image270.emf"/><Relationship Id="rId36" Type="http://schemas.openxmlformats.org/officeDocument/2006/relationships/image" Target="../media/image278.emf"/><Relationship Id="rId49" Type="http://schemas.openxmlformats.org/officeDocument/2006/relationships/image" Target="../media/image291.emf"/><Relationship Id="rId10" Type="http://schemas.openxmlformats.org/officeDocument/2006/relationships/image" Target="../media/image252.emf"/><Relationship Id="rId19" Type="http://schemas.openxmlformats.org/officeDocument/2006/relationships/image" Target="../media/image261.emf"/><Relationship Id="rId31" Type="http://schemas.openxmlformats.org/officeDocument/2006/relationships/image" Target="../media/image273.emf"/><Relationship Id="rId44" Type="http://schemas.openxmlformats.org/officeDocument/2006/relationships/image" Target="../media/image286.emf"/><Relationship Id="rId52" Type="http://schemas.openxmlformats.org/officeDocument/2006/relationships/image" Target="../media/image294.emf"/><Relationship Id="rId4" Type="http://schemas.openxmlformats.org/officeDocument/2006/relationships/image" Target="../media/image246.emf"/><Relationship Id="rId9" Type="http://schemas.openxmlformats.org/officeDocument/2006/relationships/image" Target="../media/image251.emf"/><Relationship Id="rId14" Type="http://schemas.openxmlformats.org/officeDocument/2006/relationships/image" Target="../media/image256.emf"/><Relationship Id="rId22" Type="http://schemas.openxmlformats.org/officeDocument/2006/relationships/image" Target="../media/image264.emf"/><Relationship Id="rId27" Type="http://schemas.openxmlformats.org/officeDocument/2006/relationships/image" Target="../media/image269.emf"/><Relationship Id="rId30" Type="http://schemas.openxmlformats.org/officeDocument/2006/relationships/image" Target="../media/image272.emf"/><Relationship Id="rId35" Type="http://schemas.openxmlformats.org/officeDocument/2006/relationships/image" Target="../media/image277.emf"/><Relationship Id="rId43" Type="http://schemas.openxmlformats.org/officeDocument/2006/relationships/image" Target="../media/image285.emf"/><Relationship Id="rId48" Type="http://schemas.openxmlformats.org/officeDocument/2006/relationships/image" Target="../media/image290.emf"/><Relationship Id="rId8" Type="http://schemas.openxmlformats.org/officeDocument/2006/relationships/image" Target="../media/image250.emf"/><Relationship Id="rId51" Type="http://schemas.openxmlformats.org/officeDocument/2006/relationships/image" Target="../media/image293.emf"/></Relationships>
</file>

<file path=ppt/slides/_rels/slide30.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7" Type="http://schemas.openxmlformats.org/officeDocument/2006/relationships/image" Target="../media/image14.svg"/><Relationship Id="rId12"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4.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6.png"/><Relationship Id="rId9" Type="http://schemas.openxmlformats.org/officeDocument/2006/relationships/image" Target="../media/image16.svg"/></Relationships>
</file>

<file path=ppt/slides/_rels/slide31.xml.rels><?xml version="1.0" encoding="UTF-8" standalone="yes"?>
<Relationships xmlns="http://schemas.openxmlformats.org/package/2006/relationships"><Relationship Id="rId8" Type="http://schemas.openxmlformats.org/officeDocument/2006/relationships/image" Target="../media/image302.png"/><Relationship Id="rId3" Type="http://schemas.openxmlformats.org/officeDocument/2006/relationships/image" Target="../media/image297.jpeg"/><Relationship Id="rId7" Type="http://schemas.openxmlformats.org/officeDocument/2006/relationships/image" Target="../media/image301.png"/><Relationship Id="rId12" Type="http://schemas.openxmlformats.org/officeDocument/2006/relationships/image" Target="../media/image306.png"/><Relationship Id="rId2" Type="http://schemas.openxmlformats.org/officeDocument/2006/relationships/image" Target="../media/image296.jpeg"/><Relationship Id="rId1" Type="http://schemas.openxmlformats.org/officeDocument/2006/relationships/slideLayout" Target="../slideLayouts/slideLayout12.xml"/><Relationship Id="rId6" Type="http://schemas.openxmlformats.org/officeDocument/2006/relationships/image" Target="../media/image300.png"/><Relationship Id="rId11" Type="http://schemas.openxmlformats.org/officeDocument/2006/relationships/image" Target="../media/image305.png"/><Relationship Id="rId5" Type="http://schemas.openxmlformats.org/officeDocument/2006/relationships/image" Target="../media/image299.jpeg"/><Relationship Id="rId10" Type="http://schemas.openxmlformats.org/officeDocument/2006/relationships/image" Target="../media/image304.png"/><Relationship Id="rId4" Type="http://schemas.openxmlformats.org/officeDocument/2006/relationships/image" Target="../media/image298.jpeg"/><Relationship Id="rId9" Type="http://schemas.openxmlformats.org/officeDocument/2006/relationships/image" Target="../media/image303.png"/></Relationships>
</file>

<file path=ppt/slides/_rels/slide32.xml.rels><?xml version="1.0" encoding="UTF-8" standalone="yes"?>
<Relationships xmlns="http://schemas.openxmlformats.org/package/2006/relationships"><Relationship Id="rId2" Type="http://schemas.openxmlformats.org/officeDocument/2006/relationships/image" Target="../media/image307.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308.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13"/>
          <p:cNvSpPr txBox="1"/>
          <p:nvPr/>
        </p:nvSpPr>
        <p:spPr>
          <a:xfrm>
            <a:off x="2479254" y="2077149"/>
            <a:ext cx="9065046" cy="3908762"/>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zh-CN" sz="4000" dirty="0" smtClean="0">
                <a:solidFill>
                  <a:schemeClr val="bg1"/>
                </a:solidFill>
              </a:rPr>
              <a:t>Welcome to Foxconn Vietnam</a:t>
            </a:r>
          </a:p>
          <a:p>
            <a:endParaRPr lang="en-US" altLang="zh-CN" sz="4000" dirty="0" smtClean="0">
              <a:solidFill>
                <a:schemeClr val="bg1"/>
              </a:solidFill>
            </a:endParaRPr>
          </a:p>
          <a:p>
            <a:r>
              <a:rPr lang="en-US" sz="4000" dirty="0" smtClean="0">
                <a:solidFill>
                  <a:schemeClr val="bg1"/>
                </a:solidFill>
              </a:rPr>
              <a:t>ALT Mr. SH Son</a:t>
            </a:r>
          </a:p>
          <a:p>
            <a:r>
              <a:rPr lang="en-US" sz="4000" dirty="0">
                <a:solidFill>
                  <a:schemeClr val="bg1"/>
                </a:solidFill>
              </a:rPr>
              <a:t>KEITI Mr. </a:t>
            </a:r>
            <a:r>
              <a:rPr lang="en-US" sz="4000" dirty="0" err="1" smtClean="0">
                <a:solidFill>
                  <a:schemeClr val="bg1"/>
                </a:solidFill>
              </a:rPr>
              <a:t>Donghoon</a:t>
            </a:r>
            <a:r>
              <a:rPr lang="en-US" sz="4000" dirty="0">
                <a:solidFill>
                  <a:schemeClr val="bg1"/>
                </a:solidFill>
              </a:rPr>
              <a:t> Kim, </a:t>
            </a:r>
            <a:r>
              <a:rPr lang="en-US" sz="4000" dirty="0" err="1" smtClean="0">
                <a:solidFill>
                  <a:schemeClr val="bg1"/>
                </a:solidFill>
              </a:rPr>
              <a:t>Jiyoung</a:t>
            </a:r>
            <a:r>
              <a:rPr lang="en-US" sz="4000" dirty="0" smtClean="0">
                <a:solidFill>
                  <a:schemeClr val="bg1"/>
                </a:solidFill>
              </a:rPr>
              <a:t> Kim</a:t>
            </a:r>
          </a:p>
          <a:p>
            <a:r>
              <a:rPr lang="en-US" sz="4000" dirty="0" err="1">
                <a:solidFill>
                  <a:schemeClr val="bg1"/>
                </a:solidFill>
              </a:rPr>
              <a:t>H.I.Pathway</a:t>
            </a:r>
            <a:r>
              <a:rPr lang="en-US" sz="4000" dirty="0">
                <a:solidFill>
                  <a:schemeClr val="bg1"/>
                </a:solidFill>
              </a:rPr>
              <a:t> </a:t>
            </a:r>
            <a:r>
              <a:rPr lang="en-US" sz="4000" dirty="0" err="1" smtClean="0">
                <a:solidFill>
                  <a:schemeClr val="bg1"/>
                </a:solidFill>
              </a:rPr>
              <a:t>Mr.Sung</a:t>
            </a:r>
            <a:r>
              <a:rPr lang="en-US" sz="4000" dirty="0" smtClean="0">
                <a:solidFill>
                  <a:schemeClr val="bg1"/>
                </a:solidFill>
              </a:rPr>
              <a:t> Mo </a:t>
            </a:r>
            <a:r>
              <a:rPr lang="en-US" sz="4000" dirty="0" err="1">
                <a:solidFill>
                  <a:schemeClr val="bg1"/>
                </a:solidFill>
              </a:rPr>
              <a:t>Yeon</a:t>
            </a:r>
            <a:endParaRPr lang="en-US" sz="4000" dirty="0" smtClean="0">
              <a:solidFill>
                <a:schemeClr val="bg1"/>
              </a:solidFill>
            </a:endParaRPr>
          </a:p>
          <a:p>
            <a:endParaRPr lang="en-US" sz="4800" dirty="0">
              <a:solidFill>
                <a:schemeClr val="bg1"/>
              </a:solidFill>
            </a:endParaRPr>
          </a:p>
        </p:txBody>
      </p:sp>
      <p:sp>
        <p:nvSpPr>
          <p:cNvPr id="26" name="TextBox 14"/>
          <p:cNvSpPr txBox="1"/>
          <p:nvPr/>
        </p:nvSpPr>
        <p:spPr>
          <a:xfrm>
            <a:off x="7563427" y="6167195"/>
            <a:ext cx="4753792" cy="461665"/>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CN" sz="2400" i="1" u="sng" dirty="0" smtClean="0">
                <a:solidFill>
                  <a:schemeClr val="bg1"/>
                </a:solidFill>
              </a:rPr>
              <a:t>Bac </a:t>
            </a:r>
            <a:r>
              <a:rPr lang="en-US" altLang="zh-CN" sz="2400" i="1" u="sng" dirty="0" err="1" smtClean="0">
                <a:solidFill>
                  <a:schemeClr val="bg1"/>
                </a:solidFill>
              </a:rPr>
              <a:t>Giang</a:t>
            </a:r>
            <a:r>
              <a:rPr lang="en-US" altLang="zh-CN" sz="2400" i="1" u="sng" dirty="0" smtClean="0">
                <a:solidFill>
                  <a:schemeClr val="bg1"/>
                </a:solidFill>
              </a:rPr>
              <a:t>: 2023.Aug.01st</a:t>
            </a:r>
            <a:r>
              <a:rPr lang="zh-CN" altLang="en-US" sz="2400" i="1" u="sng" dirty="0" smtClean="0">
                <a:solidFill>
                  <a:schemeClr val="bg1"/>
                </a:solidFill>
              </a:rPr>
              <a:t> </a:t>
            </a:r>
            <a:endParaRPr lang="en-US" sz="2400" i="1" u="sng" dirty="0">
              <a:solidFill>
                <a:schemeClr val="bg1"/>
              </a:solidFill>
            </a:endParaRPr>
          </a:p>
        </p:txBody>
      </p:sp>
      <p:sp>
        <p:nvSpPr>
          <p:cNvPr id="27" name="TextBox 15"/>
          <p:cNvSpPr txBox="1"/>
          <p:nvPr/>
        </p:nvSpPr>
        <p:spPr>
          <a:xfrm>
            <a:off x="27709" y="5797863"/>
            <a:ext cx="4516581" cy="830997"/>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altLang="zh-CN" sz="2400" i="1" u="sng" dirty="0" err="1" smtClean="0">
                <a:solidFill>
                  <a:schemeClr val="bg1"/>
                </a:solidFill>
              </a:rPr>
              <a:t>Wifi</a:t>
            </a:r>
            <a:r>
              <a:rPr lang="en-US" altLang="zh-CN" sz="2400" i="1" u="sng" dirty="0" smtClean="0">
                <a:solidFill>
                  <a:schemeClr val="bg1"/>
                </a:solidFill>
              </a:rPr>
              <a:t>: Foxconn-GUEST</a:t>
            </a:r>
          </a:p>
          <a:p>
            <a:r>
              <a:rPr lang="en-US" sz="2400" i="1" u="sng" dirty="0" smtClean="0">
                <a:solidFill>
                  <a:schemeClr val="bg1"/>
                </a:solidFill>
              </a:rPr>
              <a:t>Password: </a:t>
            </a:r>
            <a:r>
              <a:rPr lang="en-US" sz="2400" i="1" u="sng" dirty="0" err="1" smtClean="0">
                <a:solidFill>
                  <a:schemeClr val="bg1"/>
                </a:solidFill>
              </a:rPr>
              <a:t>Foxconn@QC</a:t>
            </a:r>
            <a:r>
              <a:rPr lang="en-US" sz="2400" i="1" u="sng" dirty="0" smtClean="0">
                <a:solidFill>
                  <a:schemeClr val="bg1"/>
                </a:solidFill>
              </a:rPr>
              <a:t>!</a:t>
            </a:r>
            <a:endParaRPr lang="en-US" sz="2400" i="1" u="sng" dirty="0">
              <a:solidFill>
                <a:schemeClr val="bg1"/>
              </a:solidFill>
            </a:endParaRPr>
          </a:p>
        </p:txBody>
      </p:sp>
      <p:pic>
        <p:nvPicPr>
          <p:cNvPr id="8" name="圖片 18" descr="white hands.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4587" y="195685"/>
            <a:ext cx="988365" cy="701207"/>
          </a:xfrm>
          <a:prstGeom prst="rect">
            <a:avLst/>
          </a:prstGeom>
        </p:spPr>
      </p:pic>
      <p:pic>
        <p:nvPicPr>
          <p:cNvPr id="9" name="圖片 27" descr="Fii white color.jpg"/>
          <p:cNvPicPr>
            <a:picLocks noChangeAspect="1"/>
          </p:cNvPicPr>
          <p:nvPr/>
        </p:nvPicPr>
        <p:blipFill>
          <a:blip r:embed="rId3" cstate="print">
            <a:clrChange>
              <a:clrFrom>
                <a:srgbClr val="0310B7"/>
              </a:clrFrom>
              <a:clrTo>
                <a:srgbClr val="0310B7">
                  <a:alpha val="0"/>
                </a:srgbClr>
              </a:clrTo>
            </a:clrChange>
          </a:blip>
          <a:stretch>
            <a:fillRect/>
          </a:stretch>
        </p:blipFill>
        <p:spPr>
          <a:xfrm>
            <a:off x="7345425" y="287775"/>
            <a:ext cx="1544118" cy="517026"/>
          </a:xfrm>
          <a:prstGeom prst="rect">
            <a:avLst/>
          </a:prstGeom>
        </p:spPr>
      </p:pic>
      <p:pic>
        <p:nvPicPr>
          <p:cNvPr id="7" name="Picture 2"/>
          <p:cNvPicPr>
            <a:picLocks noChangeAspect="1" noChangeArrowheads="1"/>
          </p:cNvPicPr>
          <p:nvPr/>
        </p:nvPicPr>
        <p:blipFill>
          <a:blip r:embed="rId4" cstate="print"/>
          <a:srcRect/>
          <a:stretch>
            <a:fillRect/>
          </a:stretch>
        </p:blipFill>
        <p:spPr bwMode="auto">
          <a:xfrm>
            <a:off x="2849985" y="195685"/>
            <a:ext cx="1694305" cy="607897"/>
          </a:xfrm>
          <a:prstGeom prst="rect">
            <a:avLst/>
          </a:prstGeom>
          <a:noFill/>
          <a:ln w="9525">
            <a:noFill/>
            <a:miter lim="800000"/>
            <a:headEnd/>
            <a:tailEnd/>
          </a:ln>
        </p:spPr>
      </p:pic>
    </p:spTree>
    <p:extLst>
      <p:ext uri="{BB962C8B-B14F-4D97-AF65-F5344CB8AC3E}">
        <p14:creationId xmlns:p14="http://schemas.microsoft.com/office/powerpoint/2010/main" val="11141570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4909 04 02"/>
          <p:cNvPicPr>
            <a:picLocks noChangeAspect="1" noChangeArrowheads="1"/>
          </p:cNvPicPr>
          <p:nvPr/>
        </p:nvPicPr>
        <p:blipFill>
          <a:blip r:embed="rId3" cstate="print"/>
          <a:srcRect/>
          <a:stretch>
            <a:fillRect/>
          </a:stretch>
        </p:blipFill>
        <p:spPr bwMode="auto">
          <a:xfrm>
            <a:off x="-1" y="0"/>
            <a:ext cx="12192001" cy="6900645"/>
          </a:xfrm>
          <a:prstGeom prst="rect">
            <a:avLst/>
          </a:prstGeom>
          <a:noFill/>
          <a:ln w="9525">
            <a:noFill/>
            <a:miter lim="800000"/>
            <a:headEnd/>
            <a:tailEnd/>
          </a:ln>
          <a:effectLst/>
        </p:spPr>
      </p:pic>
      <p:sp>
        <p:nvSpPr>
          <p:cNvPr id="2" name="Slide Number Placeholder 1"/>
          <p:cNvSpPr>
            <a:spLocks noGrp="1"/>
          </p:cNvSpPr>
          <p:nvPr>
            <p:ph type="sldNum" sz="quarter" idx="10"/>
          </p:nvPr>
        </p:nvSpPr>
        <p:spPr/>
        <p:txBody>
          <a:bodyPr/>
          <a:lstStyle/>
          <a:p>
            <a:fld id="{8ACFF307-3F50-44B7-9B49-12ACA7B7F80D}" type="slidenum">
              <a:rPr lang="zh-TW" altLang="en-US" b="0" smtClean="0"/>
              <a:pPr/>
              <a:t>2</a:t>
            </a:fld>
            <a:endParaRPr lang="zh-TW" altLang="en-US" b="0" dirty="0"/>
          </a:p>
        </p:txBody>
      </p:sp>
      <p:pic>
        <p:nvPicPr>
          <p:cNvPr id="5" name="圖片 27" descr="Fii white color.jpg"/>
          <p:cNvPicPr>
            <a:picLocks noChangeAspect="1"/>
          </p:cNvPicPr>
          <p:nvPr/>
        </p:nvPicPr>
        <p:blipFill>
          <a:blip r:embed="rId4" cstate="print">
            <a:clrChange>
              <a:clrFrom>
                <a:srgbClr val="0310B7"/>
              </a:clrFrom>
              <a:clrTo>
                <a:srgbClr val="0310B7">
                  <a:alpha val="0"/>
                </a:srgbClr>
              </a:clrTo>
            </a:clrChange>
          </a:blip>
          <a:stretch>
            <a:fillRect/>
          </a:stretch>
        </p:blipFill>
        <p:spPr>
          <a:xfrm>
            <a:off x="10810185" y="0"/>
            <a:ext cx="1381815" cy="462681"/>
          </a:xfrm>
          <a:prstGeom prst="rect">
            <a:avLst/>
          </a:prstGeom>
        </p:spPr>
      </p:pic>
      <p:sp>
        <p:nvSpPr>
          <p:cNvPr id="7" name="文字方塊 5">
            <a:extLst>
              <a:ext uri="{FF2B5EF4-FFF2-40B4-BE49-F238E27FC236}">
                <a16:creationId xmlns:a16="http://schemas.microsoft.com/office/drawing/2014/main" id="{1603428E-C41D-1000-EB48-4E80335BAFAB}"/>
              </a:ext>
            </a:extLst>
          </p:cNvPr>
          <p:cNvSpPr txBox="1"/>
          <p:nvPr/>
        </p:nvSpPr>
        <p:spPr>
          <a:xfrm>
            <a:off x="271087" y="170293"/>
            <a:ext cx="6207274" cy="584775"/>
          </a:xfrm>
          <a:prstGeom prst="rect">
            <a:avLst/>
          </a:prstGeom>
          <a:noFill/>
        </p:spPr>
        <p:txBody>
          <a:bodyPr wrap="square" rtlCol="0">
            <a:spAutoFit/>
          </a:bodyPr>
          <a:lstStyle/>
          <a:p>
            <a:pPr marL="0" marR="0" lvl="0" indent="0" algn="l" defTabSz="855726" rtl="0" eaLnBrk="1" fontAlgn="auto" latinLnBrk="0" hangingPunct="0">
              <a:lnSpc>
                <a:spcPct val="100000"/>
              </a:lnSpc>
              <a:spcBef>
                <a:spcPts val="0"/>
              </a:spcBef>
              <a:spcAft>
                <a:spcPts val="0"/>
              </a:spcAft>
              <a:buClrTx/>
              <a:buSzTx/>
              <a:buFontTx/>
              <a:buNone/>
              <a:tabLst/>
              <a:defRPr/>
            </a:pPr>
            <a:r>
              <a:rPr lang="en-US" altLang="zh-TW" sz="3200" b="1" kern="0" dirty="0" smtClean="0">
                <a:solidFill>
                  <a:srgbClr val="FFC000"/>
                </a:solidFill>
                <a:latin typeface="Calibri Light (Headings)"/>
                <a:ea typeface="新細明體" panose="02020500000000000000" pitchFamily="18" charset="-120"/>
                <a:cs typeface="Arial" panose="020B0604020202020204" pitchFamily="34" charset="0"/>
                <a:sym typeface="Calibri" panose="020F07020304040A0204"/>
              </a:rPr>
              <a:t>Agenda </a:t>
            </a:r>
          </a:p>
        </p:txBody>
      </p:sp>
      <p:graphicFrame>
        <p:nvGraphicFramePr>
          <p:cNvPr id="3" name="Table 2"/>
          <p:cNvGraphicFramePr>
            <a:graphicFrameLocks noGrp="1"/>
          </p:cNvGraphicFramePr>
          <p:nvPr>
            <p:extLst>
              <p:ext uri="{D42A27DB-BD31-4B8C-83A1-F6EECF244321}">
                <p14:modId xmlns:p14="http://schemas.microsoft.com/office/powerpoint/2010/main" val="3249842218"/>
              </p:ext>
            </p:extLst>
          </p:nvPr>
        </p:nvGraphicFramePr>
        <p:xfrm>
          <a:off x="572590" y="1111463"/>
          <a:ext cx="11284403" cy="4513731"/>
        </p:xfrm>
        <a:graphic>
          <a:graphicData uri="http://schemas.openxmlformats.org/drawingml/2006/table">
            <a:tbl>
              <a:tblPr/>
              <a:tblGrid>
                <a:gridCol w="1435824">
                  <a:extLst>
                    <a:ext uri="{9D8B030D-6E8A-4147-A177-3AD203B41FA5}">
                      <a16:colId xmlns:a16="http://schemas.microsoft.com/office/drawing/2014/main" val="471754839"/>
                    </a:ext>
                  </a:extLst>
                </a:gridCol>
                <a:gridCol w="1502229">
                  <a:extLst>
                    <a:ext uri="{9D8B030D-6E8A-4147-A177-3AD203B41FA5}">
                      <a16:colId xmlns:a16="http://schemas.microsoft.com/office/drawing/2014/main" val="2694743761"/>
                    </a:ext>
                  </a:extLst>
                </a:gridCol>
                <a:gridCol w="5021036">
                  <a:extLst>
                    <a:ext uri="{9D8B030D-6E8A-4147-A177-3AD203B41FA5}">
                      <a16:colId xmlns:a16="http://schemas.microsoft.com/office/drawing/2014/main" val="2071194047"/>
                    </a:ext>
                  </a:extLst>
                </a:gridCol>
                <a:gridCol w="2286000">
                  <a:extLst>
                    <a:ext uri="{9D8B030D-6E8A-4147-A177-3AD203B41FA5}">
                      <a16:colId xmlns:a16="http://schemas.microsoft.com/office/drawing/2014/main" val="940502635"/>
                    </a:ext>
                  </a:extLst>
                </a:gridCol>
                <a:gridCol w="1039314">
                  <a:extLst>
                    <a:ext uri="{9D8B030D-6E8A-4147-A177-3AD203B41FA5}">
                      <a16:colId xmlns:a16="http://schemas.microsoft.com/office/drawing/2014/main" val="1120096413"/>
                    </a:ext>
                  </a:extLst>
                </a:gridCol>
              </a:tblGrid>
              <a:tr h="446273">
                <a:tc>
                  <a:txBody>
                    <a:bodyPr/>
                    <a:lstStyle/>
                    <a:p>
                      <a:pPr algn="ctr" rtl="0" fontAlgn="ctr"/>
                      <a:r>
                        <a:rPr lang="en-US" sz="1800" b="1" i="0" u="none" strike="noStrike" dirty="0">
                          <a:solidFill>
                            <a:srgbClr val="FFFF66"/>
                          </a:solidFill>
                          <a:effectLst/>
                          <a:latin typeface="Calibri Light (Headings)"/>
                        </a:rPr>
                        <a:t>Time</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US" sz="1800" b="1" i="0" u="none" strike="noStrike" dirty="0" smtClean="0">
                          <a:solidFill>
                            <a:srgbClr val="FFFF66"/>
                          </a:solidFill>
                          <a:effectLst/>
                          <a:latin typeface="Calibri Light (Headings)"/>
                        </a:rPr>
                        <a:t>Place</a:t>
                      </a:r>
                      <a:endParaRPr lang="en-US" sz="1800" b="1" i="0" u="none" strike="noStrike" dirty="0">
                        <a:solidFill>
                          <a:srgbClr val="FFFF66"/>
                        </a:solidFill>
                        <a:effectLst/>
                        <a:latin typeface="Calibri Light (Headings)"/>
                      </a:endParaRP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US" sz="1800" b="1" i="0" u="none" strike="noStrike">
                          <a:solidFill>
                            <a:srgbClr val="FFFF66"/>
                          </a:solidFill>
                          <a:effectLst/>
                          <a:latin typeface="Calibri Light (Headings)"/>
                        </a:rPr>
                        <a:t>Check Points </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US" sz="1800" b="1" i="0" u="none" strike="noStrike">
                          <a:solidFill>
                            <a:srgbClr val="FFFF66"/>
                          </a:solidFill>
                          <a:effectLst/>
                          <a:latin typeface="Calibri Light (Headings)"/>
                        </a:rPr>
                        <a:t>Owner</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rtl="0" fontAlgn="ctr"/>
                      <a:r>
                        <a:rPr lang="en-US" sz="1800" b="1" i="0" u="none" strike="noStrike" dirty="0">
                          <a:solidFill>
                            <a:srgbClr val="FFFF66"/>
                          </a:solidFill>
                          <a:effectLst/>
                          <a:latin typeface="Calibri Light (Headings)"/>
                        </a:rPr>
                        <a:t>Remark</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extLst>
                  <a:ext uri="{0D108BD9-81ED-4DB2-BD59-A6C34878D82A}">
                    <a16:rowId xmlns:a16="http://schemas.microsoft.com/office/drawing/2014/main" val="2845858756"/>
                  </a:ext>
                </a:extLst>
              </a:tr>
              <a:tr h="739538">
                <a:tc>
                  <a:txBody>
                    <a:bodyPr/>
                    <a:lstStyle/>
                    <a:p>
                      <a:pPr algn="l" rtl="0" fontAlgn="ctr"/>
                      <a:r>
                        <a:rPr lang="en-US" sz="1600" b="0" i="0" u="none" strike="noStrike" dirty="0">
                          <a:solidFill>
                            <a:srgbClr val="FFFF66"/>
                          </a:solidFill>
                          <a:effectLst/>
                          <a:latin typeface="Calibri Light (Headings)"/>
                        </a:rPr>
                        <a:t>09:00-09:15</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6">
                  <a:txBody>
                    <a:bodyPr/>
                    <a:lstStyle/>
                    <a:p>
                      <a:pPr algn="ctr" rtl="0" fontAlgn="ctr"/>
                      <a:r>
                        <a:rPr lang="en-US" sz="1600" b="0" i="0" u="none" strike="noStrike" dirty="0">
                          <a:solidFill>
                            <a:srgbClr val="FFFF66"/>
                          </a:solidFill>
                          <a:effectLst/>
                          <a:latin typeface="Calibri Light (Headings)"/>
                        </a:rPr>
                        <a:t>HCM meeting room</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dirty="0">
                          <a:solidFill>
                            <a:srgbClr val="FFFF66"/>
                          </a:solidFill>
                          <a:effectLst/>
                          <a:latin typeface="Calibri Light (Headings)"/>
                        </a:rPr>
                        <a:t>Welcome customer to visit </a:t>
                      </a:r>
                      <a:r>
                        <a:rPr lang="en-US" sz="1600" b="0" i="0" u="none" strike="noStrike" dirty="0" err="1">
                          <a:solidFill>
                            <a:srgbClr val="FFFF66"/>
                          </a:solidFill>
                          <a:effectLst/>
                          <a:latin typeface="Calibri Light (Headings)"/>
                        </a:rPr>
                        <a:t>Fii</a:t>
                      </a:r>
                      <a:r>
                        <a:rPr lang="en-US" sz="1600" b="0" i="0" u="none" strike="noStrike" dirty="0">
                          <a:solidFill>
                            <a:srgbClr val="FFFF66"/>
                          </a:solidFill>
                          <a:effectLst/>
                          <a:latin typeface="Calibri Light (Headings)"/>
                        </a:rPr>
                        <a:t> and review agenda</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a:solidFill>
                            <a:srgbClr val="FFFF66"/>
                          </a:solidFill>
                          <a:effectLst/>
                          <a:latin typeface="Calibri Light (Headings)"/>
                        </a:rPr>
                        <a:t>An Tran, Roisy, ME Cheng Lun, IE Heng</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a:solidFill>
                            <a:srgbClr val="FFFF66"/>
                          </a:solidFill>
                          <a:effectLst/>
                          <a:latin typeface="Calibri Light (Headings)"/>
                        </a:rPr>
                        <a:t> </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0938989"/>
                  </a:ext>
                </a:extLst>
              </a:tr>
              <a:tr h="369768">
                <a:tc>
                  <a:txBody>
                    <a:bodyPr/>
                    <a:lstStyle/>
                    <a:p>
                      <a:pPr algn="l" rtl="0" fontAlgn="ctr"/>
                      <a:r>
                        <a:rPr lang="en-US" sz="1600" b="0" i="0" u="none" strike="noStrike" dirty="0">
                          <a:solidFill>
                            <a:srgbClr val="FFFF66"/>
                          </a:solidFill>
                          <a:effectLst/>
                          <a:latin typeface="Calibri Light (Headings)"/>
                        </a:rPr>
                        <a:t>09:15-09:45</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rtl="0" fontAlgn="ctr"/>
                      <a:r>
                        <a:rPr lang="en-US" sz="1600" b="0" i="0" u="none" strike="noStrike">
                          <a:solidFill>
                            <a:srgbClr val="FFFF66"/>
                          </a:solidFill>
                          <a:effectLst/>
                          <a:latin typeface="Calibri Light (Headings)"/>
                        </a:rPr>
                        <a:t>Presentation of Fii and Factory introduction</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a:solidFill>
                            <a:srgbClr val="FFFF66"/>
                          </a:solidFill>
                          <a:effectLst/>
                          <a:latin typeface="Calibri Light (Headings)"/>
                        </a:rPr>
                        <a:t>An Tran</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a:solidFill>
                            <a:srgbClr val="FFFF66"/>
                          </a:solidFill>
                          <a:effectLst/>
                          <a:latin typeface="Calibri Light (Headings)"/>
                        </a:rPr>
                        <a:t> </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7442327"/>
                  </a:ext>
                </a:extLst>
              </a:tr>
              <a:tr h="739538">
                <a:tc>
                  <a:txBody>
                    <a:bodyPr/>
                    <a:lstStyle/>
                    <a:p>
                      <a:pPr algn="l" rtl="0" fontAlgn="ctr"/>
                      <a:r>
                        <a:rPr lang="en-US" sz="1600" b="0" i="0" u="none" strike="noStrike" dirty="0">
                          <a:solidFill>
                            <a:srgbClr val="FFFF66"/>
                          </a:solidFill>
                          <a:effectLst/>
                          <a:latin typeface="Calibri Light (Headings)"/>
                        </a:rPr>
                        <a:t>09:45-11:00</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rtl="0" fontAlgn="ctr"/>
                      <a:r>
                        <a:rPr lang="en-US" sz="1600" b="0" i="0" u="none" strike="noStrike">
                          <a:solidFill>
                            <a:srgbClr val="FFFF66"/>
                          </a:solidFill>
                          <a:effectLst/>
                          <a:latin typeface="Calibri Light (Headings)"/>
                        </a:rPr>
                        <a:t>Review data sheet for LCA</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a:solidFill>
                            <a:srgbClr val="FFFF66"/>
                          </a:solidFill>
                          <a:effectLst/>
                          <a:latin typeface="Calibri Light (Headings)"/>
                        </a:rPr>
                        <a:t>An Tran, Roisy, ME Cheng Lun, IE Heng</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a:solidFill>
                            <a:srgbClr val="FFFF66"/>
                          </a:solidFill>
                          <a:effectLst/>
                          <a:latin typeface="Calibri Light (Headings)"/>
                        </a:rPr>
                        <a:t> </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3044765"/>
                  </a:ext>
                </a:extLst>
              </a:tr>
              <a:tr h="739538">
                <a:tc>
                  <a:txBody>
                    <a:bodyPr/>
                    <a:lstStyle/>
                    <a:p>
                      <a:pPr algn="l" rtl="0" fontAlgn="ctr"/>
                      <a:r>
                        <a:rPr lang="en-US" sz="1600" b="0" i="0" u="none" strike="noStrike" dirty="0">
                          <a:solidFill>
                            <a:srgbClr val="FFFF66"/>
                          </a:solidFill>
                          <a:effectLst/>
                          <a:latin typeface="Calibri Light (Headings)"/>
                        </a:rPr>
                        <a:t>13:00-15:00</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rtl="0" fontAlgn="ctr"/>
                      <a:r>
                        <a:rPr lang="en-US" sz="1600" b="0" i="0" u="none" strike="noStrike" dirty="0">
                          <a:solidFill>
                            <a:srgbClr val="FFFF66"/>
                          </a:solidFill>
                          <a:effectLst/>
                          <a:latin typeface="Calibri Light (Headings)"/>
                        </a:rPr>
                        <a:t>Discuss about SMT use electric power</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a:solidFill>
                            <a:srgbClr val="FFFF66"/>
                          </a:solidFill>
                          <a:effectLst/>
                          <a:latin typeface="Calibri Light (Headings)"/>
                        </a:rPr>
                        <a:t>An Tran, Roisy, ME Cheng Lun, IE Heng</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a:solidFill>
                            <a:srgbClr val="FFFF66"/>
                          </a:solidFill>
                          <a:effectLst/>
                          <a:latin typeface="Calibri Light (Headings)"/>
                        </a:rPr>
                        <a:t> </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1835233"/>
                  </a:ext>
                </a:extLst>
              </a:tr>
              <a:tr h="739538">
                <a:tc>
                  <a:txBody>
                    <a:bodyPr/>
                    <a:lstStyle/>
                    <a:p>
                      <a:pPr algn="l" rtl="0" fontAlgn="ctr"/>
                      <a:r>
                        <a:rPr lang="en-US" sz="1600" b="0" i="0" u="none" strike="noStrike">
                          <a:solidFill>
                            <a:srgbClr val="FFFF66"/>
                          </a:solidFill>
                          <a:effectLst/>
                          <a:latin typeface="Calibri Light (Headings)"/>
                        </a:rPr>
                        <a:t>15:00-16:00</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rtl="0" fontAlgn="ctr"/>
                      <a:r>
                        <a:rPr lang="en-US" sz="1600" b="0" i="0" u="none" strike="noStrike" dirty="0">
                          <a:solidFill>
                            <a:srgbClr val="FFFF66"/>
                          </a:solidFill>
                          <a:effectLst/>
                          <a:latin typeface="Calibri Light (Headings)"/>
                        </a:rPr>
                        <a:t>Discuss about FATP use electric power</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dirty="0">
                          <a:solidFill>
                            <a:srgbClr val="FFFF66"/>
                          </a:solidFill>
                          <a:effectLst/>
                          <a:latin typeface="Calibri Light (Headings)"/>
                        </a:rPr>
                        <a:t>An Tran, </a:t>
                      </a:r>
                      <a:r>
                        <a:rPr lang="en-US" sz="1600" b="0" i="0" u="none" strike="noStrike" dirty="0" err="1">
                          <a:solidFill>
                            <a:srgbClr val="FFFF66"/>
                          </a:solidFill>
                          <a:effectLst/>
                          <a:latin typeface="Calibri Light (Headings)"/>
                        </a:rPr>
                        <a:t>Roisy</a:t>
                      </a:r>
                      <a:r>
                        <a:rPr lang="en-US" sz="1600" b="0" i="0" u="none" strike="noStrike" dirty="0">
                          <a:solidFill>
                            <a:srgbClr val="FFFF66"/>
                          </a:solidFill>
                          <a:effectLst/>
                          <a:latin typeface="Calibri Light (Headings)"/>
                        </a:rPr>
                        <a:t>, ME Cheng </a:t>
                      </a:r>
                      <a:r>
                        <a:rPr lang="en-US" sz="1600" b="0" i="0" u="none" strike="noStrike" dirty="0" err="1">
                          <a:solidFill>
                            <a:srgbClr val="FFFF66"/>
                          </a:solidFill>
                          <a:effectLst/>
                          <a:latin typeface="Calibri Light (Headings)"/>
                        </a:rPr>
                        <a:t>Lun</a:t>
                      </a:r>
                      <a:r>
                        <a:rPr lang="en-US" sz="1600" b="0" i="0" u="none" strike="noStrike" dirty="0">
                          <a:solidFill>
                            <a:srgbClr val="FFFF66"/>
                          </a:solidFill>
                          <a:effectLst/>
                          <a:latin typeface="Calibri Light (Headings)"/>
                        </a:rPr>
                        <a:t>, IE </a:t>
                      </a:r>
                      <a:r>
                        <a:rPr lang="en-US" sz="1600" b="0" i="0" u="none" strike="noStrike" dirty="0" err="1">
                          <a:solidFill>
                            <a:srgbClr val="FFFF66"/>
                          </a:solidFill>
                          <a:effectLst/>
                          <a:latin typeface="Calibri Light (Headings)"/>
                        </a:rPr>
                        <a:t>Heng</a:t>
                      </a:r>
                      <a:endParaRPr lang="en-US" sz="1600" b="0" i="0" u="none" strike="noStrike" dirty="0">
                        <a:solidFill>
                          <a:srgbClr val="FFFF66"/>
                        </a:solidFill>
                        <a:effectLst/>
                        <a:latin typeface="Calibri Light (Headings)"/>
                      </a:endParaRP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a:solidFill>
                            <a:srgbClr val="FFFF66"/>
                          </a:solidFill>
                          <a:effectLst/>
                          <a:latin typeface="Calibri Light (Headings)"/>
                        </a:rPr>
                        <a:t> </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9623900"/>
                  </a:ext>
                </a:extLst>
              </a:tr>
              <a:tr h="739538">
                <a:tc>
                  <a:txBody>
                    <a:bodyPr/>
                    <a:lstStyle/>
                    <a:p>
                      <a:pPr algn="l" rtl="0" fontAlgn="ctr"/>
                      <a:r>
                        <a:rPr lang="en-US" sz="1600" b="0" i="0" u="none" strike="noStrike">
                          <a:solidFill>
                            <a:srgbClr val="FFFF66"/>
                          </a:solidFill>
                          <a:effectLst/>
                          <a:latin typeface="Calibri Light (Headings)"/>
                        </a:rPr>
                        <a:t>16:00-16:30</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l" rtl="0" fontAlgn="ctr"/>
                      <a:r>
                        <a:rPr lang="en-US" sz="1600" b="0" i="0" u="none" strike="noStrike">
                          <a:solidFill>
                            <a:srgbClr val="FFFF66"/>
                          </a:solidFill>
                          <a:effectLst/>
                          <a:latin typeface="Calibri Light (Headings)"/>
                        </a:rPr>
                        <a:t>Close meeting</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dirty="0">
                          <a:solidFill>
                            <a:srgbClr val="FFFF66"/>
                          </a:solidFill>
                          <a:effectLst/>
                          <a:latin typeface="Calibri Light (Headings)"/>
                        </a:rPr>
                        <a:t>An Tran, </a:t>
                      </a:r>
                      <a:r>
                        <a:rPr lang="en-US" sz="1600" b="0" i="0" u="none" strike="noStrike" dirty="0" err="1">
                          <a:solidFill>
                            <a:srgbClr val="FFFF66"/>
                          </a:solidFill>
                          <a:effectLst/>
                          <a:latin typeface="Calibri Light (Headings)"/>
                        </a:rPr>
                        <a:t>Roisy</a:t>
                      </a:r>
                      <a:r>
                        <a:rPr lang="en-US" sz="1600" b="0" i="0" u="none" strike="noStrike" dirty="0">
                          <a:solidFill>
                            <a:srgbClr val="FFFF66"/>
                          </a:solidFill>
                          <a:effectLst/>
                          <a:latin typeface="Calibri Light (Headings)"/>
                        </a:rPr>
                        <a:t>, ME Cheng </a:t>
                      </a:r>
                      <a:r>
                        <a:rPr lang="en-US" sz="1600" b="0" i="0" u="none" strike="noStrike" dirty="0" err="1">
                          <a:solidFill>
                            <a:srgbClr val="FFFF66"/>
                          </a:solidFill>
                          <a:effectLst/>
                          <a:latin typeface="Calibri Light (Headings)"/>
                        </a:rPr>
                        <a:t>Lun</a:t>
                      </a:r>
                      <a:r>
                        <a:rPr lang="en-US" sz="1600" b="0" i="0" u="none" strike="noStrike" dirty="0">
                          <a:solidFill>
                            <a:srgbClr val="FFFF66"/>
                          </a:solidFill>
                          <a:effectLst/>
                          <a:latin typeface="Calibri Light (Headings)"/>
                        </a:rPr>
                        <a:t>, IE </a:t>
                      </a:r>
                      <a:r>
                        <a:rPr lang="en-US" sz="1600" b="0" i="0" u="none" strike="noStrike" dirty="0" err="1">
                          <a:solidFill>
                            <a:srgbClr val="FFFF66"/>
                          </a:solidFill>
                          <a:effectLst/>
                          <a:latin typeface="Calibri Light (Headings)"/>
                        </a:rPr>
                        <a:t>Heng</a:t>
                      </a:r>
                      <a:endParaRPr lang="en-US" sz="1600" b="0" i="0" u="none" strike="noStrike" dirty="0">
                        <a:solidFill>
                          <a:srgbClr val="FFFF66"/>
                        </a:solidFill>
                        <a:effectLst/>
                        <a:latin typeface="Calibri Light (Headings)"/>
                      </a:endParaRP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600" b="0" i="0" u="none" strike="noStrike" dirty="0">
                          <a:solidFill>
                            <a:srgbClr val="FFFF66"/>
                          </a:solidFill>
                          <a:effectLst/>
                          <a:latin typeface="Calibri Light (Headings)"/>
                        </a:rPr>
                        <a:t> </a:t>
                      </a:r>
                    </a:p>
                  </a:txBody>
                  <a:tcPr marL="6002" marR="6002" marT="600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2019394"/>
                  </a:ext>
                </a:extLst>
              </a:tr>
            </a:tbl>
          </a:graphicData>
        </a:graphic>
      </p:graphicFrame>
    </p:spTree>
    <p:extLst>
      <p:ext uri="{BB962C8B-B14F-4D97-AF65-F5344CB8AC3E}">
        <p14:creationId xmlns:p14="http://schemas.microsoft.com/office/powerpoint/2010/main" val="28560410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標題 1">
            <a:extLst>
              <a:ext uri="{FF2B5EF4-FFF2-40B4-BE49-F238E27FC236}">
                <a16:creationId xmlns:a16="http://schemas.microsoft.com/office/drawing/2014/main" id="{4A78B15C-C54A-DD43-971E-0EF863BFE941}"/>
              </a:ext>
            </a:extLst>
          </p:cNvPr>
          <p:cNvSpPr txBox="1">
            <a:spLocks/>
          </p:cNvSpPr>
          <p:nvPr/>
        </p:nvSpPr>
        <p:spPr>
          <a:xfrm>
            <a:off x="247650" y="3014663"/>
            <a:ext cx="9586913" cy="625475"/>
          </a:xfrm>
          <a:prstGeom prst="rect">
            <a:avLst/>
          </a:prstGeom>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5pPr>
            <a:lvl6pPr marL="4572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6pPr>
            <a:lvl7pPr marL="9144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7pPr>
            <a:lvl8pPr marL="13716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8pPr>
            <a:lvl9pPr marL="18288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altLang="zh-TW" sz="4400" b="0" i="0" u="none" strike="noStrike" kern="1200" cap="none" spc="0" normalizeH="0" baseline="0" noProof="0">
                <a:ln>
                  <a:noFill/>
                </a:ln>
                <a:solidFill>
                  <a:prstClr val="white"/>
                </a:solidFill>
                <a:effectLst/>
                <a:uLnTx/>
                <a:uFillTx/>
                <a:latin typeface="+mn-lt"/>
                <a:ea typeface="Roboto" panose="02000000000000000000" pitchFamily="2" charset="0"/>
                <a:cs typeface="Tahoma" panose="020B0604030504040204" pitchFamily="34" charset="0"/>
              </a:rPr>
              <a:t>AGENDA</a:t>
            </a:r>
            <a:endParaRPr kumimoji="0" lang="zh-TW" altLang="en-US" sz="4400" b="0" i="0" u="none" strike="noStrike" kern="1200" cap="none" spc="0" normalizeH="0" baseline="0" noProof="0" dirty="0">
              <a:ln>
                <a:noFill/>
              </a:ln>
              <a:solidFill>
                <a:prstClr val="white"/>
              </a:solidFill>
              <a:effectLst/>
              <a:uLnTx/>
              <a:uFillTx/>
              <a:latin typeface="+mn-lt"/>
              <a:ea typeface="Arial Unicode MS" pitchFamily="34" charset="-120"/>
              <a:cs typeface="Tahoma" panose="020B0604030504040204" pitchFamily="34" charset="0"/>
            </a:endParaRPr>
          </a:p>
        </p:txBody>
      </p:sp>
      <p:sp>
        <p:nvSpPr>
          <p:cNvPr id="76" name="TextBox 8">
            <a:extLst>
              <a:ext uri="{FF2B5EF4-FFF2-40B4-BE49-F238E27FC236}">
                <a16:creationId xmlns:a16="http://schemas.microsoft.com/office/drawing/2014/main" id="{57792E7F-F531-08A0-6EF1-0CE4EAF22A7C}"/>
              </a:ext>
            </a:extLst>
          </p:cNvPr>
          <p:cNvSpPr txBox="1"/>
          <p:nvPr/>
        </p:nvSpPr>
        <p:spPr bwMode="auto">
          <a:xfrm>
            <a:off x="3686380" y="1888245"/>
            <a:ext cx="7040614" cy="461665"/>
          </a:xfrm>
          <a:prstGeom prst="rect">
            <a:avLst/>
          </a:prstGeom>
          <a:noFill/>
        </p:spPr>
        <p:txBody>
          <a:bodyPr wrap="square" lIns="108000" rIns="108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a:ln>
                  <a:noFill/>
                </a:ln>
                <a:solidFill>
                  <a:schemeClr val="bg1">
                    <a:lumMod val="50000"/>
                  </a:schemeClr>
                </a:solidFill>
                <a:effectLst/>
                <a:uLnTx/>
                <a:uFillTx/>
                <a:ea typeface="Roboto" panose="02000000000000000000" pitchFamily="2" charset="0"/>
                <a:cs typeface="Tahoma" panose="020B0604030504040204" pitchFamily="34" charset="0"/>
              </a:rPr>
              <a:t>Foxconn Vietnam </a:t>
            </a:r>
            <a:r>
              <a:rPr kumimoji="1" lang="en-US" altLang="ko-KR" sz="2400" b="1" i="0" u="none" strike="noStrike" kern="1200" cap="none" spc="0" normalizeH="0" baseline="0" noProof="0" dirty="0" smtClean="0">
                <a:ln>
                  <a:noFill/>
                </a:ln>
                <a:solidFill>
                  <a:schemeClr val="bg1">
                    <a:lumMod val="50000"/>
                  </a:schemeClr>
                </a:solidFill>
                <a:effectLst/>
                <a:uLnTx/>
                <a:uFillTx/>
                <a:ea typeface="Roboto" panose="02000000000000000000" pitchFamily="2" charset="0"/>
                <a:cs typeface="Tahoma" panose="020B0604030504040204" pitchFamily="34" charset="0"/>
              </a:rPr>
              <a:t>Introduction</a:t>
            </a:r>
            <a:endParaRPr kumimoji="1" lang="ko-KR" altLang="en-US" sz="2400" b="1" i="1" u="none" strike="noStrike" kern="1200" cap="none" spc="0" normalizeH="0" baseline="0" noProof="0" dirty="0">
              <a:ln>
                <a:noFill/>
              </a:ln>
              <a:solidFill>
                <a:schemeClr val="bg1">
                  <a:lumMod val="50000"/>
                </a:schemeClr>
              </a:solidFill>
              <a:effectLst/>
              <a:uLnTx/>
              <a:uFillTx/>
              <a:ea typeface="Arial Unicode MS" pitchFamily="34" charset="-120"/>
              <a:cs typeface="Tahoma" panose="020B0604030504040204" pitchFamily="34" charset="0"/>
            </a:endParaRPr>
          </a:p>
        </p:txBody>
      </p:sp>
      <p:sp>
        <p:nvSpPr>
          <p:cNvPr id="77" name="TextBox 8">
            <a:extLst>
              <a:ext uri="{FF2B5EF4-FFF2-40B4-BE49-F238E27FC236}">
                <a16:creationId xmlns:a16="http://schemas.microsoft.com/office/drawing/2014/main" id="{CE79B11F-DD03-32A6-3BF6-063F9D3DC1BE}"/>
              </a:ext>
            </a:extLst>
          </p:cNvPr>
          <p:cNvSpPr txBox="1">
            <a:spLocks noChangeArrowheads="1"/>
          </p:cNvSpPr>
          <p:nvPr/>
        </p:nvSpPr>
        <p:spPr bwMode="auto">
          <a:xfrm>
            <a:off x="3686380" y="653434"/>
            <a:ext cx="74026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a:ln>
                  <a:noFill/>
                </a:ln>
                <a:solidFill>
                  <a:srgbClr val="FF0000"/>
                </a:solidFill>
                <a:effectLst/>
                <a:uLnTx/>
                <a:uFillTx/>
                <a:latin typeface="+mn-lt"/>
                <a:ea typeface="Roboto" panose="02000000000000000000" pitchFamily="2" charset="0"/>
                <a:cs typeface="Tahoma" panose="020B0604030504040204" pitchFamily="34" charset="0"/>
              </a:rPr>
              <a:t>About Foxconn Industrial </a:t>
            </a:r>
            <a:r>
              <a:rPr kumimoji="1" lang="en-US" altLang="ko-KR" sz="2400" b="1" i="0" u="none" strike="noStrike" kern="1200" cap="none" spc="0" normalizeH="0" baseline="0" noProof="0" dirty="0" smtClean="0">
                <a:ln>
                  <a:noFill/>
                </a:ln>
                <a:solidFill>
                  <a:srgbClr val="FF0000"/>
                </a:solidFill>
                <a:effectLst/>
                <a:uLnTx/>
                <a:uFillTx/>
                <a:latin typeface="+mn-lt"/>
                <a:ea typeface="Roboto" panose="02000000000000000000" pitchFamily="2" charset="0"/>
                <a:cs typeface="Tahoma" panose="020B0604030504040204" pitchFamily="34" charset="0"/>
              </a:rPr>
              <a:t>Internet</a:t>
            </a:r>
            <a:endParaRPr kumimoji="1" lang="ko-KR" altLang="en-US" sz="2400" b="1" i="1" u="none" strike="noStrike" kern="1200" cap="none" spc="0" normalizeH="0" baseline="0" noProof="0" dirty="0">
              <a:ln>
                <a:noFill/>
              </a:ln>
              <a:solidFill>
                <a:srgbClr val="FF0000"/>
              </a:solidFill>
              <a:effectLst/>
              <a:uLnTx/>
              <a:uFillTx/>
              <a:latin typeface="+mn-lt"/>
              <a:cs typeface="Tahoma" panose="020B0604030504040204" pitchFamily="34" charset="0"/>
            </a:endParaRPr>
          </a:p>
        </p:txBody>
      </p:sp>
      <p:sp>
        <p:nvSpPr>
          <p:cNvPr id="79"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696605" y="2980768"/>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smtClean="0">
                <a:ln>
                  <a:noFill/>
                </a:ln>
                <a:solidFill>
                  <a:schemeClr val="bg1">
                    <a:lumMod val="50000"/>
                  </a:schemeClr>
                </a:solidFill>
                <a:effectLst/>
                <a:uLnTx/>
                <a:uFillTx/>
                <a:latin typeface="+mn-lt"/>
                <a:ea typeface="Roboto" panose="02000000000000000000" pitchFamily="2" charset="0"/>
                <a:cs typeface="Tahoma" panose="020B0604030504040204" pitchFamily="34" charset="0"/>
              </a:rPr>
              <a:t>Quality Control</a:t>
            </a:r>
            <a:endParaRPr kumimoji="1" lang="ko-KR" altLang="en-US" sz="2400" b="1" i="1" u="none" strike="noStrike" kern="1200" cap="none" spc="0" normalizeH="0" baseline="0" noProof="0" dirty="0">
              <a:ln>
                <a:noFill/>
              </a:ln>
              <a:solidFill>
                <a:schemeClr val="bg1">
                  <a:lumMod val="50000"/>
                </a:schemeClr>
              </a:solidFill>
              <a:effectLst/>
              <a:uLnTx/>
              <a:uFillTx/>
              <a:latin typeface="+mn-lt"/>
              <a:ea typeface="Arial Unicode MS" panose="020B0604020202020204" pitchFamily="34" charset="-120"/>
              <a:cs typeface="Tahoma" panose="020B0604030504040204" pitchFamily="34" charset="0"/>
            </a:endParaRPr>
          </a:p>
        </p:txBody>
      </p:sp>
      <p:pic>
        <p:nvPicPr>
          <p:cNvPr id="80" name="Graphic 9" descr="Badge 1 with solid fill">
            <a:extLst>
              <a:ext uri="{FF2B5EF4-FFF2-40B4-BE49-F238E27FC236}">
                <a16:creationId xmlns:a16="http://schemas.microsoft.com/office/drawing/2014/main" id="{9A3FBBCC-F572-C0BB-8587-4ACEDBB3CBC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2695548" y="482127"/>
            <a:ext cx="914400" cy="914400"/>
          </a:xfrm>
          <a:prstGeom prst="rect">
            <a:avLst/>
          </a:prstGeom>
        </p:spPr>
      </p:pic>
      <p:pic>
        <p:nvPicPr>
          <p:cNvPr id="81" name="Graphic 10" descr="Badge with solid fill">
            <a:extLst>
              <a:ext uri="{FF2B5EF4-FFF2-40B4-BE49-F238E27FC236}">
                <a16:creationId xmlns:a16="http://schemas.microsoft.com/office/drawing/2014/main" id="{5D5EF2CC-8795-04C3-6239-EE98ECF8CEF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2695548" y="1667100"/>
            <a:ext cx="914400" cy="914400"/>
          </a:xfrm>
          <a:prstGeom prst="rect">
            <a:avLst/>
          </a:prstGeom>
        </p:spPr>
      </p:pic>
      <p:pic>
        <p:nvPicPr>
          <p:cNvPr id="82" name="Graphic 11" descr="Badge 3 with solid fill">
            <a:extLst>
              <a:ext uri="{FF2B5EF4-FFF2-40B4-BE49-F238E27FC236}">
                <a16:creationId xmlns:a16="http://schemas.microsoft.com/office/drawing/2014/main" id="{89F56F34-93FC-CF9B-4334-EBA2FB4E265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2695548" y="2789775"/>
            <a:ext cx="914400" cy="914400"/>
          </a:xfrm>
          <a:prstGeom prst="rect">
            <a:avLst/>
          </a:prstGeom>
        </p:spPr>
      </p:pic>
      <p:pic>
        <p:nvPicPr>
          <p:cNvPr id="83" name="Graphic 12" descr="Badge 4 with solid fill">
            <a:extLst>
              <a:ext uri="{FF2B5EF4-FFF2-40B4-BE49-F238E27FC236}">
                <a16:creationId xmlns:a16="http://schemas.microsoft.com/office/drawing/2014/main" id="{CB73B717-91D4-63E9-0228-9A8E08CBF31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2695548" y="3954363"/>
            <a:ext cx="914400" cy="914400"/>
          </a:xfrm>
          <a:prstGeom prst="rect">
            <a:avLst/>
          </a:prstGeom>
        </p:spPr>
      </p:pic>
      <p:pic>
        <p:nvPicPr>
          <p:cNvPr id="84" name="Graphic 4" descr="Badge 5 with solid fill">
            <a:extLst>
              <a:ext uri="{FF2B5EF4-FFF2-40B4-BE49-F238E27FC236}">
                <a16:creationId xmlns:a16="http://schemas.microsoft.com/office/drawing/2014/main" id="{9FE24030-A14B-252A-2DC0-8DBD1A0F300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a:off x="2695548" y="5190900"/>
            <a:ext cx="914400" cy="914400"/>
          </a:xfrm>
          <a:prstGeom prst="rect">
            <a:avLst/>
          </a:prstGeom>
        </p:spPr>
      </p:pic>
      <p:sp>
        <p:nvSpPr>
          <p:cNvPr id="86"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726586" y="4179981"/>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smtClean="0">
                <a:ln>
                  <a:noFill/>
                </a:ln>
                <a:solidFill>
                  <a:schemeClr val="bg1">
                    <a:lumMod val="50000"/>
                  </a:schemeClr>
                </a:solidFill>
                <a:effectLst/>
                <a:uLnTx/>
                <a:uFillTx/>
                <a:latin typeface="+mn-lt"/>
                <a:ea typeface="Roboto" panose="02000000000000000000" pitchFamily="2" charset="0"/>
                <a:cs typeface="Tahoma" panose="020B0604030504040204" pitchFamily="34" charset="0"/>
              </a:rPr>
              <a:t>Supply Chain</a:t>
            </a:r>
            <a:r>
              <a:rPr kumimoji="1" lang="en-US" altLang="ko-KR" sz="2400" b="1" i="0" u="none" strike="noStrike" kern="1200" cap="none" spc="0" normalizeH="0" noProof="0" dirty="0" smtClean="0">
                <a:ln>
                  <a:noFill/>
                </a:ln>
                <a:solidFill>
                  <a:schemeClr val="bg1">
                    <a:lumMod val="50000"/>
                  </a:schemeClr>
                </a:solidFill>
                <a:effectLst/>
                <a:uLnTx/>
                <a:uFillTx/>
                <a:latin typeface="+mn-lt"/>
                <a:ea typeface="Roboto" panose="02000000000000000000" pitchFamily="2" charset="0"/>
                <a:cs typeface="Tahoma" panose="020B0604030504040204" pitchFamily="34" charset="0"/>
              </a:rPr>
              <a:t> and Logistic Overview</a:t>
            </a:r>
            <a:endParaRPr kumimoji="1" lang="ko-KR" altLang="en-US" sz="2400" b="1" i="1" u="none" strike="noStrike" kern="1200" cap="none" spc="0" normalizeH="0" baseline="0" noProof="0" dirty="0">
              <a:ln>
                <a:noFill/>
              </a:ln>
              <a:solidFill>
                <a:schemeClr val="bg1">
                  <a:lumMod val="50000"/>
                </a:schemeClr>
              </a:solidFill>
              <a:effectLst/>
              <a:uLnTx/>
              <a:uFillTx/>
              <a:latin typeface="+mn-lt"/>
              <a:ea typeface="Arial Unicode MS" panose="020B0604020202020204" pitchFamily="34" charset="-120"/>
              <a:cs typeface="Tahoma" panose="020B0604030504040204" pitchFamily="34" charset="0"/>
            </a:endParaRPr>
          </a:p>
        </p:txBody>
      </p:sp>
      <p:sp>
        <p:nvSpPr>
          <p:cNvPr id="87"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696607" y="5394185"/>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err="1" smtClean="0">
                <a:ln>
                  <a:noFill/>
                </a:ln>
                <a:solidFill>
                  <a:schemeClr val="bg1">
                    <a:lumMod val="50000"/>
                  </a:schemeClr>
                </a:solidFill>
                <a:effectLst/>
                <a:uLnTx/>
                <a:uFillTx/>
                <a:latin typeface="+mn-lt"/>
                <a:ea typeface="Roboto" panose="02000000000000000000" pitchFamily="2" charset="0"/>
                <a:cs typeface="Tahoma" panose="020B0604030504040204" pitchFamily="34" charset="0"/>
              </a:rPr>
              <a:t>Foxconn</a:t>
            </a:r>
            <a:r>
              <a:rPr kumimoji="1" lang="en-US" altLang="ko-KR" sz="2400" b="1" i="0" u="none" strike="noStrike" kern="1200" cap="none" spc="0" normalizeH="0" baseline="0" noProof="0" dirty="0" smtClean="0">
                <a:ln>
                  <a:noFill/>
                </a:ln>
                <a:solidFill>
                  <a:schemeClr val="bg1">
                    <a:lumMod val="50000"/>
                  </a:schemeClr>
                </a:solidFill>
                <a:effectLst/>
                <a:uLnTx/>
                <a:uFillTx/>
                <a:latin typeface="+mn-lt"/>
                <a:ea typeface="Roboto" panose="02000000000000000000" pitchFamily="2" charset="0"/>
                <a:cs typeface="Tahoma" panose="020B0604030504040204" pitchFamily="34" charset="0"/>
              </a:rPr>
              <a:t> Vietnam CSR</a:t>
            </a:r>
            <a:endParaRPr kumimoji="1" lang="ko-KR" altLang="en-US" sz="2400" b="1" i="1" u="none" strike="noStrike" kern="1200" cap="none" spc="0" normalizeH="0" baseline="0" noProof="0" dirty="0">
              <a:ln>
                <a:noFill/>
              </a:ln>
              <a:solidFill>
                <a:schemeClr val="bg1">
                  <a:lumMod val="50000"/>
                </a:schemeClr>
              </a:solidFill>
              <a:effectLst/>
              <a:uLnTx/>
              <a:uFillTx/>
              <a:latin typeface="+mn-lt"/>
              <a:ea typeface="Arial Unicode MS" panose="020B0604020202020204" pitchFamily="34" charset="-120"/>
              <a:cs typeface="Tahoma" panose="020B0604030504040204" pitchFamily="34" charset="0"/>
            </a:endParaRPr>
          </a:p>
        </p:txBody>
      </p:sp>
    </p:spTree>
    <p:extLst>
      <p:ext uri="{BB962C8B-B14F-4D97-AF65-F5344CB8AC3E}">
        <p14:creationId xmlns:p14="http://schemas.microsoft.com/office/powerpoint/2010/main" val="23686690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Shape">
            <a:extLst>
              <a:ext uri="{FF2B5EF4-FFF2-40B4-BE49-F238E27FC236}">
                <a16:creationId xmlns:a16="http://schemas.microsoft.com/office/drawing/2014/main" id="{9F6F5AED-A287-B794-792E-F7F3921F9725}"/>
              </a:ext>
            </a:extLst>
          </p:cNvPr>
          <p:cNvSpPr/>
          <p:nvPr/>
        </p:nvSpPr>
        <p:spPr>
          <a:xfrm>
            <a:off x="8584263" y="1166534"/>
            <a:ext cx="3149141" cy="1805585"/>
          </a:xfrm>
          <a:custGeom>
            <a:avLst/>
            <a:gdLst/>
            <a:ahLst/>
            <a:cxnLst>
              <a:cxn ang="0">
                <a:pos x="wd2" y="hd2"/>
              </a:cxn>
              <a:cxn ang="5400000">
                <a:pos x="wd2" y="hd2"/>
              </a:cxn>
              <a:cxn ang="10800000">
                <a:pos x="wd2" y="hd2"/>
              </a:cxn>
              <a:cxn ang="16200000">
                <a:pos x="wd2" y="hd2"/>
              </a:cxn>
            </a:cxnLst>
            <a:rect l="0" t="0" r="r" b="b"/>
            <a:pathLst>
              <a:path w="21592" h="21571" extrusionOk="0">
                <a:moveTo>
                  <a:pt x="21586" y="18602"/>
                </a:moveTo>
                <a:lnTo>
                  <a:pt x="21586" y="18602"/>
                </a:lnTo>
                <a:cubicBezTo>
                  <a:pt x="21573" y="18602"/>
                  <a:pt x="21559" y="18602"/>
                  <a:pt x="21559" y="18602"/>
                </a:cubicBezTo>
                <a:cubicBezTo>
                  <a:pt x="21559" y="18628"/>
                  <a:pt x="21559" y="18654"/>
                  <a:pt x="21546" y="18654"/>
                </a:cubicBezTo>
                <a:cubicBezTo>
                  <a:pt x="21519" y="18654"/>
                  <a:pt x="21505" y="18654"/>
                  <a:pt x="21491" y="18681"/>
                </a:cubicBezTo>
                <a:cubicBezTo>
                  <a:pt x="21505" y="18707"/>
                  <a:pt x="21505" y="18731"/>
                  <a:pt x="21505" y="18758"/>
                </a:cubicBezTo>
                <a:cubicBezTo>
                  <a:pt x="21479" y="18810"/>
                  <a:pt x="21424" y="19017"/>
                  <a:pt x="21397" y="18993"/>
                </a:cubicBezTo>
                <a:cubicBezTo>
                  <a:pt x="21330" y="18966"/>
                  <a:pt x="21397" y="18861"/>
                  <a:pt x="21397" y="18810"/>
                </a:cubicBezTo>
                <a:cubicBezTo>
                  <a:pt x="21370" y="18758"/>
                  <a:pt x="21302" y="18731"/>
                  <a:pt x="21302" y="18681"/>
                </a:cubicBezTo>
                <a:cubicBezTo>
                  <a:pt x="21316" y="18654"/>
                  <a:pt x="21330" y="18654"/>
                  <a:pt x="21356" y="18628"/>
                </a:cubicBezTo>
                <a:cubicBezTo>
                  <a:pt x="21356" y="18602"/>
                  <a:pt x="21356" y="18551"/>
                  <a:pt x="21356" y="18525"/>
                </a:cubicBezTo>
                <a:cubicBezTo>
                  <a:pt x="21356" y="18525"/>
                  <a:pt x="21370" y="18498"/>
                  <a:pt x="21370" y="18474"/>
                </a:cubicBezTo>
                <a:cubicBezTo>
                  <a:pt x="21370" y="18474"/>
                  <a:pt x="21356" y="18446"/>
                  <a:pt x="21356" y="18421"/>
                </a:cubicBezTo>
                <a:lnTo>
                  <a:pt x="21356" y="18395"/>
                </a:lnTo>
                <a:cubicBezTo>
                  <a:pt x="21342" y="18369"/>
                  <a:pt x="21342" y="18342"/>
                  <a:pt x="21330" y="18292"/>
                </a:cubicBezTo>
                <a:cubicBezTo>
                  <a:pt x="21316" y="18292"/>
                  <a:pt x="21330" y="18265"/>
                  <a:pt x="21316" y="18239"/>
                </a:cubicBezTo>
                <a:cubicBezTo>
                  <a:pt x="21316" y="18239"/>
                  <a:pt x="21302" y="18239"/>
                  <a:pt x="21302" y="18213"/>
                </a:cubicBezTo>
                <a:cubicBezTo>
                  <a:pt x="21302" y="18239"/>
                  <a:pt x="21316" y="18265"/>
                  <a:pt x="21316" y="18292"/>
                </a:cubicBezTo>
                <a:cubicBezTo>
                  <a:pt x="21316" y="18265"/>
                  <a:pt x="21316" y="18265"/>
                  <a:pt x="21316" y="18265"/>
                </a:cubicBezTo>
                <a:cubicBezTo>
                  <a:pt x="21302" y="18213"/>
                  <a:pt x="21275" y="18189"/>
                  <a:pt x="21262" y="18136"/>
                </a:cubicBezTo>
                <a:cubicBezTo>
                  <a:pt x="21248" y="18136"/>
                  <a:pt x="21262" y="18109"/>
                  <a:pt x="21248" y="18083"/>
                </a:cubicBezTo>
                <a:cubicBezTo>
                  <a:pt x="21248" y="18059"/>
                  <a:pt x="21235" y="18059"/>
                  <a:pt x="21221" y="18033"/>
                </a:cubicBezTo>
                <a:cubicBezTo>
                  <a:pt x="21221" y="18033"/>
                  <a:pt x="21221" y="18033"/>
                  <a:pt x="21235" y="18033"/>
                </a:cubicBezTo>
                <a:lnTo>
                  <a:pt x="21248" y="18033"/>
                </a:lnTo>
                <a:cubicBezTo>
                  <a:pt x="21248" y="18059"/>
                  <a:pt x="21248" y="18083"/>
                  <a:pt x="21275" y="18083"/>
                </a:cubicBezTo>
                <a:cubicBezTo>
                  <a:pt x="21275" y="18083"/>
                  <a:pt x="21302" y="18109"/>
                  <a:pt x="21316" y="18109"/>
                </a:cubicBezTo>
                <a:cubicBezTo>
                  <a:pt x="21316" y="18136"/>
                  <a:pt x="21316" y="18136"/>
                  <a:pt x="21316" y="18136"/>
                </a:cubicBezTo>
                <a:cubicBezTo>
                  <a:pt x="21316" y="18136"/>
                  <a:pt x="21316" y="18136"/>
                  <a:pt x="21330" y="18136"/>
                </a:cubicBezTo>
                <a:lnTo>
                  <a:pt x="21330" y="18136"/>
                </a:lnTo>
                <a:cubicBezTo>
                  <a:pt x="21330" y="18162"/>
                  <a:pt x="21342" y="18162"/>
                  <a:pt x="21342" y="18189"/>
                </a:cubicBezTo>
                <a:cubicBezTo>
                  <a:pt x="21342" y="18189"/>
                  <a:pt x="21342" y="18189"/>
                  <a:pt x="21342" y="18213"/>
                </a:cubicBezTo>
                <a:cubicBezTo>
                  <a:pt x="21342" y="18213"/>
                  <a:pt x="21342" y="18213"/>
                  <a:pt x="21330" y="18213"/>
                </a:cubicBezTo>
                <a:lnTo>
                  <a:pt x="21330" y="18213"/>
                </a:lnTo>
                <a:cubicBezTo>
                  <a:pt x="21356" y="18213"/>
                  <a:pt x="21356" y="18265"/>
                  <a:pt x="21356" y="18292"/>
                </a:cubicBezTo>
                <a:lnTo>
                  <a:pt x="21356" y="18292"/>
                </a:lnTo>
                <a:lnTo>
                  <a:pt x="21370" y="18318"/>
                </a:lnTo>
                <a:lnTo>
                  <a:pt x="21356" y="18318"/>
                </a:lnTo>
                <a:lnTo>
                  <a:pt x="21356" y="18342"/>
                </a:lnTo>
                <a:cubicBezTo>
                  <a:pt x="21356" y="18342"/>
                  <a:pt x="21356" y="18342"/>
                  <a:pt x="21370" y="18342"/>
                </a:cubicBezTo>
                <a:lnTo>
                  <a:pt x="21370" y="18369"/>
                </a:lnTo>
                <a:cubicBezTo>
                  <a:pt x="21384" y="18369"/>
                  <a:pt x="21384" y="18369"/>
                  <a:pt x="21397" y="18369"/>
                </a:cubicBezTo>
                <a:cubicBezTo>
                  <a:pt x="21384" y="18369"/>
                  <a:pt x="21384" y="18395"/>
                  <a:pt x="21384" y="18395"/>
                </a:cubicBezTo>
                <a:cubicBezTo>
                  <a:pt x="21397" y="18395"/>
                  <a:pt x="21410" y="18395"/>
                  <a:pt x="21410" y="18421"/>
                </a:cubicBezTo>
                <a:cubicBezTo>
                  <a:pt x="21410" y="18395"/>
                  <a:pt x="21410" y="18369"/>
                  <a:pt x="21410" y="18342"/>
                </a:cubicBezTo>
                <a:lnTo>
                  <a:pt x="21410" y="18342"/>
                </a:lnTo>
                <a:cubicBezTo>
                  <a:pt x="21437" y="18369"/>
                  <a:pt x="21437" y="18421"/>
                  <a:pt x="21451" y="18474"/>
                </a:cubicBezTo>
                <a:cubicBezTo>
                  <a:pt x="21465" y="18474"/>
                  <a:pt x="21491" y="18525"/>
                  <a:pt x="21519" y="18525"/>
                </a:cubicBezTo>
                <a:cubicBezTo>
                  <a:pt x="21546" y="18525"/>
                  <a:pt x="21559" y="18474"/>
                  <a:pt x="21586" y="18474"/>
                </a:cubicBezTo>
                <a:lnTo>
                  <a:pt x="21586" y="18474"/>
                </a:lnTo>
                <a:cubicBezTo>
                  <a:pt x="21600" y="18525"/>
                  <a:pt x="21586" y="18551"/>
                  <a:pt x="21586" y="18602"/>
                </a:cubicBezTo>
                <a:close/>
                <a:moveTo>
                  <a:pt x="21262" y="18993"/>
                </a:moveTo>
                <a:lnTo>
                  <a:pt x="21262" y="18993"/>
                </a:lnTo>
                <a:cubicBezTo>
                  <a:pt x="21275" y="18966"/>
                  <a:pt x="21289" y="18966"/>
                  <a:pt x="21289" y="18940"/>
                </a:cubicBezTo>
                <a:cubicBezTo>
                  <a:pt x="21302" y="18940"/>
                  <a:pt x="21302" y="18940"/>
                  <a:pt x="21316" y="18940"/>
                </a:cubicBezTo>
                <a:cubicBezTo>
                  <a:pt x="21316" y="18966"/>
                  <a:pt x="21316" y="18966"/>
                  <a:pt x="21316" y="18993"/>
                </a:cubicBezTo>
                <a:cubicBezTo>
                  <a:pt x="21316" y="18993"/>
                  <a:pt x="21316" y="18993"/>
                  <a:pt x="21316" y="19017"/>
                </a:cubicBezTo>
                <a:cubicBezTo>
                  <a:pt x="21316" y="19017"/>
                  <a:pt x="21330" y="19017"/>
                  <a:pt x="21330" y="19043"/>
                </a:cubicBezTo>
                <a:cubicBezTo>
                  <a:pt x="21302" y="19096"/>
                  <a:pt x="21289" y="19146"/>
                  <a:pt x="21262" y="19199"/>
                </a:cubicBezTo>
                <a:cubicBezTo>
                  <a:pt x="21248" y="19225"/>
                  <a:pt x="21221" y="19225"/>
                  <a:pt x="21221" y="19276"/>
                </a:cubicBezTo>
                <a:cubicBezTo>
                  <a:pt x="21221" y="19276"/>
                  <a:pt x="21235" y="19302"/>
                  <a:pt x="21248" y="19302"/>
                </a:cubicBezTo>
                <a:lnTo>
                  <a:pt x="21248" y="19302"/>
                </a:lnTo>
                <a:cubicBezTo>
                  <a:pt x="21248" y="19329"/>
                  <a:pt x="21235" y="19329"/>
                  <a:pt x="21235" y="19329"/>
                </a:cubicBezTo>
                <a:cubicBezTo>
                  <a:pt x="21221" y="19329"/>
                  <a:pt x="21221" y="19302"/>
                  <a:pt x="21221" y="19302"/>
                </a:cubicBezTo>
                <a:cubicBezTo>
                  <a:pt x="21193" y="19329"/>
                  <a:pt x="21167" y="19355"/>
                  <a:pt x="21153" y="19379"/>
                </a:cubicBezTo>
                <a:cubicBezTo>
                  <a:pt x="21140" y="19379"/>
                  <a:pt x="21127" y="19355"/>
                  <a:pt x="21127" y="19379"/>
                </a:cubicBezTo>
                <a:lnTo>
                  <a:pt x="21140" y="19406"/>
                </a:lnTo>
                <a:cubicBezTo>
                  <a:pt x="21140" y="19432"/>
                  <a:pt x="21140" y="19458"/>
                  <a:pt x="21140" y="19485"/>
                </a:cubicBezTo>
                <a:cubicBezTo>
                  <a:pt x="21127" y="19458"/>
                  <a:pt x="21113" y="19458"/>
                  <a:pt x="21113" y="19458"/>
                </a:cubicBezTo>
                <a:lnTo>
                  <a:pt x="21113" y="19458"/>
                </a:lnTo>
                <a:cubicBezTo>
                  <a:pt x="21113" y="19485"/>
                  <a:pt x="21127" y="19485"/>
                  <a:pt x="21127" y="19485"/>
                </a:cubicBezTo>
                <a:cubicBezTo>
                  <a:pt x="21113" y="19535"/>
                  <a:pt x="21113" y="19588"/>
                  <a:pt x="21100" y="19614"/>
                </a:cubicBezTo>
                <a:cubicBezTo>
                  <a:pt x="21100" y="19641"/>
                  <a:pt x="21046" y="19718"/>
                  <a:pt x="21032" y="19744"/>
                </a:cubicBezTo>
                <a:cubicBezTo>
                  <a:pt x="20978" y="19744"/>
                  <a:pt x="20951" y="19691"/>
                  <a:pt x="20911" y="19691"/>
                </a:cubicBezTo>
                <a:cubicBezTo>
                  <a:pt x="20911" y="19665"/>
                  <a:pt x="20911" y="19665"/>
                  <a:pt x="20911" y="19665"/>
                </a:cubicBezTo>
                <a:cubicBezTo>
                  <a:pt x="20911" y="19641"/>
                  <a:pt x="20897" y="19641"/>
                  <a:pt x="20897" y="19665"/>
                </a:cubicBezTo>
                <a:cubicBezTo>
                  <a:pt x="20883" y="19665"/>
                  <a:pt x="20856" y="19691"/>
                  <a:pt x="20843" y="19641"/>
                </a:cubicBezTo>
                <a:lnTo>
                  <a:pt x="20843" y="19641"/>
                </a:lnTo>
                <a:cubicBezTo>
                  <a:pt x="20856" y="19641"/>
                  <a:pt x="20856" y="19641"/>
                  <a:pt x="20856" y="19641"/>
                </a:cubicBezTo>
                <a:cubicBezTo>
                  <a:pt x="20856" y="19641"/>
                  <a:pt x="20856" y="19641"/>
                  <a:pt x="20856" y="19614"/>
                </a:cubicBezTo>
                <a:lnTo>
                  <a:pt x="20869" y="19614"/>
                </a:lnTo>
                <a:lnTo>
                  <a:pt x="20869" y="19614"/>
                </a:lnTo>
                <a:cubicBezTo>
                  <a:pt x="20869" y="19588"/>
                  <a:pt x="20856" y="19588"/>
                  <a:pt x="20856" y="19588"/>
                </a:cubicBezTo>
                <a:lnTo>
                  <a:pt x="20856" y="19588"/>
                </a:lnTo>
                <a:cubicBezTo>
                  <a:pt x="20869" y="19588"/>
                  <a:pt x="20869" y="19588"/>
                  <a:pt x="20883" y="19588"/>
                </a:cubicBezTo>
                <a:cubicBezTo>
                  <a:pt x="20869" y="19588"/>
                  <a:pt x="20869" y="19562"/>
                  <a:pt x="20869" y="19562"/>
                </a:cubicBezTo>
                <a:lnTo>
                  <a:pt x="20869" y="19562"/>
                </a:lnTo>
                <a:cubicBezTo>
                  <a:pt x="20883" y="19562"/>
                  <a:pt x="20897" y="19562"/>
                  <a:pt x="20897" y="19562"/>
                </a:cubicBezTo>
                <a:cubicBezTo>
                  <a:pt x="20897" y="19535"/>
                  <a:pt x="20883" y="19535"/>
                  <a:pt x="20883" y="19511"/>
                </a:cubicBezTo>
                <a:cubicBezTo>
                  <a:pt x="20883" y="19511"/>
                  <a:pt x="20883" y="19511"/>
                  <a:pt x="20897" y="19511"/>
                </a:cubicBezTo>
                <a:cubicBezTo>
                  <a:pt x="20911" y="19485"/>
                  <a:pt x="20923" y="19458"/>
                  <a:pt x="20937" y="19432"/>
                </a:cubicBezTo>
                <a:cubicBezTo>
                  <a:pt x="20937" y="19406"/>
                  <a:pt x="20937" y="19406"/>
                  <a:pt x="20937" y="19406"/>
                </a:cubicBezTo>
                <a:cubicBezTo>
                  <a:pt x="20951" y="19355"/>
                  <a:pt x="20978" y="19355"/>
                  <a:pt x="21005" y="19329"/>
                </a:cubicBezTo>
                <a:cubicBezTo>
                  <a:pt x="21018" y="19329"/>
                  <a:pt x="21046" y="19302"/>
                  <a:pt x="21060" y="19276"/>
                </a:cubicBezTo>
                <a:cubicBezTo>
                  <a:pt x="21060" y="19250"/>
                  <a:pt x="21060" y="19250"/>
                  <a:pt x="21072" y="19225"/>
                </a:cubicBezTo>
                <a:cubicBezTo>
                  <a:pt x="21086" y="19225"/>
                  <a:pt x="21100" y="19225"/>
                  <a:pt x="21100" y="19199"/>
                </a:cubicBezTo>
                <a:cubicBezTo>
                  <a:pt x="21113" y="19199"/>
                  <a:pt x="21153" y="19122"/>
                  <a:pt x="21153" y="19122"/>
                </a:cubicBezTo>
                <a:cubicBezTo>
                  <a:pt x="21153" y="19122"/>
                  <a:pt x="21153" y="19070"/>
                  <a:pt x="21153" y="19043"/>
                </a:cubicBezTo>
                <a:cubicBezTo>
                  <a:pt x="21167" y="19043"/>
                  <a:pt x="21181" y="19017"/>
                  <a:pt x="21193" y="19017"/>
                </a:cubicBezTo>
                <a:cubicBezTo>
                  <a:pt x="21193" y="18993"/>
                  <a:pt x="21193" y="18940"/>
                  <a:pt x="21193" y="18914"/>
                </a:cubicBezTo>
                <a:cubicBezTo>
                  <a:pt x="21208" y="18914"/>
                  <a:pt x="21208" y="18887"/>
                  <a:pt x="21221" y="18861"/>
                </a:cubicBezTo>
                <a:cubicBezTo>
                  <a:pt x="21248" y="18887"/>
                  <a:pt x="21248" y="18940"/>
                  <a:pt x="21262" y="18993"/>
                </a:cubicBezTo>
                <a:close/>
                <a:moveTo>
                  <a:pt x="10638" y="5613"/>
                </a:moveTo>
                <a:lnTo>
                  <a:pt x="10638" y="5613"/>
                </a:lnTo>
                <a:cubicBezTo>
                  <a:pt x="10625" y="5640"/>
                  <a:pt x="10638" y="5640"/>
                  <a:pt x="10625" y="5640"/>
                </a:cubicBezTo>
                <a:cubicBezTo>
                  <a:pt x="10625" y="5640"/>
                  <a:pt x="10612" y="5664"/>
                  <a:pt x="10598" y="5664"/>
                </a:cubicBezTo>
                <a:cubicBezTo>
                  <a:pt x="10598" y="5664"/>
                  <a:pt x="10598" y="5664"/>
                  <a:pt x="10598" y="5640"/>
                </a:cubicBezTo>
                <a:cubicBezTo>
                  <a:pt x="10584" y="5640"/>
                  <a:pt x="10572" y="5640"/>
                  <a:pt x="10558" y="5640"/>
                </a:cubicBezTo>
                <a:cubicBezTo>
                  <a:pt x="10544" y="5561"/>
                  <a:pt x="10558" y="5561"/>
                  <a:pt x="10572" y="5537"/>
                </a:cubicBezTo>
                <a:cubicBezTo>
                  <a:pt x="10584" y="5537"/>
                  <a:pt x="10584" y="5537"/>
                  <a:pt x="10584" y="5537"/>
                </a:cubicBezTo>
                <a:cubicBezTo>
                  <a:pt x="10584" y="5561"/>
                  <a:pt x="10584" y="5561"/>
                  <a:pt x="10598" y="5561"/>
                </a:cubicBezTo>
                <a:cubicBezTo>
                  <a:pt x="10612" y="5561"/>
                  <a:pt x="10612" y="5510"/>
                  <a:pt x="10612" y="5510"/>
                </a:cubicBezTo>
                <a:cubicBezTo>
                  <a:pt x="10625" y="5510"/>
                  <a:pt x="10625" y="5510"/>
                  <a:pt x="10638" y="5510"/>
                </a:cubicBezTo>
                <a:cubicBezTo>
                  <a:pt x="10638" y="5561"/>
                  <a:pt x="10625" y="5587"/>
                  <a:pt x="10612" y="5613"/>
                </a:cubicBezTo>
                <a:lnTo>
                  <a:pt x="10612" y="5613"/>
                </a:lnTo>
                <a:cubicBezTo>
                  <a:pt x="10625" y="5613"/>
                  <a:pt x="10625" y="5613"/>
                  <a:pt x="10638" y="5613"/>
                </a:cubicBezTo>
                <a:close/>
                <a:moveTo>
                  <a:pt x="10504" y="5328"/>
                </a:moveTo>
                <a:lnTo>
                  <a:pt x="10504" y="5328"/>
                </a:lnTo>
                <a:cubicBezTo>
                  <a:pt x="10463" y="5328"/>
                  <a:pt x="10435" y="5328"/>
                  <a:pt x="10409" y="5328"/>
                </a:cubicBezTo>
                <a:cubicBezTo>
                  <a:pt x="10409" y="5378"/>
                  <a:pt x="10395" y="5378"/>
                  <a:pt x="10381" y="5407"/>
                </a:cubicBezTo>
                <a:cubicBezTo>
                  <a:pt x="10381" y="5378"/>
                  <a:pt x="10368" y="5378"/>
                  <a:pt x="10368" y="5378"/>
                </a:cubicBezTo>
                <a:cubicBezTo>
                  <a:pt x="10368" y="5354"/>
                  <a:pt x="10381" y="5328"/>
                  <a:pt x="10395" y="5328"/>
                </a:cubicBezTo>
                <a:cubicBezTo>
                  <a:pt x="10409" y="5302"/>
                  <a:pt x="10423" y="5302"/>
                  <a:pt x="10435" y="5302"/>
                </a:cubicBezTo>
                <a:cubicBezTo>
                  <a:pt x="10449" y="5302"/>
                  <a:pt x="10463" y="5251"/>
                  <a:pt x="10477" y="5225"/>
                </a:cubicBezTo>
                <a:cubicBezTo>
                  <a:pt x="10477" y="5225"/>
                  <a:pt x="10490" y="5225"/>
                  <a:pt x="10504" y="5225"/>
                </a:cubicBezTo>
                <a:lnTo>
                  <a:pt x="10504" y="5198"/>
                </a:lnTo>
                <a:cubicBezTo>
                  <a:pt x="10517" y="5198"/>
                  <a:pt x="10517" y="5198"/>
                  <a:pt x="10517" y="5198"/>
                </a:cubicBezTo>
                <a:cubicBezTo>
                  <a:pt x="10504" y="5251"/>
                  <a:pt x="10504" y="5251"/>
                  <a:pt x="10517" y="5302"/>
                </a:cubicBezTo>
                <a:cubicBezTo>
                  <a:pt x="10504" y="5302"/>
                  <a:pt x="10504" y="5302"/>
                  <a:pt x="10504" y="5328"/>
                </a:cubicBezTo>
                <a:close/>
                <a:moveTo>
                  <a:pt x="20897" y="3926"/>
                </a:moveTo>
                <a:lnTo>
                  <a:pt x="20897" y="3926"/>
                </a:lnTo>
                <a:lnTo>
                  <a:pt x="20883" y="3955"/>
                </a:lnTo>
                <a:cubicBezTo>
                  <a:pt x="20856" y="3979"/>
                  <a:pt x="20816" y="3955"/>
                  <a:pt x="20802" y="3955"/>
                </a:cubicBezTo>
                <a:cubicBezTo>
                  <a:pt x="20802" y="3926"/>
                  <a:pt x="20789" y="3926"/>
                  <a:pt x="20789" y="3902"/>
                </a:cubicBezTo>
                <a:lnTo>
                  <a:pt x="20776" y="3902"/>
                </a:lnTo>
                <a:lnTo>
                  <a:pt x="20776" y="3902"/>
                </a:lnTo>
                <a:cubicBezTo>
                  <a:pt x="20762" y="3902"/>
                  <a:pt x="20748" y="3926"/>
                  <a:pt x="20734" y="3926"/>
                </a:cubicBezTo>
                <a:cubicBezTo>
                  <a:pt x="20722" y="3902"/>
                  <a:pt x="20722" y="3902"/>
                  <a:pt x="20708" y="3902"/>
                </a:cubicBezTo>
                <a:cubicBezTo>
                  <a:pt x="20708" y="3926"/>
                  <a:pt x="20722" y="3926"/>
                  <a:pt x="20722" y="3955"/>
                </a:cubicBezTo>
                <a:cubicBezTo>
                  <a:pt x="20708" y="3955"/>
                  <a:pt x="20708" y="3955"/>
                  <a:pt x="20708" y="3979"/>
                </a:cubicBezTo>
                <a:cubicBezTo>
                  <a:pt x="20722" y="3979"/>
                  <a:pt x="20734" y="3979"/>
                  <a:pt x="20734" y="3979"/>
                </a:cubicBezTo>
                <a:cubicBezTo>
                  <a:pt x="20748" y="3979"/>
                  <a:pt x="20748" y="3979"/>
                  <a:pt x="20762" y="3955"/>
                </a:cubicBezTo>
                <a:lnTo>
                  <a:pt x="20776" y="3979"/>
                </a:lnTo>
                <a:cubicBezTo>
                  <a:pt x="20789" y="4032"/>
                  <a:pt x="20776" y="4032"/>
                  <a:pt x="20802" y="4058"/>
                </a:cubicBezTo>
                <a:cubicBezTo>
                  <a:pt x="20816" y="4058"/>
                  <a:pt x="20829" y="4032"/>
                  <a:pt x="20829" y="4032"/>
                </a:cubicBezTo>
                <a:lnTo>
                  <a:pt x="20829" y="4058"/>
                </a:lnTo>
                <a:cubicBezTo>
                  <a:pt x="20829" y="4058"/>
                  <a:pt x="20843" y="4058"/>
                  <a:pt x="20843" y="4032"/>
                </a:cubicBezTo>
                <a:cubicBezTo>
                  <a:pt x="20843" y="4084"/>
                  <a:pt x="20856" y="4084"/>
                  <a:pt x="20856" y="4135"/>
                </a:cubicBezTo>
                <a:cubicBezTo>
                  <a:pt x="20856" y="4161"/>
                  <a:pt x="20843" y="4161"/>
                  <a:pt x="20843" y="4161"/>
                </a:cubicBezTo>
                <a:cubicBezTo>
                  <a:pt x="20869" y="4161"/>
                  <a:pt x="20869" y="4212"/>
                  <a:pt x="20897" y="4238"/>
                </a:cubicBezTo>
                <a:cubicBezTo>
                  <a:pt x="20897" y="4265"/>
                  <a:pt x="20897" y="4265"/>
                  <a:pt x="20897" y="4291"/>
                </a:cubicBezTo>
                <a:lnTo>
                  <a:pt x="20911" y="4291"/>
                </a:lnTo>
                <a:cubicBezTo>
                  <a:pt x="20911" y="4421"/>
                  <a:pt x="20869" y="4368"/>
                  <a:pt x="20829" y="4368"/>
                </a:cubicBezTo>
                <a:cubicBezTo>
                  <a:pt x="20802" y="4341"/>
                  <a:pt x="20789" y="4368"/>
                  <a:pt x="20776" y="4341"/>
                </a:cubicBezTo>
                <a:lnTo>
                  <a:pt x="20776" y="4317"/>
                </a:lnTo>
                <a:lnTo>
                  <a:pt x="20762" y="4317"/>
                </a:lnTo>
                <a:cubicBezTo>
                  <a:pt x="20748" y="4341"/>
                  <a:pt x="20748" y="4341"/>
                  <a:pt x="20748" y="4368"/>
                </a:cubicBezTo>
                <a:cubicBezTo>
                  <a:pt x="20722" y="4394"/>
                  <a:pt x="20694" y="4421"/>
                  <a:pt x="20653" y="4447"/>
                </a:cubicBezTo>
                <a:cubicBezTo>
                  <a:pt x="20640" y="4447"/>
                  <a:pt x="20627" y="4447"/>
                  <a:pt x="20613" y="4447"/>
                </a:cubicBezTo>
                <a:cubicBezTo>
                  <a:pt x="20599" y="4473"/>
                  <a:pt x="20599" y="4497"/>
                  <a:pt x="20585" y="4497"/>
                </a:cubicBezTo>
                <a:cubicBezTo>
                  <a:pt x="20573" y="4524"/>
                  <a:pt x="20559" y="4497"/>
                  <a:pt x="20545" y="4524"/>
                </a:cubicBezTo>
                <a:cubicBezTo>
                  <a:pt x="20532" y="4524"/>
                  <a:pt x="20532" y="4550"/>
                  <a:pt x="20518" y="4577"/>
                </a:cubicBezTo>
                <a:cubicBezTo>
                  <a:pt x="20518" y="4577"/>
                  <a:pt x="20505" y="4577"/>
                  <a:pt x="20492" y="4577"/>
                </a:cubicBezTo>
                <a:cubicBezTo>
                  <a:pt x="20478" y="4577"/>
                  <a:pt x="20478" y="4627"/>
                  <a:pt x="20464" y="4653"/>
                </a:cubicBezTo>
                <a:cubicBezTo>
                  <a:pt x="20451" y="4653"/>
                  <a:pt x="20437" y="4680"/>
                  <a:pt x="20424" y="4680"/>
                </a:cubicBezTo>
                <a:cubicBezTo>
                  <a:pt x="20410" y="4706"/>
                  <a:pt x="20410" y="4706"/>
                  <a:pt x="20410" y="4730"/>
                </a:cubicBezTo>
                <a:cubicBezTo>
                  <a:pt x="20396" y="4730"/>
                  <a:pt x="20370" y="4730"/>
                  <a:pt x="20356" y="4757"/>
                </a:cubicBezTo>
                <a:cubicBezTo>
                  <a:pt x="20356" y="4757"/>
                  <a:pt x="20356" y="4783"/>
                  <a:pt x="20356" y="4809"/>
                </a:cubicBezTo>
                <a:lnTo>
                  <a:pt x="20343" y="4809"/>
                </a:lnTo>
                <a:lnTo>
                  <a:pt x="20329" y="4809"/>
                </a:lnTo>
                <a:cubicBezTo>
                  <a:pt x="20315" y="4809"/>
                  <a:pt x="20315" y="4730"/>
                  <a:pt x="20289" y="4730"/>
                </a:cubicBezTo>
                <a:cubicBezTo>
                  <a:pt x="20261" y="4706"/>
                  <a:pt x="20180" y="4730"/>
                  <a:pt x="20166" y="4757"/>
                </a:cubicBezTo>
                <a:cubicBezTo>
                  <a:pt x="20140" y="4783"/>
                  <a:pt x="20112" y="4809"/>
                  <a:pt x="20099" y="4860"/>
                </a:cubicBezTo>
                <a:lnTo>
                  <a:pt x="20086" y="4836"/>
                </a:lnTo>
                <a:cubicBezTo>
                  <a:pt x="20099" y="4809"/>
                  <a:pt x="20099" y="4783"/>
                  <a:pt x="20099" y="4730"/>
                </a:cubicBezTo>
                <a:lnTo>
                  <a:pt x="20099" y="4730"/>
                </a:lnTo>
                <a:cubicBezTo>
                  <a:pt x="20099" y="4730"/>
                  <a:pt x="20086" y="4730"/>
                  <a:pt x="20072" y="4730"/>
                </a:cubicBezTo>
                <a:cubicBezTo>
                  <a:pt x="20072" y="4783"/>
                  <a:pt x="20045" y="4783"/>
                  <a:pt x="20032" y="4809"/>
                </a:cubicBezTo>
                <a:lnTo>
                  <a:pt x="20032" y="4836"/>
                </a:lnTo>
                <a:cubicBezTo>
                  <a:pt x="20019" y="4860"/>
                  <a:pt x="20019" y="4860"/>
                  <a:pt x="20005" y="4860"/>
                </a:cubicBezTo>
                <a:cubicBezTo>
                  <a:pt x="19991" y="4836"/>
                  <a:pt x="19991" y="4809"/>
                  <a:pt x="19977" y="4783"/>
                </a:cubicBezTo>
                <a:cubicBezTo>
                  <a:pt x="19965" y="4809"/>
                  <a:pt x="19965" y="4809"/>
                  <a:pt x="19950" y="4836"/>
                </a:cubicBezTo>
                <a:cubicBezTo>
                  <a:pt x="19950" y="4836"/>
                  <a:pt x="19950" y="4836"/>
                  <a:pt x="19950" y="4809"/>
                </a:cubicBezTo>
                <a:cubicBezTo>
                  <a:pt x="19924" y="4836"/>
                  <a:pt x="19924" y="4860"/>
                  <a:pt x="19910" y="4886"/>
                </a:cubicBezTo>
                <a:cubicBezTo>
                  <a:pt x="19910" y="4913"/>
                  <a:pt x="19924" y="4913"/>
                  <a:pt x="19924" y="4939"/>
                </a:cubicBezTo>
                <a:cubicBezTo>
                  <a:pt x="19910" y="4939"/>
                  <a:pt x="19910" y="4965"/>
                  <a:pt x="19896" y="4992"/>
                </a:cubicBezTo>
                <a:lnTo>
                  <a:pt x="19896" y="4992"/>
                </a:lnTo>
                <a:cubicBezTo>
                  <a:pt x="19883" y="5042"/>
                  <a:pt x="19842" y="5069"/>
                  <a:pt x="19829" y="5172"/>
                </a:cubicBezTo>
                <a:cubicBezTo>
                  <a:pt x="19856" y="5198"/>
                  <a:pt x="19883" y="5198"/>
                  <a:pt x="19910" y="5198"/>
                </a:cubicBezTo>
                <a:cubicBezTo>
                  <a:pt x="19910" y="5225"/>
                  <a:pt x="19910" y="5225"/>
                  <a:pt x="19910" y="5225"/>
                </a:cubicBezTo>
                <a:cubicBezTo>
                  <a:pt x="19910" y="5275"/>
                  <a:pt x="19883" y="5275"/>
                  <a:pt x="19883" y="5328"/>
                </a:cubicBezTo>
                <a:cubicBezTo>
                  <a:pt x="19883" y="5354"/>
                  <a:pt x="19883" y="5354"/>
                  <a:pt x="19896" y="5378"/>
                </a:cubicBezTo>
                <a:lnTo>
                  <a:pt x="19910" y="5378"/>
                </a:lnTo>
                <a:cubicBezTo>
                  <a:pt x="19924" y="5407"/>
                  <a:pt x="19924" y="5431"/>
                  <a:pt x="19924" y="5457"/>
                </a:cubicBezTo>
                <a:cubicBezTo>
                  <a:pt x="19910" y="5484"/>
                  <a:pt x="19896" y="5510"/>
                  <a:pt x="19896" y="5510"/>
                </a:cubicBezTo>
                <a:cubicBezTo>
                  <a:pt x="19883" y="5484"/>
                  <a:pt x="19883" y="5484"/>
                  <a:pt x="19883" y="5484"/>
                </a:cubicBezTo>
                <a:cubicBezTo>
                  <a:pt x="19883" y="5457"/>
                  <a:pt x="19883" y="5457"/>
                  <a:pt x="19896" y="5431"/>
                </a:cubicBezTo>
                <a:cubicBezTo>
                  <a:pt x="19896" y="5431"/>
                  <a:pt x="19896" y="5431"/>
                  <a:pt x="19883" y="5431"/>
                </a:cubicBezTo>
                <a:lnTo>
                  <a:pt x="19883" y="5431"/>
                </a:lnTo>
                <a:cubicBezTo>
                  <a:pt x="19856" y="5457"/>
                  <a:pt x="19802" y="5587"/>
                  <a:pt x="19829" y="5640"/>
                </a:cubicBezTo>
                <a:cubicBezTo>
                  <a:pt x="19829" y="5664"/>
                  <a:pt x="19842" y="5664"/>
                  <a:pt x="19842" y="5690"/>
                </a:cubicBezTo>
                <a:cubicBezTo>
                  <a:pt x="19829" y="5794"/>
                  <a:pt x="19802" y="5717"/>
                  <a:pt x="19761" y="5743"/>
                </a:cubicBezTo>
                <a:cubicBezTo>
                  <a:pt x="19735" y="5743"/>
                  <a:pt x="19693" y="5820"/>
                  <a:pt x="19707" y="5873"/>
                </a:cubicBezTo>
                <a:cubicBezTo>
                  <a:pt x="19707" y="5899"/>
                  <a:pt x="19721" y="5899"/>
                  <a:pt x="19721" y="5925"/>
                </a:cubicBezTo>
                <a:cubicBezTo>
                  <a:pt x="19721" y="5925"/>
                  <a:pt x="19721" y="5925"/>
                  <a:pt x="19721" y="5950"/>
                </a:cubicBezTo>
                <a:cubicBezTo>
                  <a:pt x="19680" y="5950"/>
                  <a:pt x="19653" y="5976"/>
                  <a:pt x="19626" y="6002"/>
                </a:cubicBezTo>
                <a:cubicBezTo>
                  <a:pt x="19626" y="6029"/>
                  <a:pt x="19626" y="6079"/>
                  <a:pt x="19626" y="6106"/>
                </a:cubicBezTo>
                <a:cubicBezTo>
                  <a:pt x="19612" y="6158"/>
                  <a:pt x="19546" y="6288"/>
                  <a:pt x="19518" y="6288"/>
                </a:cubicBezTo>
                <a:cubicBezTo>
                  <a:pt x="19518" y="6262"/>
                  <a:pt x="19504" y="6209"/>
                  <a:pt x="19504" y="6158"/>
                </a:cubicBezTo>
                <a:cubicBezTo>
                  <a:pt x="19504" y="6132"/>
                  <a:pt x="19504" y="6106"/>
                  <a:pt x="19504" y="6079"/>
                </a:cubicBezTo>
                <a:cubicBezTo>
                  <a:pt x="19491" y="6055"/>
                  <a:pt x="19491" y="6029"/>
                  <a:pt x="19478" y="6002"/>
                </a:cubicBezTo>
                <a:cubicBezTo>
                  <a:pt x="19464" y="5925"/>
                  <a:pt x="19464" y="5873"/>
                  <a:pt x="19464" y="5794"/>
                </a:cubicBezTo>
                <a:cubicBezTo>
                  <a:pt x="19451" y="5690"/>
                  <a:pt x="19437" y="5613"/>
                  <a:pt x="19451" y="5510"/>
                </a:cubicBezTo>
                <a:cubicBezTo>
                  <a:pt x="19451" y="5484"/>
                  <a:pt x="19451" y="5457"/>
                  <a:pt x="19451" y="5431"/>
                </a:cubicBezTo>
                <a:cubicBezTo>
                  <a:pt x="19464" y="5378"/>
                  <a:pt x="19491" y="5354"/>
                  <a:pt x="19518" y="5328"/>
                </a:cubicBezTo>
                <a:cubicBezTo>
                  <a:pt x="19518" y="5302"/>
                  <a:pt x="19532" y="5275"/>
                  <a:pt x="19532" y="5251"/>
                </a:cubicBezTo>
                <a:lnTo>
                  <a:pt x="19532" y="5225"/>
                </a:lnTo>
                <a:cubicBezTo>
                  <a:pt x="19586" y="5198"/>
                  <a:pt x="19653" y="5121"/>
                  <a:pt x="19680" y="5042"/>
                </a:cubicBezTo>
                <a:cubicBezTo>
                  <a:pt x="19693" y="5016"/>
                  <a:pt x="19693" y="4992"/>
                  <a:pt x="19707" y="4965"/>
                </a:cubicBezTo>
                <a:cubicBezTo>
                  <a:pt x="19748" y="4913"/>
                  <a:pt x="19775" y="4860"/>
                  <a:pt x="19816" y="4809"/>
                </a:cubicBezTo>
                <a:cubicBezTo>
                  <a:pt x="19829" y="4783"/>
                  <a:pt x="19829" y="4757"/>
                  <a:pt x="19842" y="4757"/>
                </a:cubicBezTo>
                <a:cubicBezTo>
                  <a:pt x="19856" y="4706"/>
                  <a:pt x="19896" y="4706"/>
                  <a:pt x="19924" y="4680"/>
                </a:cubicBezTo>
                <a:lnTo>
                  <a:pt x="19924" y="4680"/>
                </a:lnTo>
                <a:cubicBezTo>
                  <a:pt x="19937" y="4680"/>
                  <a:pt x="19965" y="4603"/>
                  <a:pt x="19965" y="4577"/>
                </a:cubicBezTo>
                <a:cubicBezTo>
                  <a:pt x="19950" y="4577"/>
                  <a:pt x="19950" y="4577"/>
                  <a:pt x="19950" y="4577"/>
                </a:cubicBezTo>
                <a:cubicBezTo>
                  <a:pt x="19950" y="4550"/>
                  <a:pt x="19965" y="4524"/>
                  <a:pt x="19965" y="4497"/>
                </a:cubicBezTo>
                <a:cubicBezTo>
                  <a:pt x="19965" y="4473"/>
                  <a:pt x="19965" y="4447"/>
                  <a:pt x="19977" y="4421"/>
                </a:cubicBezTo>
                <a:cubicBezTo>
                  <a:pt x="19991" y="4394"/>
                  <a:pt x="20019" y="4394"/>
                  <a:pt x="20045" y="4394"/>
                </a:cubicBezTo>
                <a:cubicBezTo>
                  <a:pt x="20045" y="4368"/>
                  <a:pt x="20045" y="4368"/>
                  <a:pt x="20032" y="4368"/>
                </a:cubicBezTo>
                <a:cubicBezTo>
                  <a:pt x="20019" y="4341"/>
                  <a:pt x="19991" y="4341"/>
                  <a:pt x="19977" y="4341"/>
                </a:cubicBezTo>
                <a:cubicBezTo>
                  <a:pt x="19950" y="4341"/>
                  <a:pt x="19937" y="4368"/>
                  <a:pt x="19910" y="4368"/>
                </a:cubicBezTo>
                <a:cubicBezTo>
                  <a:pt x="19910" y="4447"/>
                  <a:pt x="19896" y="4447"/>
                  <a:pt x="19896" y="4497"/>
                </a:cubicBezTo>
                <a:cubicBezTo>
                  <a:pt x="19896" y="4524"/>
                  <a:pt x="19896" y="4524"/>
                  <a:pt x="19896" y="4524"/>
                </a:cubicBezTo>
                <a:cubicBezTo>
                  <a:pt x="19883" y="4524"/>
                  <a:pt x="19870" y="4524"/>
                  <a:pt x="19856" y="4524"/>
                </a:cubicBezTo>
                <a:cubicBezTo>
                  <a:pt x="19829" y="4577"/>
                  <a:pt x="19775" y="4706"/>
                  <a:pt x="19721" y="4706"/>
                </a:cubicBezTo>
                <a:cubicBezTo>
                  <a:pt x="19735" y="4680"/>
                  <a:pt x="19735" y="4653"/>
                  <a:pt x="19735" y="4627"/>
                </a:cubicBezTo>
                <a:cubicBezTo>
                  <a:pt x="19735" y="4627"/>
                  <a:pt x="19721" y="4627"/>
                  <a:pt x="19707" y="4627"/>
                </a:cubicBezTo>
                <a:cubicBezTo>
                  <a:pt x="19707" y="4603"/>
                  <a:pt x="19707" y="4603"/>
                  <a:pt x="19707" y="4603"/>
                </a:cubicBezTo>
                <a:cubicBezTo>
                  <a:pt x="19721" y="4577"/>
                  <a:pt x="19735" y="4524"/>
                  <a:pt x="19735" y="4473"/>
                </a:cubicBezTo>
                <a:cubicBezTo>
                  <a:pt x="19707" y="4497"/>
                  <a:pt x="19707" y="4524"/>
                  <a:pt x="19680" y="4524"/>
                </a:cubicBezTo>
                <a:cubicBezTo>
                  <a:pt x="19667" y="4421"/>
                  <a:pt x="19532" y="4524"/>
                  <a:pt x="19504" y="4550"/>
                </a:cubicBezTo>
                <a:cubicBezTo>
                  <a:pt x="19504" y="4577"/>
                  <a:pt x="19504" y="4577"/>
                  <a:pt x="19504" y="4603"/>
                </a:cubicBezTo>
                <a:cubicBezTo>
                  <a:pt x="19491" y="4603"/>
                  <a:pt x="19464" y="4627"/>
                  <a:pt x="19464" y="4653"/>
                </a:cubicBezTo>
                <a:cubicBezTo>
                  <a:pt x="19464" y="4680"/>
                  <a:pt x="19464" y="4680"/>
                  <a:pt x="19464" y="4706"/>
                </a:cubicBezTo>
                <a:cubicBezTo>
                  <a:pt x="19437" y="4706"/>
                  <a:pt x="19329" y="4836"/>
                  <a:pt x="19356" y="4913"/>
                </a:cubicBezTo>
                <a:cubicBezTo>
                  <a:pt x="19356" y="4939"/>
                  <a:pt x="19383" y="4913"/>
                  <a:pt x="19397" y="4939"/>
                </a:cubicBezTo>
                <a:cubicBezTo>
                  <a:pt x="19409" y="4939"/>
                  <a:pt x="19409" y="4939"/>
                  <a:pt x="19409" y="4965"/>
                </a:cubicBezTo>
                <a:lnTo>
                  <a:pt x="19409" y="4965"/>
                </a:lnTo>
                <a:cubicBezTo>
                  <a:pt x="19397" y="4965"/>
                  <a:pt x="19356" y="4992"/>
                  <a:pt x="19356" y="4992"/>
                </a:cubicBezTo>
                <a:cubicBezTo>
                  <a:pt x="19329" y="4992"/>
                  <a:pt x="19302" y="4965"/>
                  <a:pt x="19288" y="4965"/>
                </a:cubicBezTo>
                <a:cubicBezTo>
                  <a:pt x="19274" y="4992"/>
                  <a:pt x="19274" y="4992"/>
                  <a:pt x="19262" y="5016"/>
                </a:cubicBezTo>
                <a:lnTo>
                  <a:pt x="19262" y="5016"/>
                </a:lnTo>
                <a:cubicBezTo>
                  <a:pt x="19248" y="4992"/>
                  <a:pt x="19248" y="4992"/>
                  <a:pt x="19248" y="4992"/>
                </a:cubicBezTo>
                <a:cubicBezTo>
                  <a:pt x="19220" y="4992"/>
                  <a:pt x="19193" y="5042"/>
                  <a:pt x="19167" y="5016"/>
                </a:cubicBezTo>
                <a:cubicBezTo>
                  <a:pt x="19180" y="4965"/>
                  <a:pt x="19208" y="4965"/>
                  <a:pt x="19220" y="4965"/>
                </a:cubicBezTo>
                <a:lnTo>
                  <a:pt x="19220" y="4965"/>
                </a:lnTo>
                <a:cubicBezTo>
                  <a:pt x="19208" y="4913"/>
                  <a:pt x="19180" y="4886"/>
                  <a:pt x="19139" y="4886"/>
                </a:cubicBezTo>
                <a:cubicBezTo>
                  <a:pt x="19139" y="4913"/>
                  <a:pt x="19127" y="4913"/>
                  <a:pt x="19127" y="4913"/>
                </a:cubicBezTo>
                <a:cubicBezTo>
                  <a:pt x="19113" y="4886"/>
                  <a:pt x="19099" y="4886"/>
                  <a:pt x="19085" y="4860"/>
                </a:cubicBezTo>
                <a:cubicBezTo>
                  <a:pt x="19059" y="4860"/>
                  <a:pt x="19045" y="4886"/>
                  <a:pt x="19032" y="4886"/>
                </a:cubicBezTo>
                <a:cubicBezTo>
                  <a:pt x="19032" y="4913"/>
                  <a:pt x="19032" y="4913"/>
                  <a:pt x="19032" y="4939"/>
                </a:cubicBezTo>
                <a:cubicBezTo>
                  <a:pt x="19018" y="4939"/>
                  <a:pt x="19018" y="4939"/>
                  <a:pt x="19018" y="4965"/>
                </a:cubicBezTo>
                <a:cubicBezTo>
                  <a:pt x="19004" y="4939"/>
                  <a:pt x="18991" y="4939"/>
                  <a:pt x="18978" y="4939"/>
                </a:cubicBezTo>
                <a:cubicBezTo>
                  <a:pt x="18964" y="4939"/>
                  <a:pt x="18950" y="4939"/>
                  <a:pt x="18936" y="4939"/>
                </a:cubicBezTo>
                <a:cubicBezTo>
                  <a:pt x="18910" y="4939"/>
                  <a:pt x="18883" y="4913"/>
                  <a:pt x="18869" y="4939"/>
                </a:cubicBezTo>
                <a:lnTo>
                  <a:pt x="18855" y="4965"/>
                </a:lnTo>
                <a:cubicBezTo>
                  <a:pt x="18829" y="4992"/>
                  <a:pt x="18843" y="4939"/>
                  <a:pt x="18829" y="4913"/>
                </a:cubicBezTo>
                <a:cubicBezTo>
                  <a:pt x="18775" y="4913"/>
                  <a:pt x="18694" y="4913"/>
                  <a:pt x="18653" y="4939"/>
                </a:cubicBezTo>
                <a:cubicBezTo>
                  <a:pt x="18626" y="4965"/>
                  <a:pt x="18599" y="4992"/>
                  <a:pt x="18585" y="5016"/>
                </a:cubicBezTo>
                <a:cubicBezTo>
                  <a:pt x="18585" y="5042"/>
                  <a:pt x="18585" y="5042"/>
                  <a:pt x="18572" y="5069"/>
                </a:cubicBezTo>
                <a:cubicBezTo>
                  <a:pt x="18559" y="5095"/>
                  <a:pt x="18531" y="5095"/>
                  <a:pt x="18517" y="5121"/>
                </a:cubicBezTo>
                <a:cubicBezTo>
                  <a:pt x="18517" y="5146"/>
                  <a:pt x="18505" y="5172"/>
                  <a:pt x="18491" y="5198"/>
                </a:cubicBezTo>
                <a:cubicBezTo>
                  <a:pt x="18464" y="5251"/>
                  <a:pt x="18436" y="5275"/>
                  <a:pt x="18423" y="5302"/>
                </a:cubicBezTo>
                <a:cubicBezTo>
                  <a:pt x="18382" y="5354"/>
                  <a:pt x="18356" y="5431"/>
                  <a:pt x="18315" y="5484"/>
                </a:cubicBezTo>
                <a:cubicBezTo>
                  <a:pt x="18302" y="5510"/>
                  <a:pt x="18288" y="5537"/>
                  <a:pt x="18275" y="5561"/>
                </a:cubicBezTo>
                <a:cubicBezTo>
                  <a:pt x="18247" y="5587"/>
                  <a:pt x="18180" y="5640"/>
                  <a:pt x="18180" y="5717"/>
                </a:cubicBezTo>
                <a:cubicBezTo>
                  <a:pt x="18180" y="5743"/>
                  <a:pt x="18180" y="5743"/>
                  <a:pt x="18193" y="5743"/>
                </a:cubicBezTo>
                <a:cubicBezTo>
                  <a:pt x="18221" y="5743"/>
                  <a:pt x="18247" y="5743"/>
                  <a:pt x="18275" y="5743"/>
                </a:cubicBezTo>
                <a:cubicBezTo>
                  <a:pt x="18275" y="5794"/>
                  <a:pt x="18261" y="5820"/>
                  <a:pt x="18261" y="5873"/>
                </a:cubicBezTo>
                <a:cubicBezTo>
                  <a:pt x="18275" y="5873"/>
                  <a:pt x="18275" y="5873"/>
                  <a:pt x="18275" y="5873"/>
                </a:cubicBezTo>
                <a:cubicBezTo>
                  <a:pt x="18302" y="5873"/>
                  <a:pt x="18302" y="5820"/>
                  <a:pt x="18328" y="5846"/>
                </a:cubicBezTo>
                <a:lnTo>
                  <a:pt x="18328" y="5846"/>
                </a:lnTo>
                <a:cubicBezTo>
                  <a:pt x="18328" y="5873"/>
                  <a:pt x="18315" y="5873"/>
                  <a:pt x="18315" y="5873"/>
                </a:cubicBezTo>
                <a:cubicBezTo>
                  <a:pt x="18315" y="5899"/>
                  <a:pt x="18315" y="5899"/>
                  <a:pt x="18315" y="5899"/>
                </a:cubicBezTo>
                <a:cubicBezTo>
                  <a:pt x="18356" y="5899"/>
                  <a:pt x="18382" y="5899"/>
                  <a:pt x="18396" y="5846"/>
                </a:cubicBezTo>
                <a:cubicBezTo>
                  <a:pt x="18396" y="5820"/>
                  <a:pt x="18396" y="5820"/>
                  <a:pt x="18396" y="5794"/>
                </a:cubicBezTo>
                <a:cubicBezTo>
                  <a:pt x="18423" y="5820"/>
                  <a:pt x="18464" y="5794"/>
                  <a:pt x="18477" y="5820"/>
                </a:cubicBezTo>
                <a:cubicBezTo>
                  <a:pt x="18505" y="5846"/>
                  <a:pt x="18517" y="5925"/>
                  <a:pt x="18559" y="5976"/>
                </a:cubicBezTo>
                <a:lnTo>
                  <a:pt x="18559" y="5976"/>
                </a:lnTo>
                <a:lnTo>
                  <a:pt x="18545" y="6002"/>
                </a:lnTo>
                <a:lnTo>
                  <a:pt x="18559" y="6029"/>
                </a:lnTo>
                <a:cubicBezTo>
                  <a:pt x="18559" y="6055"/>
                  <a:pt x="18559" y="6079"/>
                  <a:pt x="18545" y="6106"/>
                </a:cubicBezTo>
                <a:cubicBezTo>
                  <a:pt x="18559" y="6106"/>
                  <a:pt x="18559" y="6106"/>
                  <a:pt x="18572" y="6132"/>
                </a:cubicBezTo>
                <a:cubicBezTo>
                  <a:pt x="18545" y="6209"/>
                  <a:pt x="18517" y="6262"/>
                  <a:pt x="18517" y="6365"/>
                </a:cubicBezTo>
                <a:cubicBezTo>
                  <a:pt x="18517" y="6391"/>
                  <a:pt x="18517" y="6418"/>
                  <a:pt x="18517" y="6418"/>
                </a:cubicBezTo>
                <a:cubicBezTo>
                  <a:pt x="18517" y="6521"/>
                  <a:pt x="18505" y="6598"/>
                  <a:pt x="18491" y="6677"/>
                </a:cubicBezTo>
                <a:cubicBezTo>
                  <a:pt x="18477" y="6703"/>
                  <a:pt x="18464" y="6754"/>
                  <a:pt x="18436" y="6780"/>
                </a:cubicBezTo>
                <a:cubicBezTo>
                  <a:pt x="18436" y="6806"/>
                  <a:pt x="18436" y="6831"/>
                  <a:pt x="18423" y="6857"/>
                </a:cubicBezTo>
                <a:cubicBezTo>
                  <a:pt x="18410" y="6883"/>
                  <a:pt x="18396" y="6910"/>
                  <a:pt x="18396" y="6910"/>
                </a:cubicBezTo>
                <a:cubicBezTo>
                  <a:pt x="18382" y="6962"/>
                  <a:pt x="18369" y="6989"/>
                  <a:pt x="18369" y="7013"/>
                </a:cubicBezTo>
                <a:cubicBezTo>
                  <a:pt x="18342" y="7092"/>
                  <a:pt x="18302" y="7116"/>
                  <a:pt x="18275" y="7195"/>
                </a:cubicBezTo>
                <a:cubicBezTo>
                  <a:pt x="18261" y="7246"/>
                  <a:pt x="18261" y="7272"/>
                  <a:pt x="18221" y="7298"/>
                </a:cubicBezTo>
                <a:cubicBezTo>
                  <a:pt x="18207" y="7325"/>
                  <a:pt x="18193" y="7378"/>
                  <a:pt x="18180" y="7402"/>
                </a:cubicBezTo>
                <a:cubicBezTo>
                  <a:pt x="18166" y="7454"/>
                  <a:pt x="18139" y="7481"/>
                  <a:pt x="18098" y="7507"/>
                </a:cubicBezTo>
                <a:cubicBezTo>
                  <a:pt x="18086" y="7507"/>
                  <a:pt x="18058" y="7531"/>
                  <a:pt x="18058" y="7531"/>
                </a:cubicBezTo>
                <a:lnTo>
                  <a:pt x="18044" y="7507"/>
                </a:lnTo>
                <a:cubicBezTo>
                  <a:pt x="18018" y="7481"/>
                  <a:pt x="18018" y="7507"/>
                  <a:pt x="18004" y="7454"/>
                </a:cubicBezTo>
                <a:cubicBezTo>
                  <a:pt x="18004" y="7481"/>
                  <a:pt x="17991" y="7481"/>
                  <a:pt x="17977" y="7481"/>
                </a:cubicBezTo>
                <a:lnTo>
                  <a:pt x="17977" y="7481"/>
                </a:lnTo>
                <a:lnTo>
                  <a:pt x="17991" y="7454"/>
                </a:lnTo>
                <a:cubicBezTo>
                  <a:pt x="17977" y="7454"/>
                  <a:pt x="17977" y="7454"/>
                  <a:pt x="17977" y="7454"/>
                </a:cubicBezTo>
                <a:cubicBezTo>
                  <a:pt x="17964" y="7454"/>
                  <a:pt x="17856" y="7687"/>
                  <a:pt x="17856" y="7687"/>
                </a:cubicBezTo>
                <a:cubicBezTo>
                  <a:pt x="17856" y="7714"/>
                  <a:pt x="17856" y="7793"/>
                  <a:pt x="17842" y="7817"/>
                </a:cubicBezTo>
                <a:cubicBezTo>
                  <a:pt x="17842" y="7817"/>
                  <a:pt x="17828" y="7817"/>
                  <a:pt x="17828" y="7843"/>
                </a:cubicBezTo>
                <a:cubicBezTo>
                  <a:pt x="17815" y="7843"/>
                  <a:pt x="17802" y="7870"/>
                  <a:pt x="17788" y="7896"/>
                </a:cubicBezTo>
                <a:cubicBezTo>
                  <a:pt x="17760" y="7947"/>
                  <a:pt x="17734" y="7896"/>
                  <a:pt x="17720" y="7999"/>
                </a:cubicBezTo>
                <a:cubicBezTo>
                  <a:pt x="17720" y="7999"/>
                  <a:pt x="17707" y="8026"/>
                  <a:pt x="17720" y="8026"/>
                </a:cubicBezTo>
                <a:cubicBezTo>
                  <a:pt x="17720" y="8076"/>
                  <a:pt x="17748" y="8076"/>
                  <a:pt x="17760" y="8103"/>
                </a:cubicBezTo>
                <a:cubicBezTo>
                  <a:pt x="17788" y="8155"/>
                  <a:pt x="17802" y="8232"/>
                  <a:pt x="17828" y="8283"/>
                </a:cubicBezTo>
                <a:cubicBezTo>
                  <a:pt x="17842" y="8335"/>
                  <a:pt x="17815" y="8415"/>
                  <a:pt x="17828" y="8491"/>
                </a:cubicBezTo>
                <a:cubicBezTo>
                  <a:pt x="17842" y="8491"/>
                  <a:pt x="17842" y="8491"/>
                  <a:pt x="17842" y="8491"/>
                </a:cubicBezTo>
                <a:cubicBezTo>
                  <a:pt x="17842" y="8518"/>
                  <a:pt x="17828" y="8568"/>
                  <a:pt x="17815" y="8595"/>
                </a:cubicBezTo>
                <a:cubicBezTo>
                  <a:pt x="17802" y="8595"/>
                  <a:pt x="17802" y="8595"/>
                  <a:pt x="17788" y="8595"/>
                </a:cubicBezTo>
                <a:cubicBezTo>
                  <a:pt x="17774" y="8595"/>
                  <a:pt x="17774" y="8621"/>
                  <a:pt x="17760" y="8621"/>
                </a:cubicBezTo>
                <a:cubicBezTo>
                  <a:pt x="17748" y="8621"/>
                  <a:pt x="17748" y="8595"/>
                  <a:pt x="17734" y="8621"/>
                </a:cubicBezTo>
                <a:cubicBezTo>
                  <a:pt x="17707" y="8621"/>
                  <a:pt x="17707" y="8647"/>
                  <a:pt x="17679" y="8674"/>
                </a:cubicBezTo>
                <a:cubicBezTo>
                  <a:pt x="17679" y="8698"/>
                  <a:pt x="17667" y="8698"/>
                  <a:pt x="17653" y="8698"/>
                </a:cubicBezTo>
                <a:lnTo>
                  <a:pt x="17653" y="8698"/>
                </a:lnTo>
                <a:cubicBezTo>
                  <a:pt x="17653" y="8647"/>
                  <a:pt x="17653" y="8621"/>
                  <a:pt x="17653" y="8568"/>
                </a:cubicBezTo>
                <a:cubicBezTo>
                  <a:pt x="17653" y="8544"/>
                  <a:pt x="17679" y="8518"/>
                  <a:pt x="17667" y="8465"/>
                </a:cubicBezTo>
                <a:cubicBezTo>
                  <a:pt x="17667" y="8465"/>
                  <a:pt x="17667" y="8439"/>
                  <a:pt x="17653" y="8439"/>
                </a:cubicBezTo>
                <a:cubicBezTo>
                  <a:pt x="17653" y="8415"/>
                  <a:pt x="17653" y="8388"/>
                  <a:pt x="17653" y="8388"/>
                </a:cubicBezTo>
                <a:cubicBezTo>
                  <a:pt x="17653" y="8362"/>
                  <a:pt x="17639" y="8362"/>
                  <a:pt x="17625" y="8362"/>
                </a:cubicBezTo>
                <a:lnTo>
                  <a:pt x="17639" y="8362"/>
                </a:lnTo>
                <a:lnTo>
                  <a:pt x="17653" y="8335"/>
                </a:lnTo>
                <a:cubicBezTo>
                  <a:pt x="17667" y="8335"/>
                  <a:pt x="17667" y="8335"/>
                  <a:pt x="17679" y="8362"/>
                </a:cubicBezTo>
                <a:cubicBezTo>
                  <a:pt x="17679" y="8335"/>
                  <a:pt x="17679" y="8335"/>
                  <a:pt x="17679" y="8335"/>
                </a:cubicBezTo>
                <a:cubicBezTo>
                  <a:pt x="17679" y="8311"/>
                  <a:pt x="17653" y="8259"/>
                  <a:pt x="17639" y="8232"/>
                </a:cubicBezTo>
                <a:cubicBezTo>
                  <a:pt x="17639" y="8232"/>
                  <a:pt x="17639" y="8259"/>
                  <a:pt x="17625" y="8259"/>
                </a:cubicBezTo>
                <a:cubicBezTo>
                  <a:pt x="17625" y="8232"/>
                  <a:pt x="17612" y="8232"/>
                  <a:pt x="17599" y="8206"/>
                </a:cubicBezTo>
                <a:cubicBezTo>
                  <a:pt x="17599" y="8232"/>
                  <a:pt x="17599" y="8259"/>
                  <a:pt x="17585" y="8259"/>
                </a:cubicBezTo>
                <a:cubicBezTo>
                  <a:pt x="17585" y="8232"/>
                  <a:pt x="17558" y="8206"/>
                  <a:pt x="17545" y="8179"/>
                </a:cubicBezTo>
                <a:cubicBezTo>
                  <a:pt x="17558" y="8129"/>
                  <a:pt x="17585" y="8129"/>
                  <a:pt x="17585" y="8103"/>
                </a:cubicBezTo>
                <a:cubicBezTo>
                  <a:pt x="17585" y="8103"/>
                  <a:pt x="17572" y="8103"/>
                  <a:pt x="17572" y="8076"/>
                </a:cubicBezTo>
                <a:cubicBezTo>
                  <a:pt x="17572" y="8050"/>
                  <a:pt x="17585" y="8026"/>
                  <a:pt x="17585" y="7999"/>
                </a:cubicBezTo>
                <a:cubicBezTo>
                  <a:pt x="17572" y="7947"/>
                  <a:pt x="17531" y="7999"/>
                  <a:pt x="17518" y="7920"/>
                </a:cubicBezTo>
                <a:cubicBezTo>
                  <a:pt x="17504" y="7947"/>
                  <a:pt x="17478" y="7947"/>
                  <a:pt x="17464" y="7947"/>
                </a:cubicBezTo>
                <a:cubicBezTo>
                  <a:pt x="17436" y="7973"/>
                  <a:pt x="17409" y="7999"/>
                  <a:pt x="17369" y="8050"/>
                </a:cubicBezTo>
                <a:cubicBezTo>
                  <a:pt x="17369" y="8050"/>
                  <a:pt x="17341" y="8103"/>
                  <a:pt x="17329" y="8076"/>
                </a:cubicBezTo>
                <a:cubicBezTo>
                  <a:pt x="17341" y="8050"/>
                  <a:pt x="17355" y="8050"/>
                  <a:pt x="17369" y="7999"/>
                </a:cubicBezTo>
                <a:cubicBezTo>
                  <a:pt x="17355" y="7999"/>
                  <a:pt x="17355" y="7999"/>
                  <a:pt x="17341" y="7999"/>
                </a:cubicBezTo>
                <a:lnTo>
                  <a:pt x="17341" y="7999"/>
                </a:lnTo>
                <a:cubicBezTo>
                  <a:pt x="17341" y="7999"/>
                  <a:pt x="17341" y="7999"/>
                  <a:pt x="17341" y="7973"/>
                </a:cubicBezTo>
                <a:cubicBezTo>
                  <a:pt x="17355" y="7947"/>
                  <a:pt x="17369" y="7896"/>
                  <a:pt x="17396" y="7870"/>
                </a:cubicBezTo>
                <a:cubicBezTo>
                  <a:pt x="17383" y="7817"/>
                  <a:pt x="17355" y="7793"/>
                  <a:pt x="17329" y="7793"/>
                </a:cubicBezTo>
                <a:cubicBezTo>
                  <a:pt x="17315" y="7843"/>
                  <a:pt x="17288" y="7870"/>
                  <a:pt x="17274" y="7896"/>
                </a:cubicBezTo>
                <a:cubicBezTo>
                  <a:pt x="17261" y="7920"/>
                  <a:pt x="17247" y="7920"/>
                  <a:pt x="17234" y="7920"/>
                </a:cubicBezTo>
                <a:cubicBezTo>
                  <a:pt x="17220" y="7947"/>
                  <a:pt x="17220" y="7999"/>
                  <a:pt x="17207" y="8026"/>
                </a:cubicBezTo>
                <a:cubicBezTo>
                  <a:pt x="17193" y="8026"/>
                  <a:pt x="17180" y="8026"/>
                  <a:pt x="17166" y="8026"/>
                </a:cubicBezTo>
                <a:cubicBezTo>
                  <a:pt x="17166" y="8050"/>
                  <a:pt x="17166" y="8050"/>
                  <a:pt x="17152" y="8050"/>
                </a:cubicBezTo>
                <a:cubicBezTo>
                  <a:pt x="17152" y="8050"/>
                  <a:pt x="17152" y="8026"/>
                  <a:pt x="17139" y="8026"/>
                </a:cubicBezTo>
                <a:lnTo>
                  <a:pt x="17139" y="8026"/>
                </a:lnTo>
                <a:cubicBezTo>
                  <a:pt x="17112" y="8026"/>
                  <a:pt x="17112" y="8076"/>
                  <a:pt x="17099" y="8103"/>
                </a:cubicBezTo>
                <a:cubicBezTo>
                  <a:pt x="17112" y="8129"/>
                  <a:pt x="17112" y="8129"/>
                  <a:pt x="17112" y="8155"/>
                </a:cubicBezTo>
                <a:cubicBezTo>
                  <a:pt x="17126" y="8179"/>
                  <a:pt x="17180" y="8179"/>
                  <a:pt x="17193" y="8206"/>
                </a:cubicBezTo>
                <a:cubicBezTo>
                  <a:pt x="17193" y="8259"/>
                  <a:pt x="17193" y="8283"/>
                  <a:pt x="17193" y="8311"/>
                </a:cubicBezTo>
                <a:cubicBezTo>
                  <a:pt x="17207" y="8311"/>
                  <a:pt x="17220" y="8335"/>
                  <a:pt x="17234" y="8311"/>
                </a:cubicBezTo>
                <a:cubicBezTo>
                  <a:pt x="17261" y="8311"/>
                  <a:pt x="17274" y="8206"/>
                  <a:pt x="17301" y="8232"/>
                </a:cubicBezTo>
                <a:cubicBezTo>
                  <a:pt x="17329" y="8232"/>
                  <a:pt x="17329" y="8283"/>
                  <a:pt x="17355" y="8283"/>
                </a:cubicBezTo>
                <a:cubicBezTo>
                  <a:pt x="17369" y="8283"/>
                  <a:pt x="17396" y="8283"/>
                  <a:pt x="17409" y="8283"/>
                </a:cubicBezTo>
                <a:cubicBezTo>
                  <a:pt x="17409" y="8311"/>
                  <a:pt x="17409" y="8335"/>
                  <a:pt x="17409" y="8362"/>
                </a:cubicBezTo>
                <a:cubicBezTo>
                  <a:pt x="17369" y="8362"/>
                  <a:pt x="17315" y="8362"/>
                  <a:pt x="17301" y="8415"/>
                </a:cubicBezTo>
                <a:cubicBezTo>
                  <a:pt x="17301" y="8439"/>
                  <a:pt x="17288" y="8439"/>
                  <a:pt x="17288" y="8465"/>
                </a:cubicBezTo>
                <a:cubicBezTo>
                  <a:pt x="17288" y="8465"/>
                  <a:pt x="17288" y="8465"/>
                  <a:pt x="17274" y="8465"/>
                </a:cubicBezTo>
                <a:lnTo>
                  <a:pt x="17274" y="8439"/>
                </a:lnTo>
                <a:cubicBezTo>
                  <a:pt x="17261" y="8439"/>
                  <a:pt x="17261" y="8439"/>
                  <a:pt x="17261" y="8439"/>
                </a:cubicBezTo>
                <a:cubicBezTo>
                  <a:pt x="17274" y="8544"/>
                  <a:pt x="17193" y="8544"/>
                  <a:pt x="17207" y="8647"/>
                </a:cubicBezTo>
                <a:cubicBezTo>
                  <a:pt x="17234" y="8647"/>
                  <a:pt x="17261" y="8698"/>
                  <a:pt x="17274" y="8751"/>
                </a:cubicBezTo>
                <a:cubicBezTo>
                  <a:pt x="17274" y="8777"/>
                  <a:pt x="17274" y="8803"/>
                  <a:pt x="17288" y="8828"/>
                </a:cubicBezTo>
                <a:lnTo>
                  <a:pt x="17301" y="8854"/>
                </a:lnTo>
                <a:cubicBezTo>
                  <a:pt x="17315" y="8880"/>
                  <a:pt x="17301" y="8907"/>
                  <a:pt x="17301" y="8933"/>
                </a:cubicBezTo>
                <a:cubicBezTo>
                  <a:pt x="17315" y="8933"/>
                  <a:pt x="17315" y="8933"/>
                  <a:pt x="17329" y="8959"/>
                </a:cubicBezTo>
                <a:cubicBezTo>
                  <a:pt x="17329" y="8959"/>
                  <a:pt x="17329" y="8984"/>
                  <a:pt x="17341" y="8984"/>
                </a:cubicBezTo>
                <a:cubicBezTo>
                  <a:pt x="17341" y="9010"/>
                  <a:pt x="17355" y="9010"/>
                  <a:pt x="17355" y="9036"/>
                </a:cubicBezTo>
                <a:cubicBezTo>
                  <a:pt x="17369" y="9036"/>
                  <a:pt x="17369" y="9036"/>
                  <a:pt x="17369" y="9063"/>
                </a:cubicBezTo>
                <a:cubicBezTo>
                  <a:pt x="17355" y="9063"/>
                  <a:pt x="17355" y="9063"/>
                  <a:pt x="17341" y="9063"/>
                </a:cubicBezTo>
                <a:cubicBezTo>
                  <a:pt x="17355" y="9087"/>
                  <a:pt x="17369" y="9113"/>
                  <a:pt x="17355" y="9166"/>
                </a:cubicBezTo>
                <a:cubicBezTo>
                  <a:pt x="17341" y="9192"/>
                  <a:pt x="17274" y="9216"/>
                  <a:pt x="17261" y="9245"/>
                </a:cubicBezTo>
                <a:lnTo>
                  <a:pt x="17261" y="9245"/>
                </a:lnTo>
                <a:cubicBezTo>
                  <a:pt x="17288" y="9269"/>
                  <a:pt x="17301" y="9245"/>
                  <a:pt x="17329" y="9216"/>
                </a:cubicBezTo>
                <a:cubicBezTo>
                  <a:pt x="17341" y="9269"/>
                  <a:pt x="17355" y="9269"/>
                  <a:pt x="17369" y="9269"/>
                </a:cubicBezTo>
                <a:cubicBezTo>
                  <a:pt x="17369" y="9295"/>
                  <a:pt x="17369" y="9295"/>
                  <a:pt x="17369" y="9295"/>
                </a:cubicBezTo>
                <a:cubicBezTo>
                  <a:pt x="17369" y="9295"/>
                  <a:pt x="17355" y="9322"/>
                  <a:pt x="17341" y="9322"/>
                </a:cubicBezTo>
                <a:cubicBezTo>
                  <a:pt x="17341" y="9348"/>
                  <a:pt x="17355" y="9348"/>
                  <a:pt x="17355" y="9348"/>
                </a:cubicBezTo>
                <a:cubicBezTo>
                  <a:pt x="17355" y="9348"/>
                  <a:pt x="17355" y="9348"/>
                  <a:pt x="17369" y="9348"/>
                </a:cubicBezTo>
                <a:cubicBezTo>
                  <a:pt x="17355" y="9372"/>
                  <a:pt x="17341" y="9502"/>
                  <a:pt x="17329" y="9502"/>
                </a:cubicBezTo>
                <a:lnTo>
                  <a:pt x="17329" y="9478"/>
                </a:lnTo>
                <a:cubicBezTo>
                  <a:pt x="17329" y="9478"/>
                  <a:pt x="17329" y="9478"/>
                  <a:pt x="17315" y="9478"/>
                </a:cubicBezTo>
                <a:cubicBezTo>
                  <a:pt x="17315" y="9528"/>
                  <a:pt x="17274" y="9658"/>
                  <a:pt x="17261" y="9684"/>
                </a:cubicBezTo>
                <a:cubicBezTo>
                  <a:pt x="17247" y="9684"/>
                  <a:pt x="17234" y="9684"/>
                  <a:pt x="17234" y="9684"/>
                </a:cubicBezTo>
                <a:cubicBezTo>
                  <a:pt x="17234" y="9711"/>
                  <a:pt x="17234" y="9788"/>
                  <a:pt x="17220" y="9814"/>
                </a:cubicBezTo>
                <a:cubicBezTo>
                  <a:pt x="17220" y="9840"/>
                  <a:pt x="17207" y="9840"/>
                  <a:pt x="17207" y="9840"/>
                </a:cubicBezTo>
                <a:cubicBezTo>
                  <a:pt x="17207" y="9867"/>
                  <a:pt x="17193" y="9891"/>
                  <a:pt x="17193" y="9917"/>
                </a:cubicBezTo>
                <a:cubicBezTo>
                  <a:pt x="17193" y="9917"/>
                  <a:pt x="17166" y="9944"/>
                  <a:pt x="17152" y="9970"/>
                </a:cubicBezTo>
                <a:lnTo>
                  <a:pt x="17139" y="9944"/>
                </a:lnTo>
                <a:cubicBezTo>
                  <a:pt x="17126" y="9944"/>
                  <a:pt x="17126" y="9944"/>
                  <a:pt x="17126" y="9944"/>
                </a:cubicBezTo>
                <a:cubicBezTo>
                  <a:pt x="17126" y="9970"/>
                  <a:pt x="17126" y="9996"/>
                  <a:pt x="17126" y="10020"/>
                </a:cubicBezTo>
                <a:cubicBezTo>
                  <a:pt x="17126" y="10020"/>
                  <a:pt x="17112" y="10047"/>
                  <a:pt x="17099" y="10073"/>
                </a:cubicBezTo>
                <a:cubicBezTo>
                  <a:pt x="17085" y="10073"/>
                  <a:pt x="17059" y="10100"/>
                  <a:pt x="17044" y="10126"/>
                </a:cubicBezTo>
                <a:lnTo>
                  <a:pt x="17044" y="10150"/>
                </a:lnTo>
                <a:cubicBezTo>
                  <a:pt x="17017" y="10150"/>
                  <a:pt x="17004" y="10176"/>
                  <a:pt x="17004" y="10203"/>
                </a:cubicBezTo>
                <a:cubicBezTo>
                  <a:pt x="16991" y="10176"/>
                  <a:pt x="16977" y="10176"/>
                  <a:pt x="16963" y="10176"/>
                </a:cubicBezTo>
                <a:cubicBezTo>
                  <a:pt x="16963" y="10203"/>
                  <a:pt x="16950" y="10203"/>
                  <a:pt x="16922" y="10203"/>
                </a:cubicBezTo>
                <a:lnTo>
                  <a:pt x="16922" y="10203"/>
                </a:lnTo>
                <a:cubicBezTo>
                  <a:pt x="16882" y="10203"/>
                  <a:pt x="16896" y="10229"/>
                  <a:pt x="16855" y="10176"/>
                </a:cubicBezTo>
                <a:lnTo>
                  <a:pt x="16855" y="10176"/>
                </a:lnTo>
                <a:cubicBezTo>
                  <a:pt x="16855" y="10229"/>
                  <a:pt x="16868" y="10256"/>
                  <a:pt x="16842" y="10282"/>
                </a:cubicBezTo>
                <a:cubicBezTo>
                  <a:pt x="16828" y="10282"/>
                  <a:pt x="16828" y="10282"/>
                  <a:pt x="16828" y="10256"/>
                </a:cubicBezTo>
                <a:cubicBezTo>
                  <a:pt x="16815" y="10282"/>
                  <a:pt x="16815" y="10282"/>
                  <a:pt x="16815" y="10306"/>
                </a:cubicBezTo>
                <a:cubicBezTo>
                  <a:pt x="16801" y="10306"/>
                  <a:pt x="16787" y="10306"/>
                  <a:pt x="16775" y="10306"/>
                </a:cubicBezTo>
                <a:lnTo>
                  <a:pt x="16761" y="10306"/>
                </a:lnTo>
                <a:cubicBezTo>
                  <a:pt x="16747" y="10306"/>
                  <a:pt x="16747" y="10332"/>
                  <a:pt x="16747" y="10332"/>
                </a:cubicBezTo>
                <a:cubicBezTo>
                  <a:pt x="16733" y="10332"/>
                  <a:pt x="16721" y="10332"/>
                  <a:pt x="16706" y="10332"/>
                </a:cubicBezTo>
                <a:cubicBezTo>
                  <a:pt x="16693" y="10332"/>
                  <a:pt x="16693" y="10359"/>
                  <a:pt x="16666" y="10359"/>
                </a:cubicBezTo>
                <a:lnTo>
                  <a:pt x="16666" y="10359"/>
                </a:lnTo>
                <a:lnTo>
                  <a:pt x="16666" y="10359"/>
                </a:lnTo>
                <a:cubicBezTo>
                  <a:pt x="16652" y="10385"/>
                  <a:pt x="16652" y="10385"/>
                  <a:pt x="16652" y="10412"/>
                </a:cubicBezTo>
                <a:cubicBezTo>
                  <a:pt x="16666" y="10436"/>
                  <a:pt x="16666" y="10436"/>
                  <a:pt x="16680" y="10462"/>
                </a:cubicBezTo>
                <a:lnTo>
                  <a:pt x="16666" y="10462"/>
                </a:lnTo>
                <a:cubicBezTo>
                  <a:pt x="16666" y="10488"/>
                  <a:pt x="16652" y="10488"/>
                  <a:pt x="16639" y="10488"/>
                </a:cubicBezTo>
                <a:cubicBezTo>
                  <a:pt x="16639" y="10462"/>
                  <a:pt x="16626" y="10436"/>
                  <a:pt x="16626" y="10412"/>
                </a:cubicBezTo>
                <a:cubicBezTo>
                  <a:pt x="16612" y="10385"/>
                  <a:pt x="16639" y="10359"/>
                  <a:pt x="16626" y="10332"/>
                </a:cubicBezTo>
                <a:cubicBezTo>
                  <a:pt x="16626" y="10332"/>
                  <a:pt x="16626" y="10332"/>
                  <a:pt x="16612" y="10332"/>
                </a:cubicBezTo>
                <a:cubicBezTo>
                  <a:pt x="16612" y="10332"/>
                  <a:pt x="16612" y="10332"/>
                  <a:pt x="16598" y="10332"/>
                </a:cubicBezTo>
                <a:cubicBezTo>
                  <a:pt x="16572" y="10359"/>
                  <a:pt x="16572" y="10332"/>
                  <a:pt x="16558" y="10282"/>
                </a:cubicBezTo>
                <a:cubicBezTo>
                  <a:pt x="16558" y="10306"/>
                  <a:pt x="16558" y="10306"/>
                  <a:pt x="16558" y="10306"/>
                </a:cubicBezTo>
                <a:lnTo>
                  <a:pt x="16544" y="10332"/>
                </a:lnTo>
                <a:cubicBezTo>
                  <a:pt x="16531" y="10332"/>
                  <a:pt x="16531" y="10332"/>
                  <a:pt x="16517" y="10332"/>
                </a:cubicBezTo>
                <a:cubicBezTo>
                  <a:pt x="16504" y="10359"/>
                  <a:pt x="16504" y="10359"/>
                  <a:pt x="16491" y="10359"/>
                </a:cubicBezTo>
                <a:cubicBezTo>
                  <a:pt x="16491" y="10385"/>
                  <a:pt x="16491" y="10412"/>
                  <a:pt x="16477" y="10412"/>
                </a:cubicBezTo>
                <a:lnTo>
                  <a:pt x="16449" y="10412"/>
                </a:lnTo>
                <a:cubicBezTo>
                  <a:pt x="16449" y="10488"/>
                  <a:pt x="16409" y="10488"/>
                  <a:pt x="16395" y="10539"/>
                </a:cubicBezTo>
                <a:cubicBezTo>
                  <a:pt x="16382" y="10565"/>
                  <a:pt x="16368" y="10618"/>
                  <a:pt x="16368" y="10669"/>
                </a:cubicBezTo>
                <a:cubicBezTo>
                  <a:pt x="16395" y="10697"/>
                  <a:pt x="16409" y="10721"/>
                  <a:pt x="16423" y="10774"/>
                </a:cubicBezTo>
                <a:cubicBezTo>
                  <a:pt x="16436" y="10798"/>
                  <a:pt x="16423" y="10798"/>
                  <a:pt x="16436" y="10851"/>
                </a:cubicBezTo>
                <a:cubicBezTo>
                  <a:pt x="16449" y="10851"/>
                  <a:pt x="16463" y="10877"/>
                  <a:pt x="16463" y="10877"/>
                </a:cubicBezTo>
                <a:cubicBezTo>
                  <a:pt x="16477" y="10904"/>
                  <a:pt x="16491" y="10954"/>
                  <a:pt x="16504" y="10981"/>
                </a:cubicBezTo>
                <a:cubicBezTo>
                  <a:pt x="16517" y="10981"/>
                  <a:pt x="16531" y="10981"/>
                  <a:pt x="16544" y="11007"/>
                </a:cubicBezTo>
                <a:cubicBezTo>
                  <a:pt x="16544" y="11007"/>
                  <a:pt x="16544" y="11033"/>
                  <a:pt x="16544" y="11060"/>
                </a:cubicBezTo>
                <a:cubicBezTo>
                  <a:pt x="16558" y="11084"/>
                  <a:pt x="16572" y="11084"/>
                  <a:pt x="16572" y="11110"/>
                </a:cubicBezTo>
                <a:cubicBezTo>
                  <a:pt x="16584" y="11216"/>
                  <a:pt x="16598" y="11292"/>
                  <a:pt x="16598" y="11369"/>
                </a:cubicBezTo>
                <a:cubicBezTo>
                  <a:pt x="16598" y="11396"/>
                  <a:pt x="16598" y="11422"/>
                  <a:pt x="16584" y="11422"/>
                </a:cubicBezTo>
                <a:cubicBezTo>
                  <a:pt x="16584" y="11473"/>
                  <a:pt x="16584" y="11499"/>
                  <a:pt x="16584" y="11525"/>
                </a:cubicBezTo>
                <a:cubicBezTo>
                  <a:pt x="16584" y="11602"/>
                  <a:pt x="16544" y="11602"/>
                  <a:pt x="16531" y="11629"/>
                </a:cubicBezTo>
                <a:cubicBezTo>
                  <a:pt x="16504" y="11655"/>
                  <a:pt x="16477" y="11734"/>
                  <a:pt x="16449" y="11655"/>
                </a:cubicBezTo>
                <a:lnTo>
                  <a:pt x="16449" y="11655"/>
                </a:lnTo>
                <a:cubicBezTo>
                  <a:pt x="16449" y="11681"/>
                  <a:pt x="16449" y="11758"/>
                  <a:pt x="16436" y="11785"/>
                </a:cubicBezTo>
                <a:cubicBezTo>
                  <a:pt x="16423" y="11785"/>
                  <a:pt x="16423" y="11785"/>
                  <a:pt x="16409" y="11785"/>
                </a:cubicBezTo>
                <a:cubicBezTo>
                  <a:pt x="16409" y="11785"/>
                  <a:pt x="16409" y="11811"/>
                  <a:pt x="16395" y="11837"/>
                </a:cubicBezTo>
                <a:cubicBezTo>
                  <a:pt x="16395" y="11837"/>
                  <a:pt x="16382" y="11837"/>
                  <a:pt x="16368" y="11837"/>
                </a:cubicBezTo>
                <a:cubicBezTo>
                  <a:pt x="16355" y="11864"/>
                  <a:pt x="16355" y="11914"/>
                  <a:pt x="16328" y="11914"/>
                </a:cubicBezTo>
                <a:cubicBezTo>
                  <a:pt x="16328" y="11864"/>
                  <a:pt x="16328" y="11785"/>
                  <a:pt x="16342" y="11758"/>
                </a:cubicBezTo>
                <a:cubicBezTo>
                  <a:pt x="16342" y="11734"/>
                  <a:pt x="16342" y="11734"/>
                  <a:pt x="16328" y="11708"/>
                </a:cubicBezTo>
                <a:cubicBezTo>
                  <a:pt x="16314" y="11708"/>
                  <a:pt x="16302" y="11681"/>
                  <a:pt x="16288" y="11655"/>
                </a:cubicBezTo>
                <a:cubicBezTo>
                  <a:pt x="16274" y="11655"/>
                  <a:pt x="16260" y="11681"/>
                  <a:pt x="16260" y="11681"/>
                </a:cubicBezTo>
                <a:cubicBezTo>
                  <a:pt x="16247" y="11681"/>
                  <a:pt x="16247" y="11655"/>
                  <a:pt x="16247" y="11655"/>
                </a:cubicBezTo>
                <a:cubicBezTo>
                  <a:pt x="16260" y="11629"/>
                  <a:pt x="16260" y="11629"/>
                  <a:pt x="16247" y="11602"/>
                </a:cubicBezTo>
                <a:cubicBezTo>
                  <a:pt x="16234" y="11602"/>
                  <a:pt x="16234" y="11629"/>
                  <a:pt x="16220" y="11629"/>
                </a:cubicBezTo>
                <a:cubicBezTo>
                  <a:pt x="16220" y="11629"/>
                  <a:pt x="16220" y="11629"/>
                  <a:pt x="16220" y="11602"/>
                </a:cubicBezTo>
                <a:cubicBezTo>
                  <a:pt x="16207" y="11578"/>
                  <a:pt x="16207" y="11525"/>
                  <a:pt x="16193" y="11473"/>
                </a:cubicBezTo>
                <a:lnTo>
                  <a:pt x="16179" y="11473"/>
                </a:lnTo>
                <a:cubicBezTo>
                  <a:pt x="16165" y="11448"/>
                  <a:pt x="16153" y="11422"/>
                  <a:pt x="16153" y="11422"/>
                </a:cubicBezTo>
                <a:cubicBezTo>
                  <a:pt x="16125" y="11396"/>
                  <a:pt x="16125" y="11422"/>
                  <a:pt x="16112" y="11422"/>
                </a:cubicBezTo>
                <a:cubicBezTo>
                  <a:pt x="16098" y="11422"/>
                  <a:pt x="16098" y="11396"/>
                  <a:pt x="16085" y="11396"/>
                </a:cubicBezTo>
                <a:cubicBezTo>
                  <a:pt x="16085" y="11369"/>
                  <a:pt x="16085" y="11343"/>
                  <a:pt x="16085" y="11319"/>
                </a:cubicBezTo>
                <a:cubicBezTo>
                  <a:pt x="16058" y="11319"/>
                  <a:pt x="16044" y="11319"/>
                  <a:pt x="16030" y="11343"/>
                </a:cubicBezTo>
                <a:cubicBezTo>
                  <a:pt x="16030" y="11369"/>
                  <a:pt x="16030" y="11396"/>
                  <a:pt x="16018" y="11422"/>
                </a:cubicBezTo>
                <a:cubicBezTo>
                  <a:pt x="16018" y="11448"/>
                  <a:pt x="16018" y="11473"/>
                  <a:pt x="16018" y="11499"/>
                </a:cubicBezTo>
                <a:cubicBezTo>
                  <a:pt x="16004" y="11578"/>
                  <a:pt x="15949" y="11734"/>
                  <a:pt x="15976" y="11811"/>
                </a:cubicBezTo>
                <a:cubicBezTo>
                  <a:pt x="15990" y="11837"/>
                  <a:pt x="16004" y="11811"/>
                  <a:pt x="16018" y="11811"/>
                </a:cubicBezTo>
                <a:cubicBezTo>
                  <a:pt x="16018" y="11837"/>
                  <a:pt x="16018" y="11888"/>
                  <a:pt x="16030" y="11914"/>
                </a:cubicBezTo>
                <a:cubicBezTo>
                  <a:pt x="16030" y="11914"/>
                  <a:pt x="16030" y="11914"/>
                  <a:pt x="16044" y="11914"/>
                </a:cubicBezTo>
                <a:cubicBezTo>
                  <a:pt x="16058" y="12017"/>
                  <a:pt x="16044" y="12121"/>
                  <a:pt x="16125" y="12097"/>
                </a:cubicBezTo>
                <a:cubicBezTo>
                  <a:pt x="16125" y="12121"/>
                  <a:pt x="16139" y="12173"/>
                  <a:pt x="16153" y="12173"/>
                </a:cubicBezTo>
                <a:cubicBezTo>
                  <a:pt x="16165" y="12200"/>
                  <a:pt x="16165" y="12200"/>
                  <a:pt x="16179" y="12200"/>
                </a:cubicBezTo>
                <a:cubicBezTo>
                  <a:pt x="16193" y="12226"/>
                  <a:pt x="16207" y="12253"/>
                  <a:pt x="16220" y="12303"/>
                </a:cubicBezTo>
                <a:lnTo>
                  <a:pt x="16234" y="12329"/>
                </a:lnTo>
                <a:cubicBezTo>
                  <a:pt x="16234" y="12406"/>
                  <a:pt x="16234" y="12485"/>
                  <a:pt x="16234" y="12562"/>
                </a:cubicBezTo>
                <a:cubicBezTo>
                  <a:pt x="16234" y="12615"/>
                  <a:pt x="16260" y="12615"/>
                  <a:pt x="16260" y="12639"/>
                </a:cubicBezTo>
                <a:cubicBezTo>
                  <a:pt x="16274" y="12692"/>
                  <a:pt x="16274" y="12718"/>
                  <a:pt x="16288" y="12745"/>
                </a:cubicBezTo>
                <a:cubicBezTo>
                  <a:pt x="16274" y="12745"/>
                  <a:pt x="16260" y="12745"/>
                  <a:pt x="16234" y="12745"/>
                </a:cubicBezTo>
                <a:cubicBezTo>
                  <a:pt x="16207" y="12718"/>
                  <a:pt x="16193" y="12668"/>
                  <a:pt x="16165" y="12639"/>
                </a:cubicBezTo>
                <a:cubicBezTo>
                  <a:pt x="16139" y="12639"/>
                  <a:pt x="16125" y="12615"/>
                  <a:pt x="16112" y="12589"/>
                </a:cubicBezTo>
                <a:cubicBezTo>
                  <a:pt x="16112" y="12562"/>
                  <a:pt x="16112" y="12512"/>
                  <a:pt x="16098" y="12485"/>
                </a:cubicBezTo>
                <a:cubicBezTo>
                  <a:pt x="16085" y="12485"/>
                  <a:pt x="16085" y="12459"/>
                  <a:pt x="16071" y="12459"/>
                </a:cubicBezTo>
                <a:cubicBezTo>
                  <a:pt x="16058" y="12433"/>
                  <a:pt x="16071" y="12406"/>
                  <a:pt x="16071" y="12382"/>
                </a:cubicBezTo>
                <a:cubicBezTo>
                  <a:pt x="16058" y="12356"/>
                  <a:pt x="16058" y="12329"/>
                  <a:pt x="16058" y="12329"/>
                </a:cubicBezTo>
                <a:cubicBezTo>
                  <a:pt x="16044" y="12253"/>
                  <a:pt x="16044" y="12200"/>
                  <a:pt x="16044" y="12149"/>
                </a:cubicBezTo>
                <a:cubicBezTo>
                  <a:pt x="16044" y="12149"/>
                  <a:pt x="16044" y="12149"/>
                  <a:pt x="16044" y="12121"/>
                </a:cubicBezTo>
                <a:cubicBezTo>
                  <a:pt x="16030" y="12149"/>
                  <a:pt x="16018" y="12149"/>
                  <a:pt x="16018" y="12121"/>
                </a:cubicBezTo>
                <a:cubicBezTo>
                  <a:pt x="16018" y="12121"/>
                  <a:pt x="16018" y="12121"/>
                  <a:pt x="16004" y="12121"/>
                </a:cubicBezTo>
                <a:cubicBezTo>
                  <a:pt x="16004" y="12097"/>
                  <a:pt x="16004" y="12070"/>
                  <a:pt x="16004" y="12044"/>
                </a:cubicBezTo>
                <a:cubicBezTo>
                  <a:pt x="15990" y="12044"/>
                  <a:pt x="15990" y="12044"/>
                  <a:pt x="15990" y="12044"/>
                </a:cubicBezTo>
                <a:cubicBezTo>
                  <a:pt x="15976" y="11991"/>
                  <a:pt x="15964" y="11967"/>
                  <a:pt x="15936" y="11941"/>
                </a:cubicBezTo>
                <a:lnTo>
                  <a:pt x="15923" y="11941"/>
                </a:lnTo>
                <a:cubicBezTo>
                  <a:pt x="15909" y="11864"/>
                  <a:pt x="15936" y="11785"/>
                  <a:pt x="15949" y="11708"/>
                </a:cubicBezTo>
                <a:cubicBezTo>
                  <a:pt x="15936" y="11708"/>
                  <a:pt x="15936" y="11708"/>
                  <a:pt x="15936" y="11708"/>
                </a:cubicBezTo>
                <a:cubicBezTo>
                  <a:pt x="15923" y="11681"/>
                  <a:pt x="15949" y="11578"/>
                  <a:pt x="15964" y="11525"/>
                </a:cubicBezTo>
                <a:cubicBezTo>
                  <a:pt x="15949" y="11525"/>
                  <a:pt x="15949" y="11525"/>
                  <a:pt x="15949" y="11525"/>
                </a:cubicBezTo>
                <a:cubicBezTo>
                  <a:pt x="15949" y="11473"/>
                  <a:pt x="15949" y="11422"/>
                  <a:pt x="15936" y="11343"/>
                </a:cubicBezTo>
                <a:cubicBezTo>
                  <a:pt x="15923" y="11292"/>
                  <a:pt x="15909" y="11240"/>
                  <a:pt x="15895" y="11163"/>
                </a:cubicBezTo>
                <a:cubicBezTo>
                  <a:pt x="15895" y="11110"/>
                  <a:pt x="15882" y="11033"/>
                  <a:pt x="15882" y="10954"/>
                </a:cubicBezTo>
                <a:cubicBezTo>
                  <a:pt x="15855" y="10930"/>
                  <a:pt x="15855" y="10877"/>
                  <a:pt x="15841" y="10851"/>
                </a:cubicBezTo>
                <a:lnTo>
                  <a:pt x="15828" y="10851"/>
                </a:lnTo>
                <a:cubicBezTo>
                  <a:pt x="15828" y="10981"/>
                  <a:pt x="15801" y="10930"/>
                  <a:pt x="15774" y="10981"/>
                </a:cubicBezTo>
                <a:cubicBezTo>
                  <a:pt x="15760" y="11007"/>
                  <a:pt x="15747" y="11060"/>
                  <a:pt x="15734" y="11033"/>
                </a:cubicBezTo>
                <a:lnTo>
                  <a:pt x="15734" y="11007"/>
                </a:lnTo>
                <a:cubicBezTo>
                  <a:pt x="15720" y="11007"/>
                  <a:pt x="15720" y="11007"/>
                  <a:pt x="15720" y="11033"/>
                </a:cubicBezTo>
                <a:lnTo>
                  <a:pt x="15720" y="11033"/>
                </a:lnTo>
                <a:cubicBezTo>
                  <a:pt x="15706" y="11033"/>
                  <a:pt x="15706" y="11007"/>
                  <a:pt x="15706" y="11007"/>
                </a:cubicBezTo>
                <a:lnTo>
                  <a:pt x="15706" y="10981"/>
                </a:lnTo>
                <a:cubicBezTo>
                  <a:pt x="15692" y="10981"/>
                  <a:pt x="15692" y="11007"/>
                  <a:pt x="15679" y="11007"/>
                </a:cubicBezTo>
                <a:lnTo>
                  <a:pt x="15666" y="11007"/>
                </a:lnTo>
                <a:cubicBezTo>
                  <a:pt x="15666" y="10954"/>
                  <a:pt x="15692" y="10904"/>
                  <a:pt x="15692" y="10851"/>
                </a:cubicBezTo>
                <a:cubicBezTo>
                  <a:pt x="15692" y="10774"/>
                  <a:pt x="15679" y="10669"/>
                  <a:pt x="15666" y="10618"/>
                </a:cubicBezTo>
                <a:cubicBezTo>
                  <a:pt x="15652" y="10618"/>
                  <a:pt x="15652" y="10618"/>
                  <a:pt x="15652" y="10618"/>
                </a:cubicBezTo>
                <a:lnTo>
                  <a:pt x="15652" y="10644"/>
                </a:lnTo>
                <a:cubicBezTo>
                  <a:pt x="15639" y="10644"/>
                  <a:pt x="15639" y="10618"/>
                  <a:pt x="15625" y="10618"/>
                </a:cubicBezTo>
                <a:cubicBezTo>
                  <a:pt x="15639" y="10618"/>
                  <a:pt x="15639" y="10618"/>
                  <a:pt x="15652" y="10618"/>
                </a:cubicBezTo>
                <a:lnTo>
                  <a:pt x="15652" y="10618"/>
                </a:lnTo>
                <a:cubicBezTo>
                  <a:pt x="15639" y="10565"/>
                  <a:pt x="15639" y="10539"/>
                  <a:pt x="15625" y="10515"/>
                </a:cubicBezTo>
                <a:cubicBezTo>
                  <a:pt x="15611" y="10515"/>
                  <a:pt x="15599" y="10515"/>
                  <a:pt x="15599" y="10515"/>
                </a:cubicBezTo>
                <a:cubicBezTo>
                  <a:pt x="15599" y="10488"/>
                  <a:pt x="15599" y="10488"/>
                  <a:pt x="15599" y="10462"/>
                </a:cubicBezTo>
                <a:cubicBezTo>
                  <a:pt x="15585" y="10462"/>
                  <a:pt x="15585" y="10462"/>
                  <a:pt x="15571" y="10462"/>
                </a:cubicBezTo>
                <a:cubicBezTo>
                  <a:pt x="15531" y="10436"/>
                  <a:pt x="15545" y="10229"/>
                  <a:pt x="15503" y="10176"/>
                </a:cubicBezTo>
                <a:cubicBezTo>
                  <a:pt x="15490" y="10203"/>
                  <a:pt x="15490" y="10203"/>
                  <a:pt x="15477" y="10203"/>
                </a:cubicBezTo>
                <a:cubicBezTo>
                  <a:pt x="15462" y="10176"/>
                  <a:pt x="15462" y="10176"/>
                  <a:pt x="15450" y="10150"/>
                </a:cubicBezTo>
                <a:lnTo>
                  <a:pt x="15450" y="10150"/>
                </a:lnTo>
                <a:lnTo>
                  <a:pt x="15450" y="10176"/>
                </a:lnTo>
                <a:cubicBezTo>
                  <a:pt x="15450" y="10203"/>
                  <a:pt x="15450" y="10229"/>
                  <a:pt x="15450" y="10256"/>
                </a:cubicBezTo>
                <a:cubicBezTo>
                  <a:pt x="15436" y="10282"/>
                  <a:pt x="15436" y="10282"/>
                  <a:pt x="15436" y="10306"/>
                </a:cubicBezTo>
                <a:cubicBezTo>
                  <a:pt x="15422" y="10306"/>
                  <a:pt x="15422" y="10306"/>
                  <a:pt x="15422" y="10306"/>
                </a:cubicBezTo>
                <a:cubicBezTo>
                  <a:pt x="15422" y="10282"/>
                  <a:pt x="15408" y="10282"/>
                  <a:pt x="15408" y="10256"/>
                </a:cubicBezTo>
                <a:lnTo>
                  <a:pt x="15408" y="10256"/>
                </a:lnTo>
                <a:cubicBezTo>
                  <a:pt x="15408" y="10282"/>
                  <a:pt x="15396" y="10282"/>
                  <a:pt x="15396" y="10306"/>
                </a:cubicBezTo>
                <a:cubicBezTo>
                  <a:pt x="15396" y="10306"/>
                  <a:pt x="15396" y="10306"/>
                  <a:pt x="15382" y="10306"/>
                </a:cubicBezTo>
                <a:lnTo>
                  <a:pt x="15382" y="10282"/>
                </a:lnTo>
                <a:lnTo>
                  <a:pt x="15382" y="10282"/>
                </a:lnTo>
                <a:cubicBezTo>
                  <a:pt x="15368" y="10306"/>
                  <a:pt x="15368" y="10306"/>
                  <a:pt x="15368" y="10306"/>
                </a:cubicBezTo>
                <a:lnTo>
                  <a:pt x="15355" y="10306"/>
                </a:lnTo>
                <a:cubicBezTo>
                  <a:pt x="15355" y="10306"/>
                  <a:pt x="15355" y="10306"/>
                  <a:pt x="15355" y="10332"/>
                </a:cubicBezTo>
                <a:lnTo>
                  <a:pt x="15341" y="10332"/>
                </a:lnTo>
                <a:cubicBezTo>
                  <a:pt x="15328" y="10306"/>
                  <a:pt x="15328" y="10282"/>
                  <a:pt x="15328" y="10282"/>
                </a:cubicBezTo>
                <a:lnTo>
                  <a:pt x="15328" y="10282"/>
                </a:lnTo>
                <a:cubicBezTo>
                  <a:pt x="15315" y="10306"/>
                  <a:pt x="15315" y="10306"/>
                  <a:pt x="15315" y="10332"/>
                </a:cubicBezTo>
                <a:cubicBezTo>
                  <a:pt x="15315" y="10332"/>
                  <a:pt x="15315" y="10332"/>
                  <a:pt x="15301" y="10332"/>
                </a:cubicBezTo>
                <a:cubicBezTo>
                  <a:pt x="15301" y="10306"/>
                  <a:pt x="15301" y="10282"/>
                  <a:pt x="15287" y="10282"/>
                </a:cubicBezTo>
                <a:cubicBezTo>
                  <a:pt x="15287" y="10306"/>
                  <a:pt x="15273" y="10306"/>
                  <a:pt x="15273" y="10332"/>
                </a:cubicBezTo>
                <a:cubicBezTo>
                  <a:pt x="15261" y="10332"/>
                  <a:pt x="15233" y="10359"/>
                  <a:pt x="15219" y="10385"/>
                </a:cubicBezTo>
                <a:cubicBezTo>
                  <a:pt x="15219" y="10385"/>
                  <a:pt x="15219" y="10412"/>
                  <a:pt x="15219" y="10436"/>
                </a:cubicBezTo>
                <a:cubicBezTo>
                  <a:pt x="15206" y="10462"/>
                  <a:pt x="15192" y="10515"/>
                  <a:pt x="15179" y="10539"/>
                </a:cubicBezTo>
                <a:cubicBezTo>
                  <a:pt x="15152" y="10565"/>
                  <a:pt x="15124" y="10565"/>
                  <a:pt x="15112" y="10592"/>
                </a:cubicBezTo>
                <a:cubicBezTo>
                  <a:pt x="15098" y="10618"/>
                  <a:pt x="15071" y="10669"/>
                  <a:pt x="15058" y="10721"/>
                </a:cubicBezTo>
                <a:cubicBezTo>
                  <a:pt x="15044" y="10748"/>
                  <a:pt x="15031" y="10748"/>
                  <a:pt x="15031" y="10748"/>
                </a:cubicBezTo>
                <a:cubicBezTo>
                  <a:pt x="15017" y="10774"/>
                  <a:pt x="15003" y="10798"/>
                  <a:pt x="14990" y="10825"/>
                </a:cubicBezTo>
                <a:cubicBezTo>
                  <a:pt x="14977" y="10851"/>
                  <a:pt x="14963" y="10851"/>
                  <a:pt x="14949" y="10877"/>
                </a:cubicBezTo>
                <a:cubicBezTo>
                  <a:pt x="14936" y="10877"/>
                  <a:pt x="14936" y="10930"/>
                  <a:pt x="14922" y="10954"/>
                </a:cubicBezTo>
                <a:cubicBezTo>
                  <a:pt x="14909" y="10981"/>
                  <a:pt x="14895" y="10954"/>
                  <a:pt x="14882" y="10981"/>
                </a:cubicBezTo>
                <a:cubicBezTo>
                  <a:pt x="14868" y="11007"/>
                  <a:pt x="14868" y="11033"/>
                  <a:pt x="14854" y="11033"/>
                </a:cubicBezTo>
                <a:cubicBezTo>
                  <a:pt x="14842" y="11033"/>
                  <a:pt x="14828" y="11033"/>
                  <a:pt x="14814" y="11060"/>
                </a:cubicBezTo>
                <a:cubicBezTo>
                  <a:pt x="14814" y="11060"/>
                  <a:pt x="14814" y="11084"/>
                  <a:pt x="14800" y="11110"/>
                </a:cubicBezTo>
                <a:cubicBezTo>
                  <a:pt x="14800" y="11163"/>
                  <a:pt x="14814" y="11240"/>
                  <a:pt x="14800" y="11292"/>
                </a:cubicBezTo>
                <a:cubicBezTo>
                  <a:pt x="14842" y="11369"/>
                  <a:pt x="14787" y="11473"/>
                  <a:pt x="14787" y="11552"/>
                </a:cubicBezTo>
                <a:cubicBezTo>
                  <a:pt x="14774" y="11602"/>
                  <a:pt x="14787" y="11655"/>
                  <a:pt x="14787" y="11708"/>
                </a:cubicBezTo>
                <a:cubicBezTo>
                  <a:pt x="14774" y="11708"/>
                  <a:pt x="14760" y="11708"/>
                  <a:pt x="14747" y="11708"/>
                </a:cubicBezTo>
                <a:cubicBezTo>
                  <a:pt x="14747" y="11734"/>
                  <a:pt x="14733" y="11758"/>
                  <a:pt x="14733" y="11785"/>
                </a:cubicBezTo>
                <a:cubicBezTo>
                  <a:pt x="14733" y="11811"/>
                  <a:pt x="14747" y="11811"/>
                  <a:pt x="14747" y="11811"/>
                </a:cubicBezTo>
                <a:cubicBezTo>
                  <a:pt x="14733" y="11837"/>
                  <a:pt x="14705" y="11837"/>
                  <a:pt x="14693" y="11864"/>
                </a:cubicBezTo>
                <a:cubicBezTo>
                  <a:pt x="14679" y="11864"/>
                  <a:pt x="14693" y="11888"/>
                  <a:pt x="14679" y="11914"/>
                </a:cubicBezTo>
                <a:cubicBezTo>
                  <a:pt x="14679" y="11941"/>
                  <a:pt x="14652" y="11967"/>
                  <a:pt x="14639" y="11967"/>
                </a:cubicBezTo>
                <a:cubicBezTo>
                  <a:pt x="14625" y="11941"/>
                  <a:pt x="14611" y="11914"/>
                  <a:pt x="14598" y="11888"/>
                </a:cubicBezTo>
                <a:cubicBezTo>
                  <a:pt x="14584" y="11837"/>
                  <a:pt x="14584" y="11785"/>
                  <a:pt x="14571" y="11758"/>
                </a:cubicBezTo>
                <a:cubicBezTo>
                  <a:pt x="14558" y="11681"/>
                  <a:pt x="14544" y="11602"/>
                  <a:pt x="14530" y="11552"/>
                </a:cubicBezTo>
                <a:cubicBezTo>
                  <a:pt x="14516" y="11525"/>
                  <a:pt x="14516" y="11499"/>
                  <a:pt x="14504" y="11473"/>
                </a:cubicBezTo>
                <a:cubicBezTo>
                  <a:pt x="14504" y="11448"/>
                  <a:pt x="14490" y="11422"/>
                  <a:pt x="14490" y="11396"/>
                </a:cubicBezTo>
                <a:cubicBezTo>
                  <a:pt x="14476" y="11319"/>
                  <a:pt x="14463" y="11266"/>
                  <a:pt x="14449" y="11216"/>
                </a:cubicBezTo>
                <a:cubicBezTo>
                  <a:pt x="14435" y="11110"/>
                  <a:pt x="14409" y="11033"/>
                  <a:pt x="14395" y="10930"/>
                </a:cubicBezTo>
                <a:cubicBezTo>
                  <a:pt x="14381" y="10851"/>
                  <a:pt x="14381" y="10774"/>
                  <a:pt x="14368" y="10697"/>
                </a:cubicBezTo>
                <a:cubicBezTo>
                  <a:pt x="14368" y="10618"/>
                  <a:pt x="14355" y="10565"/>
                  <a:pt x="14355" y="10515"/>
                </a:cubicBezTo>
                <a:cubicBezTo>
                  <a:pt x="14355" y="10488"/>
                  <a:pt x="14368" y="10462"/>
                  <a:pt x="14368" y="10436"/>
                </a:cubicBezTo>
                <a:cubicBezTo>
                  <a:pt x="14381" y="10412"/>
                  <a:pt x="14355" y="10385"/>
                  <a:pt x="14355" y="10385"/>
                </a:cubicBezTo>
                <a:cubicBezTo>
                  <a:pt x="14341" y="10332"/>
                  <a:pt x="14341" y="10282"/>
                  <a:pt x="14355" y="10256"/>
                </a:cubicBezTo>
                <a:cubicBezTo>
                  <a:pt x="14341" y="10256"/>
                  <a:pt x="14327" y="10256"/>
                  <a:pt x="14314" y="10256"/>
                </a:cubicBezTo>
                <a:cubicBezTo>
                  <a:pt x="14314" y="10282"/>
                  <a:pt x="14314" y="10282"/>
                  <a:pt x="14314" y="10306"/>
                </a:cubicBezTo>
                <a:cubicBezTo>
                  <a:pt x="14341" y="10359"/>
                  <a:pt x="14287" y="10412"/>
                  <a:pt x="14260" y="10412"/>
                </a:cubicBezTo>
                <a:cubicBezTo>
                  <a:pt x="14246" y="10436"/>
                  <a:pt x="14246" y="10436"/>
                  <a:pt x="14234" y="10436"/>
                </a:cubicBezTo>
                <a:cubicBezTo>
                  <a:pt x="14206" y="10436"/>
                  <a:pt x="14125" y="10282"/>
                  <a:pt x="14111" y="10229"/>
                </a:cubicBezTo>
                <a:lnTo>
                  <a:pt x="14111" y="10229"/>
                </a:lnTo>
                <a:cubicBezTo>
                  <a:pt x="14152" y="10203"/>
                  <a:pt x="14165" y="10256"/>
                  <a:pt x="14192" y="10203"/>
                </a:cubicBezTo>
                <a:cubicBezTo>
                  <a:pt x="14206" y="10203"/>
                  <a:pt x="14206" y="10176"/>
                  <a:pt x="14206" y="10176"/>
                </a:cubicBezTo>
                <a:cubicBezTo>
                  <a:pt x="14165" y="10203"/>
                  <a:pt x="14097" y="10150"/>
                  <a:pt x="14085" y="10100"/>
                </a:cubicBezTo>
                <a:cubicBezTo>
                  <a:pt x="14071" y="10073"/>
                  <a:pt x="14071" y="10073"/>
                  <a:pt x="14057" y="10047"/>
                </a:cubicBezTo>
                <a:cubicBezTo>
                  <a:pt x="14043" y="10020"/>
                  <a:pt x="14030" y="10047"/>
                  <a:pt x="14017" y="10020"/>
                </a:cubicBezTo>
                <a:cubicBezTo>
                  <a:pt x="14017" y="9996"/>
                  <a:pt x="14017" y="9970"/>
                  <a:pt x="14003" y="9944"/>
                </a:cubicBezTo>
                <a:cubicBezTo>
                  <a:pt x="13990" y="9944"/>
                  <a:pt x="13990" y="9917"/>
                  <a:pt x="13976" y="9917"/>
                </a:cubicBezTo>
                <a:cubicBezTo>
                  <a:pt x="13976" y="9867"/>
                  <a:pt x="13976" y="9867"/>
                  <a:pt x="13963" y="9840"/>
                </a:cubicBezTo>
                <a:cubicBezTo>
                  <a:pt x="13936" y="9840"/>
                  <a:pt x="13827" y="9917"/>
                  <a:pt x="13814" y="9840"/>
                </a:cubicBezTo>
                <a:cubicBezTo>
                  <a:pt x="13800" y="9840"/>
                  <a:pt x="13787" y="9867"/>
                  <a:pt x="13773" y="9867"/>
                </a:cubicBezTo>
                <a:cubicBezTo>
                  <a:pt x="13760" y="9867"/>
                  <a:pt x="13733" y="9867"/>
                  <a:pt x="13719" y="9867"/>
                </a:cubicBezTo>
                <a:cubicBezTo>
                  <a:pt x="13692" y="9891"/>
                  <a:pt x="13667" y="9891"/>
                  <a:pt x="13639" y="9891"/>
                </a:cubicBezTo>
                <a:cubicBezTo>
                  <a:pt x="13626" y="9891"/>
                  <a:pt x="13612" y="9867"/>
                  <a:pt x="13599" y="9867"/>
                </a:cubicBezTo>
                <a:cubicBezTo>
                  <a:pt x="13572" y="9867"/>
                  <a:pt x="13532" y="9867"/>
                  <a:pt x="13504" y="9867"/>
                </a:cubicBezTo>
                <a:cubicBezTo>
                  <a:pt x="13504" y="9840"/>
                  <a:pt x="13490" y="9840"/>
                  <a:pt x="13490" y="9840"/>
                </a:cubicBezTo>
                <a:cubicBezTo>
                  <a:pt x="13478" y="9840"/>
                  <a:pt x="13450" y="9840"/>
                  <a:pt x="13437" y="9840"/>
                </a:cubicBezTo>
                <a:cubicBezTo>
                  <a:pt x="13423" y="9814"/>
                  <a:pt x="13409" y="9788"/>
                  <a:pt x="13397" y="9788"/>
                </a:cubicBezTo>
                <a:cubicBezTo>
                  <a:pt x="13397" y="9763"/>
                  <a:pt x="13383" y="9735"/>
                  <a:pt x="13383" y="9711"/>
                </a:cubicBezTo>
                <a:cubicBezTo>
                  <a:pt x="13369" y="9684"/>
                  <a:pt x="13369" y="9658"/>
                  <a:pt x="13369" y="9658"/>
                </a:cubicBezTo>
                <a:cubicBezTo>
                  <a:pt x="13355" y="9658"/>
                  <a:pt x="13355" y="9632"/>
                  <a:pt x="13355" y="9632"/>
                </a:cubicBezTo>
                <a:cubicBezTo>
                  <a:pt x="13329" y="9607"/>
                  <a:pt x="13301" y="9632"/>
                  <a:pt x="13288" y="9658"/>
                </a:cubicBezTo>
                <a:cubicBezTo>
                  <a:pt x="13274" y="9658"/>
                  <a:pt x="13248" y="9711"/>
                  <a:pt x="13248" y="9711"/>
                </a:cubicBezTo>
                <a:cubicBezTo>
                  <a:pt x="13220" y="9711"/>
                  <a:pt x="13220" y="9684"/>
                  <a:pt x="13193" y="9684"/>
                </a:cubicBezTo>
                <a:cubicBezTo>
                  <a:pt x="13180" y="9658"/>
                  <a:pt x="13153" y="9658"/>
                  <a:pt x="13125" y="9632"/>
                </a:cubicBezTo>
                <a:cubicBezTo>
                  <a:pt x="13125" y="9607"/>
                  <a:pt x="13113" y="9581"/>
                  <a:pt x="13099" y="9581"/>
                </a:cubicBezTo>
                <a:cubicBezTo>
                  <a:pt x="13085" y="9555"/>
                  <a:pt x="13045" y="9555"/>
                  <a:pt x="13031" y="9502"/>
                </a:cubicBezTo>
                <a:cubicBezTo>
                  <a:pt x="13017" y="9478"/>
                  <a:pt x="13004" y="9399"/>
                  <a:pt x="12991" y="9372"/>
                </a:cubicBezTo>
                <a:cubicBezTo>
                  <a:pt x="12991" y="9372"/>
                  <a:pt x="12991" y="9348"/>
                  <a:pt x="12991" y="9322"/>
                </a:cubicBezTo>
                <a:cubicBezTo>
                  <a:pt x="12991" y="9295"/>
                  <a:pt x="12964" y="9269"/>
                  <a:pt x="12964" y="9245"/>
                </a:cubicBezTo>
                <a:cubicBezTo>
                  <a:pt x="12936" y="9269"/>
                  <a:pt x="12910" y="9269"/>
                  <a:pt x="12910" y="9245"/>
                </a:cubicBezTo>
                <a:cubicBezTo>
                  <a:pt x="12896" y="9216"/>
                  <a:pt x="12896" y="9216"/>
                  <a:pt x="12896" y="9192"/>
                </a:cubicBezTo>
                <a:lnTo>
                  <a:pt x="12896" y="9192"/>
                </a:lnTo>
                <a:cubicBezTo>
                  <a:pt x="12882" y="9216"/>
                  <a:pt x="12882" y="9245"/>
                  <a:pt x="12869" y="9269"/>
                </a:cubicBezTo>
                <a:cubicBezTo>
                  <a:pt x="12855" y="9269"/>
                  <a:pt x="12829" y="9269"/>
                  <a:pt x="12829" y="9269"/>
                </a:cubicBezTo>
                <a:cubicBezTo>
                  <a:pt x="12829" y="9295"/>
                  <a:pt x="12829" y="9295"/>
                  <a:pt x="12829" y="9322"/>
                </a:cubicBezTo>
                <a:lnTo>
                  <a:pt x="12815" y="9322"/>
                </a:lnTo>
                <a:cubicBezTo>
                  <a:pt x="12815" y="9322"/>
                  <a:pt x="12815" y="9348"/>
                  <a:pt x="12801" y="9348"/>
                </a:cubicBezTo>
                <a:cubicBezTo>
                  <a:pt x="12801" y="9348"/>
                  <a:pt x="12815" y="9348"/>
                  <a:pt x="12815" y="9372"/>
                </a:cubicBezTo>
                <a:cubicBezTo>
                  <a:pt x="12815" y="9348"/>
                  <a:pt x="12829" y="9348"/>
                  <a:pt x="12829" y="9348"/>
                </a:cubicBezTo>
                <a:cubicBezTo>
                  <a:pt x="12842" y="9425"/>
                  <a:pt x="12869" y="9502"/>
                  <a:pt x="12882" y="9581"/>
                </a:cubicBezTo>
                <a:cubicBezTo>
                  <a:pt x="12896" y="9581"/>
                  <a:pt x="12896" y="9581"/>
                  <a:pt x="12910" y="9581"/>
                </a:cubicBezTo>
                <a:cubicBezTo>
                  <a:pt x="12896" y="9607"/>
                  <a:pt x="12896" y="9607"/>
                  <a:pt x="12910" y="9607"/>
                </a:cubicBezTo>
                <a:cubicBezTo>
                  <a:pt x="12910" y="9658"/>
                  <a:pt x="12950" y="9632"/>
                  <a:pt x="12964" y="9684"/>
                </a:cubicBezTo>
                <a:cubicBezTo>
                  <a:pt x="12950" y="9684"/>
                  <a:pt x="12950" y="9684"/>
                  <a:pt x="12950" y="9711"/>
                </a:cubicBezTo>
                <a:lnTo>
                  <a:pt x="12950" y="9735"/>
                </a:lnTo>
                <a:cubicBezTo>
                  <a:pt x="12950" y="9788"/>
                  <a:pt x="12950" y="9788"/>
                  <a:pt x="12964" y="9814"/>
                </a:cubicBezTo>
                <a:cubicBezTo>
                  <a:pt x="12964" y="9814"/>
                  <a:pt x="12964" y="9814"/>
                  <a:pt x="12977" y="9840"/>
                </a:cubicBezTo>
                <a:cubicBezTo>
                  <a:pt x="12977" y="9867"/>
                  <a:pt x="12991" y="9944"/>
                  <a:pt x="13004" y="9970"/>
                </a:cubicBezTo>
                <a:cubicBezTo>
                  <a:pt x="13017" y="9970"/>
                  <a:pt x="13017" y="9944"/>
                  <a:pt x="13004" y="9917"/>
                </a:cubicBezTo>
                <a:cubicBezTo>
                  <a:pt x="13004" y="9891"/>
                  <a:pt x="13004" y="9788"/>
                  <a:pt x="13017" y="9763"/>
                </a:cubicBezTo>
                <a:cubicBezTo>
                  <a:pt x="13031" y="9763"/>
                  <a:pt x="13031" y="9763"/>
                  <a:pt x="13031" y="9763"/>
                </a:cubicBezTo>
                <a:cubicBezTo>
                  <a:pt x="13031" y="9788"/>
                  <a:pt x="13045" y="9788"/>
                  <a:pt x="13045" y="9788"/>
                </a:cubicBezTo>
                <a:lnTo>
                  <a:pt x="13045" y="9891"/>
                </a:lnTo>
                <a:cubicBezTo>
                  <a:pt x="13045" y="9944"/>
                  <a:pt x="13031" y="9944"/>
                  <a:pt x="13031" y="9996"/>
                </a:cubicBezTo>
                <a:cubicBezTo>
                  <a:pt x="13045" y="9996"/>
                  <a:pt x="13045" y="9996"/>
                  <a:pt x="13045" y="10020"/>
                </a:cubicBezTo>
                <a:cubicBezTo>
                  <a:pt x="13059" y="10020"/>
                  <a:pt x="13071" y="10020"/>
                  <a:pt x="13085" y="10020"/>
                </a:cubicBezTo>
                <a:cubicBezTo>
                  <a:pt x="13085" y="10020"/>
                  <a:pt x="13099" y="10020"/>
                  <a:pt x="13099" y="9996"/>
                </a:cubicBezTo>
                <a:cubicBezTo>
                  <a:pt x="13113" y="10020"/>
                  <a:pt x="13180" y="10020"/>
                  <a:pt x="13193" y="10020"/>
                </a:cubicBezTo>
                <a:cubicBezTo>
                  <a:pt x="13193" y="9996"/>
                  <a:pt x="13193" y="9996"/>
                  <a:pt x="13193" y="9996"/>
                </a:cubicBezTo>
                <a:cubicBezTo>
                  <a:pt x="13206" y="9996"/>
                  <a:pt x="13206" y="9996"/>
                  <a:pt x="13220" y="9996"/>
                </a:cubicBezTo>
                <a:cubicBezTo>
                  <a:pt x="13220" y="9970"/>
                  <a:pt x="13220" y="9996"/>
                  <a:pt x="13234" y="9970"/>
                </a:cubicBezTo>
                <a:cubicBezTo>
                  <a:pt x="13234" y="9944"/>
                  <a:pt x="13248" y="9944"/>
                  <a:pt x="13248" y="9917"/>
                </a:cubicBezTo>
                <a:cubicBezTo>
                  <a:pt x="13274" y="9867"/>
                  <a:pt x="13288" y="9840"/>
                  <a:pt x="13315" y="9814"/>
                </a:cubicBezTo>
                <a:cubicBezTo>
                  <a:pt x="13329" y="9788"/>
                  <a:pt x="13329" y="9763"/>
                  <a:pt x="13342" y="9735"/>
                </a:cubicBezTo>
                <a:lnTo>
                  <a:pt x="13342" y="9735"/>
                </a:lnTo>
                <a:cubicBezTo>
                  <a:pt x="13342" y="9788"/>
                  <a:pt x="13342" y="9814"/>
                  <a:pt x="13329" y="9840"/>
                </a:cubicBezTo>
                <a:cubicBezTo>
                  <a:pt x="13342" y="9840"/>
                  <a:pt x="13342" y="9840"/>
                  <a:pt x="13342" y="9840"/>
                </a:cubicBezTo>
                <a:cubicBezTo>
                  <a:pt x="13342" y="9867"/>
                  <a:pt x="13342" y="9891"/>
                  <a:pt x="13342" y="9917"/>
                </a:cubicBezTo>
                <a:cubicBezTo>
                  <a:pt x="13355" y="9970"/>
                  <a:pt x="13369" y="9996"/>
                  <a:pt x="13397" y="10020"/>
                </a:cubicBezTo>
                <a:cubicBezTo>
                  <a:pt x="13409" y="10047"/>
                  <a:pt x="13423" y="10073"/>
                  <a:pt x="13450" y="10073"/>
                </a:cubicBezTo>
                <a:cubicBezTo>
                  <a:pt x="13463" y="10100"/>
                  <a:pt x="13478" y="10073"/>
                  <a:pt x="13478" y="10100"/>
                </a:cubicBezTo>
                <a:cubicBezTo>
                  <a:pt x="13490" y="10126"/>
                  <a:pt x="13504" y="10150"/>
                  <a:pt x="13518" y="10176"/>
                </a:cubicBezTo>
                <a:cubicBezTo>
                  <a:pt x="13532" y="10203"/>
                  <a:pt x="13558" y="10203"/>
                  <a:pt x="13558" y="10229"/>
                </a:cubicBezTo>
                <a:cubicBezTo>
                  <a:pt x="13544" y="10282"/>
                  <a:pt x="13532" y="10306"/>
                  <a:pt x="13518" y="10332"/>
                </a:cubicBezTo>
                <a:cubicBezTo>
                  <a:pt x="13518" y="10359"/>
                  <a:pt x="13504" y="10359"/>
                  <a:pt x="13490" y="10385"/>
                </a:cubicBezTo>
                <a:cubicBezTo>
                  <a:pt x="13490" y="10412"/>
                  <a:pt x="13490" y="10462"/>
                  <a:pt x="13478" y="10462"/>
                </a:cubicBezTo>
                <a:cubicBezTo>
                  <a:pt x="13463" y="10488"/>
                  <a:pt x="13450" y="10462"/>
                  <a:pt x="13437" y="10462"/>
                </a:cubicBezTo>
                <a:cubicBezTo>
                  <a:pt x="13423" y="10515"/>
                  <a:pt x="13437" y="10592"/>
                  <a:pt x="13437" y="10644"/>
                </a:cubicBezTo>
                <a:cubicBezTo>
                  <a:pt x="13397" y="10644"/>
                  <a:pt x="13369" y="10644"/>
                  <a:pt x="13355" y="10697"/>
                </a:cubicBezTo>
                <a:cubicBezTo>
                  <a:pt x="13355" y="10721"/>
                  <a:pt x="13355" y="10748"/>
                  <a:pt x="13355" y="10748"/>
                </a:cubicBezTo>
                <a:cubicBezTo>
                  <a:pt x="13329" y="10774"/>
                  <a:pt x="13315" y="10748"/>
                  <a:pt x="13288" y="10774"/>
                </a:cubicBezTo>
                <a:cubicBezTo>
                  <a:pt x="13274" y="10798"/>
                  <a:pt x="13274" y="10825"/>
                  <a:pt x="13274" y="10877"/>
                </a:cubicBezTo>
                <a:cubicBezTo>
                  <a:pt x="13261" y="10877"/>
                  <a:pt x="13261" y="10877"/>
                  <a:pt x="13248" y="10904"/>
                </a:cubicBezTo>
                <a:cubicBezTo>
                  <a:pt x="13234" y="10877"/>
                  <a:pt x="13220" y="10877"/>
                  <a:pt x="13206" y="10877"/>
                </a:cubicBezTo>
                <a:cubicBezTo>
                  <a:pt x="13180" y="10904"/>
                  <a:pt x="13153" y="10904"/>
                  <a:pt x="13125" y="10930"/>
                </a:cubicBezTo>
                <a:cubicBezTo>
                  <a:pt x="13113" y="10930"/>
                  <a:pt x="13099" y="10981"/>
                  <a:pt x="13085" y="11007"/>
                </a:cubicBezTo>
                <a:cubicBezTo>
                  <a:pt x="13085" y="11033"/>
                  <a:pt x="13085" y="11060"/>
                  <a:pt x="13071" y="11060"/>
                </a:cubicBezTo>
                <a:cubicBezTo>
                  <a:pt x="13017" y="11110"/>
                  <a:pt x="12964" y="11110"/>
                  <a:pt x="12910" y="11163"/>
                </a:cubicBezTo>
                <a:cubicBezTo>
                  <a:pt x="12896" y="11187"/>
                  <a:pt x="12896" y="11216"/>
                  <a:pt x="12882" y="11240"/>
                </a:cubicBezTo>
                <a:cubicBezTo>
                  <a:pt x="12869" y="11240"/>
                  <a:pt x="12842" y="11240"/>
                  <a:pt x="12829" y="11240"/>
                </a:cubicBezTo>
                <a:cubicBezTo>
                  <a:pt x="12801" y="11266"/>
                  <a:pt x="12787" y="11292"/>
                  <a:pt x="12761" y="11319"/>
                </a:cubicBezTo>
                <a:cubicBezTo>
                  <a:pt x="12734" y="11319"/>
                  <a:pt x="12706" y="11319"/>
                  <a:pt x="12693" y="11319"/>
                </a:cubicBezTo>
                <a:cubicBezTo>
                  <a:pt x="12680" y="11343"/>
                  <a:pt x="12666" y="11343"/>
                  <a:pt x="12652" y="11369"/>
                </a:cubicBezTo>
                <a:cubicBezTo>
                  <a:pt x="12626" y="11422"/>
                  <a:pt x="12557" y="11422"/>
                  <a:pt x="12545" y="11343"/>
                </a:cubicBezTo>
                <a:cubicBezTo>
                  <a:pt x="12545" y="11319"/>
                  <a:pt x="12545" y="11292"/>
                  <a:pt x="12545" y="11266"/>
                </a:cubicBezTo>
                <a:cubicBezTo>
                  <a:pt x="12531" y="11216"/>
                  <a:pt x="12517" y="11136"/>
                  <a:pt x="12504" y="11060"/>
                </a:cubicBezTo>
                <a:cubicBezTo>
                  <a:pt x="12504" y="11033"/>
                  <a:pt x="12504" y="11033"/>
                  <a:pt x="12517" y="11007"/>
                </a:cubicBezTo>
                <a:cubicBezTo>
                  <a:pt x="12504" y="10981"/>
                  <a:pt x="12504" y="10954"/>
                  <a:pt x="12504" y="10930"/>
                </a:cubicBezTo>
                <a:cubicBezTo>
                  <a:pt x="12491" y="10877"/>
                  <a:pt x="12477" y="10825"/>
                  <a:pt x="12450" y="10798"/>
                </a:cubicBezTo>
                <a:cubicBezTo>
                  <a:pt x="12450" y="10774"/>
                  <a:pt x="12436" y="10774"/>
                  <a:pt x="12436" y="10748"/>
                </a:cubicBezTo>
                <a:cubicBezTo>
                  <a:pt x="12409" y="10697"/>
                  <a:pt x="12396" y="10618"/>
                  <a:pt x="12382" y="10539"/>
                </a:cubicBezTo>
                <a:cubicBezTo>
                  <a:pt x="12368" y="10515"/>
                  <a:pt x="12328" y="10488"/>
                  <a:pt x="12314" y="10462"/>
                </a:cubicBezTo>
                <a:cubicBezTo>
                  <a:pt x="12301" y="10436"/>
                  <a:pt x="12288" y="10385"/>
                  <a:pt x="12288" y="10359"/>
                </a:cubicBezTo>
                <a:cubicBezTo>
                  <a:pt x="12274" y="10306"/>
                  <a:pt x="12288" y="10229"/>
                  <a:pt x="12274" y="10176"/>
                </a:cubicBezTo>
                <a:cubicBezTo>
                  <a:pt x="12261" y="10126"/>
                  <a:pt x="12247" y="10100"/>
                  <a:pt x="12234" y="10047"/>
                </a:cubicBezTo>
                <a:cubicBezTo>
                  <a:pt x="12207" y="9996"/>
                  <a:pt x="12179" y="9996"/>
                  <a:pt x="12166" y="9944"/>
                </a:cubicBezTo>
                <a:cubicBezTo>
                  <a:pt x="12166" y="9867"/>
                  <a:pt x="12139" y="9814"/>
                  <a:pt x="12125" y="9763"/>
                </a:cubicBezTo>
                <a:cubicBezTo>
                  <a:pt x="12098" y="9711"/>
                  <a:pt x="12085" y="9658"/>
                  <a:pt x="12058" y="9581"/>
                </a:cubicBezTo>
                <a:cubicBezTo>
                  <a:pt x="12058" y="9555"/>
                  <a:pt x="12044" y="9528"/>
                  <a:pt x="12030" y="9502"/>
                </a:cubicBezTo>
                <a:lnTo>
                  <a:pt x="12018" y="9502"/>
                </a:lnTo>
                <a:cubicBezTo>
                  <a:pt x="12018" y="9451"/>
                  <a:pt x="12030" y="9399"/>
                  <a:pt x="12030" y="9348"/>
                </a:cubicBezTo>
                <a:cubicBezTo>
                  <a:pt x="12030" y="9322"/>
                  <a:pt x="12018" y="9322"/>
                  <a:pt x="12018" y="9322"/>
                </a:cubicBezTo>
                <a:cubicBezTo>
                  <a:pt x="12004" y="9245"/>
                  <a:pt x="11990" y="9166"/>
                  <a:pt x="11977" y="9087"/>
                </a:cubicBezTo>
                <a:cubicBezTo>
                  <a:pt x="11990" y="9063"/>
                  <a:pt x="12004" y="9010"/>
                  <a:pt x="12004" y="8959"/>
                </a:cubicBezTo>
                <a:cubicBezTo>
                  <a:pt x="12018" y="8959"/>
                  <a:pt x="12018" y="8933"/>
                  <a:pt x="12018" y="8907"/>
                </a:cubicBezTo>
                <a:cubicBezTo>
                  <a:pt x="12030" y="8854"/>
                  <a:pt x="12044" y="8724"/>
                  <a:pt x="12085" y="8674"/>
                </a:cubicBezTo>
                <a:cubicBezTo>
                  <a:pt x="12072" y="8621"/>
                  <a:pt x="12085" y="8595"/>
                  <a:pt x="12058" y="8544"/>
                </a:cubicBezTo>
                <a:cubicBezTo>
                  <a:pt x="12072" y="8518"/>
                  <a:pt x="12072" y="8491"/>
                  <a:pt x="12072" y="8491"/>
                </a:cubicBezTo>
                <a:cubicBezTo>
                  <a:pt x="12072" y="8465"/>
                  <a:pt x="12072" y="8465"/>
                  <a:pt x="12072" y="8439"/>
                </a:cubicBezTo>
                <a:cubicBezTo>
                  <a:pt x="12072" y="8415"/>
                  <a:pt x="12085" y="8415"/>
                  <a:pt x="12098" y="8388"/>
                </a:cubicBezTo>
                <a:lnTo>
                  <a:pt x="12098" y="8388"/>
                </a:lnTo>
                <a:cubicBezTo>
                  <a:pt x="12085" y="8388"/>
                  <a:pt x="12085" y="8362"/>
                  <a:pt x="12085" y="8362"/>
                </a:cubicBezTo>
                <a:lnTo>
                  <a:pt x="12085" y="8362"/>
                </a:lnTo>
                <a:cubicBezTo>
                  <a:pt x="12072" y="8388"/>
                  <a:pt x="12058" y="8388"/>
                  <a:pt x="12058" y="8415"/>
                </a:cubicBezTo>
                <a:cubicBezTo>
                  <a:pt x="12030" y="8415"/>
                  <a:pt x="12018" y="8388"/>
                  <a:pt x="11990" y="8388"/>
                </a:cubicBezTo>
                <a:cubicBezTo>
                  <a:pt x="11977" y="8415"/>
                  <a:pt x="11963" y="8415"/>
                  <a:pt x="11963" y="8439"/>
                </a:cubicBezTo>
                <a:cubicBezTo>
                  <a:pt x="11937" y="8465"/>
                  <a:pt x="11909" y="8491"/>
                  <a:pt x="11882" y="8465"/>
                </a:cubicBezTo>
                <a:cubicBezTo>
                  <a:pt x="11855" y="8465"/>
                  <a:pt x="11855" y="8415"/>
                  <a:pt x="11841" y="8388"/>
                </a:cubicBezTo>
                <a:cubicBezTo>
                  <a:pt x="11815" y="8362"/>
                  <a:pt x="11788" y="8362"/>
                  <a:pt x="11760" y="8362"/>
                </a:cubicBezTo>
                <a:cubicBezTo>
                  <a:pt x="11748" y="8388"/>
                  <a:pt x="11748" y="8415"/>
                  <a:pt x="11748" y="8439"/>
                </a:cubicBezTo>
                <a:cubicBezTo>
                  <a:pt x="11748" y="8439"/>
                  <a:pt x="11734" y="8439"/>
                  <a:pt x="11734" y="8465"/>
                </a:cubicBezTo>
                <a:cubicBezTo>
                  <a:pt x="11720" y="8439"/>
                  <a:pt x="11693" y="8465"/>
                  <a:pt x="11679" y="8439"/>
                </a:cubicBezTo>
                <a:cubicBezTo>
                  <a:pt x="11666" y="8415"/>
                  <a:pt x="11666" y="8388"/>
                  <a:pt x="11653" y="8362"/>
                </a:cubicBezTo>
                <a:cubicBezTo>
                  <a:pt x="11653" y="8388"/>
                  <a:pt x="11653" y="8388"/>
                  <a:pt x="11639" y="8388"/>
                </a:cubicBezTo>
                <a:cubicBezTo>
                  <a:pt x="11625" y="8388"/>
                  <a:pt x="11625" y="8362"/>
                  <a:pt x="11611" y="8362"/>
                </a:cubicBezTo>
                <a:cubicBezTo>
                  <a:pt x="11611" y="8388"/>
                  <a:pt x="11599" y="8388"/>
                  <a:pt x="11599" y="8388"/>
                </a:cubicBezTo>
                <a:lnTo>
                  <a:pt x="11599" y="8388"/>
                </a:lnTo>
                <a:cubicBezTo>
                  <a:pt x="11599" y="8388"/>
                  <a:pt x="11585" y="8388"/>
                  <a:pt x="11585" y="8362"/>
                </a:cubicBezTo>
                <a:cubicBezTo>
                  <a:pt x="11599" y="8362"/>
                  <a:pt x="11599" y="8362"/>
                  <a:pt x="11599" y="8362"/>
                </a:cubicBezTo>
                <a:cubicBezTo>
                  <a:pt x="11599" y="8362"/>
                  <a:pt x="11599" y="8362"/>
                  <a:pt x="11599" y="8335"/>
                </a:cubicBezTo>
                <a:cubicBezTo>
                  <a:pt x="11585" y="8335"/>
                  <a:pt x="11571" y="8335"/>
                  <a:pt x="11557" y="8335"/>
                </a:cubicBezTo>
                <a:lnTo>
                  <a:pt x="11544" y="8335"/>
                </a:lnTo>
                <a:cubicBezTo>
                  <a:pt x="11557" y="8311"/>
                  <a:pt x="11557" y="8311"/>
                  <a:pt x="11571" y="8311"/>
                </a:cubicBezTo>
                <a:lnTo>
                  <a:pt x="11571" y="8311"/>
                </a:lnTo>
                <a:cubicBezTo>
                  <a:pt x="11557" y="8283"/>
                  <a:pt x="11544" y="8283"/>
                  <a:pt x="11544" y="8283"/>
                </a:cubicBezTo>
                <a:cubicBezTo>
                  <a:pt x="11531" y="8259"/>
                  <a:pt x="11544" y="8232"/>
                  <a:pt x="11544" y="8206"/>
                </a:cubicBezTo>
                <a:cubicBezTo>
                  <a:pt x="11517" y="8206"/>
                  <a:pt x="11517" y="8179"/>
                  <a:pt x="11490" y="8179"/>
                </a:cubicBezTo>
                <a:cubicBezTo>
                  <a:pt x="11490" y="8179"/>
                  <a:pt x="11490" y="8179"/>
                  <a:pt x="11490" y="8155"/>
                </a:cubicBezTo>
                <a:cubicBezTo>
                  <a:pt x="11504" y="8155"/>
                  <a:pt x="11504" y="8155"/>
                  <a:pt x="11504" y="8129"/>
                </a:cubicBezTo>
                <a:cubicBezTo>
                  <a:pt x="11504" y="8155"/>
                  <a:pt x="11517" y="8155"/>
                  <a:pt x="11517" y="8155"/>
                </a:cubicBezTo>
                <a:cubicBezTo>
                  <a:pt x="11531" y="8129"/>
                  <a:pt x="11531" y="8155"/>
                  <a:pt x="11531" y="8129"/>
                </a:cubicBezTo>
                <a:cubicBezTo>
                  <a:pt x="11517" y="8129"/>
                  <a:pt x="11517" y="8103"/>
                  <a:pt x="11517" y="8103"/>
                </a:cubicBezTo>
                <a:cubicBezTo>
                  <a:pt x="11531" y="8103"/>
                  <a:pt x="11531" y="8076"/>
                  <a:pt x="11531" y="8076"/>
                </a:cubicBezTo>
                <a:lnTo>
                  <a:pt x="11531" y="8076"/>
                </a:lnTo>
                <a:lnTo>
                  <a:pt x="11517" y="8076"/>
                </a:lnTo>
                <a:cubicBezTo>
                  <a:pt x="11517" y="8050"/>
                  <a:pt x="11531" y="8050"/>
                  <a:pt x="11517" y="8050"/>
                </a:cubicBezTo>
                <a:cubicBezTo>
                  <a:pt x="11517" y="8026"/>
                  <a:pt x="11517" y="8026"/>
                  <a:pt x="11504" y="8026"/>
                </a:cubicBezTo>
                <a:cubicBezTo>
                  <a:pt x="11517" y="8026"/>
                  <a:pt x="11517" y="7999"/>
                  <a:pt x="11517" y="7999"/>
                </a:cubicBezTo>
                <a:cubicBezTo>
                  <a:pt x="11517" y="7999"/>
                  <a:pt x="11531" y="7999"/>
                  <a:pt x="11531" y="7973"/>
                </a:cubicBezTo>
                <a:lnTo>
                  <a:pt x="11531" y="7973"/>
                </a:lnTo>
                <a:cubicBezTo>
                  <a:pt x="11517" y="7973"/>
                  <a:pt x="11490" y="7999"/>
                  <a:pt x="11477" y="7999"/>
                </a:cubicBezTo>
                <a:cubicBezTo>
                  <a:pt x="11477" y="7973"/>
                  <a:pt x="11477" y="7947"/>
                  <a:pt x="11477" y="7920"/>
                </a:cubicBezTo>
                <a:cubicBezTo>
                  <a:pt x="11490" y="7920"/>
                  <a:pt x="11490" y="7896"/>
                  <a:pt x="11490" y="7896"/>
                </a:cubicBezTo>
                <a:cubicBezTo>
                  <a:pt x="11504" y="7870"/>
                  <a:pt x="11531" y="7870"/>
                  <a:pt x="11544" y="7843"/>
                </a:cubicBezTo>
                <a:cubicBezTo>
                  <a:pt x="11557" y="7870"/>
                  <a:pt x="11571" y="7870"/>
                  <a:pt x="11585" y="7870"/>
                </a:cubicBezTo>
                <a:lnTo>
                  <a:pt x="11585" y="7870"/>
                </a:lnTo>
                <a:cubicBezTo>
                  <a:pt x="11585" y="7870"/>
                  <a:pt x="11571" y="7870"/>
                  <a:pt x="11571" y="7843"/>
                </a:cubicBezTo>
                <a:lnTo>
                  <a:pt x="11571" y="7843"/>
                </a:lnTo>
                <a:cubicBezTo>
                  <a:pt x="11585" y="7843"/>
                  <a:pt x="11585" y="7843"/>
                  <a:pt x="11599" y="7843"/>
                </a:cubicBezTo>
                <a:cubicBezTo>
                  <a:pt x="11599" y="7870"/>
                  <a:pt x="11585" y="7870"/>
                  <a:pt x="11585" y="7870"/>
                </a:cubicBezTo>
                <a:cubicBezTo>
                  <a:pt x="11611" y="7870"/>
                  <a:pt x="11639" y="7870"/>
                  <a:pt x="11666" y="7870"/>
                </a:cubicBezTo>
                <a:lnTo>
                  <a:pt x="11666" y="7870"/>
                </a:lnTo>
                <a:cubicBezTo>
                  <a:pt x="11666" y="7870"/>
                  <a:pt x="11666" y="7870"/>
                  <a:pt x="11666" y="7843"/>
                </a:cubicBezTo>
                <a:cubicBezTo>
                  <a:pt x="11653" y="7843"/>
                  <a:pt x="11653" y="7843"/>
                  <a:pt x="11639" y="7843"/>
                </a:cubicBezTo>
                <a:cubicBezTo>
                  <a:pt x="11639" y="7843"/>
                  <a:pt x="11639" y="7843"/>
                  <a:pt x="11653" y="7817"/>
                </a:cubicBezTo>
                <a:cubicBezTo>
                  <a:pt x="11666" y="7817"/>
                  <a:pt x="11693" y="7817"/>
                  <a:pt x="11706" y="7817"/>
                </a:cubicBezTo>
                <a:lnTo>
                  <a:pt x="11706" y="7817"/>
                </a:lnTo>
                <a:cubicBezTo>
                  <a:pt x="11693" y="7817"/>
                  <a:pt x="11679" y="7817"/>
                  <a:pt x="11679" y="7817"/>
                </a:cubicBezTo>
                <a:cubicBezTo>
                  <a:pt x="11666" y="7793"/>
                  <a:pt x="11666" y="7793"/>
                  <a:pt x="11653" y="7793"/>
                </a:cubicBezTo>
                <a:cubicBezTo>
                  <a:pt x="11666" y="7764"/>
                  <a:pt x="11666" y="7764"/>
                  <a:pt x="11666" y="7740"/>
                </a:cubicBezTo>
                <a:cubicBezTo>
                  <a:pt x="11679" y="7740"/>
                  <a:pt x="11706" y="7764"/>
                  <a:pt x="11720" y="7764"/>
                </a:cubicBezTo>
                <a:cubicBezTo>
                  <a:pt x="11734" y="7764"/>
                  <a:pt x="11734" y="7764"/>
                  <a:pt x="11734" y="7740"/>
                </a:cubicBezTo>
                <a:cubicBezTo>
                  <a:pt x="11760" y="7764"/>
                  <a:pt x="11774" y="7793"/>
                  <a:pt x="11801" y="7764"/>
                </a:cubicBezTo>
                <a:cubicBezTo>
                  <a:pt x="11801" y="7740"/>
                  <a:pt x="11801" y="7740"/>
                  <a:pt x="11801" y="7740"/>
                </a:cubicBezTo>
                <a:cubicBezTo>
                  <a:pt x="11841" y="7714"/>
                  <a:pt x="11869" y="7661"/>
                  <a:pt x="11909" y="7635"/>
                </a:cubicBezTo>
                <a:cubicBezTo>
                  <a:pt x="11963" y="7610"/>
                  <a:pt x="11990" y="7661"/>
                  <a:pt x="12030" y="7635"/>
                </a:cubicBezTo>
                <a:cubicBezTo>
                  <a:pt x="12030" y="7661"/>
                  <a:pt x="12030" y="7687"/>
                  <a:pt x="12044" y="7687"/>
                </a:cubicBezTo>
                <a:cubicBezTo>
                  <a:pt x="12072" y="7687"/>
                  <a:pt x="12085" y="7687"/>
                  <a:pt x="12085" y="7687"/>
                </a:cubicBezTo>
                <a:cubicBezTo>
                  <a:pt x="12098" y="7714"/>
                  <a:pt x="12098" y="7740"/>
                  <a:pt x="12112" y="7740"/>
                </a:cubicBezTo>
                <a:cubicBezTo>
                  <a:pt x="12139" y="7714"/>
                  <a:pt x="12153" y="7764"/>
                  <a:pt x="12179" y="7764"/>
                </a:cubicBezTo>
                <a:cubicBezTo>
                  <a:pt x="12193" y="7793"/>
                  <a:pt x="12234" y="7793"/>
                  <a:pt x="12261" y="7793"/>
                </a:cubicBezTo>
                <a:cubicBezTo>
                  <a:pt x="12261" y="7793"/>
                  <a:pt x="12274" y="7764"/>
                  <a:pt x="12288" y="7764"/>
                </a:cubicBezTo>
                <a:cubicBezTo>
                  <a:pt x="12314" y="7764"/>
                  <a:pt x="12328" y="7793"/>
                  <a:pt x="12356" y="7793"/>
                </a:cubicBezTo>
                <a:cubicBezTo>
                  <a:pt x="12409" y="7764"/>
                  <a:pt x="12450" y="7714"/>
                  <a:pt x="12423" y="7610"/>
                </a:cubicBezTo>
                <a:cubicBezTo>
                  <a:pt x="12423" y="7584"/>
                  <a:pt x="12423" y="7558"/>
                  <a:pt x="12423" y="7531"/>
                </a:cubicBezTo>
                <a:cubicBezTo>
                  <a:pt x="12409" y="7507"/>
                  <a:pt x="12356" y="7481"/>
                  <a:pt x="12342" y="7454"/>
                </a:cubicBezTo>
                <a:lnTo>
                  <a:pt x="12342" y="7428"/>
                </a:lnTo>
                <a:cubicBezTo>
                  <a:pt x="12328" y="7428"/>
                  <a:pt x="12314" y="7402"/>
                  <a:pt x="12301" y="7378"/>
                </a:cubicBezTo>
                <a:cubicBezTo>
                  <a:pt x="12288" y="7351"/>
                  <a:pt x="12261" y="7298"/>
                  <a:pt x="12247" y="7298"/>
                </a:cubicBezTo>
                <a:cubicBezTo>
                  <a:pt x="12234" y="7272"/>
                  <a:pt x="12219" y="7272"/>
                  <a:pt x="12219" y="7272"/>
                </a:cubicBezTo>
                <a:cubicBezTo>
                  <a:pt x="12207" y="7272"/>
                  <a:pt x="12207" y="7246"/>
                  <a:pt x="12193" y="7246"/>
                </a:cubicBezTo>
                <a:lnTo>
                  <a:pt x="12179" y="7246"/>
                </a:lnTo>
                <a:cubicBezTo>
                  <a:pt x="12166" y="7222"/>
                  <a:pt x="12153" y="7195"/>
                  <a:pt x="12139" y="7169"/>
                </a:cubicBezTo>
                <a:cubicBezTo>
                  <a:pt x="12153" y="7169"/>
                  <a:pt x="12179" y="7143"/>
                  <a:pt x="12193" y="7143"/>
                </a:cubicBezTo>
                <a:cubicBezTo>
                  <a:pt x="12193" y="7092"/>
                  <a:pt x="12207" y="7092"/>
                  <a:pt x="12207" y="7039"/>
                </a:cubicBezTo>
                <a:cubicBezTo>
                  <a:pt x="12219" y="7039"/>
                  <a:pt x="12234" y="7039"/>
                  <a:pt x="12234" y="7039"/>
                </a:cubicBezTo>
                <a:cubicBezTo>
                  <a:pt x="12219" y="7013"/>
                  <a:pt x="12207" y="6989"/>
                  <a:pt x="12193" y="6962"/>
                </a:cubicBezTo>
                <a:lnTo>
                  <a:pt x="12193" y="6962"/>
                </a:lnTo>
                <a:cubicBezTo>
                  <a:pt x="12234" y="6962"/>
                  <a:pt x="12261" y="6936"/>
                  <a:pt x="12288" y="6883"/>
                </a:cubicBezTo>
                <a:cubicBezTo>
                  <a:pt x="12288" y="6883"/>
                  <a:pt x="12288" y="6883"/>
                  <a:pt x="12274" y="6857"/>
                </a:cubicBezTo>
                <a:cubicBezTo>
                  <a:pt x="12261" y="6883"/>
                  <a:pt x="12247" y="6883"/>
                  <a:pt x="12219" y="6883"/>
                </a:cubicBezTo>
                <a:lnTo>
                  <a:pt x="12219" y="6883"/>
                </a:lnTo>
                <a:cubicBezTo>
                  <a:pt x="12207" y="6910"/>
                  <a:pt x="12193" y="6910"/>
                  <a:pt x="12166" y="6910"/>
                </a:cubicBezTo>
                <a:cubicBezTo>
                  <a:pt x="12166" y="6910"/>
                  <a:pt x="12166" y="6936"/>
                  <a:pt x="12153" y="6936"/>
                </a:cubicBezTo>
                <a:cubicBezTo>
                  <a:pt x="12125" y="6936"/>
                  <a:pt x="12098" y="6962"/>
                  <a:pt x="12072" y="6962"/>
                </a:cubicBezTo>
                <a:cubicBezTo>
                  <a:pt x="12072" y="6962"/>
                  <a:pt x="12072" y="6989"/>
                  <a:pt x="12058" y="6989"/>
                </a:cubicBezTo>
                <a:cubicBezTo>
                  <a:pt x="12044" y="6989"/>
                  <a:pt x="12044" y="6989"/>
                  <a:pt x="12044" y="6989"/>
                </a:cubicBezTo>
                <a:cubicBezTo>
                  <a:pt x="12044" y="6989"/>
                  <a:pt x="12044" y="6989"/>
                  <a:pt x="12030" y="6989"/>
                </a:cubicBezTo>
                <a:lnTo>
                  <a:pt x="12030" y="6989"/>
                </a:lnTo>
                <a:cubicBezTo>
                  <a:pt x="12030" y="7013"/>
                  <a:pt x="12030" y="7013"/>
                  <a:pt x="12018" y="7039"/>
                </a:cubicBezTo>
                <a:cubicBezTo>
                  <a:pt x="11990" y="7039"/>
                  <a:pt x="11977" y="7013"/>
                  <a:pt x="11949" y="7039"/>
                </a:cubicBezTo>
                <a:lnTo>
                  <a:pt x="11949" y="7039"/>
                </a:lnTo>
                <a:cubicBezTo>
                  <a:pt x="11977" y="7066"/>
                  <a:pt x="12018" y="7116"/>
                  <a:pt x="12030" y="7169"/>
                </a:cubicBezTo>
                <a:cubicBezTo>
                  <a:pt x="12044" y="7169"/>
                  <a:pt x="12058" y="7143"/>
                  <a:pt x="12072" y="7143"/>
                </a:cubicBezTo>
                <a:cubicBezTo>
                  <a:pt x="12085" y="7143"/>
                  <a:pt x="12098" y="7143"/>
                  <a:pt x="12112" y="7169"/>
                </a:cubicBezTo>
                <a:cubicBezTo>
                  <a:pt x="12112" y="7169"/>
                  <a:pt x="12112" y="7195"/>
                  <a:pt x="12098" y="7195"/>
                </a:cubicBezTo>
                <a:cubicBezTo>
                  <a:pt x="12098" y="7195"/>
                  <a:pt x="12085" y="7222"/>
                  <a:pt x="12072" y="7222"/>
                </a:cubicBezTo>
                <a:cubicBezTo>
                  <a:pt x="12072" y="7222"/>
                  <a:pt x="12058" y="7195"/>
                  <a:pt x="12044" y="7195"/>
                </a:cubicBezTo>
                <a:cubicBezTo>
                  <a:pt x="12044" y="7222"/>
                  <a:pt x="12030" y="7222"/>
                  <a:pt x="12030" y="7246"/>
                </a:cubicBezTo>
                <a:cubicBezTo>
                  <a:pt x="12018" y="7246"/>
                  <a:pt x="12004" y="7246"/>
                  <a:pt x="11990" y="7246"/>
                </a:cubicBezTo>
                <a:cubicBezTo>
                  <a:pt x="11963" y="7272"/>
                  <a:pt x="11990" y="7298"/>
                  <a:pt x="11923" y="7272"/>
                </a:cubicBezTo>
                <a:lnTo>
                  <a:pt x="11923" y="7272"/>
                </a:lnTo>
                <a:cubicBezTo>
                  <a:pt x="11949" y="7169"/>
                  <a:pt x="11909" y="7169"/>
                  <a:pt x="11869" y="7169"/>
                </a:cubicBezTo>
                <a:lnTo>
                  <a:pt x="11869" y="7143"/>
                </a:lnTo>
                <a:cubicBezTo>
                  <a:pt x="11882" y="7116"/>
                  <a:pt x="11923" y="7116"/>
                  <a:pt x="11937" y="7066"/>
                </a:cubicBezTo>
                <a:cubicBezTo>
                  <a:pt x="11937" y="7066"/>
                  <a:pt x="11937" y="7066"/>
                  <a:pt x="11937" y="7039"/>
                </a:cubicBezTo>
                <a:cubicBezTo>
                  <a:pt x="11882" y="7039"/>
                  <a:pt x="11855" y="7066"/>
                  <a:pt x="11828" y="7013"/>
                </a:cubicBezTo>
                <a:lnTo>
                  <a:pt x="11828" y="7013"/>
                </a:lnTo>
                <a:cubicBezTo>
                  <a:pt x="11841" y="6989"/>
                  <a:pt x="11841" y="6989"/>
                  <a:pt x="11841" y="6989"/>
                </a:cubicBezTo>
                <a:cubicBezTo>
                  <a:pt x="11841" y="6989"/>
                  <a:pt x="11841" y="6989"/>
                  <a:pt x="11841" y="6962"/>
                </a:cubicBezTo>
                <a:cubicBezTo>
                  <a:pt x="11841" y="6962"/>
                  <a:pt x="11841" y="6962"/>
                  <a:pt x="11828" y="6936"/>
                </a:cubicBezTo>
                <a:lnTo>
                  <a:pt x="11828" y="6936"/>
                </a:lnTo>
                <a:cubicBezTo>
                  <a:pt x="11828" y="6962"/>
                  <a:pt x="11828" y="6962"/>
                  <a:pt x="11828" y="6962"/>
                </a:cubicBezTo>
                <a:cubicBezTo>
                  <a:pt x="11734" y="6962"/>
                  <a:pt x="11760" y="7039"/>
                  <a:pt x="11720" y="7092"/>
                </a:cubicBezTo>
                <a:cubicBezTo>
                  <a:pt x="11706" y="7116"/>
                  <a:pt x="11679" y="7092"/>
                  <a:pt x="11679" y="7143"/>
                </a:cubicBezTo>
                <a:cubicBezTo>
                  <a:pt x="11693" y="7143"/>
                  <a:pt x="11693" y="7169"/>
                  <a:pt x="11693" y="7169"/>
                </a:cubicBezTo>
                <a:cubicBezTo>
                  <a:pt x="11693" y="7195"/>
                  <a:pt x="11693" y="7222"/>
                  <a:pt x="11679" y="7222"/>
                </a:cubicBezTo>
                <a:cubicBezTo>
                  <a:pt x="11639" y="7246"/>
                  <a:pt x="11625" y="7298"/>
                  <a:pt x="11625" y="7378"/>
                </a:cubicBezTo>
                <a:cubicBezTo>
                  <a:pt x="11625" y="7402"/>
                  <a:pt x="11625" y="7428"/>
                  <a:pt x="11611" y="7428"/>
                </a:cubicBezTo>
                <a:cubicBezTo>
                  <a:pt x="11611" y="7454"/>
                  <a:pt x="11599" y="7454"/>
                  <a:pt x="11599" y="7454"/>
                </a:cubicBezTo>
                <a:cubicBezTo>
                  <a:pt x="11585" y="7481"/>
                  <a:pt x="11585" y="7507"/>
                  <a:pt x="11585" y="7531"/>
                </a:cubicBezTo>
                <a:cubicBezTo>
                  <a:pt x="11571" y="7558"/>
                  <a:pt x="11571" y="7558"/>
                  <a:pt x="11557" y="7584"/>
                </a:cubicBezTo>
                <a:lnTo>
                  <a:pt x="11557" y="7584"/>
                </a:lnTo>
                <a:cubicBezTo>
                  <a:pt x="11585" y="7584"/>
                  <a:pt x="11599" y="7687"/>
                  <a:pt x="11611" y="7714"/>
                </a:cubicBezTo>
                <a:cubicBezTo>
                  <a:pt x="11625" y="7740"/>
                  <a:pt x="11653" y="7714"/>
                  <a:pt x="11666" y="7740"/>
                </a:cubicBezTo>
                <a:cubicBezTo>
                  <a:pt x="11653" y="7764"/>
                  <a:pt x="11653" y="7764"/>
                  <a:pt x="11653" y="7793"/>
                </a:cubicBezTo>
                <a:cubicBezTo>
                  <a:pt x="11611" y="7793"/>
                  <a:pt x="11625" y="7764"/>
                  <a:pt x="11585" y="7793"/>
                </a:cubicBezTo>
                <a:cubicBezTo>
                  <a:pt x="11585" y="7793"/>
                  <a:pt x="11571" y="7793"/>
                  <a:pt x="11557" y="7793"/>
                </a:cubicBezTo>
                <a:cubicBezTo>
                  <a:pt x="11557" y="7793"/>
                  <a:pt x="11557" y="7817"/>
                  <a:pt x="11544" y="7817"/>
                </a:cubicBezTo>
                <a:cubicBezTo>
                  <a:pt x="11531" y="7843"/>
                  <a:pt x="11517" y="7843"/>
                  <a:pt x="11504" y="7870"/>
                </a:cubicBezTo>
                <a:cubicBezTo>
                  <a:pt x="11504" y="7870"/>
                  <a:pt x="11490" y="7896"/>
                  <a:pt x="11477" y="7920"/>
                </a:cubicBezTo>
                <a:cubicBezTo>
                  <a:pt x="11477" y="7896"/>
                  <a:pt x="11490" y="7896"/>
                  <a:pt x="11490" y="7870"/>
                </a:cubicBezTo>
                <a:lnTo>
                  <a:pt x="11504" y="7843"/>
                </a:lnTo>
                <a:lnTo>
                  <a:pt x="11504" y="7843"/>
                </a:lnTo>
                <a:cubicBezTo>
                  <a:pt x="11490" y="7843"/>
                  <a:pt x="11477" y="7843"/>
                  <a:pt x="11477" y="7817"/>
                </a:cubicBezTo>
                <a:lnTo>
                  <a:pt x="11462" y="7843"/>
                </a:lnTo>
                <a:cubicBezTo>
                  <a:pt x="11462" y="7793"/>
                  <a:pt x="11422" y="7817"/>
                  <a:pt x="11409" y="7793"/>
                </a:cubicBezTo>
                <a:cubicBezTo>
                  <a:pt x="11396" y="7793"/>
                  <a:pt x="11396" y="7817"/>
                  <a:pt x="11382" y="7817"/>
                </a:cubicBezTo>
                <a:cubicBezTo>
                  <a:pt x="11369" y="7793"/>
                  <a:pt x="11369" y="7793"/>
                  <a:pt x="11369" y="7793"/>
                </a:cubicBezTo>
                <a:cubicBezTo>
                  <a:pt x="11341" y="7843"/>
                  <a:pt x="11355" y="7817"/>
                  <a:pt x="11328" y="7817"/>
                </a:cubicBezTo>
                <a:lnTo>
                  <a:pt x="11328" y="7817"/>
                </a:lnTo>
                <a:cubicBezTo>
                  <a:pt x="11328" y="7870"/>
                  <a:pt x="11355" y="7870"/>
                  <a:pt x="11369" y="7896"/>
                </a:cubicBezTo>
                <a:lnTo>
                  <a:pt x="11369" y="7896"/>
                </a:lnTo>
                <a:cubicBezTo>
                  <a:pt x="11355" y="7920"/>
                  <a:pt x="11355" y="7920"/>
                  <a:pt x="11355" y="7920"/>
                </a:cubicBezTo>
                <a:cubicBezTo>
                  <a:pt x="11355" y="7896"/>
                  <a:pt x="11355" y="7896"/>
                  <a:pt x="11341" y="7896"/>
                </a:cubicBezTo>
                <a:cubicBezTo>
                  <a:pt x="11341" y="7896"/>
                  <a:pt x="11341" y="7870"/>
                  <a:pt x="11328" y="7870"/>
                </a:cubicBezTo>
                <a:lnTo>
                  <a:pt x="11328" y="7896"/>
                </a:lnTo>
                <a:cubicBezTo>
                  <a:pt x="11328" y="7896"/>
                  <a:pt x="11341" y="7896"/>
                  <a:pt x="11341" y="7920"/>
                </a:cubicBezTo>
                <a:lnTo>
                  <a:pt x="11341" y="7920"/>
                </a:lnTo>
                <a:lnTo>
                  <a:pt x="11328" y="7920"/>
                </a:lnTo>
                <a:cubicBezTo>
                  <a:pt x="11328" y="7920"/>
                  <a:pt x="11314" y="7896"/>
                  <a:pt x="11301" y="7896"/>
                </a:cubicBezTo>
                <a:lnTo>
                  <a:pt x="11301" y="7896"/>
                </a:lnTo>
                <a:cubicBezTo>
                  <a:pt x="11301" y="7920"/>
                  <a:pt x="11314" y="7920"/>
                  <a:pt x="11328" y="7947"/>
                </a:cubicBezTo>
                <a:cubicBezTo>
                  <a:pt x="11314" y="7947"/>
                  <a:pt x="11314" y="7947"/>
                  <a:pt x="11314" y="7947"/>
                </a:cubicBezTo>
                <a:cubicBezTo>
                  <a:pt x="11314" y="7947"/>
                  <a:pt x="11301" y="7947"/>
                  <a:pt x="11301" y="7920"/>
                </a:cubicBezTo>
                <a:cubicBezTo>
                  <a:pt x="11301" y="7896"/>
                  <a:pt x="11274" y="7896"/>
                  <a:pt x="11274" y="7870"/>
                </a:cubicBezTo>
                <a:cubicBezTo>
                  <a:pt x="11274" y="7843"/>
                  <a:pt x="11274" y="7843"/>
                  <a:pt x="11274" y="7843"/>
                </a:cubicBezTo>
                <a:lnTo>
                  <a:pt x="11274" y="7843"/>
                </a:lnTo>
                <a:lnTo>
                  <a:pt x="11274" y="7843"/>
                </a:lnTo>
                <a:cubicBezTo>
                  <a:pt x="11261" y="7843"/>
                  <a:pt x="11261" y="7843"/>
                  <a:pt x="11247" y="7870"/>
                </a:cubicBezTo>
                <a:cubicBezTo>
                  <a:pt x="11261" y="7870"/>
                  <a:pt x="11261" y="7870"/>
                  <a:pt x="11261" y="7870"/>
                </a:cubicBezTo>
                <a:cubicBezTo>
                  <a:pt x="11261" y="7896"/>
                  <a:pt x="11247" y="7896"/>
                  <a:pt x="11247" y="7920"/>
                </a:cubicBezTo>
                <a:cubicBezTo>
                  <a:pt x="11261" y="7973"/>
                  <a:pt x="11287" y="7999"/>
                  <a:pt x="11301" y="8050"/>
                </a:cubicBezTo>
                <a:lnTo>
                  <a:pt x="11287" y="8050"/>
                </a:lnTo>
                <a:lnTo>
                  <a:pt x="11287" y="8050"/>
                </a:lnTo>
                <a:lnTo>
                  <a:pt x="11287" y="8050"/>
                </a:lnTo>
                <a:lnTo>
                  <a:pt x="11287" y="8026"/>
                </a:lnTo>
                <a:cubicBezTo>
                  <a:pt x="11274" y="8026"/>
                  <a:pt x="11274" y="8026"/>
                  <a:pt x="11261" y="8026"/>
                </a:cubicBezTo>
                <a:lnTo>
                  <a:pt x="11261" y="8026"/>
                </a:lnTo>
                <a:cubicBezTo>
                  <a:pt x="11274" y="8050"/>
                  <a:pt x="11274" y="8050"/>
                  <a:pt x="11274" y="8076"/>
                </a:cubicBezTo>
                <a:cubicBezTo>
                  <a:pt x="11274" y="8076"/>
                  <a:pt x="11261" y="8076"/>
                  <a:pt x="11247" y="8076"/>
                </a:cubicBezTo>
                <a:lnTo>
                  <a:pt x="11247" y="8076"/>
                </a:lnTo>
                <a:cubicBezTo>
                  <a:pt x="11274" y="8103"/>
                  <a:pt x="11341" y="8155"/>
                  <a:pt x="11341" y="8179"/>
                </a:cubicBezTo>
                <a:lnTo>
                  <a:pt x="11341" y="8179"/>
                </a:lnTo>
                <a:cubicBezTo>
                  <a:pt x="11341" y="8206"/>
                  <a:pt x="11341" y="8232"/>
                  <a:pt x="11341" y="8232"/>
                </a:cubicBezTo>
                <a:lnTo>
                  <a:pt x="11341" y="8259"/>
                </a:lnTo>
                <a:lnTo>
                  <a:pt x="11328" y="8259"/>
                </a:lnTo>
                <a:cubicBezTo>
                  <a:pt x="11328" y="8232"/>
                  <a:pt x="11314" y="8206"/>
                  <a:pt x="11301" y="8206"/>
                </a:cubicBezTo>
                <a:cubicBezTo>
                  <a:pt x="11301" y="8206"/>
                  <a:pt x="11287" y="8206"/>
                  <a:pt x="11274" y="8206"/>
                </a:cubicBezTo>
                <a:cubicBezTo>
                  <a:pt x="11287" y="8232"/>
                  <a:pt x="11287" y="8232"/>
                  <a:pt x="11287" y="8259"/>
                </a:cubicBezTo>
                <a:lnTo>
                  <a:pt x="11301" y="8259"/>
                </a:lnTo>
                <a:cubicBezTo>
                  <a:pt x="11301" y="8283"/>
                  <a:pt x="11301" y="8259"/>
                  <a:pt x="11314" y="8283"/>
                </a:cubicBezTo>
                <a:cubicBezTo>
                  <a:pt x="11301" y="8283"/>
                  <a:pt x="11301" y="8283"/>
                  <a:pt x="11287" y="8311"/>
                </a:cubicBezTo>
                <a:cubicBezTo>
                  <a:pt x="11287" y="8283"/>
                  <a:pt x="11287" y="8283"/>
                  <a:pt x="11274" y="8283"/>
                </a:cubicBezTo>
                <a:cubicBezTo>
                  <a:pt x="11287" y="8283"/>
                  <a:pt x="11287" y="8283"/>
                  <a:pt x="11287" y="8283"/>
                </a:cubicBezTo>
                <a:lnTo>
                  <a:pt x="11287" y="8283"/>
                </a:lnTo>
                <a:cubicBezTo>
                  <a:pt x="11274" y="8283"/>
                  <a:pt x="11261" y="8259"/>
                  <a:pt x="11261" y="8259"/>
                </a:cubicBezTo>
                <a:lnTo>
                  <a:pt x="11261" y="8283"/>
                </a:lnTo>
                <a:cubicBezTo>
                  <a:pt x="11274" y="8311"/>
                  <a:pt x="11274" y="8335"/>
                  <a:pt x="11274" y="8388"/>
                </a:cubicBezTo>
                <a:cubicBezTo>
                  <a:pt x="11274" y="8388"/>
                  <a:pt x="11261" y="8362"/>
                  <a:pt x="11247" y="8388"/>
                </a:cubicBezTo>
                <a:cubicBezTo>
                  <a:pt x="11247" y="8388"/>
                  <a:pt x="11247" y="8388"/>
                  <a:pt x="11247" y="8415"/>
                </a:cubicBezTo>
                <a:lnTo>
                  <a:pt x="11247" y="8415"/>
                </a:lnTo>
                <a:cubicBezTo>
                  <a:pt x="11233" y="8388"/>
                  <a:pt x="11233" y="8335"/>
                  <a:pt x="11220" y="8335"/>
                </a:cubicBezTo>
                <a:cubicBezTo>
                  <a:pt x="11220" y="8362"/>
                  <a:pt x="11206" y="8362"/>
                  <a:pt x="11206" y="8362"/>
                </a:cubicBezTo>
                <a:cubicBezTo>
                  <a:pt x="11206" y="8362"/>
                  <a:pt x="11192" y="8362"/>
                  <a:pt x="11192" y="8335"/>
                </a:cubicBezTo>
                <a:cubicBezTo>
                  <a:pt x="11192" y="8335"/>
                  <a:pt x="11206" y="8311"/>
                  <a:pt x="11192" y="8283"/>
                </a:cubicBezTo>
                <a:cubicBezTo>
                  <a:pt x="11192" y="8259"/>
                  <a:pt x="11180" y="8259"/>
                  <a:pt x="11180" y="8232"/>
                </a:cubicBezTo>
                <a:cubicBezTo>
                  <a:pt x="11180" y="8206"/>
                  <a:pt x="11180" y="8206"/>
                  <a:pt x="11192" y="8179"/>
                </a:cubicBezTo>
                <a:cubicBezTo>
                  <a:pt x="11206" y="8179"/>
                  <a:pt x="11206" y="8179"/>
                  <a:pt x="11220" y="8179"/>
                </a:cubicBezTo>
                <a:cubicBezTo>
                  <a:pt x="11247" y="8179"/>
                  <a:pt x="11261" y="8232"/>
                  <a:pt x="11287" y="8179"/>
                </a:cubicBezTo>
                <a:lnTo>
                  <a:pt x="11287" y="8179"/>
                </a:lnTo>
                <a:cubicBezTo>
                  <a:pt x="11261" y="8179"/>
                  <a:pt x="11261" y="8155"/>
                  <a:pt x="11247" y="8155"/>
                </a:cubicBezTo>
                <a:cubicBezTo>
                  <a:pt x="11220" y="8129"/>
                  <a:pt x="11192" y="8155"/>
                  <a:pt x="11166" y="8155"/>
                </a:cubicBezTo>
                <a:cubicBezTo>
                  <a:pt x="11166" y="8129"/>
                  <a:pt x="11152" y="8103"/>
                  <a:pt x="11138" y="8103"/>
                </a:cubicBezTo>
                <a:cubicBezTo>
                  <a:pt x="11138" y="8076"/>
                  <a:pt x="11138" y="8076"/>
                  <a:pt x="11138" y="8076"/>
                </a:cubicBezTo>
                <a:cubicBezTo>
                  <a:pt x="11152" y="8076"/>
                  <a:pt x="11166" y="8076"/>
                  <a:pt x="11166" y="8076"/>
                </a:cubicBezTo>
                <a:lnTo>
                  <a:pt x="11166" y="8076"/>
                </a:lnTo>
                <a:cubicBezTo>
                  <a:pt x="11166" y="8050"/>
                  <a:pt x="11166" y="8050"/>
                  <a:pt x="11166" y="8050"/>
                </a:cubicBezTo>
                <a:cubicBezTo>
                  <a:pt x="11138" y="8076"/>
                  <a:pt x="11112" y="8026"/>
                  <a:pt x="11098" y="7999"/>
                </a:cubicBezTo>
                <a:cubicBezTo>
                  <a:pt x="11098" y="7973"/>
                  <a:pt x="11098" y="7973"/>
                  <a:pt x="11098" y="7947"/>
                </a:cubicBezTo>
                <a:cubicBezTo>
                  <a:pt x="11085" y="7920"/>
                  <a:pt x="11071" y="7920"/>
                  <a:pt x="11058" y="7896"/>
                </a:cubicBezTo>
                <a:cubicBezTo>
                  <a:pt x="11058" y="7896"/>
                  <a:pt x="11058" y="7896"/>
                  <a:pt x="11071" y="7896"/>
                </a:cubicBezTo>
                <a:cubicBezTo>
                  <a:pt x="11071" y="7870"/>
                  <a:pt x="11058" y="7870"/>
                  <a:pt x="11058" y="7843"/>
                </a:cubicBezTo>
                <a:lnTo>
                  <a:pt x="11071" y="7817"/>
                </a:lnTo>
                <a:cubicBezTo>
                  <a:pt x="11071" y="7817"/>
                  <a:pt x="11058" y="7740"/>
                  <a:pt x="11071" y="7714"/>
                </a:cubicBezTo>
                <a:cubicBezTo>
                  <a:pt x="11071" y="7714"/>
                  <a:pt x="11071" y="7714"/>
                  <a:pt x="11071" y="7687"/>
                </a:cubicBezTo>
                <a:cubicBezTo>
                  <a:pt x="11071" y="7687"/>
                  <a:pt x="11058" y="7661"/>
                  <a:pt x="11044" y="7661"/>
                </a:cubicBezTo>
                <a:cubicBezTo>
                  <a:pt x="11044" y="7635"/>
                  <a:pt x="11031" y="7635"/>
                  <a:pt x="11031" y="7610"/>
                </a:cubicBezTo>
                <a:cubicBezTo>
                  <a:pt x="11003" y="7584"/>
                  <a:pt x="10976" y="7558"/>
                  <a:pt x="10936" y="7507"/>
                </a:cubicBezTo>
                <a:cubicBezTo>
                  <a:pt x="10936" y="7507"/>
                  <a:pt x="10922" y="7481"/>
                  <a:pt x="10909" y="7454"/>
                </a:cubicBezTo>
                <a:lnTo>
                  <a:pt x="10882" y="7428"/>
                </a:lnTo>
                <a:cubicBezTo>
                  <a:pt x="10868" y="7428"/>
                  <a:pt x="10854" y="7454"/>
                  <a:pt x="10854" y="7428"/>
                </a:cubicBezTo>
                <a:cubicBezTo>
                  <a:pt x="10842" y="7402"/>
                  <a:pt x="10814" y="7378"/>
                  <a:pt x="10801" y="7325"/>
                </a:cubicBezTo>
                <a:lnTo>
                  <a:pt x="10801" y="7325"/>
                </a:lnTo>
                <a:cubicBezTo>
                  <a:pt x="10801" y="7325"/>
                  <a:pt x="10814" y="7325"/>
                  <a:pt x="10828" y="7325"/>
                </a:cubicBezTo>
                <a:cubicBezTo>
                  <a:pt x="10774" y="7298"/>
                  <a:pt x="10801" y="7222"/>
                  <a:pt x="10747" y="7169"/>
                </a:cubicBezTo>
                <a:cubicBezTo>
                  <a:pt x="10747" y="7195"/>
                  <a:pt x="10747" y="7195"/>
                  <a:pt x="10733" y="7222"/>
                </a:cubicBezTo>
                <a:cubicBezTo>
                  <a:pt x="10733" y="7246"/>
                  <a:pt x="10733" y="7246"/>
                  <a:pt x="10719" y="7246"/>
                </a:cubicBezTo>
                <a:cubicBezTo>
                  <a:pt x="10719" y="7222"/>
                  <a:pt x="10706" y="7195"/>
                  <a:pt x="10693" y="7143"/>
                </a:cubicBezTo>
                <a:cubicBezTo>
                  <a:pt x="10706" y="7143"/>
                  <a:pt x="10706" y="7143"/>
                  <a:pt x="10719" y="7143"/>
                </a:cubicBezTo>
                <a:cubicBezTo>
                  <a:pt x="10719" y="7116"/>
                  <a:pt x="10706" y="7116"/>
                  <a:pt x="10706" y="7116"/>
                </a:cubicBezTo>
                <a:cubicBezTo>
                  <a:pt x="10693" y="7116"/>
                  <a:pt x="10693" y="7116"/>
                  <a:pt x="10679" y="7116"/>
                </a:cubicBezTo>
                <a:cubicBezTo>
                  <a:pt x="10679" y="7116"/>
                  <a:pt x="10679" y="7116"/>
                  <a:pt x="10679" y="7143"/>
                </a:cubicBezTo>
                <a:cubicBezTo>
                  <a:pt x="10652" y="7143"/>
                  <a:pt x="10625" y="7143"/>
                  <a:pt x="10625" y="7169"/>
                </a:cubicBezTo>
                <a:cubicBezTo>
                  <a:pt x="10625" y="7169"/>
                  <a:pt x="10612" y="7169"/>
                  <a:pt x="10612" y="7195"/>
                </a:cubicBezTo>
                <a:cubicBezTo>
                  <a:pt x="10625" y="7195"/>
                  <a:pt x="10625" y="7195"/>
                  <a:pt x="10625" y="7195"/>
                </a:cubicBezTo>
                <a:cubicBezTo>
                  <a:pt x="10625" y="7222"/>
                  <a:pt x="10625" y="7222"/>
                  <a:pt x="10638" y="7222"/>
                </a:cubicBezTo>
                <a:cubicBezTo>
                  <a:pt x="10638" y="7246"/>
                  <a:pt x="10625" y="7246"/>
                  <a:pt x="10625" y="7272"/>
                </a:cubicBezTo>
                <a:cubicBezTo>
                  <a:pt x="10625" y="7351"/>
                  <a:pt x="10652" y="7378"/>
                  <a:pt x="10679" y="7402"/>
                </a:cubicBezTo>
                <a:cubicBezTo>
                  <a:pt x="10693" y="7428"/>
                  <a:pt x="10706" y="7428"/>
                  <a:pt x="10706" y="7428"/>
                </a:cubicBezTo>
                <a:cubicBezTo>
                  <a:pt x="10719" y="7454"/>
                  <a:pt x="10719" y="7507"/>
                  <a:pt x="10719" y="7531"/>
                </a:cubicBezTo>
                <a:cubicBezTo>
                  <a:pt x="10733" y="7558"/>
                  <a:pt x="10760" y="7610"/>
                  <a:pt x="10774" y="7635"/>
                </a:cubicBezTo>
                <a:cubicBezTo>
                  <a:pt x="10787" y="7687"/>
                  <a:pt x="10854" y="7635"/>
                  <a:pt x="10854" y="7687"/>
                </a:cubicBezTo>
                <a:cubicBezTo>
                  <a:pt x="10868" y="7687"/>
                  <a:pt x="10868" y="7687"/>
                  <a:pt x="10868" y="7687"/>
                </a:cubicBezTo>
                <a:cubicBezTo>
                  <a:pt x="10854" y="7687"/>
                  <a:pt x="10854" y="7714"/>
                  <a:pt x="10842" y="7714"/>
                </a:cubicBezTo>
                <a:cubicBezTo>
                  <a:pt x="10842" y="7714"/>
                  <a:pt x="10842" y="7740"/>
                  <a:pt x="10854" y="7740"/>
                </a:cubicBezTo>
                <a:cubicBezTo>
                  <a:pt x="10909" y="7764"/>
                  <a:pt x="10963" y="7843"/>
                  <a:pt x="11003" y="7920"/>
                </a:cubicBezTo>
                <a:cubicBezTo>
                  <a:pt x="11003" y="7920"/>
                  <a:pt x="11003" y="7947"/>
                  <a:pt x="11003" y="7973"/>
                </a:cubicBezTo>
                <a:cubicBezTo>
                  <a:pt x="10991" y="7947"/>
                  <a:pt x="10976" y="7947"/>
                  <a:pt x="10976" y="7947"/>
                </a:cubicBezTo>
                <a:cubicBezTo>
                  <a:pt x="10976" y="7920"/>
                  <a:pt x="10976" y="7920"/>
                  <a:pt x="10963" y="7896"/>
                </a:cubicBezTo>
                <a:cubicBezTo>
                  <a:pt x="10949" y="7896"/>
                  <a:pt x="10922" y="7896"/>
                  <a:pt x="10922" y="7870"/>
                </a:cubicBezTo>
                <a:cubicBezTo>
                  <a:pt x="10909" y="7843"/>
                  <a:pt x="10882" y="7920"/>
                  <a:pt x="10882" y="7973"/>
                </a:cubicBezTo>
                <a:cubicBezTo>
                  <a:pt x="10896" y="7973"/>
                  <a:pt x="10909" y="7999"/>
                  <a:pt x="10922" y="7999"/>
                </a:cubicBezTo>
                <a:cubicBezTo>
                  <a:pt x="10922" y="8026"/>
                  <a:pt x="10922" y="8050"/>
                  <a:pt x="10922" y="8076"/>
                </a:cubicBezTo>
                <a:lnTo>
                  <a:pt x="10922" y="8076"/>
                </a:lnTo>
                <a:cubicBezTo>
                  <a:pt x="10896" y="8076"/>
                  <a:pt x="10896" y="8076"/>
                  <a:pt x="10882" y="8103"/>
                </a:cubicBezTo>
                <a:cubicBezTo>
                  <a:pt x="10882" y="8129"/>
                  <a:pt x="10882" y="8129"/>
                  <a:pt x="10882" y="8155"/>
                </a:cubicBezTo>
                <a:cubicBezTo>
                  <a:pt x="10868" y="8155"/>
                  <a:pt x="10868" y="8179"/>
                  <a:pt x="10854" y="8206"/>
                </a:cubicBezTo>
                <a:cubicBezTo>
                  <a:pt x="10842" y="8206"/>
                  <a:pt x="10842" y="8206"/>
                  <a:pt x="10842" y="8206"/>
                </a:cubicBezTo>
                <a:cubicBezTo>
                  <a:pt x="10828" y="8206"/>
                  <a:pt x="10828" y="8206"/>
                  <a:pt x="10828" y="8206"/>
                </a:cubicBezTo>
                <a:lnTo>
                  <a:pt x="10828" y="8179"/>
                </a:lnTo>
                <a:cubicBezTo>
                  <a:pt x="10842" y="8155"/>
                  <a:pt x="10842" y="8155"/>
                  <a:pt x="10842" y="8129"/>
                </a:cubicBezTo>
                <a:cubicBezTo>
                  <a:pt x="10842" y="8103"/>
                  <a:pt x="10842" y="8103"/>
                  <a:pt x="10842" y="8103"/>
                </a:cubicBezTo>
                <a:cubicBezTo>
                  <a:pt x="10854" y="8103"/>
                  <a:pt x="10854" y="8103"/>
                  <a:pt x="10868" y="8103"/>
                </a:cubicBezTo>
                <a:lnTo>
                  <a:pt x="10868" y="8103"/>
                </a:lnTo>
                <a:lnTo>
                  <a:pt x="10828" y="7920"/>
                </a:lnTo>
                <a:cubicBezTo>
                  <a:pt x="10814" y="7920"/>
                  <a:pt x="10814" y="7920"/>
                  <a:pt x="10814" y="7920"/>
                </a:cubicBezTo>
                <a:cubicBezTo>
                  <a:pt x="10801" y="7920"/>
                  <a:pt x="10787" y="7896"/>
                  <a:pt x="10787" y="7896"/>
                </a:cubicBezTo>
                <a:cubicBezTo>
                  <a:pt x="10787" y="7896"/>
                  <a:pt x="10787" y="7870"/>
                  <a:pt x="10787" y="7843"/>
                </a:cubicBezTo>
                <a:lnTo>
                  <a:pt x="10774" y="7843"/>
                </a:lnTo>
                <a:cubicBezTo>
                  <a:pt x="10760" y="7843"/>
                  <a:pt x="10760" y="7843"/>
                  <a:pt x="10747" y="7843"/>
                </a:cubicBezTo>
                <a:lnTo>
                  <a:pt x="10747" y="7843"/>
                </a:lnTo>
                <a:cubicBezTo>
                  <a:pt x="10760" y="7843"/>
                  <a:pt x="10760" y="7843"/>
                  <a:pt x="10760" y="7843"/>
                </a:cubicBezTo>
                <a:cubicBezTo>
                  <a:pt x="10760" y="7817"/>
                  <a:pt x="10747" y="7817"/>
                  <a:pt x="10747" y="7817"/>
                </a:cubicBezTo>
                <a:lnTo>
                  <a:pt x="10747" y="7817"/>
                </a:lnTo>
                <a:lnTo>
                  <a:pt x="10733" y="7817"/>
                </a:lnTo>
                <a:cubicBezTo>
                  <a:pt x="10719" y="7740"/>
                  <a:pt x="10693" y="7764"/>
                  <a:pt x="10652" y="7740"/>
                </a:cubicBezTo>
                <a:cubicBezTo>
                  <a:pt x="10625" y="7687"/>
                  <a:pt x="10584" y="7610"/>
                  <a:pt x="10558" y="7584"/>
                </a:cubicBezTo>
                <a:cubicBezTo>
                  <a:pt x="10504" y="7531"/>
                  <a:pt x="10504" y="7378"/>
                  <a:pt x="10463" y="7325"/>
                </a:cubicBezTo>
                <a:cubicBezTo>
                  <a:pt x="10423" y="7298"/>
                  <a:pt x="10395" y="7298"/>
                  <a:pt x="10368" y="7325"/>
                </a:cubicBezTo>
                <a:cubicBezTo>
                  <a:pt x="10368" y="7351"/>
                  <a:pt x="10368" y="7351"/>
                  <a:pt x="10355" y="7378"/>
                </a:cubicBezTo>
                <a:cubicBezTo>
                  <a:pt x="10341" y="7378"/>
                  <a:pt x="10341" y="7378"/>
                  <a:pt x="10328" y="7378"/>
                </a:cubicBezTo>
                <a:cubicBezTo>
                  <a:pt x="10288" y="7428"/>
                  <a:pt x="10274" y="7481"/>
                  <a:pt x="10234" y="7507"/>
                </a:cubicBezTo>
                <a:cubicBezTo>
                  <a:pt x="10206" y="7507"/>
                  <a:pt x="10193" y="7481"/>
                  <a:pt x="10179" y="7454"/>
                </a:cubicBezTo>
                <a:cubicBezTo>
                  <a:pt x="10165" y="7454"/>
                  <a:pt x="10152" y="7454"/>
                  <a:pt x="10152" y="7454"/>
                </a:cubicBezTo>
                <a:cubicBezTo>
                  <a:pt x="10125" y="7454"/>
                  <a:pt x="10111" y="7402"/>
                  <a:pt x="10085" y="7454"/>
                </a:cubicBezTo>
                <a:cubicBezTo>
                  <a:pt x="10030" y="7531"/>
                  <a:pt x="10071" y="7584"/>
                  <a:pt x="10057" y="7661"/>
                </a:cubicBezTo>
                <a:cubicBezTo>
                  <a:pt x="10044" y="7687"/>
                  <a:pt x="10017" y="7687"/>
                  <a:pt x="10004" y="7714"/>
                </a:cubicBezTo>
                <a:cubicBezTo>
                  <a:pt x="10004" y="7740"/>
                  <a:pt x="9990" y="7740"/>
                  <a:pt x="9990" y="7740"/>
                </a:cubicBezTo>
                <a:cubicBezTo>
                  <a:pt x="9962" y="7793"/>
                  <a:pt x="9922" y="7740"/>
                  <a:pt x="9909" y="7817"/>
                </a:cubicBezTo>
                <a:cubicBezTo>
                  <a:pt x="9909" y="7817"/>
                  <a:pt x="9909" y="7817"/>
                  <a:pt x="9922" y="7843"/>
                </a:cubicBezTo>
                <a:lnTo>
                  <a:pt x="9922" y="7843"/>
                </a:lnTo>
                <a:cubicBezTo>
                  <a:pt x="9881" y="7843"/>
                  <a:pt x="9841" y="7947"/>
                  <a:pt x="9841" y="8026"/>
                </a:cubicBezTo>
                <a:cubicBezTo>
                  <a:pt x="9841" y="8026"/>
                  <a:pt x="9855" y="8050"/>
                  <a:pt x="9855" y="8076"/>
                </a:cubicBezTo>
                <a:cubicBezTo>
                  <a:pt x="9868" y="8076"/>
                  <a:pt x="9868" y="8103"/>
                  <a:pt x="9881" y="8103"/>
                </a:cubicBezTo>
                <a:lnTo>
                  <a:pt x="9881" y="8103"/>
                </a:lnTo>
                <a:cubicBezTo>
                  <a:pt x="9855" y="8129"/>
                  <a:pt x="9815" y="8179"/>
                  <a:pt x="9815" y="8232"/>
                </a:cubicBezTo>
                <a:cubicBezTo>
                  <a:pt x="9815" y="8259"/>
                  <a:pt x="9815" y="8259"/>
                  <a:pt x="9815" y="8259"/>
                </a:cubicBezTo>
                <a:cubicBezTo>
                  <a:pt x="9787" y="8283"/>
                  <a:pt x="9760" y="8259"/>
                  <a:pt x="9747" y="8311"/>
                </a:cubicBezTo>
                <a:cubicBezTo>
                  <a:pt x="9747" y="8335"/>
                  <a:pt x="9747" y="8362"/>
                  <a:pt x="9732" y="8388"/>
                </a:cubicBezTo>
                <a:cubicBezTo>
                  <a:pt x="9720" y="8362"/>
                  <a:pt x="9720" y="8362"/>
                  <a:pt x="9720" y="8362"/>
                </a:cubicBezTo>
                <a:cubicBezTo>
                  <a:pt x="9706" y="8362"/>
                  <a:pt x="9706" y="8388"/>
                  <a:pt x="9692" y="8388"/>
                </a:cubicBezTo>
                <a:cubicBezTo>
                  <a:pt x="9666" y="8388"/>
                  <a:pt x="9625" y="8388"/>
                  <a:pt x="9584" y="8388"/>
                </a:cubicBezTo>
                <a:lnTo>
                  <a:pt x="9571" y="8415"/>
                </a:lnTo>
                <a:cubicBezTo>
                  <a:pt x="9543" y="8439"/>
                  <a:pt x="9543" y="8415"/>
                  <a:pt x="9531" y="8465"/>
                </a:cubicBezTo>
                <a:lnTo>
                  <a:pt x="9531" y="8465"/>
                </a:lnTo>
                <a:lnTo>
                  <a:pt x="9531" y="8465"/>
                </a:lnTo>
                <a:lnTo>
                  <a:pt x="9531" y="8465"/>
                </a:lnTo>
                <a:lnTo>
                  <a:pt x="9531" y="8465"/>
                </a:lnTo>
                <a:cubicBezTo>
                  <a:pt x="9503" y="8491"/>
                  <a:pt x="9477" y="8439"/>
                  <a:pt x="9477" y="8388"/>
                </a:cubicBezTo>
                <a:cubicBezTo>
                  <a:pt x="9477" y="8388"/>
                  <a:pt x="9477" y="8388"/>
                  <a:pt x="9462" y="8388"/>
                </a:cubicBezTo>
                <a:cubicBezTo>
                  <a:pt x="9462" y="8335"/>
                  <a:pt x="9436" y="8311"/>
                  <a:pt x="9408" y="8311"/>
                </a:cubicBezTo>
                <a:cubicBezTo>
                  <a:pt x="9394" y="8311"/>
                  <a:pt x="9382" y="8335"/>
                  <a:pt x="9382" y="8335"/>
                </a:cubicBezTo>
                <a:cubicBezTo>
                  <a:pt x="9368" y="8335"/>
                  <a:pt x="9368" y="8335"/>
                  <a:pt x="9354" y="8335"/>
                </a:cubicBezTo>
                <a:cubicBezTo>
                  <a:pt x="9341" y="8311"/>
                  <a:pt x="9328" y="8335"/>
                  <a:pt x="9313" y="8335"/>
                </a:cubicBezTo>
                <a:lnTo>
                  <a:pt x="9313" y="8335"/>
                </a:lnTo>
                <a:cubicBezTo>
                  <a:pt x="9300" y="8311"/>
                  <a:pt x="9313" y="8283"/>
                  <a:pt x="9313" y="8283"/>
                </a:cubicBezTo>
                <a:cubicBezTo>
                  <a:pt x="9328" y="8259"/>
                  <a:pt x="9313" y="8232"/>
                  <a:pt x="9313" y="8206"/>
                </a:cubicBezTo>
                <a:lnTo>
                  <a:pt x="9313" y="8206"/>
                </a:lnTo>
                <a:cubicBezTo>
                  <a:pt x="9313" y="8179"/>
                  <a:pt x="9313" y="8155"/>
                  <a:pt x="9328" y="8155"/>
                </a:cubicBezTo>
                <a:cubicBezTo>
                  <a:pt x="9328" y="8129"/>
                  <a:pt x="9328" y="8129"/>
                  <a:pt x="9313" y="8129"/>
                </a:cubicBezTo>
                <a:cubicBezTo>
                  <a:pt x="9313" y="8155"/>
                  <a:pt x="9300" y="8155"/>
                  <a:pt x="9300" y="8155"/>
                </a:cubicBezTo>
                <a:cubicBezTo>
                  <a:pt x="9287" y="8129"/>
                  <a:pt x="9287" y="8129"/>
                  <a:pt x="9287" y="8129"/>
                </a:cubicBezTo>
                <a:lnTo>
                  <a:pt x="9287" y="8129"/>
                </a:lnTo>
                <a:cubicBezTo>
                  <a:pt x="9300" y="8129"/>
                  <a:pt x="9313" y="8129"/>
                  <a:pt x="9313" y="8103"/>
                </a:cubicBezTo>
                <a:lnTo>
                  <a:pt x="9313" y="8076"/>
                </a:lnTo>
                <a:lnTo>
                  <a:pt x="9300" y="8076"/>
                </a:lnTo>
                <a:cubicBezTo>
                  <a:pt x="9300" y="8103"/>
                  <a:pt x="9300" y="8103"/>
                  <a:pt x="9287" y="8129"/>
                </a:cubicBezTo>
                <a:cubicBezTo>
                  <a:pt x="9287" y="8103"/>
                  <a:pt x="9287" y="8103"/>
                  <a:pt x="9273" y="8103"/>
                </a:cubicBezTo>
                <a:cubicBezTo>
                  <a:pt x="9287" y="8076"/>
                  <a:pt x="9287" y="8050"/>
                  <a:pt x="9287" y="8026"/>
                </a:cubicBezTo>
                <a:cubicBezTo>
                  <a:pt x="9313" y="7973"/>
                  <a:pt x="9341" y="7764"/>
                  <a:pt x="9313" y="7687"/>
                </a:cubicBezTo>
                <a:cubicBezTo>
                  <a:pt x="9313" y="7661"/>
                  <a:pt x="9328" y="7584"/>
                  <a:pt x="9328" y="7584"/>
                </a:cubicBezTo>
                <a:cubicBezTo>
                  <a:pt x="9328" y="7558"/>
                  <a:pt x="9313" y="7531"/>
                  <a:pt x="9300" y="7531"/>
                </a:cubicBezTo>
                <a:cubicBezTo>
                  <a:pt x="9300" y="7507"/>
                  <a:pt x="9300" y="7507"/>
                  <a:pt x="9300" y="7507"/>
                </a:cubicBezTo>
                <a:cubicBezTo>
                  <a:pt x="9300" y="7454"/>
                  <a:pt x="9313" y="7454"/>
                  <a:pt x="9341" y="7454"/>
                </a:cubicBezTo>
                <a:cubicBezTo>
                  <a:pt x="9341" y="7454"/>
                  <a:pt x="9341" y="7454"/>
                  <a:pt x="9354" y="7454"/>
                </a:cubicBezTo>
                <a:cubicBezTo>
                  <a:pt x="9354" y="7428"/>
                  <a:pt x="9354" y="7428"/>
                  <a:pt x="9368" y="7402"/>
                </a:cubicBezTo>
                <a:cubicBezTo>
                  <a:pt x="9394" y="7402"/>
                  <a:pt x="9408" y="7428"/>
                  <a:pt x="9436" y="7428"/>
                </a:cubicBezTo>
                <a:cubicBezTo>
                  <a:pt x="9462" y="7428"/>
                  <a:pt x="9477" y="7402"/>
                  <a:pt x="9489" y="7402"/>
                </a:cubicBezTo>
                <a:cubicBezTo>
                  <a:pt x="9503" y="7402"/>
                  <a:pt x="9557" y="7428"/>
                  <a:pt x="9571" y="7428"/>
                </a:cubicBezTo>
                <a:cubicBezTo>
                  <a:pt x="9611" y="7454"/>
                  <a:pt x="9666" y="7454"/>
                  <a:pt x="9678" y="7428"/>
                </a:cubicBezTo>
                <a:cubicBezTo>
                  <a:pt x="9706" y="7428"/>
                  <a:pt x="9720" y="7454"/>
                  <a:pt x="9760" y="7454"/>
                </a:cubicBezTo>
                <a:cubicBezTo>
                  <a:pt x="9773" y="7402"/>
                  <a:pt x="9773" y="7351"/>
                  <a:pt x="9787" y="7272"/>
                </a:cubicBezTo>
                <a:cubicBezTo>
                  <a:pt x="9787" y="7272"/>
                  <a:pt x="9787" y="7272"/>
                  <a:pt x="9801" y="7272"/>
                </a:cubicBezTo>
                <a:cubicBezTo>
                  <a:pt x="9787" y="7272"/>
                  <a:pt x="9787" y="7272"/>
                  <a:pt x="9787" y="7246"/>
                </a:cubicBezTo>
                <a:cubicBezTo>
                  <a:pt x="9787" y="7272"/>
                  <a:pt x="9787" y="7272"/>
                  <a:pt x="9787" y="7272"/>
                </a:cubicBezTo>
                <a:cubicBezTo>
                  <a:pt x="9787" y="7222"/>
                  <a:pt x="9787" y="7169"/>
                  <a:pt x="9787" y="7143"/>
                </a:cubicBezTo>
                <a:cubicBezTo>
                  <a:pt x="9801" y="7143"/>
                  <a:pt x="9801" y="7143"/>
                  <a:pt x="9801" y="7143"/>
                </a:cubicBezTo>
                <a:cubicBezTo>
                  <a:pt x="9801" y="7169"/>
                  <a:pt x="9815" y="7169"/>
                  <a:pt x="9815" y="7195"/>
                </a:cubicBezTo>
                <a:cubicBezTo>
                  <a:pt x="9815" y="7169"/>
                  <a:pt x="9801" y="7143"/>
                  <a:pt x="9787" y="7116"/>
                </a:cubicBezTo>
                <a:cubicBezTo>
                  <a:pt x="9787" y="7092"/>
                  <a:pt x="9801" y="7092"/>
                  <a:pt x="9801" y="7066"/>
                </a:cubicBezTo>
                <a:cubicBezTo>
                  <a:pt x="9787" y="7013"/>
                  <a:pt x="9787" y="7039"/>
                  <a:pt x="9760" y="7013"/>
                </a:cubicBezTo>
                <a:cubicBezTo>
                  <a:pt x="9747" y="6989"/>
                  <a:pt x="9747" y="6962"/>
                  <a:pt x="9732" y="6936"/>
                </a:cubicBezTo>
                <a:cubicBezTo>
                  <a:pt x="9732" y="6936"/>
                  <a:pt x="9732" y="6936"/>
                  <a:pt x="9747" y="6910"/>
                </a:cubicBezTo>
                <a:cubicBezTo>
                  <a:pt x="9732" y="6910"/>
                  <a:pt x="9720" y="6883"/>
                  <a:pt x="9706" y="6857"/>
                </a:cubicBezTo>
                <a:cubicBezTo>
                  <a:pt x="9706" y="6857"/>
                  <a:pt x="9706" y="6857"/>
                  <a:pt x="9720" y="6831"/>
                </a:cubicBezTo>
                <a:cubicBezTo>
                  <a:pt x="9706" y="6831"/>
                  <a:pt x="9706" y="6831"/>
                  <a:pt x="9706" y="6831"/>
                </a:cubicBezTo>
                <a:cubicBezTo>
                  <a:pt x="9706" y="6831"/>
                  <a:pt x="9692" y="6831"/>
                  <a:pt x="9692" y="6857"/>
                </a:cubicBezTo>
                <a:cubicBezTo>
                  <a:pt x="9666" y="6806"/>
                  <a:pt x="9625" y="6780"/>
                  <a:pt x="9598" y="6806"/>
                </a:cubicBezTo>
                <a:cubicBezTo>
                  <a:pt x="9598" y="6780"/>
                  <a:pt x="9598" y="6780"/>
                  <a:pt x="9598" y="6780"/>
                </a:cubicBezTo>
                <a:cubicBezTo>
                  <a:pt x="9584" y="6780"/>
                  <a:pt x="9584" y="6780"/>
                  <a:pt x="9571" y="6754"/>
                </a:cubicBezTo>
                <a:cubicBezTo>
                  <a:pt x="9584" y="6754"/>
                  <a:pt x="9598" y="6754"/>
                  <a:pt x="9598" y="6754"/>
                </a:cubicBezTo>
                <a:lnTo>
                  <a:pt x="9598" y="6754"/>
                </a:lnTo>
                <a:cubicBezTo>
                  <a:pt x="9598" y="6754"/>
                  <a:pt x="9598" y="6754"/>
                  <a:pt x="9598" y="6727"/>
                </a:cubicBezTo>
                <a:lnTo>
                  <a:pt x="9584" y="6727"/>
                </a:lnTo>
                <a:cubicBezTo>
                  <a:pt x="9598" y="6727"/>
                  <a:pt x="9598" y="6727"/>
                  <a:pt x="9598" y="6703"/>
                </a:cubicBezTo>
                <a:cubicBezTo>
                  <a:pt x="9584" y="6703"/>
                  <a:pt x="9584" y="6703"/>
                  <a:pt x="9571" y="6727"/>
                </a:cubicBezTo>
                <a:cubicBezTo>
                  <a:pt x="9571" y="6703"/>
                  <a:pt x="9571" y="6703"/>
                  <a:pt x="9571" y="6677"/>
                </a:cubicBezTo>
                <a:cubicBezTo>
                  <a:pt x="9584" y="6677"/>
                  <a:pt x="9598" y="6650"/>
                  <a:pt x="9611" y="6650"/>
                </a:cubicBezTo>
                <a:cubicBezTo>
                  <a:pt x="9625" y="6650"/>
                  <a:pt x="9625" y="6650"/>
                  <a:pt x="9625" y="6677"/>
                </a:cubicBezTo>
                <a:cubicBezTo>
                  <a:pt x="9625" y="6677"/>
                  <a:pt x="9638" y="6677"/>
                  <a:pt x="9638" y="6650"/>
                </a:cubicBezTo>
                <a:lnTo>
                  <a:pt x="9652" y="6650"/>
                </a:lnTo>
                <a:cubicBezTo>
                  <a:pt x="9652" y="6650"/>
                  <a:pt x="9666" y="6650"/>
                  <a:pt x="9678" y="6650"/>
                </a:cubicBezTo>
                <a:lnTo>
                  <a:pt x="9692" y="6677"/>
                </a:lnTo>
                <a:cubicBezTo>
                  <a:pt x="9706" y="6677"/>
                  <a:pt x="9732" y="6677"/>
                  <a:pt x="9747" y="6650"/>
                </a:cubicBezTo>
                <a:cubicBezTo>
                  <a:pt x="9747" y="6677"/>
                  <a:pt x="9747" y="6677"/>
                  <a:pt x="9747" y="6677"/>
                </a:cubicBezTo>
                <a:cubicBezTo>
                  <a:pt x="9760" y="6677"/>
                  <a:pt x="9773" y="6677"/>
                  <a:pt x="9773" y="6677"/>
                </a:cubicBezTo>
                <a:cubicBezTo>
                  <a:pt x="9760" y="6650"/>
                  <a:pt x="9773" y="6624"/>
                  <a:pt x="9773" y="6598"/>
                </a:cubicBezTo>
                <a:cubicBezTo>
                  <a:pt x="9760" y="6574"/>
                  <a:pt x="9747" y="6547"/>
                  <a:pt x="9747" y="6521"/>
                </a:cubicBezTo>
                <a:cubicBezTo>
                  <a:pt x="9760" y="6521"/>
                  <a:pt x="9773" y="6521"/>
                  <a:pt x="9787" y="6521"/>
                </a:cubicBezTo>
                <a:cubicBezTo>
                  <a:pt x="9787" y="6547"/>
                  <a:pt x="9787" y="6547"/>
                  <a:pt x="9787" y="6574"/>
                </a:cubicBezTo>
                <a:cubicBezTo>
                  <a:pt x="9827" y="6547"/>
                  <a:pt x="9855" y="6598"/>
                  <a:pt x="9881" y="6547"/>
                </a:cubicBezTo>
                <a:lnTo>
                  <a:pt x="9868" y="6547"/>
                </a:lnTo>
                <a:lnTo>
                  <a:pt x="9868" y="6521"/>
                </a:lnTo>
                <a:cubicBezTo>
                  <a:pt x="9895" y="6494"/>
                  <a:pt x="9922" y="6494"/>
                  <a:pt x="9949" y="6468"/>
                </a:cubicBezTo>
                <a:cubicBezTo>
                  <a:pt x="9962" y="6444"/>
                  <a:pt x="9949" y="6391"/>
                  <a:pt x="9962" y="6341"/>
                </a:cubicBezTo>
                <a:cubicBezTo>
                  <a:pt x="9976" y="6312"/>
                  <a:pt x="9990" y="6312"/>
                  <a:pt x="9990" y="6312"/>
                </a:cubicBezTo>
                <a:cubicBezTo>
                  <a:pt x="10004" y="6312"/>
                  <a:pt x="10004" y="6312"/>
                  <a:pt x="10017" y="6312"/>
                </a:cubicBezTo>
                <a:cubicBezTo>
                  <a:pt x="10030" y="6288"/>
                  <a:pt x="10044" y="6262"/>
                  <a:pt x="10057" y="6262"/>
                </a:cubicBezTo>
                <a:cubicBezTo>
                  <a:pt x="10071" y="6235"/>
                  <a:pt x="10085" y="6262"/>
                  <a:pt x="10097" y="6235"/>
                </a:cubicBezTo>
                <a:cubicBezTo>
                  <a:pt x="10097" y="6235"/>
                  <a:pt x="10085" y="6235"/>
                  <a:pt x="10085" y="6209"/>
                </a:cubicBezTo>
                <a:cubicBezTo>
                  <a:pt x="10097" y="6182"/>
                  <a:pt x="10111" y="6158"/>
                  <a:pt x="10125" y="6132"/>
                </a:cubicBezTo>
                <a:cubicBezTo>
                  <a:pt x="10139" y="6106"/>
                  <a:pt x="10139" y="6055"/>
                  <a:pt x="10152" y="6029"/>
                </a:cubicBezTo>
                <a:cubicBezTo>
                  <a:pt x="10165" y="6029"/>
                  <a:pt x="10165" y="6029"/>
                  <a:pt x="10179" y="6029"/>
                </a:cubicBezTo>
                <a:cubicBezTo>
                  <a:pt x="10179" y="6029"/>
                  <a:pt x="10179" y="6029"/>
                  <a:pt x="10193" y="6055"/>
                </a:cubicBezTo>
                <a:lnTo>
                  <a:pt x="10179" y="6055"/>
                </a:lnTo>
                <a:lnTo>
                  <a:pt x="10179" y="6055"/>
                </a:lnTo>
                <a:cubicBezTo>
                  <a:pt x="10179" y="6079"/>
                  <a:pt x="10179" y="6106"/>
                  <a:pt x="10165" y="6106"/>
                </a:cubicBezTo>
                <a:cubicBezTo>
                  <a:pt x="10193" y="6106"/>
                  <a:pt x="10193" y="6132"/>
                  <a:pt x="10206" y="6106"/>
                </a:cubicBezTo>
                <a:cubicBezTo>
                  <a:pt x="10219" y="6106"/>
                  <a:pt x="10219" y="6106"/>
                  <a:pt x="10219" y="6079"/>
                </a:cubicBezTo>
                <a:lnTo>
                  <a:pt x="10206" y="6055"/>
                </a:lnTo>
                <a:cubicBezTo>
                  <a:pt x="10206" y="6055"/>
                  <a:pt x="10206" y="6055"/>
                  <a:pt x="10206" y="6029"/>
                </a:cubicBezTo>
                <a:cubicBezTo>
                  <a:pt x="10206" y="6029"/>
                  <a:pt x="10206" y="6029"/>
                  <a:pt x="10193" y="6029"/>
                </a:cubicBezTo>
                <a:cubicBezTo>
                  <a:pt x="10193" y="6002"/>
                  <a:pt x="10193" y="6002"/>
                  <a:pt x="10193" y="5976"/>
                </a:cubicBezTo>
                <a:cubicBezTo>
                  <a:pt x="10219" y="5950"/>
                  <a:pt x="10260" y="5925"/>
                  <a:pt x="10288" y="5925"/>
                </a:cubicBezTo>
                <a:cubicBezTo>
                  <a:pt x="10288" y="5950"/>
                  <a:pt x="10300" y="5950"/>
                  <a:pt x="10300" y="5976"/>
                </a:cubicBezTo>
                <a:lnTo>
                  <a:pt x="10300" y="5976"/>
                </a:lnTo>
                <a:lnTo>
                  <a:pt x="10300" y="5950"/>
                </a:lnTo>
                <a:cubicBezTo>
                  <a:pt x="10300" y="5950"/>
                  <a:pt x="10300" y="5950"/>
                  <a:pt x="10300" y="5925"/>
                </a:cubicBezTo>
                <a:cubicBezTo>
                  <a:pt x="10300" y="5925"/>
                  <a:pt x="10300" y="5925"/>
                  <a:pt x="10300" y="5899"/>
                </a:cubicBezTo>
                <a:cubicBezTo>
                  <a:pt x="10314" y="5899"/>
                  <a:pt x="10328" y="5899"/>
                  <a:pt x="10355" y="5899"/>
                </a:cubicBezTo>
                <a:cubicBezTo>
                  <a:pt x="10355" y="5925"/>
                  <a:pt x="10355" y="5925"/>
                  <a:pt x="10368" y="5925"/>
                </a:cubicBezTo>
                <a:cubicBezTo>
                  <a:pt x="10368" y="5950"/>
                  <a:pt x="10368" y="5950"/>
                  <a:pt x="10368" y="5950"/>
                </a:cubicBezTo>
                <a:lnTo>
                  <a:pt x="10368" y="5950"/>
                </a:lnTo>
                <a:cubicBezTo>
                  <a:pt x="10368" y="5925"/>
                  <a:pt x="10368" y="5925"/>
                  <a:pt x="10368" y="5925"/>
                </a:cubicBezTo>
                <a:cubicBezTo>
                  <a:pt x="10368" y="5925"/>
                  <a:pt x="10368" y="5925"/>
                  <a:pt x="10368" y="5899"/>
                </a:cubicBezTo>
                <a:cubicBezTo>
                  <a:pt x="10381" y="5899"/>
                  <a:pt x="10381" y="5925"/>
                  <a:pt x="10395" y="5925"/>
                </a:cubicBezTo>
                <a:cubicBezTo>
                  <a:pt x="10381" y="5899"/>
                  <a:pt x="10381" y="5899"/>
                  <a:pt x="10395" y="5873"/>
                </a:cubicBezTo>
                <a:cubicBezTo>
                  <a:pt x="10409" y="5873"/>
                  <a:pt x="10409" y="5873"/>
                  <a:pt x="10423" y="5873"/>
                </a:cubicBezTo>
                <a:lnTo>
                  <a:pt x="10409" y="5846"/>
                </a:lnTo>
                <a:lnTo>
                  <a:pt x="10409" y="5846"/>
                </a:lnTo>
                <a:lnTo>
                  <a:pt x="10409" y="5820"/>
                </a:lnTo>
                <a:lnTo>
                  <a:pt x="10409" y="5820"/>
                </a:lnTo>
                <a:cubicBezTo>
                  <a:pt x="10409" y="5794"/>
                  <a:pt x="10409" y="5794"/>
                  <a:pt x="10409" y="5794"/>
                </a:cubicBezTo>
                <a:cubicBezTo>
                  <a:pt x="10395" y="5794"/>
                  <a:pt x="10395" y="5794"/>
                  <a:pt x="10395" y="5794"/>
                </a:cubicBezTo>
                <a:cubicBezTo>
                  <a:pt x="10409" y="5794"/>
                  <a:pt x="10409" y="5769"/>
                  <a:pt x="10409" y="5769"/>
                </a:cubicBezTo>
                <a:cubicBezTo>
                  <a:pt x="10409" y="5743"/>
                  <a:pt x="10395" y="5717"/>
                  <a:pt x="10395" y="5717"/>
                </a:cubicBezTo>
                <a:cubicBezTo>
                  <a:pt x="10395" y="5690"/>
                  <a:pt x="10395" y="5640"/>
                  <a:pt x="10395" y="5613"/>
                </a:cubicBezTo>
                <a:cubicBezTo>
                  <a:pt x="10381" y="5613"/>
                  <a:pt x="10381" y="5587"/>
                  <a:pt x="10381" y="5587"/>
                </a:cubicBezTo>
                <a:cubicBezTo>
                  <a:pt x="10368" y="5587"/>
                  <a:pt x="10368" y="5587"/>
                  <a:pt x="10368" y="5613"/>
                </a:cubicBezTo>
                <a:cubicBezTo>
                  <a:pt x="10368" y="5587"/>
                  <a:pt x="10368" y="5587"/>
                  <a:pt x="10355" y="5587"/>
                </a:cubicBezTo>
                <a:cubicBezTo>
                  <a:pt x="10368" y="5561"/>
                  <a:pt x="10368" y="5561"/>
                  <a:pt x="10381" y="5537"/>
                </a:cubicBezTo>
                <a:cubicBezTo>
                  <a:pt x="10368" y="5510"/>
                  <a:pt x="10355" y="5457"/>
                  <a:pt x="10368" y="5431"/>
                </a:cubicBezTo>
                <a:cubicBezTo>
                  <a:pt x="10381" y="5431"/>
                  <a:pt x="10395" y="5457"/>
                  <a:pt x="10395" y="5431"/>
                </a:cubicBezTo>
                <a:cubicBezTo>
                  <a:pt x="10409" y="5431"/>
                  <a:pt x="10409" y="5407"/>
                  <a:pt x="10423" y="5378"/>
                </a:cubicBezTo>
                <a:cubicBezTo>
                  <a:pt x="10423" y="5407"/>
                  <a:pt x="10423" y="5407"/>
                  <a:pt x="10423" y="5431"/>
                </a:cubicBezTo>
                <a:cubicBezTo>
                  <a:pt x="10435" y="5431"/>
                  <a:pt x="10435" y="5431"/>
                  <a:pt x="10435" y="5431"/>
                </a:cubicBezTo>
                <a:cubicBezTo>
                  <a:pt x="10435" y="5407"/>
                  <a:pt x="10435" y="5378"/>
                  <a:pt x="10435" y="5354"/>
                </a:cubicBezTo>
                <a:cubicBezTo>
                  <a:pt x="10463" y="5354"/>
                  <a:pt x="10477" y="5354"/>
                  <a:pt x="10490" y="5354"/>
                </a:cubicBezTo>
                <a:cubicBezTo>
                  <a:pt x="10490" y="5378"/>
                  <a:pt x="10490" y="5407"/>
                  <a:pt x="10504" y="5431"/>
                </a:cubicBezTo>
                <a:cubicBezTo>
                  <a:pt x="10517" y="5431"/>
                  <a:pt x="10517" y="5431"/>
                  <a:pt x="10530" y="5431"/>
                </a:cubicBezTo>
                <a:cubicBezTo>
                  <a:pt x="10544" y="5431"/>
                  <a:pt x="10530" y="5484"/>
                  <a:pt x="10530" y="5484"/>
                </a:cubicBezTo>
                <a:cubicBezTo>
                  <a:pt x="10517" y="5484"/>
                  <a:pt x="10517" y="5484"/>
                  <a:pt x="10517" y="5510"/>
                </a:cubicBezTo>
                <a:cubicBezTo>
                  <a:pt x="10517" y="5484"/>
                  <a:pt x="10504" y="5484"/>
                  <a:pt x="10504" y="5484"/>
                </a:cubicBezTo>
                <a:cubicBezTo>
                  <a:pt x="10504" y="5484"/>
                  <a:pt x="10504" y="5484"/>
                  <a:pt x="10490" y="5484"/>
                </a:cubicBezTo>
                <a:cubicBezTo>
                  <a:pt x="10504" y="5537"/>
                  <a:pt x="10490" y="5537"/>
                  <a:pt x="10477" y="5561"/>
                </a:cubicBezTo>
                <a:lnTo>
                  <a:pt x="10463" y="5561"/>
                </a:lnTo>
                <a:cubicBezTo>
                  <a:pt x="10463" y="5587"/>
                  <a:pt x="10463" y="5587"/>
                  <a:pt x="10463" y="5587"/>
                </a:cubicBezTo>
                <a:cubicBezTo>
                  <a:pt x="10449" y="5613"/>
                  <a:pt x="10449" y="5640"/>
                  <a:pt x="10449" y="5664"/>
                </a:cubicBezTo>
                <a:cubicBezTo>
                  <a:pt x="10463" y="5690"/>
                  <a:pt x="10490" y="5717"/>
                  <a:pt x="10477" y="5769"/>
                </a:cubicBezTo>
                <a:cubicBezTo>
                  <a:pt x="10490" y="5769"/>
                  <a:pt x="10490" y="5769"/>
                  <a:pt x="10490" y="5769"/>
                </a:cubicBezTo>
                <a:cubicBezTo>
                  <a:pt x="10504" y="5769"/>
                  <a:pt x="10504" y="5769"/>
                  <a:pt x="10517" y="5794"/>
                </a:cubicBezTo>
                <a:cubicBezTo>
                  <a:pt x="10530" y="5794"/>
                  <a:pt x="10530" y="5794"/>
                  <a:pt x="10544" y="5794"/>
                </a:cubicBezTo>
                <a:lnTo>
                  <a:pt x="10544" y="5794"/>
                </a:lnTo>
                <a:cubicBezTo>
                  <a:pt x="10544" y="5820"/>
                  <a:pt x="10530" y="5820"/>
                  <a:pt x="10530" y="5846"/>
                </a:cubicBezTo>
                <a:lnTo>
                  <a:pt x="10530" y="5846"/>
                </a:lnTo>
                <a:cubicBezTo>
                  <a:pt x="10544" y="5846"/>
                  <a:pt x="10544" y="5846"/>
                  <a:pt x="10544" y="5846"/>
                </a:cubicBezTo>
                <a:lnTo>
                  <a:pt x="10558" y="5846"/>
                </a:lnTo>
                <a:lnTo>
                  <a:pt x="10558" y="5846"/>
                </a:lnTo>
                <a:cubicBezTo>
                  <a:pt x="10558" y="5846"/>
                  <a:pt x="10558" y="5846"/>
                  <a:pt x="10572" y="5846"/>
                </a:cubicBezTo>
                <a:cubicBezTo>
                  <a:pt x="10572" y="5820"/>
                  <a:pt x="10652" y="5769"/>
                  <a:pt x="10665" y="5769"/>
                </a:cubicBezTo>
                <a:cubicBezTo>
                  <a:pt x="10679" y="5820"/>
                  <a:pt x="10693" y="5820"/>
                  <a:pt x="10706" y="5820"/>
                </a:cubicBezTo>
                <a:cubicBezTo>
                  <a:pt x="10719" y="5846"/>
                  <a:pt x="10719" y="5846"/>
                  <a:pt x="10719" y="5873"/>
                </a:cubicBezTo>
                <a:cubicBezTo>
                  <a:pt x="10733" y="5873"/>
                  <a:pt x="10747" y="5899"/>
                  <a:pt x="10760" y="5899"/>
                </a:cubicBezTo>
                <a:cubicBezTo>
                  <a:pt x="10760" y="5873"/>
                  <a:pt x="10760" y="5873"/>
                  <a:pt x="10760" y="5846"/>
                </a:cubicBezTo>
                <a:cubicBezTo>
                  <a:pt x="10828" y="5846"/>
                  <a:pt x="10882" y="5769"/>
                  <a:pt x="10936" y="5717"/>
                </a:cubicBezTo>
                <a:cubicBezTo>
                  <a:pt x="10949" y="5717"/>
                  <a:pt x="10991" y="5690"/>
                  <a:pt x="10991" y="5743"/>
                </a:cubicBezTo>
                <a:cubicBezTo>
                  <a:pt x="11003" y="5743"/>
                  <a:pt x="11003" y="5769"/>
                  <a:pt x="11003" y="5794"/>
                </a:cubicBezTo>
                <a:cubicBezTo>
                  <a:pt x="11044" y="5820"/>
                  <a:pt x="11058" y="5769"/>
                  <a:pt x="11085" y="5743"/>
                </a:cubicBezTo>
                <a:cubicBezTo>
                  <a:pt x="11085" y="5717"/>
                  <a:pt x="11085" y="5690"/>
                  <a:pt x="11098" y="5664"/>
                </a:cubicBezTo>
                <a:cubicBezTo>
                  <a:pt x="11112" y="5690"/>
                  <a:pt x="11152" y="5690"/>
                  <a:pt x="11166" y="5664"/>
                </a:cubicBezTo>
                <a:lnTo>
                  <a:pt x="11166" y="5640"/>
                </a:lnTo>
                <a:cubicBezTo>
                  <a:pt x="11166" y="5640"/>
                  <a:pt x="11166" y="5640"/>
                  <a:pt x="11180" y="5640"/>
                </a:cubicBezTo>
                <a:cubicBezTo>
                  <a:pt x="11166" y="5613"/>
                  <a:pt x="11166" y="5640"/>
                  <a:pt x="11166" y="5613"/>
                </a:cubicBezTo>
                <a:cubicBezTo>
                  <a:pt x="11166" y="5587"/>
                  <a:pt x="11138" y="5457"/>
                  <a:pt x="11152" y="5378"/>
                </a:cubicBezTo>
                <a:cubicBezTo>
                  <a:pt x="11166" y="5378"/>
                  <a:pt x="11166" y="5378"/>
                  <a:pt x="11180" y="5354"/>
                </a:cubicBezTo>
                <a:cubicBezTo>
                  <a:pt x="11180" y="5354"/>
                  <a:pt x="11180" y="5328"/>
                  <a:pt x="11180" y="5302"/>
                </a:cubicBezTo>
                <a:cubicBezTo>
                  <a:pt x="11192" y="5275"/>
                  <a:pt x="11192" y="5275"/>
                  <a:pt x="11206" y="5251"/>
                </a:cubicBezTo>
                <a:cubicBezTo>
                  <a:pt x="11220" y="5251"/>
                  <a:pt x="11233" y="5225"/>
                  <a:pt x="11261" y="5225"/>
                </a:cubicBezTo>
                <a:lnTo>
                  <a:pt x="11261" y="5251"/>
                </a:lnTo>
                <a:cubicBezTo>
                  <a:pt x="11261" y="5251"/>
                  <a:pt x="11274" y="5275"/>
                  <a:pt x="11287" y="5302"/>
                </a:cubicBezTo>
                <a:cubicBezTo>
                  <a:pt x="11287" y="5302"/>
                  <a:pt x="11287" y="5328"/>
                  <a:pt x="11301" y="5328"/>
                </a:cubicBezTo>
                <a:cubicBezTo>
                  <a:pt x="11314" y="5378"/>
                  <a:pt x="11355" y="5354"/>
                  <a:pt x="11369" y="5302"/>
                </a:cubicBezTo>
                <a:cubicBezTo>
                  <a:pt x="11355" y="5225"/>
                  <a:pt x="11369" y="5198"/>
                  <a:pt x="11369" y="5121"/>
                </a:cubicBezTo>
                <a:lnTo>
                  <a:pt x="11369" y="5121"/>
                </a:lnTo>
                <a:cubicBezTo>
                  <a:pt x="11355" y="5121"/>
                  <a:pt x="11355" y="5146"/>
                  <a:pt x="11355" y="5146"/>
                </a:cubicBezTo>
                <a:cubicBezTo>
                  <a:pt x="11341" y="5146"/>
                  <a:pt x="11341" y="5121"/>
                  <a:pt x="11328" y="5121"/>
                </a:cubicBezTo>
                <a:cubicBezTo>
                  <a:pt x="11328" y="5095"/>
                  <a:pt x="11328" y="5069"/>
                  <a:pt x="11328" y="5042"/>
                </a:cubicBezTo>
                <a:cubicBezTo>
                  <a:pt x="11314" y="5069"/>
                  <a:pt x="11314" y="5069"/>
                  <a:pt x="11314" y="5069"/>
                </a:cubicBezTo>
                <a:cubicBezTo>
                  <a:pt x="11314" y="5042"/>
                  <a:pt x="11314" y="5016"/>
                  <a:pt x="11301" y="4992"/>
                </a:cubicBezTo>
                <a:cubicBezTo>
                  <a:pt x="11314" y="4992"/>
                  <a:pt x="11314" y="4992"/>
                  <a:pt x="11314" y="4965"/>
                </a:cubicBezTo>
                <a:cubicBezTo>
                  <a:pt x="11341" y="4965"/>
                  <a:pt x="11355" y="4939"/>
                  <a:pt x="11369" y="4939"/>
                </a:cubicBezTo>
                <a:cubicBezTo>
                  <a:pt x="11382" y="4939"/>
                  <a:pt x="11382" y="4939"/>
                  <a:pt x="11396" y="4939"/>
                </a:cubicBezTo>
                <a:cubicBezTo>
                  <a:pt x="11396" y="4913"/>
                  <a:pt x="11396" y="4913"/>
                  <a:pt x="11396" y="4913"/>
                </a:cubicBezTo>
                <a:cubicBezTo>
                  <a:pt x="11396" y="4913"/>
                  <a:pt x="11409" y="4913"/>
                  <a:pt x="11422" y="4913"/>
                </a:cubicBezTo>
                <a:lnTo>
                  <a:pt x="11436" y="4913"/>
                </a:lnTo>
                <a:cubicBezTo>
                  <a:pt x="11436" y="4913"/>
                  <a:pt x="11462" y="4913"/>
                  <a:pt x="11477" y="4913"/>
                </a:cubicBezTo>
                <a:cubicBezTo>
                  <a:pt x="11504" y="4913"/>
                  <a:pt x="11531" y="4939"/>
                  <a:pt x="11571" y="4939"/>
                </a:cubicBezTo>
                <a:cubicBezTo>
                  <a:pt x="11585" y="4939"/>
                  <a:pt x="11585" y="4913"/>
                  <a:pt x="11599" y="4913"/>
                </a:cubicBezTo>
                <a:lnTo>
                  <a:pt x="11599" y="4913"/>
                </a:lnTo>
                <a:cubicBezTo>
                  <a:pt x="11599" y="4886"/>
                  <a:pt x="11599" y="4886"/>
                  <a:pt x="11585" y="4886"/>
                </a:cubicBezTo>
                <a:cubicBezTo>
                  <a:pt x="11585" y="4860"/>
                  <a:pt x="11585" y="4860"/>
                  <a:pt x="11585" y="4860"/>
                </a:cubicBezTo>
                <a:lnTo>
                  <a:pt x="11599" y="4860"/>
                </a:lnTo>
                <a:cubicBezTo>
                  <a:pt x="11599" y="4860"/>
                  <a:pt x="11611" y="4886"/>
                  <a:pt x="11611" y="4860"/>
                </a:cubicBezTo>
                <a:lnTo>
                  <a:pt x="11611" y="4860"/>
                </a:lnTo>
                <a:cubicBezTo>
                  <a:pt x="11625" y="4836"/>
                  <a:pt x="11625" y="4860"/>
                  <a:pt x="11639" y="4860"/>
                </a:cubicBezTo>
                <a:cubicBezTo>
                  <a:pt x="11639" y="4836"/>
                  <a:pt x="11653" y="4809"/>
                  <a:pt x="11666" y="4809"/>
                </a:cubicBezTo>
                <a:cubicBezTo>
                  <a:pt x="11679" y="4836"/>
                  <a:pt x="11693" y="4836"/>
                  <a:pt x="11706" y="4836"/>
                </a:cubicBezTo>
                <a:cubicBezTo>
                  <a:pt x="11720" y="4836"/>
                  <a:pt x="11720" y="4836"/>
                  <a:pt x="11720" y="4836"/>
                </a:cubicBezTo>
                <a:cubicBezTo>
                  <a:pt x="11693" y="4730"/>
                  <a:pt x="11653" y="4836"/>
                  <a:pt x="11611" y="4730"/>
                </a:cubicBezTo>
                <a:cubicBezTo>
                  <a:pt x="11625" y="4730"/>
                  <a:pt x="11625" y="4680"/>
                  <a:pt x="11625" y="4706"/>
                </a:cubicBezTo>
                <a:cubicBezTo>
                  <a:pt x="11625" y="4706"/>
                  <a:pt x="11625" y="4706"/>
                  <a:pt x="11611" y="4706"/>
                </a:cubicBezTo>
                <a:cubicBezTo>
                  <a:pt x="11599" y="4706"/>
                  <a:pt x="11571" y="4730"/>
                  <a:pt x="11557" y="4757"/>
                </a:cubicBezTo>
                <a:cubicBezTo>
                  <a:pt x="11544" y="4757"/>
                  <a:pt x="11544" y="4757"/>
                  <a:pt x="11544" y="4730"/>
                </a:cubicBezTo>
                <a:cubicBezTo>
                  <a:pt x="11531" y="4730"/>
                  <a:pt x="11531" y="4757"/>
                  <a:pt x="11517" y="4757"/>
                </a:cubicBezTo>
                <a:lnTo>
                  <a:pt x="11504" y="4757"/>
                </a:lnTo>
                <a:cubicBezTo>
                  <a:pt x="11504" y="4730"/>
                  <a:pt x="11504" y="4730"/>
                  <a:pt x="11504" y="4730"/>
                </a:cubicBezTo>
                <a:lnTo>
                  <a:pt x="11490" y="4757"/>
                </a:lnTo>
                <a:cubicBezTo>
                  <a:pt x="11477" y="4783"/>
                  <a:pt x="11462" y="4757"/>
                  <a:pt x="11462" y="4783"/>
                </a:cubicBezTo>
                <a:lnTo>
                  <a:pt x="11462" y="4783"/>
                </a:lnTo>
                <a:cubicBezTo>
                  <a:pt x="11450" y="4783"/>
                  <a:pt x="11450" y="4783"/>
                  <a:pt x="11436" y="4783"/>
                </a:cubicBezTo>
                <a:lnTo>
                  <a:pt x="11409" y="4809"/>
                </a:lnTo>
                <a:cubicBezTo>
                  <a:pt x="11409" y="4809"/>
                  <a:pt x="11409" y="4809"/>
                  <a:pt x="11396" y="4809"/>
                </a:cubicBezTo>
                <a:cubicBezTo>
                  <a:pt x="11382" y="4809"/>
                  <a:pt x="11382" y="4809"/>
                  <a:pt x="11369" y="4836"/>
                </a:cubicBezTo>
                <a:cubicBezTo>
                  <a:pt x="11355" y="4836"/>
                  <a:pt x="11355" y="4836"/>
                  <a:pt x="11341" y="4836"/>
                </a:cubicBezTo>
                <a:lnTo>
                  <a:pt x="11341" y="4836"/>
                </a:lnTo>
                <a:cubicBezTo>
                  <a:pt x="11328" y="4836"/>
                  <a:pt x="11301" y="4860"/>
                  <a:pt x="11287" y="4836"/>
                </a:cubicBezTo>
                <a:cubicBezTo>
                  <a:pt x="11287" y="4836"/>
                  <a:pt x="11274" y="4836"/>
                  <a:pt x="11274" y="4809"/>
                </a:cubicBezTo>
                <a:cubicBezTo>
                  <a:pt x="11274" y="4809"/>
                  <a:pt x="11274" y="4783"/>
                  <a:pt x="11287" y="4783"/>
                </a:cubicBezTo>
                <a:cubicBezTo>
                  <a:pt x="11261" y="4783"/>
                  <a:pt x="11261" y="4783"/>
                  <a:pt x="11247" y="4783"/>
                </a:cubicBezTo>
                <a:cubicBezTo>
                  <a:pt x="11247" y="4783"/>
                  <a:pt x="11247" y="4783"/>
                  <a:pt x="11247" y="4757"/>
                </a:cubicBezTo>
                <a:cubicBezTo>
                  <a:pt x="11233" y="4783"/>
                  <a:pt x="11233" y="4757"/>
                  <a:pt x="11220" y="4757"/>
                </a:cubicBezTo>
                <a:cubicBezTo>
                  <a:pt x="11192" y="4706"/>
                  <a:pt x="11180" y="4680"/>
                  <a:pt x="11192" y="4603"/>
                </a:cubicBezTo>
                <a:cubicBezTo>
                  <a:pt x="11192" y="4577"/>
                  <a:pt x="11192" y="4550"/>
                  <a:pt x="11192" y="4550"/>
                </a:cubicBezTo>
                <a:cubicBezTo>
                  <a:pt x="11192" y="4524"/>
                  <a:pt x="11180" y="4497"/>
                  <a:pt x="11180" y="4473"/>
                </a:cubicBezTo>
                <a:cubicBezTo>
                  <a:pt x="11180" y="4447"/>
                  <a:pt x="11180" y="4421"/>
                  <a:pt x="11180" y="4394"/>
                </a:cubicBezTo>
                <a:lnTo>
                  <a:pt x="11166" y="4368"/>
                </a:lnTo>
                <a:cubicBezTo>
                  <a:pt x="11166" y="4317"/>
                  <a:pt x="11180" y="4317"/>
                  <a:pt x="11192" y="4291"/>
                </a:cubicBezTo>
                <a:cubicBezTo>
                  <a:pt x="11192" y="4265"/>
                  <a:pt x="11192" y="4265"/>
                  <a:pt x="11192" y="4238"/>
                </a:cubicBezTo>
                <a:cubicBezTo>
                  <a:pt x="11206" y="4238"/>
                  <a:pt x="11206" y="4238"/>
                  <a:pt x="11220" y="4238"/>
                </a:cubicBezTo>
                <a:cubicBezTo>
                  <a:pt x="11261" y="4212"/>
                  <a:pt x="11233" y="4188"/>
                  <a:pt x="11261" y="4135"/>
                </a:cubicBezTo>
                <a:lnTo>
                  <a:pt x="11261" y="4135"/>
                </a:lnTo>
                <a:cubicBezTo>
                  <a:pt x="11261" y="4161"/>
                  <a:pt x="11261" y="4161"/>
                  <a:pt x="11261" y="4161"/>
                </a:cubicBezTo>
                <a:cubicBezTo>
                  <a:pt x="11274" y="4161"/>
                  <a:pt x="11274" y="4161"/>
                  <a:pt x="11274" y="4161"/>
                </a:cubicBezTo>
                <a:cubicBezTo>
                  <a:pt x="11287" y="4135"/>
                  <a:pt x="11382" y="3926"/>
                  <a:pt x="11396" y="3926"/>
                </a:cubicBezTo>
                <a:cubicBezTo>
                  <a:pt x="11409" y="3926"/>
                  <a:pt x="11422" y="3926"/>
                  <a:pt x="11422" y="3926"/>
                </a:cubicBezTo>
                <a:lnTo>
                  <a:pt x="11422" y="3902"/>
                </a:lnTo>
                <a:cubicBezTo>
                  <a:pt x="11422" y="3902"/>
                  <a:pt x="11422" y="3876"/>
                  <a:pt x="11409" y="3876"/>
                </a:cubicBezTo>
                <a:cubicBezTo>
                  <a:pt x="11422" y="3849"/>
                  <a:pt x="11422" y="3823"/>
                  <a:pt x="11422" y="3823"/>
                </a:cubicBezTo>
                <a:cubicBezTo>
                  <a:pt x="11422" y="3799"/>
                  <a:pt x="11409" y="3799"/>
                  <a:pt x="11409" y="3799"/>
                </a:cubicBezTo>
                <a:cubicBezTo>
                  <a:pt x="11382" y="3799"/>
                  <a:pt x="11369" y="3772"/>
                  <a:pt x="11355" y="3746"/>
                </a:cubicBezTo>
                <a:cubicBezTo>
                  <a:pt x="11341" y="3746"/>
                  <a:pt x="11301" y="3772"/>
                  <a:pt x="11287" y="3746"/>
                </a:cubicBezTo>
                <a:cubicBezTo>
                  <a:pt x="11287" y="3746"/>
                  <a:pt x="11274" y="3720"/>
                  <a:pt x="11261" y="3720"/>
                </a:cubicBezTo>
                <a:cubicBezTo>
                  <a:pt x="11233" y="3746"/>
                  <a:pt x="11233" y="3799"/>
                  <a:pt x="11220" y="3823"/>
                </a:cubicBezTo>
                <a:cubicBezTo>
                  <a:pt x="11192" y="3849"/>
                  <a:pt x="11192" y="3823"/>
                  <a:pt x="11180" y="3849"/>
                </a:cubicBezTo>
                <a:cubicBezTo>
                  <a:pt x="11180" y="3876"/>
                  <a:pt x="11192" y="3876"/>
                  <a:pt x="11192" y="3902"/>
                </a:cubicBezTo>
                <a:cubicBezTo>
                  <a:pt x="11180" y="3926"/>
                  <a:pt x="11166" y="3926"/>
                  <a:pt x="11152" y="3955"/>
                </a:cubicBezTo>
                <a:lnTo>
                  <a:pt x="11152" y="3955"/>
                </a:lnTo>
                <a:cubicBezTo>
                  <a:pt x="11166" y="3979"/>
                  <a:pt x="11180" y="3979"/>
                  <a:pt x="11180" y="4005"/>
                </a:cubicBezTo>
                <a:cubicBezTo>
                  <a:pt x="11180" y="4005"/>
                  <a:pt x="11180" y="4005"/>
                  <a:pt x="11180" y="4032"/>
                </a:cubicBezTo>
                <a:cubicBezTo>
                  <a:pt x="11152" y="4032"/>
                  <a:pt x="11152" y="4084"/>
                  <a:pt x="11138" y="4109"/>
                </a:cubicBezTo>
                <a:cubicBezTo>
                  <a:pt x="11125" y="4135"/>
                  <a:pt x="11098" y="4188"/>
                  <a:pt x="11085" y="4212"/>
                </a:cubicBezTo>
                <a:cubicBezTo>
                  <a:pt x="11071" y="4188"/>
                  <a:pt x="11071" y="4188"/>
                  <a:pt x="11058" y="4188"/>
                </a:cubicBezTo>
                <a:cubicBezTo>
                  <a:pt x="11044" y="4188"/>
                  <a:pt x="11044" y="4212"/>
                  <a:pt x="11044" y="4238"/>
                </a:cubicBezTo>
                <a:cubicBezTo>
                  <a:pt x="11017" y="4265"/>
                  <a:pt x="11003" y="4265"/>
                  <a:pt x="10991" y="4317"/>
                </a:cubicBezTo>
                <a:cubicBezTo>
                  <a:pt x="10991" y="4317"/>
                  <a:pt x="10976" y="4317"/>
                  <a:pt x="10963" y="4317"/>
                </a:cubicBezTo>
                <a:cubicBezTo>
                  <a:pt x="10963" y="4317"/>
                  <a:pt x="10976" y="4341"/>
                  <a:pt x="10963" y="4368"/>
                </a:cubicBezTo>
                <a:cubicBezTo>
                  <a:pt x="10963" y="4368"/>
                  <a:pt x="10963" y="4368"/>
                  <a:pt x="10949" y="4394"/>
                </a:cubicBezTo>
                <a:cubicBezTo>
                  <a:pt x="10949" y="4394"/>
                  <a:pt x="10936" y="4394"/>
                  <a:pt x="10936" y="4368"/>
                </a:cubicBezTo>
                <a:cubicBezTo>
                  <a:pt x="10936" y="4447"/>
                  <a:pt x="10949" y="4447"/>
                  <a:pt x="10936" y="4524"/>
                </a:cubicBezTo>
                <a:lnTo>
                  <a:pt x="10922" y="4524"/>
                </a:lnTo>
                <a:cubicBezTo>
                  <a:pt x="10909" y="4577"/>
                  <a:pt x="10936" y="4680"/>
                  <a:pt x="10922" y="4680"/>
                </a:cubicBezTo>
                <a:lnTo>
                  <a:pt x="10922" y="4706"/>
                </a:lnTo>
                <a:cubicBezTo>
                  <a:pt x="10936" y="4706"/>
                  <a:pt x="10949" y="4706"/>
                  <a:pt x="10949" y="4706"/>
                </a:cubicBezTo>
                <a:cubicBezTo>
                  <a:pt x="10963" y="4706"/>
                  <a:pt x="10963" y="4706"/>
                  <a:pt x="10976" y="4706"/>
                </a:cubicBezTo>
                <a:cubicBezTo>
                  <a:pt x="10976" y="4757"/>
                  <a:pt x="11003" y="4783"/>
                  <a:pt x="11031" y="4783"/>
                </a:cubicBezTo>
                <a:cubicBezTo>
                  <a:pt x="11031" y="4836"/>
                  <a:pt x="11044" y="4836"/>
                  <a:pt x="11044" y="4860"/>
                </a:cubicBezTo>
                <a:cubicBezTo>
                  <a:pt x="11031" y="4860"/>
                  <a:pt x="11031" y="4860"/>
                  <a:pt x="11031" y="4860"/>
                </a:cubicBezTo>
                <a:cubicBezTo>
                  <a:pt x="11017" y="4886"/>
                  <a:pt x="10976" y="4939"/>
                  <a:pt x="10963" y="4939"/>
                </a:cubicBezTo>
                <a:cubicBezTo>
                  <a:pt x="10949" y="4913"/>
                  <a:pt x="10896" y="4886"/>
                  <a:pt x="10882" y="4886"/>
                </a:cubicBezTo>
                <a:lnTo>
                  <a:pt x="10882" y="4913"/>
                </a:lnTo>
                <a:lnTo>
                  <a:pt x="10882" y="4913"/>
                </a:lnTo>
                <a:cubicBezTo>
                  <a:pt x="10909" y="4886"/>
                  <a:pt x="10922" y="4939"/>
                  <a:pt x="10936" y="4939"/>
                </a:cubicBezTo>
                <a:cubicBezTo>
                  <a:pt x="10963" y="4965"/>
                  <a:pt x="10976" y="4913"/>
                  <a:pt x="11003" y="4939"/>
                </a:cubicBezTo>
                <a:lnTo>
                  <a:pt x="11003" y="4913"/>
                </a:lnTo>
                <a:lnTo>
                  <a:pt x="11003" y="4913"/>
                </a:lnTo>
                <a:lnTo>
                  <a:pt x="11003" y="4913"/>
                </a:lnTo>
                <a:cubicBezTo>
                  <a:pt x="11003" y="4939"/>
                  <a:pt x="11003" y="4939"/>
                  <a:pt x="11017" y="4939"/>
                </a:cubicBezTo>
                <a:cubicBezTo>
                  <a:pt x="11003" y="4939"/>
                  <a:pt x="11003" y="4939"/>
                  <a:pt x="10991" y="4939"/>
                </a:cubicBezTo>
                <a:lnTo>
                  <a:pt x="10991" y="4965"/>
                </a:lnTo>
                <a:cubicBezTo>
                  <a:pt x="10976" y="4965"/>
                  <a:pt x="10976" y="4992"/>
                  <a:pt x="10976" y="5016"/>
                </a:cubicBezTo>
                <a:cubicBezTo>
                  <a:pt x="10963" y="5016"/>
                  <a:pt x="10963" y="5016"/>
                  <a:pt x="10963" y="5016"/>
                </a:cubicBezTo>
                <a:lnTo>
                  <a:pt x="10963" y="5016"/>
                </a:lnTo>
                <a:cubicBezTo>
                  <a:pt x="10963" y="4992"/>
                  <a:pt x="10963" y="4992"/>
                  <a:pt x="10963" y="4965"/>
                </a:cubicBezTo>
                <a:cubicBezTo>
                  <a:pt x="10936" y="4992"/>
                  <a:pt x="10949" y="5042"/>
                  <a:pt x="10922" y="5042"/>
                </a:cubicBezTo>
                <a:lnTo>
                  <a:pt x="10922" y="5042"/>
                </a:lnTo>
                <a:cubicBezTo>
                  <a:pt x="10909" y="5042"/>
                  <a:pt x="10896" y="5042"/>
                  <a:pt x="10882" y="5069"/>
                </a:cubicBezTo>
                <a:cubicBezTo>
                  <a:pt x="10882" y="5095"/>
                  <a:pt x="10909" y="5146"/>
                  <a:pt x="10896" y="5172"/>
                </a:cubicBezTo>
                <a:lnTo>
                  <a:pt x="10882" y="5172"/>
                </a:lnTo>
                <a:cubicBezTo>
                  <a:pt x="10882" y="5198"/>
                  <a:pt x="10882" y="5198"/>
                  <a:pt x="10882" y="5225"/>
                </a:cubicBezTo>
                <a:cubicBezTo>
                  <a:pt x="10882" y="5225"/>
                  <a:pt x="10882" y="5225"/>
                  <a:pt x="10896" y="5225"/>
                </a:cubicBezTo>
                <a:cubicBezTo>
                  <a:pt x="10882" y="5251"/>
                  <a:pt x="10896" y="5251"/>
                  <a:pt x="10882" y="5275"/>
                </a:cubicBezTo>
                <a:cubicBezTo>
                  <a:pt x="10882" y="5275"/>
                  <a:pt x="10882" y="5302"/>
                  <a:pt x="10882" y="5328"/>
                </a:cubicBezTo>
                <a:cubicBezTo>
                  <a:pt x="10882" y="5328"/>
                  <a:pt x="10882" y="5354"/>
                  <a:pt x="10868" y="5378"/>
                </a:cubicBezTo>
                <a:cubicBezTo>
                  <a:pt x="10868" y="5407"/>
                  <a:pt x="10854" y="5457"/>
                  <a:pt x="10842" y="5510"/>
                </a:cubicBezTo>
                <a:lnTo>
                  <a:pt x="10842" y="5484"/>
                </a:lnTo>
                <a:cubicBezTo>
                  <a:pt x="10828" y="5484"/>
                  <a:pt x="10828" y="5484"/>
                  <a:pt x="10828" y="5484"/>
                </a:cubicBezTo>
                <a:cubicBezTo>
                  <a:pt x="10801" y="5484"/>
                  <a:pt x="10787" y="5484"/>
                  <a:pt x="10774" y="5484"/>
                </a:cubicBezTo>
                <a:cubicBezTo>
                  <a:pt x="10760" y="5484"/>
                  <a:pt x="10760" y="5510"/>
                  <a:pt x="10760" y="5510"/>
                </a:cubicBezTo>
                <a:lnTo>
                  <a:pt x="10760" y="5510"/>
                </a:lnTo>
                <a:cubicBezTo>
                  <a:pt x="10747" y="5510"/>
                  <a:pt x="10747" y="5537"/>
                  <a:pt x="10733" y="5561"/>
                </a:cubicBezTo>
                <a:cubicBezTo>
                  <a:pt x="10747" y="5561"/>
                  <a:pt x="10747" y="5587"/>
                  <a:pt x="10747" y="5587"/>
                </a:cubicBezTo>
                <a:cubicBezTo>
                  <a:pt x="10733" y="5587"/>
                  <a:pt x="10733" y="5613"/>
                  <a:pt x="10733" y="5613"/>
                </a:cubicBezTo>
                <a:cubicBezTo>
                  <a:pt x="10706" y="5587"/>
                  <a:pt x="10679" y="5613"/>
                  <a:pt x="10652" y="5613"/>
                </a:cubicBezTo>
                <a:cubicBezTo>
                  <a:pt x="10652" y="5587"/>
                  <a:pt x="10665" y="5587"/>
                  <a:pt x="10665" y="5561"/>
                </a:cubicBezTo>
                <a:cubicBezTo>
                  <a:pt x="10652" y="5537"/>
                  <a:pt x="10638" y="5510"/>
                  <a:pt x="10625" y="5457"/>
                </a:cubicBezTo>
                <a:cubicBezTo>
                  <a:pt x="10638" y="5457"/>
                  <a:pt x="10638" y="5457"/>
                  <a:pt x="10638" y="5457"/>
                </a:cubicBezTo>
                <a:lnTo>
                  <a:pt x="10638" y="5431"/>
                </a:lnTo>
                <a:cubicBezTo>
                  <a:pt x="10652" y="5431"/>
                  <a:pt x="10652" y="5431"/>
                  <a:pt x="10652" y="5431"/>
                </a:cubicBezTo>
                <a:cubicBezTo>
                  <a:pt x="10652" y="5431"/>
                  <a:pt x="10652" y="5431"/>
                  <a:pt x="10652" y="5407"/>
                </a:cubicBezTo>
                <a:cubicBezTo>
                  <a:pt x="10638" y="5378"/>
                  <a:pt x="10612" y="5354"/>
                  <a:pt x="10612" y="5275"/>
                </a:cubicBezTo>
                <a:cubicBezTo>
                  <a:pt x="10598" y="5275"/>
                  <a:pt x="10598" y="5275"/>
                  <a:pt x="10598" y="5275"/>
                </a:cubicBezTo>
                <a:cubicBezTo>
                  <a:pt x="10598" y="5225"/>
                  <a:pt x="10584" y="5225"/>
                  <a:pt x="10584" y="5198"/>
                </a:cubicBezTo>
                <a:cubicBezTo>
                  <a:pt x="10584" y="5172"/>
                  <a:pt x="10584" y="5146"/>
                  <a:pt x="10584" y="5121"/>
                </a:cubicBezTo>
                <a:cubicBezTo>
                  <a:pt x="10584" y="5121"/>
                  <a:pt x="10584" y="5121"/>
                  <a:pt x="10572" y="5121"/>
                </a:cubicBezTo>
                <a:lnTo>
                  <a:pt x="10572" y="5121"/>
                </a:lnTo>
                <a:lnTo>
                  <a:pt x="10558" y="5121"/>
                </a:lnTo>
                <a:cubicBezTo>
                  <a:pt x="10558" y="5095"/>
                  <a:pt x="10558" y="5016"/>
                  <a:pt x="10544" y="5016"/>
                </a:cubicBezTo>
                <a:cubicBezTo>
                  <a:pt x="10544" y="4992"/>
                  <a:pt x="10558" y="4992"/>
                  <a:pt x="10558" y="4965"/>
                </a:cubicBezTo>
                <a:cubicBezTo>
                  <a:pt x="10544" y="4965"/>
                  <a:pt x="10544" y="4965"/>
                  <a:pt x="10544" y="4965"/>
                </a:cubicBezTo>
                <a:cubicBezTo>
                  <a:pt x="10530" y="4992"/>
                  <a:pt x="10530" y="4965"/>
                  <a:pt x="10517" y="4913"/>
                </a:cubicBezTo>
                <a:cubicBezTo>
                  <a:pt x="10517" y="4913"/>
                  <a:pt x="10517" y="4913"/>
                  <a:pt x="10517" y="4886"/>
                </a:cubicBezTo>
                <a:cubicBezTo>
                  <a:pt x="10517" y="4886"/>
                  <a:pt x="10517" y="4886"/>
                  <a:pt x="10504" y="4913"/>
                </a:cubicBezTo>
                <a:cubicBezTo>
                  <a:pt x="10504" y="4939"/>
                  <a:pt x="10504" y="4965"/>
                  <a:pt x="10490" y="4992"/>
                </a:cubicBezTo>
                <a:cubicBezTo>
                  <a:pt x="10477" y="5016"/>
                  <a:pt x="10463" y="4992"/>
                  <a:pt x="10463" y="4992"/>
                </a:cubicBezTo>
                <a:cubicBezTo>
                  <a:pt x="10449" y="5016"/>
                  <a:pt x="10449" y="5016"/>
                  <a:pt x="10435" y="5042"/>
                </a:cubicBezTo>
                <a:cubicBezTo>
                  <a:pt x="10423" y="5069"/>
                  <a:pt x="10381" y="5095"/>
                  <a:pt x="10368" y="5146"/>
                </a:cubicBezTo>
                <a:cubicBezTo>
                  <a:pt x="10355" y="5172"/>
                  <a:pt x="10300" y="5172"/>
                  <a:pt x="10288" y="5172"/>
                </a:cubicBezTo>
                <a:cubicBezTo>
                  <a:pt x="10288" y="5146"/>
                  <a:pt x="10288" y="5146"/>
                  <a:pt x="10288" y="5146"/>
                </a:cubicBezTo>
                <a:cubicBezTo>
                  <a:pt x="10274" y="5146"/>
                  <a:pt x="10274" y="5146"/>
                  <a:pt x="10274" y="5146"/>
                </a:cubicBezTo>
                <a:cubicBezTo>
                  <a:pt x="10274" y="5146"/>
                  <a:pt x="10274" y="5146"/>
                  <a:pt x="10260" y="5146"/>
                </a:cubicBezTo>
                <a:cubicBezTo>
                  <a:pt x="10274" y="5146"/>
                  <a:pt x="10274" y="5146"/>
                  <a:pt x="10274" y="5121"/>
                </a:cubicBezTo>
                <a:cubicBezTo>
                  <a:pt x="10246" y="5121"/>
                  <a:pt x="10234" y="5095"/>
                  <a:pt x="10206" y="5095"/>
                </a:cubicBezTo>
                <a:cubicBezTo>
                  <a:pt x="10206" y="5069"/>
                  <a:pt x="10206" y="5069"/>
                  <a:pt x="10193" y="5042"/>
                </a:cubicBezTo>
                <a:cubicBezTo>
                  <a:pt x="10206" y="5016"/>
                  <a:pt x="10206" y="5016"/>
                  <a:pt x="10206" y="4992"/>
                </a:cubicBezTo>
                <a:cubicBezTo>
                  <a:pt x="10206" y="4992"/>
                  <a:pt x="10206" y="4992"/>
                  <a:pt x="10219" y="4992"/>
                </a:cubicBezTo>
                <a:cubicBezTo>
                  <a:pt x="10219" y="5016"/>
                  <a:pt x="10219" y="5016"/>
                  <a:pt x="10219" y="5016"/>
                </a:cubicBezTo>
                <a:lnTo>
                  <a:pt x="10219" y="5016"/>
                </a:lnTo>
                <a:cubicBezTo>
                  <a:pt x="10219" y="4992"/>
                  <a:pt x="10234" y="5016"/>
                  <a:pt x="10234" y="5016"/>
                </a:cubicBezTo>
                <a:lnTo>
                  <a:pt x="10234" y="5016"/>
                </a:lnTo>
                <a:cubicBezTo>
                  <a:pt x="10234" y="4992"/>
                  <a:pt x="10234" y="4992"/>
                  <a:pt x="10246" y="4992"/>
                </a:cubicBezTo>
                <a:lnTo>
                  <a:pt x="10246" y="4992"/>
                </a:lnTo>
                <a:cubicBezTo>
                  <a:pt x="10234" y="4992"/>
                  <a:pt x="10234" y="4992"/>
                  <a:pt x="10219" y="4992"/>
                </a:cubicBezTo>
                <a:cubicBezTo>
                  <a:pt x="10219" y="4965"/>
                  <a:pt x="10219" y="4992"/>
                  <a:pt x="10219" y="4965"/>
                </a:cubicBezTo>
                <a:cubicBezTo>
                  <a:pt x="10234" y="4965"/>
                  <a:pt x="10234" y="4965"/>
                  <a:pt x="10246" y="4939"/>
                </a:cubicBezTo>
                <a:lnTo>
                  <a:pt x="10246" y="4939"/>
                </a:lnTo>
                <a:cubicBezTo>
                  <a:pt x="10234" y="4939"/>
                  <a:pt x="10234" y="4939"/>
                  <a:pt x="10234" y="4939"/>
                </a:cubicBezTo>
                <a:cubicBezTo>
                  <a:pt x="10234" y="4913"/>
                  <a:pt x="10234" y="4913"/>
                  <a:pt x="10246" y="4913"/>
                </a:cubicBezTo>
                <a:cubicBezTo>
                  <a:pt x="10234" y="4913"/>
                  <a:pt x="10234" y="4913"/>
                  <a:pt x="10219" y="4939"/>
                </a:cubicBezTo>
                <a:lnTo>
                  <a:pt x="10219" y="4939"/>
                </a:lnTo>
                <a:cubicBezTo>
                  <a:pt x="10219" y="4913"/>
                  <a:pt x="10219" y="4913"/>
                  <a:pt x="10219" y="4913"/>
                </a:cubicBezTo>
                <a:cubicBezTo>
                  <a:pt x="10219" y="4913"/>
                  <a:pt x="10219" y="4913"/>
                  <a:pt x="10219" y="4939"/>
                </a:cubicBezTo>
                <a:cubicBezTo>
                  <a:pt x="10206" y="4939"/>
                  <a:pt x="10206" y="4939"/>
                  <a:pt x="10193" y="4939"/>
                </a:cubicBezTo>
                <a:lnTo>
                  <a:pt x="10193" y="4939"/>
                </a:lnTo>
                <a:lnTo>
                  <a:pt x="10193" y="4939"/>
                </a:lnTo>
                <a:cubicBezTo>
                  <a:pt x="10193" y="4939"/>
                  <a:pt x="10193" y="4939"/>
                  <a:pt x="10179" y="4939"/>
                </a:cubicBezTo>
                <a:cubicBezTo>
                  <a:pt x="10179" y="4913"/>
                  <a:pt x="10179" y="4913"/>
                  <a:pt x="10179" y="4913"/>
                </a:cubicBezTo>
                <a:cubicBezTo>
                  <a:pt x="10179" y="4886"/>
                  <a:pt x="10193" y="4886"/>
                  <a:pt x="10193" y="4860"/>
                </a:cubicBezTo>
                <a:lnTo>
                  <a:pt x="10193" y="4860"/>
                </a:lnTo>
                <a:cubicBezTo>
                  <a:pt x="10193" y="4886"/>
                  <a:pt x="10193" y="4886"/>
                  <a:pt x="10193" y="4886"/>
                </a:cubicBezTo>
                <a:lnTo>
                  <a:pt x="10206" y="4886"/>
                </a:lnTo>
                <a:lnTo>
                  <a:pt x="10206" y="4886"/>
                </a:lnTo>
                <a:cubicBezTo>
                  <a:pt x="10206" y="4886"/>
                  <a:pt x="10206" y="4886"/>
                  <a:pt x="10219" y="4886"/>
                </a:cubicBezTo>
                <a:cubicBezTo>
                  <a:pt x="10219" y="4860"/>
                  <a:pt x="10219" y="4886"/>
                  <a:pt x="10219" y="4860"/>
                </a:cubicBezTo>
                <a:cubicBezTo>
                  <a:pt x="10234" y="4860"/>
                  <a:pt x="10234" y="4860"/>
                  <a:pt x="10246" y="4836"/>
                </a:cubicBezTo>
                <a:cubicBezTo>
                  <a:pt x="10234" y="4860"/>
                  <a:pt x="10234" y="4860"/>
                  <a:pt x="10219" y="4860"/>
                </a:cubicBezTo>
                <a:cubicBezTo>
                  <a:pt x="10219" y="4860"/>
                  <a:pt x="10206" y="4860"/>
                  <a:pt x="10206" y="4836"/>
                </a:cubicBezTo>
                <a:lnTo>
                  <a:pt x="10206" y="4836"/>
                </a:lnTo>
                <a:cubicBezTo>
                  <a:pt x="10219" y="4836"/>
                  <a:pt x="10219" y="4809"/>
                  <a:pt x="10234" y="4783"/>
                </a:cubicBezTo>
                <a:cubicBezTo>
                  <a:pt x="10206" y="4783"/>
                  <a:pt x="10193" y="4809"/>
                  <a:pt x="10179" y="4783"/>
                </a:cubicBezTo>
                <a:cubicBezTo>
                  <a:pt x="10193" y="4757"/>
                  <a:pt x="10193" y="4730"/>
                  <a:pt x="10206" y="4730"/>
                </a:cubicBezTo>
                <a:lnTo>
                  <a:pt x="10206" y="4706"/>
                </a:lnTo>
                <a:cubicBezTo>
                  <a:pt x="10193" y="4706"/>
                  <a:pt x="10179" y="4706"/>
                  <a:pt x="10179" y="4706"/>
                </a:cubicBezTo>
                <a:cubicBezTo>
                  <a:pt x="10179" y="4706"/>
                  <a:pt x="10179" y="4706"/>
                  <a:pt x="10165" y="4680"/>
                </a:cubicBezTo>
                <a:cubicBezTo>
                  <a:pt x="10179" y="4653"/>
                  <a:pt x="10179" y="4653"/>
                  <a:pt x="10193" y="4627"/>
                </a:cubicBezTo>
                <a:lnTo>
                  <a:pt x="10193" y="4627"/>
                </a:lnTo>
                <a:cubicBezTo>
                  <a:pt x="10179" y="4627"/>
                  <a:pt x="10179" y="4603"/>
                  <a:pt x="10179" y="4577"/>
                </a:cubicBezTo>
                <a:cubicBezTo>
                  <a:pt x="10179" y="4550"/>
                  <a:pt x="10179" y="4524"/>
                  <a:pt x="10179" y="4497"/>
                </a:cubicBezTo>
                <a:cubicBezTo>
                  <a:pt x="10193" y="4497"/>
                  <a:pt x="10206" y="4497"/>
                  <a:pt x="10219" y="4497"/>
                </a:cubicBezTo>
                <a:cubicBezTo>
                  <a:pt x="10219" y="4497"/>
                  <a:pt x="10219" y="4497"/>
                  <a:pt x="10219" y="4473"/>
                </a:cubicBezTo>
                <a:cubicBezTo>
                  <a:pt x="10219" y="4473"/>
                  <a:pt x="10206" y="4473"/>
                  <a:pt x="10206" y="4447"/>
                </a:cubicBezTo>
                <a:lnTo>
                  <a:pt x="10206" y="4447"/>
                </a:lnTo>
                <a:cubicBezTo>
                  <a:pt x="10219" y="4421"/>
                  <a:pt x="10234" y="4394"/>
                  <a:pt x="10260" y="4394"/>
                </a:cubicBezTo>
                <a:cubicBezTo>
                  <a:pt x="10274" y="4394"/>
                  <a:pt x="10274" y="4394"/>
                  <a:pt x="10274" y="4341"/>
                </a:cubicBezTo>
                <a:cubicBezTo>
                  <a:pt x="10300" y="4341"/>
                  <a:pt x="10314" y="4368"/>
                  <a:pt x="10328" y="4341"/>
                </a:cubicBezTo>
                <a:cubicBezTo>
                  <a:pt x="10314" y="4341"/>
                  <a:pt x="10300" y="4317"/>
                  <a:pt x="10300" y="4291"/>
                </a:cubicBezTo>
                <a:lnTo>
                  <a:pt x="10300" y="4291"/>
                </a:lnTo>
                <a:cubicBezTo>
                  <a:pt x="10328" y="4291"/>
                  <a:pt x="10355" y="4291"/>
                  <a:pt x="10368" y="4291"/>
                </a:cubicBezTo>
                <a:cubicBezTo>
                  <a:pt x="10368" y="4265"/>
                  <a:pt x="10409" y="4188"/>
                  <a:pt x="10423" y="4212"/>
                </a:cubicBezTo>
                <a:cubicBezTo>
                  <a:pt x="10423" y="4212"/>
                  <a:pt x="10423" y="4212"/>
                  <a:pt x="10435" y="4212"/>
                </a:cubicBezTo>
                <a:lnTo>
                  <a:pt x="10435" y="4212"/>
                </a:lnTo>
                <a:cubicBezTo>
                  <a:pt x="10449" y="4188"/>
                  <a:pt x="10463" y="4161"/>
                  <a:pt x="10477" y="4135"/>
                </a:cubicBezTo>
                <a:lnTo>
                  <a:pt x="10477" y="4109"/>
                </a:lnTo>
                <a:cubicBezTo>
                  <a:pt x="10490" y="4058"/>
                  <a:pt x="10517" y="4005"/>
                  <a:pt x="10544" y="3979"/>
                </a:cubicBezTo>
                <a:cubicBezTo>
                  <a:pt x="10558" y="4005"/>
                  <a:pt x="10558" y="4005"/>
                  <a:pt x="10572" y="3979"/>
                </a:cubicBezTo>
                <a:lnTo>
                  <a:pt x="10572" y="3979"/>
                </a:lnTo>
                <a:cubicBezTo>
                  <a:pt x="10572" y="3979"/>
                  <a:pt x="10572" y="3979"/>
                  <a:pt x="10572" y="3955"/>
                </a:cubicBezTo>
                <a:cubicBezTo>
                  <a:pt x="10584" y="3926"/>
                  <a:pt x="10598" y="3902"/>
                  <a:pt x="10612" y="3876"/>
                </a:cubicBezTo>
                <a:cubicBezTo>
                  <a:pt x="10625" y="3876"/>
                  <a:pt x="10625" y="3876"/>
                  <a:pt x="10638" y="3876"/>
                </a:cubicBezTo>
                <a:cubicBezTo>
                  <a:pt x="10638" y="3849"/>
                  <a:pt x="10638" y="3823"/>
                  <a:pt x="10638" y="3823"/>
                </a:cubicBezTo>
                <a:cubicBezTo>
                  <a:pt x="10625" y="3823"/>
                  <a:pt x="10625" y="3823"/>
                  <a:pt x="10625" y="3799"/>
                </a:cubicBezTo>
                <a:cubicBezTo>
                  <a:pt x="10638" y="3772"/>
                  <a:pt x="10638" y="3720"/>
                  <a:pt x="10665" y="3720"/>
                </a:cubicBezTo>
                <a:cubicBezTo>
                  <a:pt x="10679" y="3720"/>
                  <a:pt x="10679" y="3693"/>
                  <a:pt x="10679" y="3669"/>
                </a:cubicBezTo>
                <a:cubicBezTo>
                  <a:pt x="10679" y="3669"/>
                  <a:pt x="10693" y="3669"/>
                  <a:pt x="10706" y="3669"/>
                </a:cubicBezTo>
                <a:lnTo>
                  <a:pt x="10706" y="3669"/>
                </a:lnTo>
                <a:cubicBezTo>
                  <a:pt x="10693" y="3643"/>
                  <a:pt x="10679" y="3643"/>
                  <a:pt x="10679" y="3616"/>
                </a:cubicBezTo>
                <a:cubicBezTo>
                  <a:pt x="10679" y="3590"/>
                  <a:pt x="10679" y="3590"/>
                  <a:pt x="10693" y="3564"/>
                </a:cubicBezTo>
                <a:cubicBezTo>
                  <a:pt x="10706" y="3564"/>
                  <a:pt x="10706" y="3564"/>
                  <a:pt x="10719" y="3564"/>
                </a:cubicBezTo>
                <a:lnTo>
                  <a:pt x="10719" y="3564"/>
                </a:lnTo>
                <a:cubicBezTo>
                  <a:pt x="10719" y="3540"/>
                  <a:pt x="10719" y="3540"/>
                  <a:pt x="10706" y="3513"/>
                </a:cubicBezTo>
                <a:cubicBezTo>
                  <a:pt x="10719" y="3513"/>
                  <a:pt x="10719" y="3513"/>
                  <a:pt x="10719" y="3513"/>
                </a:cubicBezTo>
                <a:cubicBezTo>
                  <a:pt x="10733" y="3487"/>
                  <a:pt x="10774" y="3487"/>
                  <a:pt x="10774" y="3461"/>
                </a:cubicBezTo>
                <a:cubicBezTo>
                  <a:pt x="10760" y="3461"/>
                  <a:pt x="10760" y="3461"/>
                  <a:pt x="10760" y="3436"/>
                </a:cubicBezTo>
                <a:cubicBezTo>
                  <a:pt x="10774" y="3436"/>
                  <a:pt x="10774" y="3408"/>
                  <a:pt x="10787" y="3408"/>
                </a:cubicBezTo>
                <a:cubicBezTo>
                  <a:pt x="10801" y="3408"/>
                  <a:pt x="10801" y="3408"/>
                  <a:pt x="10814" y="3408"/>
                </a:cubicBezTo>
                <a:cubicBezTo>
                  <a:pt x="10814" y="3384"/>
                  <a:pt x="10828" y="3384"/>
                  <a:pt x="10842" y="3384"/>
                </a:cubicBezTo>
                <a:cubicBezTo>
                  <a:pt x="10842" y="3384"/>
                  <a:pt x="10842" y="3384"/>
                  <a:pt x="10842" y="3357"/>
                </a:cubicBezTo>
                <a:cubicBezTo>
                  <a:pt x="10828" y="3357"/>
                  <a:pt x="10828" y="3357"/>
                  <a:pt x="10828" y="3331"/>
                </a:cubicBezTo>
                <a:cubicBezTo>
                  <a:pt x="10842" y="3331"/>
                  <a:pt x="10842" y="3305"/>
                  <a:pt x="10854" y="3305"/>
                </a:cubicBezTo>
                <a:lnTo>
                  <a:pt x="10854" y="3305"/>
                </a:lnTo>
                <a:cubicBezTo>
                  <a:pt x="10854" y="3305"/>
                  <a:pt x="10868" y="3305"/>
                  <a:pt x="10868" y="3331"/>
                </a:cubicBezTo>
                <a:cubicBezTo>
                  <a:pt x="10882" y="3331"/>
                  <a:pt x="10882" y="3331"/>
                  <a:pt x="10882" y="3331"/>
                </a:cubicBezTo>
                <a:cubicBezTo>
                  <a:pt x="10882" y="3305"/>
                  <a:pt x="10882" y="3305"/>
                  <a:pt x="10896" y="3280"/>
                </a:cubicBezTo>
                <a:cubicBezTo>
                  <a:pt x="10896" y="3280"/>
                  <a:pt x="10882" y="3254"/>
                  <a:pt x="10882" y="3228"/>
                </a:cubicBezTo>
                <a:cubicBezTo>
                  <a:pt x="10896" y="3228"/>
                  <a:pt x="10909" y="3228"/>
                  <a:pt x="10922" y="3228"/>
                </a:cubicBezTo>
                <a:lnTo>
                  <a:pt x="10922" y="3228"/>
                </a:lnTo>
                <a:cubicBezTo>
                  <a:pt x="10909" y="3201"/>
                  <a:pt x="10909" y="3201"/>
                  <a:pt x="10909" y="3201"/>
                </a:cubicBezTo>
                <a:cubicBezTo>
                  <a:pt x="10909" y="3175"/>
                  <a:pt x="10909" y="3175"/>
                  <a:pt x="10922" y="3175"/>
                </a:cubicBezTo>
                <a:cubicBezTo>
                  <a:pt x="10936" y="3151"/>
                  <a:pt x="10936" y="3124"/>
                  <a:pt x="10949" y="3098"/>
                </a:cubicBezTo>
                <a:cubicBezTo>
                  <a:pt x="10976" y="3072"/>
                  <a:pt x="10976" y="3124"/>
                  <a:pt x="10991" y="3021"/>
                </a:cubicBezTo>
                <a:cubicBezTo>
                  <a:pt x="11003" y="3021"/>
                  <a:pt x="11003" y="3045"/>
                  <a:pt x="11003" y="3045"/>
                </a:cubicBezTo>
                <a:cubicBezTo>
                  <a:pt x="11044" y="3021"/>
                  <a:pt x="11044" y="3045"/>
                  <a:pt x="11071" y="3072"/>
                </a:cubicBezTo>
                <a:cubicBezTo>
                  <a:pt x="11085" y="3021"/>
                  <a:pt x="11098" y="2942"/>
                  <a:pt x="11112" y="2942"/>
                </a:cubicBezTo>
                <a:lnTo>
                  <a:pt x="11112" y="2942"/>
                </a:lnTo>
                <a:cubicBezTo>
                  <a:pt x="11125" y="2942"/>
                  <a:pt x="11125" y="2942"/>
                  <a:pt x="11125" y="2942"/>
                </a:cubicBezTo>
                <a:cubicBezTo>
                  <a:pt x="11112" y="2968"/>
                  <a:pt x="11112" y="2995"/>
                  <a:pt x="11112" y="3021"/>
                </a:cubicBezTo>
                <a:cubicBezTo>
                  <a:pt x="11125" y="2995"/>
                  <a:pt x="11138" y="2968"/>
                  <a:pt x="11138" y="2942"/>
                </a:cubicBezTo>
                <a:cubicBezTo>
                  <a:pt x="11166" y="2942"/>
                  <a:pt x="11180" y="2916"/>
                  <a:pt x="11180" y="2889"/>
                </a:cubicBezTo>
                <a:cubicBezTo>
                  <a:pt x="11192" y="2889"/>
                  <a:pt x="11192" y="2889"/>
                  <a:pt x="11192" y="2889"/>
                </a:cubicBezTo>
                <a:cubicBezTo>
                  <a:pt x="11192" y="2889"/>
                  <a:pt x="11206" y="2916"/>
                  <a:pt x="11220" y="2916"/>
                </a:cubicBezTo>
                <a:cubicBezTo>
                  <a:pt x="11233" y="2786"/>
                  <a:pt x="11261" y="2865"/>
                  <a:pt x="11301" y="2889"/>
                </a:cubicBezTo>
                <a:cubicBezTo>
                  <a:pt x="11301" y="2865"/>
                  <a:pt x="11314" y="2812"/>
                  <a:pt x="11328" y="2786"/>
                </a:cubicBezTo>
                <a:cubicBezTo>
                  <a:pt x="11341" y="2760"/>
                  <a:pt x="11355" y="2786"/>
                  <a:pt x="11355" y="2786"/>
                </a:cubicBezTo>
                <a:cubicBezTo>
                  <a:pt x="11382" y="2709"/>
                  <a:pt x="11396" y="2683"/>
                  <a:pt x="11462" y="2709"/>
                </a:cubicBezTo>
                <a:cubicBezTo>
                  <a:pt x="11436" y="2760"/>
                  <a:pt x="11409" y="2760"/>
                  <a:pt x="11409" y="2865"/>
                </a:cubicBezTo>
                <a:lnTo>
                  <a:pt x="11422" y="2865"/>
                </a:lnTo>
                <a:cubicBezTo>
                  <a:pt x="11436" y="2786"/>
                  <a:pt x="11477" y="2736"/>
                  <a:pt x="11504" y="2683"/>
                </a:cubicBezTo>
                <a:cubicBezTo>
                  <a:pt x="11504" y="2736"/>
                  <a:pt x="11504" y="2760"/>
                  <a:pt x="11504" y="2812"/>
                </a:cubicBezTo>
                <a:cubicBezTo>
                  <a:pt x="11531" y="2786"/>
                  <a:pt x="11544" y="2736"/>
                  <a:pt x="11557" y="2683"/>
                </a:cubicBezTo>
                <a:cubicBezTo>
                  <a:pt x="11571" y="2683"/>
                  <a:pt x="11599" y="2656"/>
                  <a:pt x="11611" y="2683"/>
                </a:cubicBezTo>
                <a:cubicBezTo>
                  <a:pt x="11599" y="2736"/>
                  <a:pt x="11599" y="2736"/>
                  <a:pt x="11585" y="2786"/>
                </a:cubicBezTo>
                <a:cubicBezTo>
                  <a:pt x="11599" y="2812"/>
                  <a:pt x="11599" y="2812"/>
                  <a:pt x="11611" y="2812"/>
                </a:cubicBezTo>
                <a:cubicBezTo>
                  <a:pt x="11611" y="2760"/>
                  <a:pt x="11625" y="2736"/>
                  <a:pt x="11639" y="2709"/>
                </a:cubicBezTo>
                <a:cubicBezTo>
                  <a:pt x="11666" y="2709"/>
                  <a:pt x="11679" y="2736"/>
                  <a:pt x="11706" y="2760"/>
                </a:cubicBezTo>
                <a:cubicBezTo>
                  <a:pt x="11720" y="2760"/>
                  <a:pt x="11734" y="2760"/>
                  <a:pt x="11748" y="2760"/>
                </a:cubicBezTo>
                <a:cubicBezTo>
                  <a:pt x="11748" y="2786"/>
                  <a:pt x="11760" y="2786"/>
                  <a:pt x="11760" y="2786"/>
                </a:cubicBezTo>
                <a:cubicBezTo>
                  <a:pt x="11760" y="2812"/>
                  <a:pt x="11760" y="2812"/>
                  <a:pt x="11760" y="2812"/>
                </a:cubicBezTo>
                <a:cubicBezTo>
                  <a:pt x="11734" y="2865"/>
                  <a:pt x="11693" y="2865"/>
                  <a:pt x="11639" y="2865"/>
                </a:cubicBezTo>
                <a:cubicBezTo>
                  <a:pt x="11653" y="2889"/>
                  <a:pt x="11679" y="2916"/>
                  <a:pt x="11693" y="2942"/>
                </a:cubicBezTo>
                <a:cubicBezTo>
                  <a:pt x="11734" y="2942"/>
                  <a:pt x="11748" y="2916"/>
                  <a:pt x="11774" y="2968"/>
                </a:cubicBezTo>
                <a:cubicBezTo>
                  <a:pt x="11788" y="2942"/>
                  <a:pt x="11801" y="2942"/>
                  <a:pt x="11801" y="2942"/>
                </a:cubicBezTo>
                <a:cubicBezTo>
                  <a:pt x="11815" y="2916"/>
                  <a:pt x="11828" y="2916"/>
                  <a:pt x="11841" y="2889"/>
                </a:cubicBezTo>
                <a:cubicBezTo>
                  <a:pt x="11841" y="2995"/>
                  <a:pt x="11882" y="2995"/>
                  <a:pt x="11923" y="3021"/>
                </a:cubicBezTo>
                <a:cubicBezTo>
                  <a:pt x="11923" y="3021"/>
                  <a:pt x="11923" y="3045"/>
                  <a:pt x="11923" y="3072"/>
                </a:cubicBezTo>
                <a:cubicBezTo>
                  <a:pt x="11923" y="3045"/>
                  <a:pt x="11937" y="3045"/>
                  <a:pt x="11937" y="3045"/>
                </a:cubicBezTo>
                <a:cubicBezTo>
                  <a:pt x="11977" y="3045"/>
                  <a:pt x="12018" y="3045"/>
                  <a:pt x="12058" y="3045"/>
                </a:cubicBezTo>
                <a:cubicBezTo>
                  <a:pt x="12072" y="3072"/>
                  <a:pt x="12098" y="3072"/>
                  <a:pt x="12125" y="3098"/>
                </a:cubicBezTo>
                <a:cubicBezTo>
                  <a:pt x="12139" y="3098"/>
                  <a:pt x="12153" y="3124"/>
                  <a:pt x="12166" y="3124"/>
                </a:cubicBezTo>
                <a:cubicBezTo>
                  <a:pt x="12193" y="3175"/>
                  <a:pt x="12219" y="3201"/>
                  <a:pt x="12247" y="3254"/>
                </a:cubicBezTo>
                <a:cubicBezTo>
                  <a:pt x="12274" y="3254"/>
                  <a:pt x="12288" y="3280"/>
                  <a:pt x="12314" y="3305"/>
                </a:cubicBezTo>
                <a:cubicBezTo>
                  <a:pt x="12342" y="3305"/>
                  <a:pt x="12368" y="3357"/>
                  <a:pt x="12396" y="3384"/>
                </a:cubicBezTo>
                <a:cubicBezTo>
                  <a:pt x="12396" y="3436"/>
                  <a:pt x="12396" y="3436"/>
                  <a:pt x="12409" y="3461"/>
                </a:cubicBezTo>
                <a:cubicBezTo>
                  <a:pt x="12409" y="3540"/>
                  <a:pt x="12382" y="3590"/>
                  <a:pt x="12356" y="3616"/>
                </a:cubicBezTo>
                <a:cubicBezTo>
                  <a:pt x="12247" y="3772"/>
                  <a:pt x="12072" y="3616"/>
                  <a:pt x="11977" y="3564"/>
                </a:cubicBezTo>
                <a:cubicBezTo>
                  <a:pt x="11949" y="3564"/>
                  <a:pt x="11937" y="3564"/>
                  <a:pt x="11923" y="3540"/>
                </a:cubicBezTo>
                <a:cubicBezTo>
                  <a:pt x="11909" y="3540"/>
                  <a:pt x="11895" y="3436"/>
                  <a:pt x="11855" y="3487"/>
                </a:cubicBezTo>
                <a:cubicBezTo>
                  <a:pt x="11882" y="3540"/>
                  <a:pt x="11895" y="3590"/>
                  <a:pt x="11937" y="3616"/>
                </a:cubicBezTo>
                <a:cubicBezTo>
                  <a:pt x="11949" y="3643"/>
                  <a:pt x="11977" y="3643"/>
                  <a:pt x="11990" y="3693"/>
                </a:cubicBezTo>
                <a:cubicBezTo>
                  <a:pt x="12018" y="3720"/>
                  <a:pt x="12004" y="3799"/>
                  <a:pt x="11977" y="3799"/>
                </a:cubicBezTo>
                <a:cubicBezTo>
                  <a:pt x="11977" y="3823"/>
                  <a:pt x="12018" y="4005"/>
                  <a:pt x="12030" y="4005"/>
                </a:cubicBezTo>
                <a:cubicBezTo>
                  <a:pt x="12044" y="4032"/>
                  <a:pt x="12072" y="4032"/>
                  <a:pt x="12085" y="4032"/>
                </a:cubicBezTo>
                <a:cubicBezTo>
                  <a:pt x="12085" y="4058"/>
                  <a:pt x="12098" y="4084"/>
                  <a:pt x="12098" y="4084"/>
                </a:cubicBezTo>
                <a:cubicBezTo>
                  <a:pt x="12112" y="4109"/>
                  <a:pt x="12125" y="4084"/>
                  <a:pt x="12139" y="4084"/>
                </a:cubicBezTo>
                <a:cubicBezTo>
                  <a:pt x="12179" y="4109"/>
                  <a:pt x="12234" y="4109"/>
                  <a:pt x="12207" y="4005"/>
                </a:cubicBezTo>
                <a:cubicBezTo>
                  <a:pt x="12193" y="4005"/>
                  <a:pt x="12166" y="4032"/>
                  <a:pt x="12166" y="4005"/>
                </a:cubicBezTo>
                <a:cubicBezTo>
                  <a:pt x="12153" y="4005"/>
                  <a:pt x="12125" y="3955"/>
                  <a:pt x="12125" y="3926"/>
                </a:cubicBezTo>
                <a:cubicBezTo>
                  <a:pt x="12125" y="3902"/>
                  <a:pt x="12125" y="3876"/>
                  <a:pt x="12153" y="3876"/>
                </a:cubicBezTo>
                <a:cubicBezTo>
                  <a:pt x="12193" y="3902"/>
                  <a:pt x="12234" y="3955"/>
                  <a:pt x="12274" y="3979"/>
                </a:cubicBezTo>
                <a:cubicBezTo>
                  <a:pt x="12301" y="3979"/>
                  <a:pt x="12314" y="3979"/>
                  <a:pt x="12328" y="3955"/>
                </a:cubicBezTo>
                <a:cubicBezTo>
                  <a:pt x="12342" y="3979"/>
                  <a:pt x="12342" y="3979"/>
                  <a:pt x="12356" y="3979"/>
                </a:cubicBezTo>
                <a:cubicBezTo>
                  <a:pt x="12382" y="3902"/>
                  <a:pt x="12328" y="3849"/>
                  <a:pt x="12314" y="3799"/>
                </a:cubicBezTo>
                <a:cubicBezTo>
                  <a:pt x="12356" y="3693"/>
                  <a:pt x="12436" y="3720"/>
                  <a:pt x="12463" y="3616"/>
                </a:cubicBezTo>
                <a:cubicBezTo>
                  <a:pt x="12504" y="3590"/>
                  <a:pt x="12545" y="3669"/>
                  <a:pt x="12585" y="3693"/>
                </a:cubicBezTo>
                <a:cubicBezTo>
                  <a:pt x="12585" y="3669"/>
                  <a:pt x="12585" y="3669"/>
                  <a:pt x="12585" y="3669"/>
                </a:cubicBezTo>
                <a:lnTo>
                  <a:pt x="12585" y="3643"/>
                </a:lnTo>
                <a:cubicBezTo>
                  <a:pt x="12598" y="3564"/>
                  <a:pt x="12612" y="3564"/>
                  <a:pt x="12585" y="3461"/>
                </a:cubicBezTo>
                <a:cubicBezTo>
                  <a:pt x="12572" y="3461"/>
                  <a:pt x="12572" y="3461"/>
                  <a:pt x="12557" y="3436"/>
                </a:cubicBezTo>
                <a:lnTo>
                  <a:pt x="12557" y="3436"/>
                </a:lnTo>
                <a:cubicBezTo>
                  <a:pt x="12572" y="3384"/>
                  <a:pt x="12585" y="3357"/>
                  <a:pt x="12598" y="3331"/>
                </a:cubicBezTo>
                <a:cubicBezTo>
                  <a:pt x="12598" y="3254"/>
                  <a:pt x="12557" y="3254"/>
                  <a:pt x="12572" y="3201"/>
                </a:cubicBezTo>
                <a:cubicBezTo>
                  <a:pt x="12585" y="3175"/>
                  <a:pt x="12598" y="3201"/>
                  <a:pt x="12612" y="3201"/>
                </a:cubicBezTo>
                <a:cubicBezTo>
                  <a:pt x="12640" y="3201"/>
                  <a:pt x="12652" y="3201"/>
                  <a:pt x="12680" y="3201"/>
                </a:cubicBezTo>
                <a:cubicBezTo>
                  <a:pt x="12706" y="3201"/>
                  <a:pt x="12734" y="3305"/>
                  <a:pt x="12734" y="3357"/>
                </a:cubicBezTo>
                <a:cubicBezTo>
                  <a:pt x="12693" y="3357"/>
                  <a:pt x="12640" y="3357"/>
                  <a:pt x="12640" y="3436"/>
                </a:cubicBezTo>
                <a:cubicBezTo>
                  <a:pt x="12680" y="3487"/>
                  <a:pt x="12693" y="3564"/>
                  <a:pt x="12761" y="3540"/>
                </a:cubicBezTo>
                <a:cubicBezTo>
                  <a:pt x="12775" y="3540"/>
                  <a:pt x="12787" y="3513"/>
                  <a:pt x="12801" y="3513"/>
                </a:cubicBezTo>
                <a:cubicBezTo>
                  <a:pt x="12815" y="3487"/>
                  <a:pt x="12815" y="3408"/>
                  <a:pt x="12829" y="3384"/>
                </a:cubicBezTo>
                <a:cubicBezTo>
                  <a:pt x="12842" y="3357"/>
                  <a:pt x="12855" y="3357"/>
                  <a:pt x="12869" y="3357"/>
                </a:cubicBezTo>
                <a:cubicBezTo>
                  <a:pt x="12910" y="3331"/>
                  <a:pt x="12950" y="3280"/>
                  <a:pt x="13004" y="3254"/>
                </a:cubicBezTo>
                <a:cubicBezTo>
                  <a:pt x="13031" y="3228"/>
                  <a:pt x="13059" y="3201"/>
                  <a:pt x="13085" y="3175"/>
                </a:cubicBezTo>
                <a:cubicBezTo>
                  <a:pt x="13085" y="3201"/>
                  <a:pt x="13085" y="3201"/>
                  <a:pt x="13099" y="3228"/>
                </a:cubicBezTo>
                <a:lnTo>
                  <a:pt x="13099" y="3228"/>
                </a:lnTo>
                <a:cubicBezTo>
                  <a:pt x="13153" y="3201"/>
                  <a:pt x="13113" y="3124"/>
                  <a:pt x="13193" y="3124"/>
                </a:cubicBezTo>
                <a:cubicBezTo>
                  <a:pt x="13180" y="3151"/>
                  <a:pt x="13180" y="3175"/>
                  <a:pt x="13180" y="3228"/>
                </a:cubicBezTo>
                <a:cubicBezTo>
                  <a:pt x="13180" y="3228"/>
                  <a:pt x="13166" y="3228"/>
                  <a:pt x="13153" y="3228"/>
                </a:cubicBezTo>
                <a:lnTo>
                  <a:pt x="13153" y="3254"/>
                </a:lnTo>
                <a:cubicBezTo>
                  <a:pt x="13180" y="3280"/>
                  <a:pt x="13193" y="3254"/>
                  <a:pt x="13234" y="3254"/>
                </a:cubicBezTo>
                <a:cubicBezTo>
                  <a:pt x="13234" y="3280"/>
                  <a:pt x="13234" y="3280"/>
                  <a:pt x="13234" y="3280"/>
                </a:cubicBezTo>
                <a:cubicBezTo>
                  <a:pt x="13261" y="3254"/>
                  <a:pt x="13261" y="3201"/>
                  <a:pt x="13274" y="3175"/>
                </a:cubicBezTo>
                <a:cubicBezTo>
                  <a:pt x="13288" y="3175"/>
                  <a:pt x="13329" y="3151"/>
                  <a:pt x="13355" y="3175"/>
                </a:cubicBezTo>
                <a:cubicBezTo>
                  <a:pt x="13369" y="3175"/>
                  <a:pt x="13383" y="3201"/>
                  <a:pt x="13397" y="3201"/>
                </a:cubicBezTo>
                <a:cubicBezTo>
                  <a:pt x="13409" y="3175"/>
                  <a:pt x="13423" y="3175"/>
                  <a:pt x="13423" y="3151"/>
                </a:cubicBezTo>
                <a:cubicBezTo>
                  <a:pt x="13463" y="3098"/>
                  <a:pt x="13490" y="3098"/>
                  <a:pt x="13532" y="3151"/>
                </a:cubicBezTo>
                <a:cubicBezTo>
                  <a:pt x="13518" y="3151"/>
                  <a:pt x="13518" y="3175"/>
                  <a:pt x="13504" y="3175"/>
                </a:cubicBezTo>
                <a:cubicBezTo>
                  <a:pt x="13518" y="3228"/>
                  <a:pt x="13532" y="3254"/>
                  <a:pt x="13558" y="3228"/>
                </a:cubicBezTo>
                <a:cubicBezTo>
                  <a:pt x="13558" y="3201"/>
                  <a:pt x="13558" y="3175"/>
                  <a:pt x="13558" y="3175"/>
                </a:cubicBezTo>
                <a:cubicBezTo>
                  <a:pt x="13599" y="3151"/>
                  <a:pt x="13626" y="3175"/>
                  <a:pt x="13626" y="3072"/>
                </a:cubicBezTo>
                <a:cubicBezTo>
                  <a:pt x="13612" y="3045"/>
                  <a:pt x="13599" y="3021"/>
                  <a:pt x="13585" y="2995"/>
                </a:cubicBezTo>
                <a:lnTo>
                  <a:pt x="13585" y="2995"/>
                </a:lnTo>
                <a:cubicBezTo>
                  <a:pt x="13599" y="2968"/>
                  <a:pt x="13612" y="2942"/>
                  <a:pt x="13626" y="2916"/>
                </a:cubicBezTo>
                <a:cubicBezTo>
                  <a:pt x="13667" y="2916"/>
                  <a:pt x="13733" y="2942"/>
                  <a:pt x="13760" y="2968"/>
                </a:cubicBezTo>
                <a:cubicBezTo>
                  <a:pt x="13881" y="3021"/>
                  <a:pt x="13990" y="3098"/>
                  <a:pt x="14071" y="3254"/>
                </a:cubicBezTo>
                <a:lnTo>
                  <a:pt x="14085" y="3254"/>
                </a:lnTo>
                <a:cubicBezTo>
                  <a:pt x="14097" y="3228"/>
                  <a:pt x="14125" y="3151"/>
                  <a:pt x="14125" y="3124"/>
                </a:cubicBezTo>
                <a:cubicBezTo>
                  <a:pt x="14085" y="3124"/>
                  <a:pt x="14071" y="3098"/>
                  <a:pt x="14057" y="3072"/>
                </a:cubicBezTo>
                <a:cubicBezTo>
                  <a:pt x="14057" y="3045"/>
                  <a:pt x="14071" y="2995"/>
                  <a:pt x="14057" y="2995"/>
                </a:cubicBezTo>
                <a:cubicBezTo>
                  <a:pt x="14043" y="2968"/>
                  <a:pt x="13990" y="2968"/>
                  <a:pt x="13976" y="2942"/>
                </a:cubicBezTo>
                <a:cubicBezTo>
                  <a:pt x="13990" y="2839"/>
                  <a:pt x="14043" y="2865"/>
                  <a:pt x="14017" y="2736"/>
                </a:cubicBezTo>
                <a:cubicBezTo>
                  <a:pt x="14003" y="2709"/>
                  <a:pt x="13990" y="2709"/>
                  <a:pt x="13976" y="2709"/>
                </a:cubicBezTo>
                <a:cubicBezTo>
                  <a:pt x="13963" y="2606"/>
                  <a:pt x="14043" y="2580"/>
                  <a:pt x="14071" y="2527"/>
                </a:cubicBezTo>
                <a:cubicBezTo>
                  <a:pt x="14085" y="2474"/>
                  <a:pt x="14097" y="2450"/>
                  <a:pt x="14111" y="2424"/>
                </a:cubicBezTo>
                <a:cubicBezTo>
                  <a:pt x="14111" y="2371"/>
                  <a:pt x="14111" y="2347"/>
                  <a:pt x="14125" y="2294"/>
                </a:cubicBezTo>
                <a:cubicBezTo>
                  <a:pt x="14125" y="2294"/>
                  <a:pt x="14125" y="2268"/>
                  <a:pt x="14139" y="2268"/>
                </a:cubicBezTo>
                <a:cubicBezTo>
                  <a:pt x="14152" y="2268"/>
                  <a:pt x="14179" y="2294"/>
                  <a:pt x="14206" y="2268"/>
                </a:cubicBezTo>
                <a:cubicBezTo>
                  <a:pt x="14234" y="2268"/>
                  <a:pt x="14274" y="2268"/>
                  <a:pt x="14301" y="2268"/>
                </a:cubicBezTo>
                <a:cubicBezTo>
                  <a:pt x="14314" y="2268"/>
                  <a:pt x="14341" y="2241"/>
                  <a:pt x="14355" y="2268"/>
                </a:cubicBezTo>
                <a:cubicBezTo>
                  <a:pt x="14381" y="2371"/>
                  <a:pt x="14301" y="2503"/>
                  <a:pt x="14287" y="2580"/>
                </a:cubicBezTo>
                <a:cubicBezTo>
                  <a:pt x="14314" y="2580"/>
                  <a:pt x="14368" y="2709"/>
                  <a:pt x="14355" y="2786"/>
                </a:cubicBezTo>
                <a:cubicBezTo>
                  <a:pt x="14341" y="2786"/>
                  <a:pt x="14341" y="2812"/>
                  <a:pt x="14327" y="2839"/>
                </a:cubicBezTo>
                <a:cubicBezTo>
                  <a:pt x="14327" y="2865"/>
                  <a:pt x="14327" y="2889"/>
                  <a:pt x="14341" y="2916"/>
                </a:cubicBezTo>
                <a:cubicBezTo>
                  <a:pt x="14341" y="2968"/>
                  <a:pt x="14341" y="3021"/>
                  <a:pt x="14327" y="3072"/>
                </a:cubicBezTo>
                <a:cubicBezTo>
                  <a:pt x="14341" y="3175"/>
                  <a:pt x="14368" y="3151"/>
                  <a:pt x="14381" y="3201"/>
                </a:cubicBezTo>
                <a:cubicBezTo>
                  <a:pt x="14381" y="3228"/>
                  <a:pt x="14381" y="3228"/>
                  <a:pt x="14368" y="3254"/>
                </a:cubicBezTo>
                <a:cubicBezTo>
                  <a:pt x="14368" y="3280"/>
                  <a:pt x="14368" y="3305"/>
                  <a:pt x="14368" y="3331"/>
                </a:cubicBezTo>
                <a:cubicBezTo>
                  <a:pt x="14355" y="3357"/>
                  <a:pt x="14327" y="3408"/>
                  <a:pt x="14314" y="3436"/>
                </a:cubicBezTo>
                <a:cubicBezTo>
                  <a:pt x="14301" y="3461"/>
                  <a:pt x="14274" y="3461"/>
                  <a:pt x="14260" y="3513"/>
                </a:cubicBezTo>
                <a:cubicBezTo>
                  <a:pt x="14274" y="3513"/>
                  <a:pt x="14274" y="3540"/>
                  <a:pt x="14274" y="3540"/>
                </a:cubicBezTo>
                <a:cubicBezTo>
                  <a:pt x="14260" y="3564"/>
                  <a:pt x="14246" y="3564"/>
                  <a:pt x="14234" y="3564"/>
                </a:cubicBezTo>
                <a:cubicBezTo>
                  <a:pt x="14220" y="3564"/>
                  <a:pt x="14220" y="3564"/>
                  <a:pt x="14206" y="3564"/>
                </a:cubicBezTo>
                <a:cubicBezTo>
                  <a:pt x="14179" y="3540"/>
                  <a:pt x="14152" y="3540"/>
                  <a:pt x="14125" y="3540"/>
                </a:cubicBezTo>
                <a:cubicBezTo>
                  <a:pt x="14139" y="3616"/>
                  <a:pt x="14179" y="3643"/>
                  <a:pt x="14234" y="3643"/>
                </a:cubicBezTo>
                <a:cubicBezTo>
                  <a:pt x="14246" y="3643"/>
                  <a:pt x="14246" y="3643"/>
                  <a:pt x="14260" y="3643"/>
                </a:cubicBezTo>
                <a:cubicBezTo>
                  <a:pt x="14274" y="3643"/>
                  <a:pt x="14301" y="3669"/>
                  <a:pt x="14314" y="3643"/>
                </a:cubicBezTo>
                <a:cubicBezTo>
                  <a:pt x="14341" y="3564"/>
                  <a:pt x="14368" y="3564"/>
                  <a:pt x="14409" y="3513"/>
                </a:cubicBezTo>
                <a:cubicBezTo>
                  <a:pt x="14423" y="3513"/>
                  <a:pt x="14409" y="3461"/>
                  <a:pt x="14423" y="3436"/>
                </a:cubicBezTo>
                <a:cubicBezTo>
                  <a:pt x="14435" y="3436"/>
                  <a:pt x="14435" y="3408"/>
                  <a:pt x="14449" y="3408"/>
                </a:cubicBezTo>
                <a:cubicBezTo>
                  <a:pt x="14449" y="3384"/>
                  <a:pt x="14463" y="3357"/>
                  <a:pt x="14476" y="3357"/>
                </a:cubicBezTo>
                <a:cubicBezTo>
                  <a:pt x="14476" y="3280"/>
                  <a:pt x="14463" y="3254"/>
                  <a:pt x="14449" y="3228"/>
                </a:cubicBezTo>
                <a:cubicBezTo>
                  <a:pt x="14463" y="3098"/>
                  <a:pt x="14584" y="3098"/>
                  <a:pt x="14611" y="3201"/>
                </a:cubicBezTo>
                <a:cubicBezTo>
                  <a:pt x="14625" y="3228"/>
                  <a:pt x="14611" y="3357"/>
                  <a:pt x="14611" y="3357"/>
                </a:cubicBezTo>
                <a:cubicBezTo>
                  <a:pt x="14625" y="3408"/>
                  <a:pt x="14679" y="3408"/>
                  <a:pt x="14705" y="3384"/>
                </a:cubicBezTo>
                <a:cubicBezTo>
                  <a:pt x="14705" y="3384"/>
                  <a:pt x="14705" y="3384"/>
                  <a:pt x="14705" y="3357"/>
                </a:cubicBezTo>
                <a:cubicBezTo>
                  <a:pt x="14693" y="3331"/>
                  <a:pt x="14665" y="3331"/>
                  <a:pt x="14639" y="3331"/>
                </a:cubicBezTo>
                <a:lnTo>
                  <a:pt x="14639" y="3331"/>
                </a:lnTo>
                <a:cubicBezTo>
                  <a:pt x="14639" y="3305"/>
                  <a:pt x="14639" y="3305"/>
                  <a:pt x="14639" y="3280"/>
                </a:cubicBezTo>
                <a:cubicBezTo>
                  <a:pt x="14652" y="3280"/>
                  <a:pt x="14665" y="3280"/>
                  <a:pt x="14665" y="3254"/>
                </a:cubicBezTo>
                <a:cubicBezTo>
                  <a:pt x="14679" y="3228"/>
                  <a:pt x="14665" y="3201"/>
                  <a:pt x="14665" y="3175"/>
                </a:cubicBezTo>
                <a:cubicBezTo>
                  <a:pt x="14652" y="3151"/>
                  <a:pt x="14652" y="3124"/>
                  <a:pt x="14639" y="3098"/>
                </a:cubicBezTo>
                <a:cubicBezTo>
                  <a:pt x="14625" y="3098"/>
                  <a:pt x="14611" y="3098"/>
                  <a:pt x="14611" y="3098"/>
                </a:cubicBezTo>
                <a:cubicBezTo>
                  <a:pt x="14584" y="3072"/>
                  <a:pt x="14544" y="3021"/>
                  <a:pt x="14516" y="3045"/>
                </a:cubicBezTo>
                <a:cubicBezTo>
                  <a:pt x="14504" y="3045"/>
                  <a:pt x="14490" y="3045"/>
                  <a:pt x="14490" y="3072"/>
                </a:cubicBezTo>
                <a:cubicBezTo>
                  <a:pt x="14463" y="3072"/>
                  <a:pt x="14435" y="3045"/>
                  <a:pt x="14423" y="3045"/>
                </a:cubicBezTo>
                <a:cubicBezTo>
                  <a:pt x="14423" y="2995"/>
                  <a:pt x="14409" y="2968"/>
                  <a:pt x="14409" y="2916"/>
                </a:cubicBezTo>
                <a:cubicBezTo>
                  <a:pt x="14409" y="2865"/>
                  <a:pt x="14449" y="2786"/>
                  <a:pt x="14435" y="2760"/>
                </a:cubicBezTo>
                <a:cubicBezTo>
                  <a:pt x="14435" y="2683"/>
                  <a:pt x="14395" y="2606"/>
                  <a:pt x="14381" y="2553"/>
                </a:cubicBezTo>
                <a:cubicBezTo>
                  <a:pt x="14395" y="2503"/>
                  <a:pt x="14435" y="2503"/>
                  <a:pt x="14463" y="2474"/>
                </a:cubicBezTo>
                <a:cubicBezTo>
                  <a:pt x="14490" y="2424"/>
                  <a:pt x="14490" y="2371"/>
                  <a:pt x="14490" y="2294"/>
                </a:cubicBezTo>
                <a:cubicBezTo>
                  <a:pt x="14504" y="2294"/>
                  <a:pt x="14516" y="2294"/>
                  <a:pt x="14530" y="2294"/>
                </a:cubicBezTo>
                <a:cubicBezTo>
                  <a:pt x="14530" y="2347"/>
                  <a:pt x="14530" y="2371"/>
                  <a:pt x="14530" y="2397"/>
                </a:cubicBezTo>
                <a:cubicBezTo>
                  <a:pt x="14516" y="2450"/>
                  <a:pt x="14490" y="2503"/>
                  <a:pt x="14504" y="2580"/>
                </a:cubicBezTo>
                <a:cubicBezTo>
                  <a:pt x="14530" y="2632"/>
                  <a:pt x="14584" y="2632"/>
                  <a:pt x="14625" y="2656"/>
                </a:cubicBezTo>
                <a:cubicBezTo>
                  <a:pt x="14639" y="2656"/>
                  <a:pt x="14652" y="2656"/>
                  <a:pt x="14652" y="2656"/>
                </a:cubicBezTo>
                <a:cubicBezTo>
                  <a:pt x="14665" y="2656"/>
                  <a:pt x="14665" y="2683"/>
                  <a:pt x="14679" y="2709"/>
                </a:cubicBezTo>
                <a:cubicBezTo>
                  <a:pt x="14693" y="2683"/>
                  <a:pt x="14693" y="2683"/>
                  <a:pt x="14705" y="2683"/>
                </a:cubicBezTo>
                <a:lnTo>
                  <a:pt x="14705" y="2683"/>
                </a:lnTo>
                <a:cubicBezTo>
                  <a:pt x="14705" y="2656"/>
                  <a:pt x="14693" y="2606"/>
                  <a:pt x="14679" y="2580"/>
                </a:cubicBezTo>
                <a:cubicBezTo>
                  <a:pt x="14625" y="2580"/>
                  <a:pt x="14598" y="2553"/>
                  <a:pt x="14571" y="2503"/>
                </a:cubicBezTo>
                <a:lnTo>
                  <a:pt x="14571" y="2474"/>
                </a:lnTo>
                <a:cubicBezTo>
                  <a:pt x="14584" y="2474"/>
                  <a:pt x="14598" y="2474"/>
                  <a:pt x="14611" y="2474"/>
                </a:cubicBezTo>
                <a:cubicBezTo>
                  <a:pt x="14652" y="2474"/>
                  <a:pt x="14652" y="2503"/>
                  <a:pt x="14679" y="2474"/>
                </a:cubicBezTo>
                <a:cubicBezTo>
                  <a:pt x="14679" y="2450"/>
                  <a:pt x="14679" y="2424"/>
                  <a:pt x="14679" y="2397"/>
                </a:cubicBezTo>
                <a:cubicBezTo>
                  <a:pt x="14774" y="2320"/>
                  <a:pt x="14828" y="2503"/>
                  <a:pt x="14895" y="2527"/>
                </a:cubicBezTo>
                <a:cubicBezTo>
                  <a:pt x="14922" y="2553"/>
                  <a:pt x="14949" y="2527"/>
                  <a:pt x="14977" y="2527"/>
                </a:cubicBezTo>
                <a:lnTo>
                  <a:pt x="14977" y="2553"/>
                </a:lnTo>
                <a:cubicBezTo>
                  <a:pt x="14963" y="2580"/>
                  <a:pt x="14949" y="2606"/>
                  <a:pt x="14936" y="2632"/>
                </a:cubicBezTo>
                <a:cubicBezTo>
                  <a:pt x="14922" y="2683"/>
                  <a:pt x="14922" y="2736"/>
                  <a:pt x="14922" y="2786"/>
                </a:cubicBezTo>
                <a:cubicBezTo>
                  <a:pt x="14922" y="2786"/>
                  <a:pt x="14922" y="2786"/>
                  <a:pt x="14936" y="2786"/>
                </a:cubicBezTo>
                <a:cubicBezTo>
                  <a:pt x="14936" y="2760"/>
                  <a:pt x="14949" y="2709"/>
                  <a:pt x="14963" y="2709"/>
                </a:cubicBezTo>
                <a:cubicBezTo>
                  <a:pt x="14963" y="2709"/>
                  <a:pt x="14963" y="2709"/>
                  <a:pt x="14977" y="2709"/>
                </a:cubicBezTo>
                <a:cubicBezTo>
                  <a:pt x="14977" y="2736"/>
                  <a:pt x="14990" y="2760"/>
                  <a:pt x="14977" y="2812"/>
                </a:cubicBezTo>
                <a:cubicBezTo>
                  <a:pt x="14977" y="2812"/>
                  <a:pt x="14977" y="2812"/>
                  <a:pt x="14990" y="2812"/>
                </a:cubicBezTo>
                <a:cubicBezTo>
                  <a:pt x="15003" y="2812"/>
                  <a:pt x="15003" y="2786"/>
                  <a:pt x="15017" y="2786"/>
                </a:cubicBezTo>
                <a:cubicBezTo>
                  <a:pt x="15017" y="2709"/>
                  <a:pt x="15003" y="2656"/>
                  <a:pt x="14990" y="2632"/>
                </a:cubicBezTo>
                <a:cubicBezTo>
                  <a:pt x="15003" y="2580"/>
                  <a:pt x="15003" y="2553"/>
                  <a:pt x="15017" y="2527"/>
                </a:cubicBezTo>
                <a:cubicBezTo>
                  <a:pt x="15003" y="2503"/>
                  <a:pt x="15003" y="2503"/>
                  <a:pt x="14990" y="2474"/>
                </a:cubicBezTo>
                <a:cubicBezTo>
                  <a:pt x="14977" y="2450"/>
                  <a:pt x="14949" y="2450"/>
                  <a:pt x="14936" y="2397"/>
                </a:cubicBezTo>
                <a:cubicBezTo>
                  <a:pt x="14922" y="2397"/>
                  <a:pt x="14854" y="2347"/>
                  <a:pt x="14842" y="2320"/>
                </a:cubicBezTo>
                <a:cubicBezTo>
                  <a:pt x="14842" y="2294"/>
                  <a:pt x="14842" y="2241"/>
                  <a:pt x="14842" y="2217"/>
                </a:cubicBezTo>
                <a:cubicBezTo>
                  <a:pt x="14842" y="2191"/>
                  <a:pt x="14814" y="2138"/>
                  <a:pt x="14828" y="2112"/>
                </a:cubicBezTo>
                <a:cubicBezTo>
                  <a:pt x="14842" y="2087"/>
                  <a:pt x="14990" y="2061"/>
                  <a:pt x="15017" y="2061"/>
                </a:cubicBezTo>
                <a:cubicBezTo>
                  <a:pt x="15044" y="2061"/>
                  <a:pt x="15071" y="2035"/>
                  <a:pt x="15084" y="2061"/>
                </a:cubicBezTo>
                <a:lnTo>
                  <a:pt x="15098" y="2087"/>
                </a:lnTo>
                <a:cubicBezTo>
                  <a:pt x="15138" y="2061"/>
                  <a:pt x="15166" y="1984"/>
                  <a:pt x="15206" y="2035"/>
                </a:cubicBezTo>
                <a:lnTo>
                  <a:pt x="15206" y="2035"/>
                </a:lnTo>
                <a:cubicBezTo>
                  <a:pt x="15192" y="2061"/>
                  <a:pt x="15179" y="2087"/>
                  <a:pt x="15179" y="2112"/>
                </a:cubicBezTo>
                <a:cubicBezTo>
                  <a:pt x="15219" y="2112"/>
                  <a:pt x="15261" y="2061"/>
                  <a:pt x="15273" y="2008"/>
                </a:cubicBezTo>
                <a:cubicBezTo>
                  <a:pt x="15261" y="1984"/>
                  <a:pt x="15261" y="1984"/>
                  <a:pt x="15261" y="1956"/>
                </a:cubicBezTo>
                <a:cubicBezTo>
                  <a:pt x="15247" y="1931"/>
                  <a:pt x="15233" y="1931"/>
                  <a:pt x="15219" y="1931"/>
                </a:cubicBezTo>
                <a:cubicBezTo>
                  <a:pt x="15219" y="1905"/>
                  <a:pt x="15219" y="1905"/>
                  <a:pt x="15219" y="1879"/>
                </a:cubicBezTo>
                <a:cubicBezTo>
                  <a:pt x="15219" y="1852"/>
                  <a:pt x="15219" y="1828"/>
                  <a:pt x="15219" y="1802"/>
                </a:cubicBezTo>
                <a:cubicBezTo>
                  <a:pt x="15273" y="1775"/>
                  <a:pt x="15315" y="1672"/>
                  <a:pt x="15368" y="1646"/>
                </a:cubicBezTo>
                <a:cubicBezTo>
                  <a:pt x="15396" y="1646"/>
                  <a:pt x="15408" y="1619"/>
                  <a:pt x="15436" y="1619"/>
                </a:cubicBezTo>
                <a:cubicBezTo>
                  <a:pt x="15503" y="1593"/>
                  <a:pt x="15571" y="1593"/>
                  <a:pt x="15625" y="1543"/>
                </a:cubicBezTo>
                <a:cubicBezTo>
                  <a:pt x="15679" y="1516"/>
                  <a:pt x="15666" y="1464"/>
                  <a:pt x="15747" y="1464"/>
                </a:cubicBezTo>
                <a:cubicBezTo>
                  <a:pt x="15760" y="1464"/>
                  <a:pt x="15774" y="1464"/>
                  <a:pt x="15787" y="1490"/>
                </a:cubicBezTo>
                <a:lnTo>
                  <a:pt x="15787" y="1490"/>
                </a:lnTo>
                <a:cubicBezTo>
                  <a:pt x="15787" y="1516"/>
                  <a:pt x="15787" y="1516"/>
                  <a:pt x="15774" y="1543"/>
                </a:cubicBezTo>
                <a:cubicBezTo>
                  <a:pt x="15801" y="1543"/>
                  <a:pt x="15815" y="1543"/>
                  <a:pt x="15828" y="1543"/>
                </a:cubicBezTo>
                <a:cubicBezTo>
                  <a:pt x="15869" y="1543"/>
                  <a:pt x="15895" y="1516"/>
                  <a:pt x="15936" y="1490"/>
                </a:cubicBezTo>
                <a:cubicBezTo>
                  <a:pt x="15964" y="1490"/>
                  <a:pt x="15976" y="1516"/>
                  <a:pt x="15990" y="1516"/>
                </a:cubicBezTo>
                <a:cubicBezTo>
                  <a:pt x="16004" y="1516"/>
                  <a:pt x="16004" y="1516"/>
                  <a:pt x="16018" y="1490"/>
                </a:cubicBezTo>
                <a:cubicBezTo>
                  <a:pt x="16018" y="1464"/>
                  <a:pt x="16018" y="1437"/>
                  <a:pt x="16030" y="1413"/>
                </a:cubicBezTo>
                <a:cubicBezTo>
                  <a:pt x="16044" y="1413"/>
                  <a:pt x="16071" y="1413"/>
                  <a:pt x="16085" y="1413"/>
                </a:cubicBezTo>
                <a:cubicBezTo>
                  <a:pt x="16085" y="1387"/>
                  <a:pt x="16098" y="1387"/>
                  <a:pt x="16112" y="1360"/>
                </a:cubicBezTo>
                <a:lnTo>
                  <a:pt x="16112" y="1360"/>
                </a:lnTo>
                <a:cubicBezTo>
                  <a:pt x="16098" y="1334"/>
                  <a:pt x="16098" y="1308"/>
                  <a:pt x="16098" y="1257"/>
                </a:cubicBezTo>
                <a:cubicBezTo>
                  <a:pt x="16112" y="1257"/>
                  <a:pt x="16125" y="1231"/>
                  <a:pt x="16125" y="1231"/>
                </a:cubicBezTo>
                <a:cubicBezTo>
                  <a:pt x="16179" y="1154"/>
                  <a:pt x="16302" y="1075"/>
                  <a:pt x="16368" y="1154"/>
                </a:cubicBezTo>
                <a:cubicBezTo>
                  <a:pt x="16368" y="1180"/>
                  <a:pt x="16368" y="1180"/>
                  <a:pt x="16368" y="1180"/>
                </a:cubicBezTo>
                <a:cubicBezTo>
                  <a:pt x="16342" y="1204"/>
                  <a:pt x="16328" y="1231"/>
                  <a:pt x="16302" y="1257"/>
                </a:cubicBezTo>
                <a:lnTo>
                  <a:pt x="16302" y="1283"/>
                </a:lnTo>
                <a:cubicBezTo>
                  <a:pt x="16328" y="1283"/>
                  <a:pt x="16342" y="1257"/>
                  <a:pt x="16368" y="1283"/>
                </a:cubicBezTo>
                <a:cubicBezTo>
                  <a:pt x="16409" y="1283"/>
                  <a:pt x="16423" y="1283"/>
                  <a:pt x="16463" y="1283"/>
                </a:cubicBezTo>
                <a:cubicBezTo>
                  <a:pt x="16477" y="1283"/>
                  <a:pt x="16477" y="1283"/>
                  <a:pt x="16477" y="1283"/>
                </a:cubicBezTo>
                <a:cubicBezTo>
                  <a:pt x="16477" y="1283"/>
                  <a:pt x="16477" y="1283"/>
                  <a:pt x="16477" y="1308"/>
                </a:cubicBezTo>
                <a:cubicBezTo>
                  <a:pt x="16463" y="1334"/>
                  <a:pt x="16436" y="1360"/>
                  <a:pt x="16423" y="1413"/>
                </a:cubicBezTo>
                <a:cubicBezTo>
                  <a:pt x="16436" y="1413"/>
                  <a:pt x="16504" y="1413"/>
                  <a:pt x="16504" y="1413"/>
                </a:cubicBezTo>
                <a:cubicBezTo>
                  <a:pt x="16517" y="1413"/>
                  <a:pt x="16517" y="1387"/>
                  <a:pt x="16531" y="1387"/>
                </a:cubicBezTo>
                <a:cubicBezTo>
                  <a:pt x="16531" y="1360"/>
                  <a:pt x="16531" y="1360"/>
                  <a:pt x="16531" y="1360"/>
                </a:cubicBezTo>
                <a:cubicBezTo>
                  <a:pt x="16639" y="1360"/>
                  <a:pt x="16787" y="1334"/>
                  <a:pt x="16815" y="1490"/>
                </a:cubicBezTo>
                <a:cubicBezTo>
                  <a:pt x="16828" y="1490"/>
                  <a:pt x="16842" y="1490"/>
                  <a:pt x="16868" y="1490"/>
                </a:cubicBezTo>
                <a:cubicBezTo>
                  <a:pt x="16868" y="1516"/>
                  <a:pt x="16868" y="1543"/>
                  <a:pt x="16868" y="1543"/>
                </a:cubicBezTo>
                <a:cubicBezTo>
                  <a:pt x="16855" y="1569"/>
                  <a:pt x="16855" y="1619"/>
                  <a:pt x="16842" y="1646"/>
                </a:cubicBezTo>
                <a:lnTo>
                  <a:pt x="16842" y="1646"/>
                </a:lnTo>
                <a:cubicBezTo>
                  <a:pt x="16842" y="1646"/>
                  <a:pt x="16855" y="1672"/>
                  <a:pt x="16868" y="1699"/>
                </a:cubicBezTo>
                <a:lnTo>
                  <a:pt x="16868" y="1699"/>
                </a:lnTo>
                <a:cubicBezTo>
                  <a:pt x="16842" y="1723"/>
                  <a:pt x="16828" y="1749"/>
                  <a:pt x="16801" y="1775"/>
                </a:cubicBezTo>
                <a:cubicBezTo>
                  <a:pt x="16787" y="1802"/>
                  <a:pt x="16761" y="1802"/>
                  <a:pt x="16733" y="1828"/>
                </a:cubicBezTo>
                <a:cubicBezTo>
                  <a:pt x="16666" y="1905"/>
                  <a:pt x="16612" y="1984"/>
                  <a:pt x="16544" y="2061"/>
                </a:cubicBezTo>
                <a:cubicBezTo>
                  <a:pt x="16517" y="2061"/>
                  <a:pt x="16491" y="2087"/>
                  <a:pt x="16477" y="2087"/>
                </a:cubicBezTo>
                <a:cubicBezTo>
                  <a:pt x="16423" y="2138"/>
                  <a:pt x="16382" y="2191"/>
                  <a:pt x="16355" y="2268"/>
                </a:cubicBezTo>
                <a:cubicBezTo>
                  <a:pt x="16395" y="2268"/>
                  <a:pt x="16395" y="2217"/>
                  <a:pt x="16423" y="2191"/>
                </a:cubicBezTo>
                <a:cubicBezTo>
                  <a:pt x="16449" y="2191"/>
                  <a:pt x="16477" y="2191"/>
                  <a:pt x="16504" y="2191"/>
                </a:cubicBezTo>
                <a:cubicBezTo>
                  <a:pt x="16544" y="2164"/>
                  <a:pt x="16652" y="2138"/>
                  <a:pt x="16666" y="2087"/>
                </a:cubicBezTo>
                <a:cubicBezTo>
                  <a:pt x="16666" y="2061"/>
                  <a:pt x="16666" y="2061"/>
                  <a:pt x="16666" y="2035"/>
                </a:cubicBezTo>
                <a:lnTo>
                  <a:pt x="16652" y="2035"/>
                </a:lnTo>
                <a:cubicBezTo>
                  <a:pt x="16652" y="2008"/>
                  <a:pt x="16666" y="1984"/>
                  <a:pt x="16680" y="1984"/>
                </a:cubicBezTo>
                <a:cubicBezTo>
                  <a:pt x="16706" y="2008"/>
                  <a:pt x="16721" y="2061"/>
                  <a:pt x="16761" y="2061"/>
                </a:cubicBezTo>
                <a:cubicBezTo>
                  <a:pt x="16787" y="2087"/>
                  <a:pt x="16815" y="2035"/>
                  <a:pt x="16842" y="2035"/>
                </a:cubicBezTo>
                <a:cubicBezTo>
                  <a:pt x="16842" y="2061"/>
                  <a:pt x="16842" y="2112"/>
                  <a:pt x="16842" y="2138"/>
                </a:cubicBezTo>
                <a:cubicBezTo>
                  <a:pt x="16855" y="2138"/>
                  <a:pt x="16855" y="2164"/>
                  <a:pt x="16855" y="2164"/>
                </a:cubicBezTo>
                <a:cubicBezTo>
                  <a:pt x="16868" y="2164"/>
                  <a:pt x="16868" y="2164"/>
                  <a:pt x="16868" y="2164"/>
                </a:cubicBezTo>
                <a:cubicBezTo>
                  <a:pt x="16882" y="2138"/>
                  <a:pt x="16896" y="2112"/>
                  <a:pt x="16896" y="2087"/>
                </a:cubicBezTo>
                <a:cubicBezTo>
                  <a:pt x="16936" y="2087"/>
                  <a:pt x="16963" y="2061"/>
                  <a:pt x="16991" y="2061"/>
                </a:cubicBezTo>
                <a:cubicBezTo>
                  <a:pt x="17059" y="2087"/>
                  <a:pt x="17112" y="2087"/>
                  <a:pt x="17166" y="2087"/>
                </a:cubicBezTo>
                <a:cubicBezTo>
                  <a:pt x="17166" y="2138"/>
                  <a:pt x="17166" y="2164"/>
                  <a:pt x="17166" y="2217"/>
                </a:cubicBezTo>
                <a:cubicBezTo>
                  <a:pt x="17207" y="2217"/>
                  <a:pt x="17247" y="2241"/>
                  <a:pt x="17288" y="2268"/>
                </a:cubicBezTo>
                <a:cubicBezTo>
                  <a:pt x="17329" y="2241"/>
                  <a:pt x="17355" y="2241"/>
                  <a:pt x="17396" y="2241"/>
                </a:cubicBezTo>
                <a:cubicBezTo>
                  <a:pt x="17409" y="2241"/>
                  <a:pt x="17423" y="2268"/>
                  <a:pt x="17436" y="2268"/>
                </a:cubicBezTo>
                <a:cubicBezTo>
                  <a:pt x="17450" y="2241"/>
                  <a:pt x="17464" y="2217"/>
                  <a:pt x="17478" y="2164"/>
                </a:cubicBezTo>
                <a:cubicBezTo>
                  <a:pt x="17478" y="2164"/>
                  <a:pt x="17478" y="2138"/>
                  <a:pt x="17464" y="2112"/>
                </a:cubicBezTo>
                <a:cubicBezTo>
                  <a:pt x="17490" y="2087"/>
                  <a:pt x="17504" y="2061"/>
                  <a:pt x="17518" y="2061"/>
                </a:cubicBezTo>
                <a:cubicBezTo>
                  <a:pt x="17545" y="2035"/>
                  <a:pt x="17585" y="2112"/>
                  <a:pt x="17612" y="2138"/>
                </a:cubicBezTo>
                <a:cubicBezTo>
                  <a:pt x="17653" y="2138"/>
                  <a:pt x="17693" y="2138"/>
                  <a:pt x="17734" y="2138"/>
                </a:cubicBezTo>
                <a:cubicBezTo>
                  <a:pt x="17748" y="2138"/>
                  <a:pt x="17760" y="2164"/>
                  <a:pt x="17788" y="2191"/>
                </a:cubicBezTo>
                <a:cubicBezTo>
                  <a:pt x="17788" y="2217"/>
                  <a:pt x="17788" y="2217"/>
                  <a:pt x="17788" y="2241"/>
                </a:cubicBezTo>
                <a:cubicBezTo>
                  <a:pt x="17748" y="2241"/>
                  <a:pt x="17653" y="2320"/>
                  <a:pt x="17639" y="2371"/>
                </a:cubicBezTo>
                <a:lnTo>
                  <a:pt x="17639" y="2371"/>
                </a:lnTo>
                <a:cubicBezTo>
                  <a:pt x="17639" y="2371"/>
                  <a:pt x="17639" y="2371"/>
                  <a:pt x="17639" y="2397"/>
                </a:cubicBezTo>
                <a:cubicBezTo>
                  <a:pt x="17720" y="2397"/>
                  <a:pt x="17720" y="2424"/>
                  <a:pt x="17760" y="2474"/>
                </a:cubicBezTo>
                <a:cubicBezTo>
                  <a:pt x="17774" y="2503"/>
                  <a:pt x="17774" y="2503"/>
                  <a:pt x="17788" y="2503"/>
                </a:cubicBezTo>
                <a:cubicBezTo>
                  <a:pt x="17802" y="2553"/>
                  <a:pt x="17815" y="2606"/>
                  <a:pt x="17842" y="2632"/>
                </a:cubicBezTo>
                <a:cubicBezTo>
                  <a:pt x="17869" y="2683"/>
                  <a:pt x="17896" y="2736"/>
                  <a:pt x="17937" y="2736"/>
                </a:cubicBezTo>
                <a:cubicBezTo>
                  <a:pt x="17977" y="2656"/>
                  <a:pt x="17991" y="2553"/>
                  <a:pt x="18031" y="2474"/>
                </a:cubicBezTo>
                <a:lnTo>
                  <a:pt x="18044" y="2474"/>
                </a:lnTo>
                <a:cubicBezTo>
                  <a:pt x="18044" y="2553"/>
                  <a:pt x="18058" y="2553"/>
                  <a:pt x="18086" y="2580"/>
                </a:cubicBezTo>
                <a:cubicBezTo>
                  <a:pt x="18098" y="2580"/>
                  <a:pt x="18126" y="2606"/>
                  <a:pt x="18139" y="2606"/>
                </a:cubicBezTo>
                <a:cubicBezTo>
                  <a:pt x="18180" y="2606"/>
                  <a:pt x="18207" y="2527"/>
                  <a:pt x="18247" y="2553"/>
                </a:cubicBezTo>
                <a:cubicBezTo>
                  <a:pt x="18275" y="2553"/>
                  <a:pt x="18342" y="2632"/>
                  <a:pt x="18356" y="2632"/>
                </a:cubicBezTo>
                <a:cubicBezTo>
                  <a:pt x="18382" y="2632"/>
                  <a:pt x="18369" y="2580"/>
                  <a:pt x="18382" y="2553"/>
                </a:cubicBezTo>
                <a:cubicBezTo>
                  <a:pt x="18396" y="2527"/>
                  <a:pt x="18396" y="2527"/>
                  <a:pt x="18410" y="2527"/>
                </a:cubicBezTo>
                <a:cubicBezTo>
                  <a:pt x="18423" y="2553"/>
                  <a:pt x="18451" y="2580"/>
                  <a:pt x="18477" y="2580"/>
                </a:cubicBezTo>
                <a:cubicBezTo>
                  <a:pt x="18477" y="2503"/>
                  <a:pt x="18477" y="2450"/>
                  <a:pt x="18477" y="2397"/>
                </a:cubicBezTo>
                <a:cubicBezTo>
                  <a:pt x="18464" y="2397"/>
                  <a:pt x="18436" y="2424"/>
                  <a:pt x="18423" y="2397"/>
                </a:cubicBezTo>
                <a:lnTo>
                  <a:pt x="18423" y="2397"/>
                </a:lnTo>
                <a:cubicBezTo>
                  <a:pt x="18436" y="2371"/>
                  <a:pt x="18436" y="2371"/>
                  <a:pt x="18436" y="2371"/>
                </a:cubicBezTo>
                <a:cubicBezTo>
                  <a:pt x="18464" y="2347"/>
                  <a:pt x="18477" y="2347"/>
                  <a:pt x="18505" y="2347"/>
                </a:cubicBezTo>
                <a:cubicBezTo>
                  <a:pt x="18531" y="2347"/>
                  <a:pt x="18559" y="2294"/>
                  <a:pt x="18572" y="2268"/>
                </a:cubicBezTo>
                <a:cubicBezTo>
                  <a:pt x="18640" y="2268"/>
                  <a:pt x="18707" y="2320"/>
                  <a:pt x="18775" y="2347"/>
                </a:cubicBezTo>
                <a:cubicBezTo>
                  <a:pt x="18789" y="2347"/>
                  <a:pt x="18815" y="2347"/>
                  <a:pt x="18843" y="2347"/>
                </a:cubicBezTo>
                <a:cubicBezTo>
                  <a:pt x="18843" y="2347"/>
                  <a:pt x="18843" y="2347"/>
                  <a:pt x="18829" y="2347"/>
                </a:cubicBezTo>
                <a:cubicBezTo>
                  <a:pt x="18815" y="2371"/>
                  <a:pt x="18801" y="2397"/>
                  <a:pt x="18789" y="2397"/>
                </a:cubicBezTo>
                <a:cubicBezTo>
                  <a:pt x="18801" y="2397"/>
                  <a:pt x="18843" y="2397"/>
                  <a:pt x="18843" y="2424"/>
                </a:cubicBezTo>
                <a:cubicBezTo>
                  <a:pt x="18843" y="2424"/>
                  <a:pt x="18843" y="2424"/>
                  <a:pt x="18855" y="2424"/>
                </a:cubicBezTo>
                <a:lnTo>
                  <a:pt x="18855" y="2424"/>
                </a:lnTo>
                <a:cubicBezTo>
                  <a:pt x="18843" y="2450"/>
                  <a:pt x="18843" y="2450"/>
                  <a:pt x="18843" y="2450"/>
                </a:cubicBezTo>
                <a:cubicBezTo>
                  <a:pt x="18815" y="2474"/>
                  <a:pt x="18789" y="2474"/>
                  <a:pt x="18789" y="2527"/>
                </a:cubicBezTo>
                <a:cubicBezTo>
                  <a:pt x="18855" y="2553"/>
                  <a:pt x="18883" y="2450"/>
                  <a:pt x="18923" y="2397"/>
                </a:cubicBezTo>
                <a:cubicBezTo>
                  <a:pt x="18991" y="2397"/>
                  <a:pt x="19045" y="2397"/>
                  <a:pt x="19085" y="2450"/>
                </a:cubicBezTo>
                <a:cubicBezTo>
                  <a:pt x="19085" y="2474"/>
                  <a:pt x="19085" y="2474"/>
                  <a:pt x="19085" y="2474"/>
                </a:cubicBezTo>
                <a:cubicBezTo>
                  <a:pt x="19072" y="2474"/>
                  <a:pt x="19045" y="2503"/>
                  <a:pt x="19032" y="2527"/>
                </a:cubicBezTo>
                <a:lnTo>
                  <a:pt x="19032" y="2527"/>
                </a:lnTo>
                <a:cubicBezTo>
                  <a:pt x="19045" y="2527"/>
                  <a:pt x="19072" y="2553"/>
                  <a:pt x="19085" y="2553"/>
                </a:cubicBezTo>
                <a:cubicBezTo>
                  <a:pt x="19113" y="2580"/>
                  <a:pt x="19153" y="2580"/>
                  <a:pt x="19180" y="2606"/>
                </a:cubicBezTo>
                <a:cubicBezTo>
                  <a:pt x="19193" y="2632"/>
                  <a:pt x="19208" y="2709"/>
                  <a:pt x="19234" y="2736"/>
                </a:cubicBezTo>
                <a:cubicBezTo>
                  <a:pt x="19274" y="2736"/>
                  <a:pt x="19302" y="2709"/>
                  <a:pt x="19329" y="2709"/>
                </a:cubicBezTo>
                <a:cubicBezTo>
                  <a:pt x="19356" y="2709"/>
                  <a:pt x="19383" y="2683"/>
                  <a:pt x="19423" y="2683"/>
                </a:cubicBezTo>
                <a:cubicBezTo>
                  <a:pt x="19464" y="2656"/>
                  <a:pt x="19599" y="2683"/>
                  <a:pt x="19626" y="2709"/>
                </a:cubicBezTo>
                <a:cubicBezTo>
                  <a:pt x="19653" y="2709"/>
                  <a:pt x="19693" y="2760"/>
                  <a:pt x="19707" y="2812"/>
                </a:cubicBezTo>
                <a:cubicBezTo>
                  <a:pt x="19707" y="2865"/>
                  <a:pt x="19693" y="2889"/>
                  <a:pt x="19693" y="2916"/>
                </a:cubicBezTo>
                <a:cubicBezTo>
                  <a:pt x="19707" y="2942"/>
                  <a:pt x="19748" y="2942"/>
                  <a:pt x="19761" y="2968"/>
                </a:cubicBezTo>
                <a:cubicBezTo>
                  <a:pt x="19761" y="3021"/>
                  <a:pt x="19761" y="3045"/>
                  <a:pt x="19775" y="3072"/>
                </a:cubicBezTo>
                <a:cubicBezTo>
                  <a:pt x="19802" y="3045"/>
                  <a:pt x="19816" y="2995"/>
                  <a:pt x="19842" y="2968"/>
                </a:cubicBezTo>
                <a:cubicBezTo>
                  <a:pt x="19870" y="2968"/>
                  <a:pt x="19883" y="2968"/>
                  <a:pt x="19910" y="2968"/>
                </a:cubicBezTo>
                <a:cubicBezTo>
                  <a:pt x="19924" y="2968"/>
                  <a:pt x="19937" y="2942"/>
                  <a:pt x="19950" y="2942"/>
                </a:cubicBezTo>
                <a:cubicBezTo>
                  <a:pt x="19977" y="2942"/>
                  <a:pt x="19991" y="2995"/>
                  <a:pt x="20005" y="2995"/>
                </a:cubicBezTo>
                <a:cubicBezTo>
                  <a:pt x="20019" y="2995"/>
                  <a:pt x="20045" y="2995"/>
                  <a:pt x="20059" y="2995"/>
                </a:cubicBezTo>
                <a:cubicBezTo>
                  <a:pt x="20112" y="3021"/>
                  <a:pt x="20140" y="2995"/>
                  <a:pt x="20180" y="2942"/>
                </a:cubicBezTo>
                <a:cubicBezTo>
                  <a:pt x="20194" y="2968"/>
                  <a:pt x="20208" y="2995"/>
                  <a:pt x="20221" y="3045"/>
                </a:cubicBezTo>
                <a:cubicBezTo>
                  <a:pt x="20248" y="3072"/>
                  <a:pt x="20275" y="3045"/>
                  <a:pt x="20289" y="3124"/>
                </a:cubicBezTo>
                <a:cubicBezTo>
                  <a:pt x="20315" y="3151"/>
                  <a:pt x="20383" y="3124"/>
                  <a:pt x="20396" y="3098"/>
                </a:cubicBezTo>
                <a:cubicBezTo>
                  <a:pt x="20396" y="3072"/>
                  <a:pt x="20370" y="2995"/>
                  <a:pt x="20370" y="2968"/>
                </a:cubicBezTo>
                <a:cubicBezTo>
                  <a:pt x="20356" y="2968"/>
                  <a:pt x="20356" y="2942"/>
                  <a:pt x="20343" y="2942"/>
                </a:cubicBezTo>
                <a:cubicBezTo>
                  <a:pt x="20356" y="2942"/>
                  <a:pt x="20356" y="2889"/>
                  <a:pt x="20370" y="2865"/>
                </a:cubicBezTo>
                <a:cubicBezTo>
                  <a:pt x="20424" y="2865"/>
                  <a:pt x="20478" y="2889"/>
                  <a:pt x="20518" y="2916"/>
                </a:cubicBezTo>
                <a:cubicBezTo>
                  <a:pt x="20518" y="2916"/>
                  <a:pt x="20518" y="2916"/>
                  <a:pt x="20532" y="2942"/>
                </a:cubicBezTo>
                <a:cubicBezTo>
                  <a:pt x="20559" y="2942"/>
                  <a:pt x="20640" y="2916"/>
                  <a:pt x="20680" y="2916"/>
                </a:cubicBezTo>
                <a:cubicBezTo>
                  <a:pt x="20708" y="2916"/>
                  <a:pt x="20734" y="2942"/>
                  <a:pt x="20748" y="2968"/>
                </a:cubicBezTo>
                <a:cubicBezTo>
                  <a:pt x="20776" y="2968"/>
                  <a:pt x="20789" y="2968"/>
                  <a:pt x="20816" y="2995"/>
                </a:cubicBezTo>
                <a:cubicBezTo>
                  <a:pt x="20856" y="3021"/>
                  <a:pt x="20911" y="3045"/>
                  <a:pt x="20951" y="3098"/>
                </a:cubicBezTo>
                <a:cubicBezTo>
                  <a:pt x="20951" y="3305"/>
                  <a:pt x="20951" y="3487"/>
                  <a:pt x="20951" y="3693"/>
                </a:cubicBezTo>
                <a:cubicBezTo>
                  <a:pt x="20951" y="3720"/>
                  <a:pt x="20951" y="3876"/>
                  <a:pt x="20937" y="3876"/>
                </a:cubicBezTo>
                <a:cubicBezTo>
                  <a:pt x="20923" y="3902"/>
                  <a:pt x="20923" y="3902"/>
                  <a:pt x="20897" y="3926"/>
                </a:cubicBezTo>
                <a:close/>
                <a:moveTo>
                  <a:pt x="11504" y="7687"/>
                </a:moveTo>
                <a:lnTo>
                  <a:pt x="11504" y="7687"/>
                </a:lnTo>
                <a:cubicBezTo>
                  <a:pt x="11504" y="7687"/>
                  <a:pt x="11504" y="7687"/>
                  <a:pt x="11490" y="7687"/>
                </a:cubicBezTo>
                <a:cubicBezTo>
                  <a:pt x="11490" y="7687"/>
                  <a:pt x="11490" y="7687"/>
                  <a:pt x="11490" y="7714"/>
                </a:cubicBezTo>
                <a:cubicBezTo>
                  <a:pt x="11504" y="7714"/>
                  <a:pt x="11504" y="7714"/>
                  <a:pt x="11504" y="7714"/>
                </a:cubicBezTo>
                <a:cubicBezTo>
                  <a:pt x="11504" y="7714"/>
                  <a:pt x="11504" y="7714"/>
                  <a:pt x="11517" y="7714"/>
                </a:cubicBezTo>
                <a:cubicBezTo>
                  <a:pt x="11504" y="7714"/>
                  <a:pt x="11504" y="7714"/>
                  <a:pt x="11504" y="7687"/>
                </a:cubicBezTo>
                <a:close/>
                <a:moveTo>
                  <a:pt x="13206" y="7714"/>
                </a:moveTo>
                <a:lnTo>
                  <a:pt x="13206" y="7714"/>
                </a:lnTo>
                <a:cubicBezTo>
                  <a:pt x="13206" y="7687"/>
                  <a:pt x="13193" y="7635"/>
                  <a:pt x="13193" y="7610"/>
                </a:cubicBezTo>
                <a:cubicBezTo>
                  <a:pt x="13180" y="7610"/>
                  <a:pt x="13153" y="7635"/>
                  <a:pt x="13139" y="7635"/>
                </a:cubicBezTo>
                <a:cubicBezTo>
                  <a:pt x="13139" y="7661"/>
                  <a:pt x="13139" y="7740"/>
                  <a:pt x="13125" y="7764"/>
                </a:cubicBezTo>
                <a:lnTo>
                  <a:pt x="13125" y="7740"/>
                </a:lnTo>
                <a:lnTo>
                  <a:pt x="13113" y="7714"/>
                </a:lnTo>
                <a:cubicBezTo>
                  <a:pt x="13113" y="7687"/>
                  <a:pt x="13113" y="7687"/>
                  <a:pt x="13113" y="7687"/>
                </a:cubicBezTo>
                <a:cubicBezTo>
                  <a:pt x="13113" y="7687"/>
                  <a:pt x="13113" y="7687"/>
                  <a:pt x="13113" y="7661"/>
                </a:cubicBezTo>
                <a:cubicBezTo>
                  <a:pt x="13099" y="7661"/>
                  <a:pt x="13113" y="7635"/>
                  <a:pt x="13099" y="7635"/>
                </a:cubicBezTo>
                <a:cubicBezTo>
                  <a:pt x="13113" y="7610"/>
                  <a:pt x="13113" y="7558"/>
                  <a:pt x="13125" y="7531"/>
                </a:cubicBezTo>
                <a:cubicBezTo>
                  <a:pt x="13113" y="7507"/>
                  <a:pt x="13099" y="7531"/>
                  <a:pt x="13071" y="7507"/>
                </a:cubicBezTo>
                <a:lnTo>
                  <a:pt x="13059" y="7481"/>
                </a:lnTo>
                <a:cubicBezTo>
                  <a:pt x="13045" y="7481"/>
                  <a:pt x="13045" y="7481"/>
                  <a:pt x="13031" y="7481"/>
                </a:cubicBezTo>
                <a:cubicBezTo>
                  <a:pt x="13045" y="7402"/>
                  <a:pt x="13017" y="7378"/>
                  <a:pt x="13004" y="7325"/>
                </a:cubicBezTo>
                <a:lnTo>
                  <a:pt x="12977" y="7298"/>
                </a:lnTo>
                <a:lnTo>
                  <a:pt x="12977" y="7272"/>
                </a:lnTo>
                <a:cubicBezTo>
                  <a:pt x="12977" y="7272"/>
                  <a:pt x="12977" y="7272"/>
                  <a:pt x="12977" y="7246"/>
                </a:cubicBezTo>
                <a:cubicBezTo>
                  <a:pt x="13004" y="7246"/>
                  <a:pt x="13031" y="7272"/>
                  <a:pt x="13045" y="7272"/>
                </a:cubicBezTo>
                <a:cubicBezTo>
                  <a:pt x="13045" y="7272"/>
                  <a:pt x="13045" y="7272"/>
                  <a:pt x="13045" y="7246"/>
                </a:cubicBezTo>
                <a:cubicBezTo>
                  <a:pt x="13031" y="7246"/>
                  <a:pt x="13017" y="7246"/>
                  <a:pt x="13017" y="7222"/>
                </a:cubicBezTo>
                <a:cubicBezTo>
                  <a:pt x="13017" y="7195"/>
                  <a:pt x="13031" y="7195"/>
                  <a:pt x="13031" y="7195"/>
                </a:cubicBezTo>
                <a:cubicBezTo>
                  <a:pt x="13031" y="7169"/>
                  <a:pt x="13045" y="7169"/>
                  <a:pt x="13045" y="7143"/>
                </a:cubicBezTo>
                <a:cubicBezTo>
                  <a:pt x="13059" y="7143"/>
                  <a:pt x="13059" y="7143"/>
                  <a:pt x="13059" y="7143"/>
                </a:cubicBezTo>
                <a:cubicBezTo>
                  <a:pt x="13099" y="7143"/>
                  <a:pt x="13125" y="7143"/>
                  <a:pt x="13153" y="7143"/>
                </a:cubicBezTo>
                <a:lnTo>
                  <a:pt x="13153" y="7143"/>
                </a:lnTo>
                <a:cubicBezTo>
                  <a:pt x="13139" y="7143"/>
                  <a:pt x="13125" y="7143"/>
                  <a:pt x="13125" y="7116"/>
                </a:cubicBezTo>
                <a:cubicBezTo>
                  <a:pt x="13139" y="7066"/>
                  <a:pt x="13153" y="7039"/>
                  <a:pt x="13139" y="6989"/>
                </a:cubicBezTo>
                <a:cubicBezTo>
                  <a:pt x="13139" y="6962"/>
                  <a:pt x="13153" y="6962"/>
                  <a:pt x="13153" y="6962"/>
                </a:cubicBezTo>
                <a:cubicBezTo>
                  <a:pt x="13153" y="6936"/>
                  <a:pt x="13153" y="6936"/>
                  <a:pt x="13139" y="6936"/>
                </a:cubicBezTo>
                <a:cubicBezTo>
                  <a:pt x="13125" y="6910"/>
                  <a:pt x="13125" y="6910"/>
                  <a:pt x="13113" y="6910"/>
                </a:cubicBezTo>
                <a:cubicBezTo>
                  <a:pt x="13099" y="6910"/>
                  <a:pt x="13099" y="6936"/>
                  <a:pt x="13085" y="6936"/>
                </a:cubicBezTo>
                <a:cubicBezTo>
                  <a:pt x="13059" y="6936"/>
                  <a:pt x="13059" y="6910"/>
                  <a:pt x="13031" y="6883"/>
                </a:cubicBezTo>
                <a:cubicBezTo>
                  <a:pt x="13004" y="6883"/>
                  <a:pt x="12977" y="6962"/>
                  <a:pt x="12950" y="6989"/>
                </a:cubicBezTo>
                <a:cubicBezTo>
                  <a:pt x="12936" y="6989"/>
                  <a:pt x="12936" y="6989"/>
                  <a:pt x="12922" y="6989"/>
                </a:cubicBezTo>
                <a:cubicBezTo>
                  <a:pt x="12910" y="6989"/>
                  <a:pt x="12896" y="7039"/>
                  <a:pt x="12882" y="7039"/>
                </a:cubicBezTo>
                <a:cubicBezTo>
                  <a:pt x="12882" y="7066"/>
                  <a:pt x="12882" y="7066"/>
                  <a:pt x="12869" y="7066"/>
                </a:cubicBezTo>
                <a:lnTo>
                  <a:pt x="12869" y="7066"/>
                </a:lnTo>
                <a:cubicBezTo>
                  <a:pt x="12842" y="7066"/>
                  <a:pt x="12829" y="7116"/>
                  <a:pt x="12801" y="7092"/>
                </a:cubicBezTo>
                <a:lnTo>
                  <a:pt x="12801" y="7092"/>
                </a:lnTo>
                <a:cubicBezTo>
                  <a:pt x="12801" y="7143"/>
                  <a:pt x="12787" y="7169"/>
                  <a:pt x="12775" y="7222"/>
                </a:cubicBezTo>
                <a:cubicBezTo>
                  <a:pt x="12775" y="7222"/>
                  <a:pt x="12747" y="7246"/>
                  <a:pt x="12747" y="7272"/>
                </a:cubicBezTo>
                <a:lnTo>
                  <a:pt x="12747" y="7272"/>
                </a:lnTo>
                <a:cubicBezTo>
                  <a:pt x="12761" y="7298"/>
                  <a:pt x="12761" y="7298"/>
                  <a:pt x="12775" y="7298"/>
                </a:cubicBezTo>
                <a:cubicBezTo>
                  <a:pt x="12787" y="7325"/>
                  <a:pt x="12801" y="7378"/>
                  <a:pt x="12801" y="7402"/>
                </a:cubicBezTo>
                <a:lnTo>
                  <a:pt x="12801" y="7402"/>
                </a:lnTo>
                <a:lnTo>
                  <a:pt x="12801" y="7378"/>
                </a:lnTo>
                <a:cubicBezTo>
                  <a:pt x="12801" y="7378"/>
                  <a:pt x="12801" y="7378"/>
                  <a:pt x="12815" y="7378"/>
                </a:cubicBezTo>
                <a:lnTo>
                  <a:pt x="12815" y="7378"/>
                </a:lnTo>
                <a:cubicBezTo>
                  <a:pt x="12801" y="7402"/>
                  <a:pt x="12787" y="7454"/>
                  <a:pt x="12801" y="7507"/>
                </a:cubicBezTo>
                <a:cubicBezTo>
                  <a:pt x="12815" y="7507"/>
                  <a:pt x="12801" y="7531"/>
                  <a:pt x="12815" y="7531"/>
                </a:cubicBezTo>
                <a:cubicBezTo>
                  <a:pt x="12815" y="7531"/>
                  <a:pt x="12815" y="7558"/>
                  <a:pt x="12829" y="7558"/>
                </a:cubicBezTo>
                <a:cubicBezTo>
                  <a:pt x="12842" y="7558"/>
                  <a:pt x="12842" y="7610"/>
                  <a:pt x="12855" y="7635"/>
                </a:cubicBezTo>
                <a:cubicBezTo>
                  <a:pt x="12855" y="7635"/>
                  <a:pt x="12855" y="7635"/>
                  <a:pt x="12869" y="7635"/>
                </a:cubicBezTo>
                <a:cubicBezTo>
                  <a:pt x="12882" y="7661"/>
                  <a:pt x="12896" y="7687"/>
                  <a:pt x="12896" y="7714"/>
                </a:cubicBezTo>
                <a:cubicBezTo>
                  <a:pt x="12910" y="7740"/>
                  <a:pt x="12896" y="7740"/>
                  <a:pt x="12910" y="7764"/>
                </a:cubicBezTo>
                <a:cubicBezTo>
                  <a:pt x="12910" y="7793"/>
                  <a:pt x="12922" y="7817"/>
                  <a:pt x="12922" y="7817"/>
                </a:cubicBezTo>
                <a:cubicBezTo>
                  <a:pt x="12936" y="7843"/>
                  <a:pt x="12964" y="7817"/>
                  <a:pt x="12977" y="7870"/>
                </a:cubicBezTo>
                <a:lnTo>
                  <a:pt x="12977" y="7870"/>
                </a:lnTo>
                <a:lnTo>
                  <a:pt x="12977" y="7870"/>
                </a:lnTo>
                <a:cubicBezTo>
                  <a:pt x="12922" y="7843"/>
                  <a:pt x="12910" y="7947"/>
                  <a:pt x="12922" y="8026"/>
                </a:cubicBezTo>
                <a:cubicBezTo>
                  <a:pt x="12910" y="8026"/>
                  <a:pt x="12910" y="8026"/>
                  <a:pt x="12910" y="8026"/>
                </a:cubicBezTo>
                <a:lnTo>
                  <a:pt x="12910" y="8050"/>
                </a:lnTo>
                <a:lnTo>
                  <a:pt x="12896" y="8050"/>
                </a:lnTo>
                <a:lnTo>
                  <a:pt x="12896" y="8026"/>
                </a:lnTo>
                <a:lnTo>
                  <a:pt x="12896" y="8026"/>
                </a:lnTo>
                <a:cubicBezTo>
                  <a:pt x="12896" y="8103"/>
                  <a:pt x="12869" y="8179"/>
                  <a:pt x="12882" y="8259"/>
                </a:cubicBezTo>
                <a:cubicBezTo>
                  <a:pt x="12896" y="8283"/>
                  <a:pt x="12922" y="8283"/>
                  <a:pt x="12950" y="8311"/>
                </a:cubicBezTo>
                <a:cubicBezTo>
                  <a:pt x="12977" y="8415"/>
                  <a:pt x="13071" y="8415"/>
                  <a:pt x="13139" y="8388"/>
                </a:cubicBezTo>
                <a:cubicBezTo>
                  <a:pt x="13153" y="8362"/>
                  <a:pt x="13180" y="8388"/>
                  <a:pt x="13193" y="8362"/>
                </a:cubicBezTo>
                <a:cubicBezTo>
                  <a:pt x="13206" y="8335"/>
                  <a:pt x="13193" y="8232"/>
                  <a:pt x="13193" y="8206"/>
                </a:cubicBezTo>
                <a:cubicBezTo>
                  <a:pt x="13193" y="8179"/>
                  <a:pt x="13193" y="8155"/>
                  <a:pt x="13193" y="8155"/>
                </a:cubicBezTo>
                <a:cubicBezTo>
                  <a:pt x="13193" y="8103"/>
                  <a:pt x="13206" y="8076"/>
                  <a:pt x="13193" y="8076"/>
                </a:cubicBezTo>
                <a:cubicBezTo>
                  <a:pt x="13193" y="8050"/>
                  <a:pt x="13180" y="8050"/>
                  <a:pt x="13180" y="8026"/>
                </a:cubicBezTo>
                <a:cubicBezTo>
                  <a:pt x="13166" y="7999"/>
                  <a:pt x="13153" y="7999"/>
                  <a:pt x="13153" y="8026"/>
                </a:cubicBezTo>
                <a:cubicBezTo>
                  <a:pt x="13153" y="7999"/>
                  <a:pt x="13153" y="7999"/>
                  <a:pt x="13153" y="7999"/>
                </a:cubicBezTo>
                <a:lnTo>
                  <a:pt x="13153" y="7973"/>
                </a:lnTo>
                <a:cubicBezTo>
                  <a:pt x="13166" y="7973"/>
                  <a:pt x="13180" y="7973"/>
                  <a:pt x="13180" y="7973"/>
                </a:cubicBezTo>
                <a:lnTo>
                  <a:pt x="13180" y="7973"/>
                </a:lnTo>
                <a:cubicBezTo>
                  <a:pt x="13180" y="7973"/>
                  <a:pt x="13166" y="7973"/>
                  <a:pt x="13166" y="7947"/>
                </a:cubicBezTo>
                <a:lnTo>
                  <a:pt x="13166" y="7947"/>
                </a:lnTo>
                <a:cubicBezTo>
                  <a:pt x="13166" y="7947"/>
                  <a:pt x="13166" y="7920"/>
                  <a:pt x="13180" y="7920"/>
                </a:cubicBezTo>
                <a:cubicBezTo>
                  <a:pt x="13153" y="7920"/>
                  <a:pt x="13139" y="7920"/>
                  <a:pt x="13125" y="7920"/>
                </a:cubicBezTo>
                <a:cubicBezTo>
                  <a:pt x="13125" y="7870"/>
                  <a:pt x="13125" y="7793"/>
                  <a:pt x="13139" y="7764"/>
                </a:cubicBezTo>
                <a:cubicBezTo>
                  <a:pt x="13139" y="7793"/>
                  <a:pt x="13153" y="7793"/>
                  <a:pt x="13153" y="7817"/>
                </a:cubicBezTo>
                <a:cubicBezTo>
                  <a:pt x="13166" y="7817"/>
                  <a:pt x="13166" y="7817"/>
                  <a:pt x="13180" y="7817"/>
                </a:cubicBezTo>
                <a:lnTo>
                  <a:pt x="13180" y="7793"/>
                </a:lnTo>
                <a:lnTo>
                  <a:pt x="13180" y="7793"/>
                </a:lnTo>
                <a:cubicBezTo>
                  <a:pt x="13180" y="7817"/>
                  <a:pt x="13180" y="7817"/>
                  <a:pt x="13180" y="7817"/>
                </a:cubicBezTo>
                <a:lnTo>
                  <a:pt x="13193" y="7817"/>
                </a:lnTo>
                <a:lnTo>
                  <a:pt x="13206" y="7817"/>
                </a:lnTo>
                <a:cubicBezTo>
                  <a:pt x="13220" y="7817"/>
                  <a:pt x="13220" y="7817"/>
                  <a:pt x="13220" y="7817"/>
                </a:cubicBezTo>
                <a:lnTo>
                  <a:pt x="13220" y="7793"/>
                </a:lnTo>
                <a:cubicBezTo>
                  <a:pt x="13234" y="7793"/>
                  <a:pt x="13234" y="7793"/>
                  <a:pt x="13234" y="7793"/>
                </a:cubicBezTo>
                <a:cubicBezTo>
                  <a:pt x="13248" y="7793"/>
                  <a:pt x="13248" y="7793"/>
                  <a:pt x="13248" y="7793"/>
                </a:cubicBezTo>
                <a:cubicBezTo>
                  <a:pt x="13234" y="7740"/>
                  <a:pt x="13220" y="7740"/>
                  <a:pt x="13206" y="7714"/>
                </a:cubicBezTo>
                <a:close/>
                <a:moveTo>
                  <a:pt x="13990" y="1490"/>
                </a:moveTo>
                <a:lnTo>
                  <a:pt x="13990" y="1490"/>
                </a:lnTo>
                <a:cubicBezTo>
                  <a:pt x="13895" y="1543"/>
                  <a:pt x="13800" y="1593"/>
                  <a:pt x="13719" y="1646"/>
                </a:cubicBezTo>
                <a:cubicBezTo>
                  <a:pt x="13678" y="1672"/>
                  <a:pt x="13599" y="1699"/>
                  <a:pt x="13585" y="1749"/>
                </a:cubicBezTo>
                <a:lnTo>
                  <a:pt x="13599" y="1775"/>
                </a:lnTo>
                <a:cubicBezTo>
                  <a:pt x="13599" y="1775"/>
                  <a:pt x="13599" y="1802"/>
                  <a:pt x="13585" y="1802"/>
                </a:cubicBezTo>
                <a:lnTo>
                  <a:pt x="13572" y="1828"/>
                </a:lnTo>
                <a:cubicBezTo>
                  <a:pt x="13544" y="1852"/>
                  <a:pt x="13518" y="1828"/>
                  <a:pt x="13490" y="1828"/>
                </a:cubicBezTo>
                <a:cubicBezTo>
                  <a:pt x="13490" y="1828"/>
                  <a:pt x="13490" y="1828"/>
                  <a:pt x="13478" y="1852"/>
                </a:cubicBezTo>
                <a:lnTo>
                  <a:pt x="13478" y="1879"/>
                </a:lnTo>
                <a:cubicBezTo>
                  <a:pt x="13490" y="1879"/>
                  <a:pt x="13490" y="1879"/>
                  <a:pt x="13490" y="1905"/>
                </a:cubicBezTo>
                <a:lnTo>
                  <a:pt x="13490" y="1905"/>
                </a:lnTo>
                <a:cubicBezTo>
                  <a:pt x="13478" y="1931"/>
                  <a:pt x="13463" y="1956"/>
                  <a:pt x="13450" y="1956"/>
                </a:cubicBezTo>
                <a:cubicBezTo>
                  <a:pt x="13437" y="1956"/>
                  <a:pt x="13437" y="1956"/>
                  <a:pt x="13423" y="1956"/>
                </a:cubicBezTo>
                <a:cubicBezTo>
                  <a:pt x="13409" y="1956"/>
                  <a:pt x="13409" y="1956"/>
                  <a:pt x="13409" y="1984"/>
                </a:cubicBezTo>
                <a:lnTo>
                  <a:pt x="13409" y="1984"/>
                </a:lnTo>
                <a:lnTo>
                  <a:pt x="13423" y="2008"/>
                </a:lnTo>
                <a:lnTo>
                  <a:pt x="13423" y="2035"/>
                </a:lnTo>
                <a:cubicBezTo>
                  <a:pt x="13409" y="2061"/>
                  <a:pt x="13397" y="2112"/>
                  <a:pt x="13383" y="2138"/>
                </a:cubicBezTo>
                <a:cubicBezTo>
                  <a:pt x="13355" y="2138"/>
                  <a:pt x="13329" y="2087"/>
                  <a:pt x="13301" y="2087"/>
                </a:cubicBezTo>
                <a:cubicBezTo>
                  <a:pt x="13248" y="2061"/>
                  <a:pt x="13234" y="2164"/>
                  <a:pt x="13193" y="2061"/>
                </a:cubicBezTo>
                <a:lnTo>
                  <a:pt x="13193" y="2061"/>
                </a:lnTo>
                <a:cubicBezTo>
                  <a:pt x="13248" y="2008"/>
                  <a:pt x="13234" y="1956"/>
                  <a:pt x="13315" y="1956"/>
                </a:cubicBezTo>
                <a:lnTo>
                  <a:pt x="13315" y="1931"/>
                </a:lnTo>
                <a:cubicBezTo>
                  <a:pt x="13301" y="1905"/>
                  <a:pt x="13301" y="1905"/>
                  <a:pt x="13288" y="1905"/>
                </a:cubicBezTo>
                <a:cubicBezTo>
                  <a:pt x="13288" y="1879"/>
                  <a:pt x="13288" y="1879"/>
                  <a:pt x="13301" y="1879"/>
                </a:cubicBezTo>
                <a:cubicBezTo>
                  <a:pt x="13301" y="1852"/>
                  <a:pt x="13342" y="1852"/>
                  <a:pt x="13355" y="1828"/>
                </a:cubicBezTo>
                <a:cubicBezTo>
                  <a:pt x="13355" y="1802"/>
                  <a:pt x="13342" y="1802"/>
                  <a:pt x="13342" y="1775"/>
                </a:cubicBezTo>
                <a:lnTo>
                  <a:pt x="13342" y="1775"/>
                </a:lnTo>
                <a:cubicBezTo>
                  <a:pt x="13355" y="1749"/>
                  <a:pt x="13369" y="1672"/>
                  <a:pt x="13397" y="1672"/>
                </a:cubicBezTo>
                <a:cubicBezTo>
                  <a:pt x="13397" y="1672"/>
                  <a:pt x="13409" y="1672"/>
                  <a:pt x="13423" y="1699"/>
                </a:cubicBezTo>
                <a:cubicBezTo>
                  <a:pt x="13450" y="1646"/>
                  <a:pt x="13478" y="1569"/>
                  <a:pt x="13504" y="1569"/>
                </a:cubicBezTo>
                <a:cubicBezTo>
                  <a:pt x="13572" y="1516"/>
                  <a:pt x="13612" y="1593"/>
                  <a:pt x="13639" y="1464"/>
                </a:cubicBezTo>
                <a:cubicBezTo>
                  <a:pt x="13653" y="1464"/>
                  <a:pt x="13667" y="1437"/>
                  <a:pt x="13678" y="1437"/>
                </a:cubicBezTo>
                <a:cubicBezTo>
                  <a:pt x="13692" y="1464"/>
                  <a:pt x="13706" y="1464"/>
                  <a:pt x="13733" y="1464"/>
                </a:cubicBezTo>
                <a:cubicBezTo>
                  <a:pt x="13747" y="1464"/>
                  <a:pt x="13773" y="1437"/>
                  <a:pt x="13787" y="1437"/>
                </a:cubicBezTo>
                <a:cubicBezTo>
                  <a:pt x="13800" y="1437"/>
                  <a:pt x="13814" y="1437"/>
                  <a:pt x="13814" y="1437"/>
                </a:cubicBezTo>
                <a:cubicBezTo>
                  <a:pt x="13855" y="1413"/>
                  <a:pt x="13881" y="1387"/>
                  <a:pt x="13922" y="1387"/>
                </a:cubicBezTo>
                <a:cubicBezTo>
                  <a:pt x="13948" y="1308"/>
                  <a:pt x="13976" y="1308"/>
                  <a:pt x="14030" y="1308"/>
                </a:cubicBezTo>
                <a:cubicBezTo>
                  <a:pt x="14043" y="1283"/>
                  <a:pt x="14057" y="1283"/>
                  <a:pt x="14071" y="1283"/>
                </a:cubicBezTo>
                <a:cubicBezTo>
                  <a:pt x="14097" y="1283"/>
                  <a:pt x="14125" y="1334"/>
                  <a:pt x="14111" y="1360"/>
                </a:cubicBezTo>
                <a:cubicBezTo>
                  <a:pt x="14085" y="1464"/>
                  <a:pt x="14030" y="1464"/>
                  <a:pt x="13990" y="1490"/>
                </a:cubicBezTo>
                <a:close/>
                <a:moveTo>
                  <a:pt x="13301" y="2138"/>
                </a:moveTo>
                <a:lnTo>
                  <a:pt x="13301" y="2138"/>
                </a:lnTo>
                <a:cubicBezTo>
                  <a:pt x="13315" y="2164"/>
                  <a:pt x="13329" y="2164"/>
                  <a:pt x="13355" y="2164"/>
                </a:cubicBezTo>
                <a:cubicBezTo>
                  <a:pt x="13342" y="2294"/>
                  <a:pt x="13274" y="2241"/>
                  <a:pt x="13288" y="2424"/>
                </a:cubicBezTo>
                <a:cubicBezTo>
                  <a:pt x="13301" y="2503"/>
                  <a:pt x="13315" y="2580"/>
                  <a:pt x="13342" y="2632"/>
                </a:cubicBezTo>
                <a:cubicBezTo>
                  <a:pt x="13355" y="2656"/>
                  <a:pt x="13397" y="2683"/>
                  <a:pt x="13397" y="2736"/>
                </a:cubicBezTo>
                <a:cubicBezTo>
                  <a:pt x="13355" y="2736"/>
                  <a:pt x="13329" y="2736"/>
                  <a:pt x="13301" y="2736"/>
                </a:cubicBezTo>
                <a:cubicBezTo>
                  <a:pt x="13288" y="2736"/>
                  <a:pt x="13274" y="2760"/>
                  <a:pt x="13248" y="2760"/>
                </a:cubicBezTo>
                <a:cubicBezTo>
                  <a:pt x="13248" y="2736"/>
                  <a:pt x="13248" y="2736"/>
                  <a:pt x="13234" y="2709"/>
                </a:cubicBezTo>
                <a:cubicBezTo>
                  <a:pt x="13206" y="2709"/>
                  <a:pt x="13193" y="2709"/>
                  <a:pt x="13180" y="2709"/>
                </a:cubicBezTo>
                <a:cubicBezTo>
                  <a:pt x="13180" y="2656"/>
                  <a:pt x="13193" y="2656"/>
                  <a:pt x="13206" y="2632"/>
                </a:cubicBezTo>
                <a:cubicBezTo>
                  <a:pt x="13220" y="2632"/>
                  <a:pt x="13220" y="2632"/>
                  <a:pt x="13220" y="2606"/>
                </a:cubicBezTo>
                <a:cubicBezTo>
                  <a:pt x="13180" y="2606"/>
                  <a:pt x="13153" y="2553"/>
                  <a:pt x="13113" y="2527"/>
                </a:cubicBezTo>
                <a:cubicBezTo>
                  <a:pt x="13085" y="2527"/>
                  <a:pt x="13085" y="2580"/>
                  <a:pt x="13059" y="2553"/>
                </a:cubicBezTo>
                <a:cubicBezTo>
                  <a:pt x="13045" y="2527"/>
                  <a:pt x="13045" y="2527"/>
                  <a:pt x="13045" y="2527"/>
                </a:cubicBezTo>
                <a:cubicBezTo>
                  <a:pt x="13031" y="2474"/>
                  <a:pt x="13045" y="2450"/>
                  <a:pt x="13059" y="2424"/>
                </a:cubicBezTo>
                <a:cubicBezTo>
                  <a:pt x="13071" y="2424"/>
                  <a:pt x="13071" y="2450"/>
                  <a:pt x="13099" y="2424"/>
                </a:cubicBezTo>
                <a:cubicBezTo>
                  <a:pt x="13113" y="2424"/>
                  <a:pt x="13139" y="2347"/>
                  <a:pt x="13139" y="2294"/>
                </a:cubicBezTo>
                <a:cubicBezTo>
                  <a:pt x="13125" y="2294"/>
                  <a:pt x="13125" y="2294"/>
                  <a:pt x="13113" y="2268"/>
                </a:cubicBezTo>
                <a:lnTo>
                  <a:pt x="13113" y="2268"/>
                </a:lnTo>
                <a:cubicBezTo>
                  <a:pt x="13139" y="2241"/>
                  <a:pt x="13139" y="2217"/>
                  <a:pt x="13166" y="2191"/>
                </a:cubicBezTo>
                <a:cubicBezTo>
                  <a:pt x="13180" y="2191"/>
                  <a:pt x="13193" y="2191"/>
                  <a:pt x="13206" y="2191"/>
                </a:cubicBezTo>
                <a:cubicBezTo>
                  <a:pt x="13234" y="2164"/>
                  <a:pt x="13274" y="2138"/>
                  <a:pt x="13301" y="2138"/>
                </a:cubicBezTo>
                <a:close/>
                <a:moveTo>
                  <a:pt x="11477" y="609"/>
                </a:moveTo>
                <a:lnTo>
                  <a:pt x="11477" y="609"/>
                </a:lnTo>
                <a:cubicBezTo>
                  <a:pt x="11462" y="635"/>
                  <a:pt x="11436" y="659"/>
                  <a:pt x="11422" y="659"/>
                </a:cubicBezTo>
                <a:cubicBezTo>
                  <a:pt x="11409" y="686"/>
                  <a:pt x="11382" y="659"/>
                  <a:pt x="11369" y="686"/>
                </a:cubicBezTo>
                <a:cubicBezTo>
                  <a:pt x="11355" y="712"/>
                  <a:pt x="11341" y="712"/>
                  <a:pt x="11328" y="739"/>
                </a:cubicBezTo>
                <a:cubicBezTo>
                  <a:pt x="11274" y="739"/>
                  <a:pt x="11220" y="712"/>
                  <a:pt x="11166" y="712"/>
                </a:cubicBezTo>
                <a:lnTo>
                  <a:pt x="11166" y="686"/>
                </a:lnTo>
                <a:cubicBezTo>
                  <a:pt x="11192" y="659"/>
                  <a:pt x="11206" y="635"/>
                  <a:pt x="11220" y="556"/>
                </a:cubicBezTo>
                <a:lnTo>
                  <a:pt x="11220" y="556"/>
                </a:lnTo>
                <a:cubicBezTo>
                  <a:pt x="11138" y="556"/>
                  <a:pt x="11044" y="609"/>
                  <a:pt x="10991" y="532"/>
                </a:cubicBezTo>
                <a:lnTo>
                  <a:pt x="11003" y="532"/>
                </a:lnTo>
                <a:cubicBezTo>
                  <a:pt x="11003" y="479"/>
                  <a:pt x="11017" y="479"/>
                  <a:pt x="11044" y="453"/>
                </a:cubicBezTo>
                <a:cubicBezTo>
                  <a:pt x="11058" y="427"/>
                  <a:pt x="11071" y="376"/>
                  <a:pt x="11085" y="323"/>
                </a:cubicBezTo>
                <a:cubicBezTo>
                  <a:pt x="11098" y="350"/>
                  <a:pt x="11112" y="400"/>
                  <a:pt x="11125" y="427"/>
                </a:cubicBezTo>
                <a:cubicBezTo>
                  <a:pt x="11166" y="453"/>
                  <a:pt x="11192" y="376"/>
                  <a:pt x="11233" y="479"/>
                </a:cubicBezTo>
                <a:lnTo>
                  <a:pt x="11233" y="453"/>
                </a:lnTo>
                <a:cubicBezTo>
                  <a:pt x="11261" y="427"/>
                  <a:pt x="11274" y="376"/>
                  <a:pt x="11301" y="350"/>
                </a:cubicBezTo>
                <a:cubicBezTo>
                  <a:pt x="11287" y="376"/>
                  <a:pt x="11287" y="453"/>
                  <a:pt x="11287" y="479"/>
                </a:cubicBezTo>
                <a:cubicBezTo>
                  <a:pt x="11301" y="479"/>
                  <a:pt x="11301" y="479"/>
                  <a:pt x="11314" y="479"/>
                </a:cubicBezTo>
                <a:cubicBezTo>
                  <a:pt x="11328" y="453"/>
                  <a:pt x="11341" y="400"/>
                  <a:pt x="11369" y="376"/>
                </a:cubicBezTo>
                <a:cubicBezTo>
                  <a:pt x="11382" y="400"/>
                  <a:pt x="11382" y="400"/>
                  <a:pt x="11396" y="400"/>
                </a:cubicBezTo>
                <a:cubicBezTo>
                  <a:pt x="11396" y="427"/>
                  <a:pt x="11409" y="453"/>
                  <a:pt x="11409" y="453"/>
                </a:cubicBezTo>
                <a:cubicBezTo>
                  <a:pt x="11436" y="453"/>
                  <a:pt x="11462" y="453"/>
                  <a:pt x="11490" y="453"/>
                </a:cubicBezTo>
                <a:cubicBezTo>
                  <a:pt x="11504" y="453"/>
                  <a:pt x="11517" y="453"/>
                  <a:pt x="11531" y="479"/>
                </a:cubicBezTo>
                <a:cubicBezTo>
                  <a:pt x="11531" y="479"/>
                  <a:pt x="11531" y="503"/>
                  <a:pt x="11544" y="532"/>
                </a:cubicBezTo>
                <a:lnTo>
                  <a:pt x="11544" y="532"/>
                </a:lnTo>
                <a:cubicBezTo>
                  <a:pt x="11517" y="556"/>
                  <a:pt x="11490" y="583"/>
                  <a:pt x="11477" y="609"/>
                </a:cubicBezTo>
                <a:close/>
                <a:moveTo>
                  <a:pt x="10976" y="686"/>
                </a:moveTo>
                <a:lnTo>
                  <a:pt x="10976" y="686"/>
                </a:lnTo>
                <a:cubicBezTo>
                  <a:pt x="10991" y="659"/>
                  <a:pt x="10991" y="635"/>
                  <a:pt x="11017" y="635"/>
                </a:cubicBezTo>
                <a:cubicBezTo>
                  <a:pt x="11017" y="659"/>
                  <a:pt x="11031" y="686"/>
                  <a:pt x="11044" y="712"/>
                </a:cubicBezTo>
                <a:cubicBezTo>
                  <a:pt x="11058" y="739"/>
                  <a:pt x="11071" y="739"/>
                  <a:pt x="11098" y="739"/>
                </a:cubicBezTo>
                <a:cubicBezTo>
                  <a:pt x="11112" y="765"/>
                  <a:pt x="11138" y="789"/>
                  <a:pt x="11152" y="815"/>
                </a:cubicBezTo>
                <a:cubicBezTo>
                  <a:pt x="11138" y="842"/>
                  <a:pt x="11125" y="842"/>
                  <a:pt x="11125" y="868"/>
                </a:cubicBezTo>
                <a:cubicBezTo>
                  <a:pt x="11098" y="868"/>
                  <a:pt x="11085" y="868"/>
                  <a:pt x="11058" y="895"/>
                </a:cubicBezTo>
                <a:cubicBezTo>
                  <a:pt x="11031" y="919"/>
                  <a:pt x="11031" y="998"/>
                  <a:pt x="11031" y="1050"/>
                </a:cubicBezTo>
                <a:cubicBezTo>
                  <a:pt x="11017" y="1075"/>
                  <a:pt x="11003" y="1127"/>
                  <a:pt x="11003" y="1154"/>
                </a:cubicBezTo>
                <a:cubicBezTo>
                  <a:pt x="10991" y="1154"/>
                  <a:pt x="10963" y="1154"/>
                  <a:pt x="10963" y="1180"/>
                </a:cubicBezTo>
                <a:cubicBezTo>
                  <a:pt x="10949" y="1204"/>
                  <a:pt x="10936" y="1257"/>
                  <a:pt x="10936" y="1334"/>
                </a:cubicBezTo>
                <a:cubicBezTo>
                  <a:pt x="10922" y="1334"/>
                  <a:pt x="10922" y="1360"/>
                  <a:pt x="10909" y="1360"/>
                </a:cubicBezTo>
                <a:cubicBezTo>
                  <a:pt x="10882" y="1360"/>
                  <a:pt x="10774" y="1231"/>
                  <a:pt x="10760" y="1204"/>
                </a:cubicBezTo>
                <a:cubicBezTo>
                  <a:pt x="10760" y="1180"/>
                  <a:pt x="10760" y="1180"/>
                  <a:pt x="10760" y="1180"/>
                </a:cubicBezTo>
                <a:lnTo>
                  <a:pt x="10774" y="1154"/>
                </a:lnTo>
                <a:cubicBezTo>
                  <a:pt x="10828" y="1154"/>
                  <a:pt x="10868" y="1154"/>
                  <a:pt x="10896" y="1075"/>
                </a:cubicBezTo>
                <a:cubicBezTo>
                  <a:pt x="10882" y="1075"/>
                  <a:pt x="10882" y="1075"/>
                  <a:pt x="10882" y="1050"/>
                </a:cubicBezTo>
                <a:cubicBezTo>
                  <a:pt x="10828" y="1075"/>
                  <a:pt x="10787" y="1075"/>
                  <a:pt x="10733" y="1101"/>
                </a:cubicBezTo>
                <a:cubicBezTo>
                  <a:pt x="10733" y="1075"/>
                  <a:pt x="10733" y="1050"/>
                  <a:pt x="10719" y="1022"/>
                </a:cubicBezTo>
                <a:lnTo>
                  <a:pt x="10719" y="1022"/>
                </a:lnTo>
                <a:cubicBezTo>
                  <a:pt x="10774" y="998"/>
                  <a:pt x="10854" y="998"/>
                  <a:pt x="10882" y="919"/>
                </a:cubicBezTo>
                <a:lnTo>
                  <a:pt x="10882" y="919"/>
                </a:lnTo>
                <a:cubicBezTo>
                  <a:pt x="10854" y="895"/>
                  <a:pt x="10814" y="868"/>
                  <a:pt x="10801" y="842"/>
                </a:cubicBezTo>
                <a:cubicBezTo>
                  <a:pt x="10760" y="868"/>
                  <a:pt x="10760" y="919"/>
                  <a:pt x="10719" y="945"/>
                </a:cubicBezTo>
                <a:cubicBezTo>
                  <a:pt x="10679" y="998"/>
                  <a:pt x="10598" y="842"/>
                  <a:pt x="10584" y="789"/>
                </a:cubicBezTo>
                <a:cubicBezTo>
                  <a:pt x="10612" y="789"/>
                  <a:pt x="10625" y="765"/>
                  <a:pt x="10638" y="765"/>
                </a:cubicBezTo>
                <a:cubicBezTo>
                  <a:pt x="10625" y="739"/>
                  <a:pt x="10625" y="712"/>
                  <a:pt x="10612" y="686"/>
                </a:cubicBezTo>
                <a:cubicBezTo>
                  <a:pt x="10598" y="712"/>
                  <a:pt x="10584" y="712"/>
                  <a:pt x="10572" y="739"/>
                </a:cubicBezTo>
                <a:cubicBezTo>
                  <a:pt x="10558" y="712"/>
                  <a:pt x="10544" y="659"/>
                  <a:pt x="10544" y="635"/>
                </a:cubicBezTo>
                <a:cubicBezTo>
                  <a:pt x="10558" y="609"/>
                  <a:pt x="10572" y="583"/>
                  <a:pt x="10598" y="556"/>
                </a:cubicBezTo>
                <a:cubicBezTo>
                  <a:pt x="10612" y="583"/>
                  <a:pt x="10625" y="583"/>
                  <a:pt x="10638" y="583"/>
                </a:cubicBezTo>
                <a:cubicBezTo>
                  <a:pt x="10652" y="556"/>
                  <a:pt x="10665" y="556"/>
                  <a:pt x="10679" y="556"/>
                </a:cubicBezTo>
                <a:cubicBezTo>
                  <a:pt x="10679" y="609"/>
                  <a:pt x="10679" y="635"/>
                  <a:pt x="10693" y="659"/>
                </a:cubicBezTo>
                <a:cubicBezTo>
                  <a:pt x="10706" y="659"/>
                  <a:pt x="10719" y="659"/>
                  <a:pt x="10733" y="686"/>
                </a:cubicBezTo>
                <a:lnTo>
                  <a:pt x="10733" y="659"/>
                </a:lnTo>
                <a:cubicBezTo>
                  <a:pt x="10747" y="635"/>
                  <a:pt x="10747" y="609"/>
                  <a:pt x="10747" y="583"/>
                </a:cubicBezTo>
                <a:cubicBezTo>
                  <a:pt x="10760" y="556"/>
                  <a:pt x="10774" y="556"/>
                  <a:pt x="10787" y="583"/>
                </a:cubicBezTo>
                <a:cubicBezTo>
                  <a:pt x="10801" y="609"/>
                  <a:pt x="10842" y="712"/>
                  <a:pt x="10854" y="739"/>
                </a:cubicBezTo>
                <a:cubicBezTo>
                  <a:pt x="10868" y="739"/>
                  <a:pt x="10868" y="712"/>
                  <a:pt x="10868" y="712"/>
                </a:cubicBezTo>
                <a:cubicBezTo>
                  <a:pt x="10868" y="659"/>
                  <a:pt x="10842" y="583"/>
                  <a:pt x="10842" y="556"/>
                </a:cubicBezTo>
                <a:cubicBezTo>
                  <a:pt x="10854" y="532"/>
                  <a:pt x="10868" y="503"/>
                  <a:pt x="10868" y="503"/>
                </a:cubicBezTo>
                <a:cubicBezTo>
                  <a:pt x="10896" y="503"/>
                  <a:pt x="10896" y="532"/>
                  <a:pt x="10909" y="532"/>
                </a:cubicBezTo>
                <a:cubicBezTo>
                  <a:pt x="10922" y="532"/>
                  <a:pt x="10936" y="532"/>
                  <a:pt x="10949" y="532"/>
                </a:cubicBezTo>
                <a:lnTo>
                  <a:pt x="10963" y="556"/>
                </a:lnTo>
                <a:cubicBezTo>
                  <a:pt x="10963" y="583"/>
                  <a:pt x="10949" y="635"/>
                  <a:pt x="10963" y="659"/>
                </a:cubicBezTo>
                <a:cubicBezTo>
                  <a:pt x="10963" y="659"/>
                  <a:pt x="10976" y="659"/>
                  <a:pt x="10976" y="686"/>
                </a:cubicBezTo>
                <a:close/>
                <a:moveTo>
                  <a:pt x="9881" y="6235"/>
                </a:moveTo>
                <a:lnTo>
                  <a:pt x="9881" y="6235"/>
                </a:lnTo>
                <a:lnTo>
                  <a:pt x="9881" y="6235"/>
                </a:lnTo>
                <a:cubicBezTo>
                  <a:pt x="9895" y="6235"/>
                  <a:pt x="9949" y="6262"/>
                  <a:pt x="9949" y="6262"/>
                </a:cubicBezTo>
                <a:lnTo>
                  <a:pt x="9949" y="6262"/>
                </a:lnTo>
                <a:lnTo>
                  <a:pt x="9949" y="6288"/>
                </a:lnTo>
                <a:cubicBezTo>
                  <a:pt x="9936" y="6288"/>
                  <a:pt x="9922" y="6312"/>
                  <a:pt x="9922" y="6312"/>
                </a:cubicBezTo>
                <a:cubicBezTo>
                  <a:pt x="9895" y="6312"/>
                  <a:pt x="9895" y="6341"/>
                  <a:pt x="9881" y="6341"/>
                </a:cubicBezTo>
                <a:cubicBezTo>
                  <a:pt x="9868" y="6341"/>
                  <a:pt x="9855" y="6341"/>
                  <a:pt x="9841" y="6341"/>
                </a:cubicBezTo>
                <a:cubicBezTo>
                  <a:pt x="9827" y="6341"/>
                  <a:pt x="9827" y="6341"/>
                  <a:pt x="9815" y="6365"/>
                </a:cubicBezTo>
                <a:cubicBezTo>
                  <a:pt x="9801" y="6341"/>
                  <a:pt x="9801" y="6341"/>
                  <a:pt x="9787" y="6341"/>
                </a:cubicBezTo>
                <a:cubicBezTo>
                  <a:pt x="9773" y="6341"/>
                  <a:pt x="9760" y="6341"/>
                  <a:pt x="9732" y="6365"/>
                </a:cubicBezTo>
                <a:lnTo>
                  <a:pt x="9747" y="6365"/>
                </a:lnTo>
                <a:cubicBezTo>
                  <a:pt x="9706" y="6365"/>
                  <a:pt x="9692" y="6365"/>
                  <a:pt x="9652" y="6365"/>
                </a:cubicBezTo>
                <a:cubicBezTo>
                  <a:pt x="9652" y="6444"/>
                  <a:pt x="9625" y="6418"/>
                  <a:pt x="9598" y="6418"/>
                </a:cubicBezTo>
                <a:cubicBezTo>
                  <a:pt x="9598" y="6418"/>
                  <a:pt x="9598" y="6418"/>
                  <a:pt x="9584" y="6418"/>
                </a:cubicBezTo>
                <a:cubicBezTo>
                  <a:pt x="9571" y="6418"/>
                  <a:pt x="9543" y="6444"/>
                  <a:pt x="9543" y="6468"/>
                </a:cubicBezTo>
                <a:cubicBezTo>
                  <a:pt x="9531" y="6468"/>
                  <a:pt x="9531" y="6468"/>
                  <a:pt x="9531" y="6444"/>
                </a:cubicBezTo>
                <a:cubicBezTo>
                  <a:pt x="9517" y="6444"/>
                  <a:pt x="9517" y="6444"/>
                  <a:pt x="9503" y="6444"/>
                </a:cubicBezTo>
                <a:lnTo>
                  <a:pt x="9517" y="6444"/>
                </a:lnTo>
                <a:cubicBezTo>
                  <a:pt x="9531" y="6418"/>
                  <a:pt x="9584" y="6365"/>
                  <a:pt x="9584" y="6312"/>
                </a:cubicBezTo>
                <a:cubicBezTo>
                  <a:pt x="9598" y="6312"/>
                  <a:pt x="9598" y="6288"/>
                  <a:pt x="9598" y="6288"/>
                </a:cubicBezTo>
                <a:cubicBezTo>
                  <a:pt x="9625" y="6262"/>
                  <a:pt x="9652" y="6288"/>
                  <a:pt x="9678" y="6288"/>
                </a:cubicBezTo>
                <a:cubicBezTo>
                  <a:pt x="9678" y="6262"/>
                  <a:pt x="9692" y="6235"/>
                  <a:pt x="9692" y="6209"/>
                </a:cubicBezTo>
                <a:cubicBezTo>
                  <a:pt x="9678" y="6209"/>
                  <a:pt x="9666" y="6235"/>
                  <a:pt x="9652" y="6235"/>
                </a:cubicBezTo>
                <a:lnTo>
                  <a:pt x="9652" y="6235"/>
                </a:lnTo>
                <a:lnTo>
                  <a:pt x="9652" y="6235"/>
                </a:lnTo>
                <a:cubicBezTo>
                  <a:pt x="9638" y="6235"/>
                  <a:pt x="9625" y="6209"/>
                  <a:pt x="9611" y="6209"/>
                </a:cubicBezTo>
                <a:cubicBezTo>
                  <a:pt x="9598" y="6209"/>
                  <a:pt x="9571" y="6209"/>
                  <a:pt x="9557" y="6209"/>
                </a:cubicBezTo>
                <a:cubicBezTo>
                  <a:pt x="9557" y="6182"/>
                  <a:pt x="9543" y="6182"/>
                  <a:pt x="9543" y="6182"/>
                </a:cubicBezTo>
                <a:lnTo>
                  <a:pt x="9543" y="6158"/>
                </a:lnTo>
                <a:cubicBezTo>
                  <a:pt x="9557" y="6132"/>
                  <a:pt x="9598" y="6132"/>
                  <a:pt x="9611" y="6079"/>
                </a:cubicBezTo>
                <a:lnTo>
                  <a:pt x="9611" y="6029"/>
                </a:lnTo>
                <a:lnTo>
                  <a:pt x="9611" y="6029"/>
                </a:lnTo>
                <a:cubicBezTo>
                  <a:pt x="9598" y="6029"/>
                  <a:pt x="9598" y="6029"/>
                  <a:pt x="9584" y="6029"/>
                </a:cubicBezTo>
                <a:lnTo>
                  <a:pt x="9584" y="6029"/>
                </a:lnTo>
                <a:cubicBezTo>
                  <a:pt x="9598" y="5950"/>
                  <a:pt x="9638" y="5950"/>
                  <a:pt x="9678" y="5950"/>
                </a:cubicBezTo>
                <a:lnTo>
                  <a:pt x="9678" y="5950"/>
                </a:lnTo>
                <a:cubicBezTo>
                  <a:pt x="9666" y="5899"/>
                  <a:pt x="9692" y="5873"/>
                  <a:pt x="9692" y="5794"/>
                </a:cubicBezTo>
                <a:lnTo>
                  <a:pt x="9692" y="5794"/>
                </a:lnTo>
                <a:cubicBezTo>
                  <a:pt x="9678" y="5794"/>
                  <a:pt x="9666" y="5794"/>
                  <a:pt x="9666" y="5820"/>
                </a:cubicBezTo>
                <a:cubicBezTo>
                  <a:pt x="9652" y="5794"/>
                  <a:pt x="9652" y="5794"/>
                  <a:pt x="9638" y="5769"/>
                </a:cubicBezTo>
                <a:cubicBezTo>
                  <a:pt x="9652" y="5743"/>
                  <a:pt x="9666" y="5717"/>
                  <a:pt x="9666" y="5690"/>
                </a:cubicBezTo>
                <a:cubicBezTo>
                  <a:pt x="9638" y="5664"/>
                  <a:pt x="9638" y="5690"/>
                  <a:pt x="9611" y="5717"/>
                </a:cubicBezTo>
                <a:cubicBezTo>
                  <a:pt x="9611" y="5690"/>
                  <a:pt x="9598" y="5690"/>
                  <a:pt x="9584" y="5690"/>
                </a:cubicBezTo>
                <a:cubicBezTo>
                  <a:pt x="9584" y="5717"/>
                  <a:pt x="9584" y="5717"/>
                  <a:pt x="9584" y="5717"/>
                </a:cubicBezTo>
                <a:cubicBezTo>
                  <a:pt x="9571" y="5717"/>
                  <a:pt x="9557" y="5717"/>
                  <a:pt x="9543" y="5717"/>
                </a:cubicBezTo>
                <a:cubicBezTo>
                  <a:pt x="9557" y="5664"/>
                  <a:pt x="9584" y="5613"/>
                  <a:pt x="9571" y="5587"/>
                </a:cubicBezTo>
                <a:cubicBezTo>
                  <a:pt x="9571" y="5587"/>
                  <a:pt x="9557" y="5561"/>
                  <a:pt x="9571" y="5537"/>
                </a:cubicBezTo>
                <a:cubicBezTo>
                  <a:pt x="9571" y="5537"/>
                  <a:pt x="9571" y="5537"/>
                  <a:pt x="9584" y="5510"/>
                </a:cubicBezTo>
                <a:cubicBezTo>
                  <a:pt x="9584" y="5510"/>
                  <a:pt x="9584" y="5484"/>
                  <a:pt x="9571" y="5484"/>
                </a:cubicBezTo>
                <a:lnTo>
                  <a:pt x="9571" y="5484"/>
                </a:lnTo>
                <a:cubicBezTo>
                  <a:pt x="9557" y="5510"/>
                  <a:pt x="9543" y="5537"/>
                  <a:pt x="9517" y="5537"/>
                </a:cubicBezTo>
                <a:lnTo>
                  <a:pt x="9517" y="5537"/>
                </a:lnTo>
                <a:cubicBezTo>
                  <a:pt x="9517" y="5510"/>
                  <a:pt x="9531" y="5457"/>
                  <a:pt x="9543" y="5407"/>
                </a:cubicBezTo>
                <a:cubicBezTo>
                  <a:pt x="9531" y="5407"/>
                  <a:pt x="9531" y="5407"/>
                  <a:pt x="9531" y="5407"/>
                </a:cubicBezTo>
                <a:cubicBezTo>
                  <a:pt x="9517" y="5407"/>
                  <a:pt x="9517" y="5407"/>
                  <a:pt x="9517" y="5407"/>
                </a:cubicBezTo>
                <a:cubicBezTo>
                  <a:pt x="9517" y="5407"/>
                  <a:pt x="9517" y="5431"/>
                  <a:pt x="9503" y="5431"/>
                </a:cubicBezTo>
                <a:cubicBezTo>
                  <a:pt x="9503" y="5431"/>
                  <a:pt x="9503" y="5431"/>
                  <a:pt x="9489" y="5431"/>
                </a:cubicBezTo>
                <a:cubicBezTo>
                  <a:pt x="9489" y="5407"/>
                  <a:pt x="9517" y="5328"/>
                  <a:pt x="9517" y="5328"/>
                </a:cubicBezTo>
                <a:lnTo>
                  <a:pt x="9517" y="5302"/>
                </a:lnTo>
                <a:cubicBezTo>
                  <a:pt x="9517" y="5275"/>
                  <a:pt x="9531" y="5275"/>
                  <a:pt x="9531" y="5275"/>
                </a:cubicBezTo>
                <a:cubicBezTo>
                  <a:pt x="9517" y="5251"/>
                  <a:pt x="9517" y="5251"/>
                  <a:pt x="9517" y="5225"/>
                </a:cubicBezTo>
                <a:cubicBezTo>
                  <a:pt x="9517" y="5225"/>
                  <a:pt x="9517" y="5198"/>
                  <a:pt x="9531" y="5198"/>
                </a:cubicBezTo>
                <a:cubicBezTo>
                  <a:pt x="9531" y="5198"/>
                  <a:pt x="9543" y="5225"/>
                  <a:pt x="9557" y="5198"/>
                </a:cubicBezTo>
                <a:cubicBezTo>
                  <a:pt x="9543" y="5198"/>
                  <a:pt x="9543" y="5172"/>
                  <a:pt x="9531" y="5146"/>
                </a:cubicBezTo>
                <a:cubicBezTo>
                  <a:pt x="9543" y="5146"/>
                  <a:pt x="9557" y="5146"/>
                  <a:pt x="9557" y="5121"/>
                </a:cubicBezTo>
                <a:cubicBezTo>
                  <a:pt x="9557" y="5121"/>
                  <a:pt x="9557" y="5121"/>
                  <a:pt x="9543" y="5095"/>
                </a:cubicBezTo>
                <a:cubicBezTo>
                  <a:pt x="9557" y="5095"/>
                  <a:pt x="9557" y="5069"/>
                  <a:pt x="9557" y="5069"/>
                </a:cubicBezTo>
                <a:cubicBezTo>
                  <a:pt x="9571" y="5069"/>
                  <a:pt x="9584" y="5095"/>
                  <a:pt x="9584" y="5095"/>
                </a:cubicBezTo>
                <a:cubicBezTo>
                  <a:pt x="9611" y="5121"/>
                  <a:pt x="9638" y="5042"/>
                  <a:pt x="9666" y="5069"/>
                </a:cubicBezTo>
                <a:cubicBezTo>
                  <a:pt x="9678" y="5095"/>
                  <a:pt x="9678" y="5095"/>
                  <a:pt x="9678" y="5095"/>
                </a:cubicBezTo>
                <a:cubicBezTo>
                  <a:pt x="9652" y="5172"/>
                  <a:pt x="9611" y="5146"/>
                  <a:pt x="9598" y="5225"/>
                </a:cubicBezTo>
                <a:cubicBezTo>
                  <a:pt x="9611" y="5225"/>
                  <a:pt x="9611" y="5251"/>
                  <a:pt x="9611" y="5251"/>
                </a:cubicBezTo>
                <a:cubicBezTo>
                  <a:pt x="9638" y="5251"/>
                  <a:pt x="9720" y="5225"/>
                  <a:pt x="9747" y="5251"/>
                </a:cubicBezTo>
                <a:cubicBezTo>
                  <a:pt x="9747" y="5275"/>
                  <a:pt x="9747" y="5251"/>
                  <a:pt x="9747" y="5275"/>
                </a:cubicBezTo>
                <a:cubicBezTo>
                  <a:pt x="9732" y="5328"/>
                  <a:pt x="9720" y="5431"/>
                  <a:pt x="9678" y="5457"/>
                </a:cubicBezTo>
                <a:lnTo>
                  <a:pt x="9678" y="5457"/>
                </a:lnTo>
                <a:cubicBezTo>
                  <a:pt x="9678" y="5457"/>
                  <a:pt x="9692" y="5457"/>
                  <a:pt x="9692" y="5484"/>
                </a:cubicBezTo>
                <a:lnTo>
                  <a:pt x="9692" y="5484"/>
                </a:lnTo>
                <a:cubicBezTo>
                  <a:pt x="9678" y="5510"/>
                  <a:pt x="9652" y="5510"/>
                  <a:pt x="9625" y="5510"/>
                </a:cubicBezTo>
                <a:lnTo>
                  <a:pt x="9625" y="5510"/>
                </a:lnTo>
                <a:cubicBezTo>
                  <a:pt x="9666" y="5537"/>
                  <a:pt x="9666" y="5510"/>
                  <a:pt x="9692" y="5510"/>
                </a:cubicBezTo>
                <a:cubicBezTo>
                  <a:pt x="9706" y="5510"/>
                  <a:pt x="9760" y="5587"/>
                  <a:pt x="9760" y="5587"/>
                </a:cubicBezTo>
                <a:cubicBezTo>
                  <a:pt x="9773" y="5640"/>
                  <a:pt x="9760" y="5690"/>
                  <a:pt x="9773" y="5717"/>
                </a:cubicBezTo>
                <a:cubicBezTo>
                  <a:pt x="9787" y="5743"/>
                  <a:pt x="9801" y="5717"/>
                  <a:pt x="9815" y="5743"/>
                </a:cubicBezTo>
                <a:cubicBezTo>
                  <a:pt x="9827" y="5769"/>
                  <a:pt x="9827" y="5794"/>
                  <a:pt x="9841" y="5820"/>
                </a:cubicBezTo>
                <a:cubicBezTo>
                  <a:pt x="9855" y="5846"/>
                  <a:pt x="9855" y="5899"/>
                  <a:pt x="9855" y="5899"/>
                </a:cubicBezTo>
                <a:cubicBezTo>
                  <a:pt x="9881" y="5950"/>
                  <a:pt x="9895" y="5950"/>
                  <a:pt x="9868" y="6029"/>
                </a:cubicBezTo>
                <a:lnTo>
                  <a:pt x="9881" y="6029"/>
                </a:lnTo>
                <a:cubicBezTo>
                  <a:pt x="9909" y="5976"/>
                  <a:pt x="9949" y="6029"/>
                  <a:pt x="9962" y="6055"/>
                </a:cubicBezTo>
                <a:cubicBezTo>
                  <a:pt x="9962" y="6079"/>
                  <a:pt x="9962" y="6106"/>
                  <a:pt x="9962" y="6106"/>
                </a:cubicBezTo>
                <a:cubicBezTo>
                  <a:pt x="9962" y="6158"/>
                  <a:pt x="9909" y="6235"/>
                  <a:pt x="9881" y="6235"/>
                </a:cubicBezTo>
                <a:close/>
                <a:moveTo>
                  <a:pt x="9517" y="5561"/>
                </a:moveTo>
                <a:lnTo>
                  <a:pt x="9517" y="5561"/>
                </a:lnTo>
                <a:cubicBezTo>
                  <a:pt x="9517" y="5561"/>
                  <a:pt x="9517" y="5561"/>
                  <a:pt x="9531" y="5561"/>
                </a:cubicBezTo>
                <a:lnTo>
                  <a:pt x="9531" y="5587"/>
                </a:lnTo>
                <a:cubicBezTo>
                  <a:pt x="9531" y="5613"/>
                  <a:pt x="9517" y="5613"/>
                  <a:pt x="9517" y="5613"/>
                </a:cubicBezTo>
                <a:lnTo>
                  <a:pt x="9517" y="5613"/>
                </a:lnTo>
                <a:cubicBezTo>
                  <a:pt x="9517" y="5587"/>
                  <a:pt x="9517" y="5587"/>
                  <a:pt x="9517" y="5561"/>
                </a:cubicBezTo>
                <a:close/>
                <a:moveTo>
                  <a:pt x="9517" y="5794"/>
                </a:moveTo>
                <a:lnTo>
                  <a:pt x="9517" y="5794"/>
                </a:lnTo>
                <a:cubicBezTo>
                  <a:pt x="9503" y="5820"/>
                  <a:pt x="9489" y="5846"/>
                  <a:pt x="9462" y="5846"/>
                </a:cubicBezTo>
                <a:cubicBezTo>
                  <a:pt x="9477" y="5873"/>
                  <a:pt x="9503" y="5976"/>
                  <a:pt x="9489" y="6029"/>
                </a:cubicBezTo>
                <a:cubicBezTo>
                  <a:pt x="9489" y="6055"/>
                  <a:pt x="9477" y="6079"/>
                  <a:pt x="9477" y="6106"/>
                </a:cubicBezTo>
                <a:cubicBezTo>
                  <a:pt x="9462" y="6132"/>
                  <a:pt x="9449" y="6132"/>
                  <a:pt x="9436" y="6132"/>
                </a:cubicBezTo>
                <a:lnTo>
                  <a:pt x="9436" y="6132"/>
                </a:lnTo>
                <a:cubicBezTo>
                  <a:pt x="9422" y="6132"/>
                  <a:pt x="9408" y="6132"/>
                  <a:pt x="9394" y="6132"/>
                </a:cubicBezTo>
                <a:cubicBezTo>
                  <a:pt x="9368" y="6158"/>
                  <a:pt x="9354" y="6182"/>
                  <a:pt x="9341" y="6209"/>
                </a:cubicBezTo>
                <a:cubicBezTo>
                  <a:pt x="9328" y="6209"/>
                  <a:pt x="9328" y="6209"/>
                  <a:pt x="9313" y="6209"/>
                </a:cubicBezTo>
                <a:cubicBezTo>
                  <a:pt x="9300" y="6235"/>
                  <a:pt x="9287" y="6235"/>
                  <a:pt x="9260" y="6235"/>
                </a:cubicBezTo>
                <a:cubicBezTo>
                  <a:pt x="9260" y="6209"/>
                  <a:pt x="9260" y="6209"/>
                  <a:pt x="9260" y="6182"/>
                </a:cubicBezTo>
                <a:cubicBezTo>
                  <a:pt x="9247" y="6182"/>
                  <a:pt x="9247" y="6182"/>
                  <a:pt x="9233" y="6182"/>
                </a:cubicBezTo>
                <a:lnTo>
                  <a:pt x="9233" y="6158"/>
                </a:lnTo>
                <a:cubicBezTo>
                  <a:pt x="9233" y="6158"/>
                  <a:pt x="9247" y="6158"/>
                  <a:pt x="9247" y="6132"/>
                </a:cubicBezTo>
                <a:lnTo>
                  <a:pt x="9247" y="6132"/>
                </a:lnTo>
                <a:cubicBezTo>
                  <a:pt x="9233" y="6132"/>
                  <a:pt x="9233" y="6132"/>
                  <a:pt x="9219" y="6132"/>
                </a:cubicBezTo>
                <a:cubicBezTo>
                  <a:pt x="9219" y="6132"/>
                  <a:pt x="9219" y="6132"/>
                  <a:pt x="9219" y="6106"/>
                </a:cubicBezTo>
                <a:cubicBezTo>
                  <a:pt x="9233" y="6132"/>
                  <a:pt x="9247" y="6132"/>
                  <a:pt x="9260" y="6106"/>
                </a:cubicBezTo>
                <a:cubicBezTo>
                  <a:pt x="9260" y="6106"/>
                  <a:pt x="9260" y="6079"/>
                  <a:pt x="9273" y="6079"/>
                </a:cubicBezTo>
                <a:cubicBezTo>
                  <a:pt x="9287" y="6079"/>
                  <a:pt x="9300" y="6079"/>
                  <a:pt x="9300" y="6055"/>
                </a:cubicBezTo>
                <a:cubicBezTo>
                  <a:pt x="9287" y="6055"/>
                  <a:pt x="9287" y="6055"/>
                  <a:pt x="9273" y="6055"/>
                </a:cubicBezTo>
                <a:lnTo>
                  <a:pt x="9273" y="6055"/>
                </a:lnTo>
                <a:cubicBezTo>
                  <a:pt x="9273" y="6029"/>
                  <a:pt x="9273" y="6029"/>
                  <a:pt x="9287" y="6029"/>
                </a:cubicBezTo>
                <a:cubicBezTo>
                  <a:pt x="9273" y="6002"/>
                  <a:pt x="9273" y="6002"/>
                  <a:pt x="9273" y="6002"/>
                </a:cubicBezTo>
                <a:cubicBezTo>
                  <a:pt x="9287" y="5976"/>
                  <a:pt x="9300" y="5976"/>
                  <a:pt x="9313" y="5976"/>
                </a:cubicBezTo>
                <a:cubicBezTo>
                  <a:pt x="9313" y="5950"/>
                  <a:pt x="9313" y="5950"/>
                  <a:pt x="9313" y="5950"/>
                </a:cubicBezTo>
                <a:cubicBezTo>
                  <a:pt x="9300" y="5950"/>
                  <a:pt x="9247" y="5950"/>
                  <a:pt x="9233" y="5925"/>
                </a:cubicBezTo>
                <a:cubicBezTo>
                  <a:pt x="9247" y="5925"/>
                  <a:pt x="9247" y="5925"/>
                  <a:pt x="9247" y="5899"/>
                </a:cubicBezTo>
                <a:lnTo>
                  <a:pt x="9247" y="5899"/>
                </a:lnTo>
                <a:lnTo>
                  <a:pt x="9260" y="5899"/>
                </a:lnTo>
                <a:cubicBezTo>
                  <a:pt x="9260" y="5873"/>
                  <a:pt x="9260" y="5873"/>
                  <a:pt x="9273" y="5846"/>
                </a:cubicBezTo>
                <a:lnTo>
                  <a:pt x="9260" y="5846"/>
                </a:lnTo>
                <a:cubicBezTo>
                  <a:pt x="9260" y="5846"/>
                  <a:pt x="9247" y="5846"/>
                  <a:pt x="9233" y="5846"/>
                </a:cubicBezTo>
                <a:cubicBezTo>
                  <a:pt x="9233" y="5846"/>
                  <a:pt x="9233" y="5846"/>
                  <a:pt x="9233" y="5820"/>
                </a:cubicBezTo>
                <a:cubicBezTo>
                  <a:pt x="9247" y="5794"/>
                  <a:pt x="9247" y="5794"/>
                  <a:pt x="9260" y="5769"/>
                </a:cubicBezTo>
                <a:cubicBezTo>
                  <a:pt x="9273" y="5794"/>
                  <a:pt x="9313" y="5794"/>
                  <a:pt x="9341" y="5794"/>
                </a:cubicBezTo>
                <a:cubicBezTo>
                  <a:pt x="9328" y="5794"/>
                  <a:pt x="9328" y="5769"/>
                  <a:pt x="9328" y="5769"/>
                </a:cubicBezTo>
                <a:cubicBezTo>
                  <a:pt x="9341" y="5769"/>
                  <a:pt x="9354" y="5743"/>
                  <a:pt x="9354" y="5717"/>
                </a:cubicBezTo>
                <a:cubicBezTo>
                  <a:pt x="9341" y="5717"/>
                  <a:pt x="9328" y="5717"/>
                  <a:pt x="9313" y="5717"/>
                </a:cubicBezTo>
                <a:cubicBezTo>
                  <a:pt x="9328" y="5717"/>
                  <a:pt x="9328" y="5717"/>
                  <a:pt x="9328" y="5717"/>
                </a:cubicBezTo>
                <a:lnTo>
                  <a:pt x="9341" y="5717"/>
                </a:lnTo>
                <a:cubicBezTo>
                  <a:pt x="9341" y="5664"/>
                  <a:pt x="9354" y="5640"/>
                  <a:pt x="9394" y="5640"/>
                </a:cubicBezTo>
                <a:cubicBezTo>
                  <a:pt x="9394" y="5640"/>
                  <a:pt x="9394" y="5664"/>
                  <a:pt x="9408" y="5664"/>
                </a:cubicBezTo>
                <a:cubicBezTo>
                  <a:pt x="9436" y="5640"/>
                  <a:pt x="9477" y="5613"/>
                  <a:pt x="9489" y="5664"/>
                </a:cubicBezTo>
                <a:cubicBezTo>
                  <a:pt x="9503" y="5690"/>
                  <a:pt x="9517" y="5743"/>
                  <a:pt x="9517" y="5794"/>
                </a:cubicBezTo>
                <a:close/>
                <a:moveTo>
                  <a:pt x="10463" y="7870"/>
                </a:moveTo>
                <a:lnTo>
                  <a:pt x="10463" y="7870"/>
                </a:lnTo>
                <a:cubicBezTo>
                  <a:pt x="10463" y="7870"/>
                  <a:pt x="10463" y="7896"/>
                  <a:pt x="10463" y="7920"/>
                </a:cubicBezTo>
                <a:cubicBezTo>
                  <a:pt x="10463" y="7920"/>
                  <a:pt x="10463" y="7947"/>
                  <a:pt x="10463" y="7973"/>
                </a:cubicBezTo>
                <a:cubicBezTo>
                  <a:pt x="10463" y="7999"/>
                  <a:pt x="10449" y="8026"/>
                  <a:pt x="10449" y="8050"/>
                </a:cubicBezTo>
                <a:cubicBezTo>
                  <a:pt x="10435" y="8050"/>
                  <a:pt x="10435" y="8026"/>
                  <a:pt x="10423" y="8050"/>
                </a:cubicBezTo>
                <a:cubicBezTo>
                  <a:pt x="10423" y="8050"/>
                  <a:pt x="10409" y="8050"/>
                  <a:pt x="10409" y="8076"/>
                </a:cubicBezTo>
                <a:cubicBezTo>
                  <a:pt x="10368" y="8050"/>
                  <a:pt x="10395" y="7973"/>
                  <a:pt x="10381" y="7896"/>
                </a:cubicBezTo>
                <a:cubicBezTo>
                  <a:pt x="10381" y="7870"/>
                  <a:pt x="10368" y="7843"/>
                  <a:pt x="10368" y="7817"/>
                </a:cubicBezTo>
                <a:lnTo>
                  <a:pt x="10368" y="7817"/>
                </a:lnTo>
                <a:cubicBezTo>
                  <a:pt x="10395" y="7793"/>
                  <a:pt x="10423" y="7793"/>
                  <a:pt x="10435" y="7764"/>
                </a:cubicBezTo>
                <a:cubicBezTo>
                  <a:pt x="10449" y="7764"/>
                  <a:pt x="10477" y="7843"/>
                  <a:pt x="10463" y="7870"/>
                </a:cubicBezTo>
                <a:close/>
                <a:moveTo>
                  <a:pt x="10435" y="7531"/>
                </a:moveTo>
                <a:lnTo>
                  <a:pt x="10435" y="7531"/>
                </a:lnTo>
                <a:cubicBezTo>
                  <a:pt x="10435" y="7531"/>
                  <a:pt x="10435" y="7531"/>
                  <a:pt x="10435" y="7507"/>
                </a:cubicBezTo>
                <a:lnTo>
                  <a:pt x="10435" y="7507"/>
                </a:lnTo>
                <a:lnTo>
                  <a:pt x="10449" y="7507"/>
                </a:lnTo>
                <a:cubicBezTo>
                  <a:pt x="10449" y="7584"/>
                  <a:pt x="10449" y="7687"/>
                  <a:pt x="10435" y="7740"/>
                </a:cubicBezTo>
                <a:cubicBezTo>
                  <a:pt x="10423" y="7740"/>
                  <a:pt x="10423" y="7740"/>
                  <a:pt x="10423" y="7740"/>
                </a:cubicBezTo>
                <a:cubicBezTo>
                  <a:pt x="10423" y="7740"/>
                  <a:pt x="10423" y="7740"/>
                  <a:pt x="10423" y="7714"/>
                </a:cubicBezTo>
                <a:lnTo>
                  <a:pt x="10409" y="7714"/>
                </a:lnTo>
                <a:lnTo>
                  <a:pt x="10409" y="7714"/>
                </a:lnTo>
                <a:lnTo>
                  <a:pt x="10409" y="7687"/>
                </a:lnTo>
                <a:lnTo>
                  <a:pt x="10395" y="7687"/>
                </a:lnTo>
                <a:lnTo>
                  <a:pt x="10395" y="7687"/>
                </a:lnTo>
                <a:cubicBezTo>
                  <a:pt x="10395" y="7661"/>
                  <a:pt x="10395" y="7661"/>
                  <a:pt x="10409" y="7661"/>
                </a:cubicBezTo>
                <a:lnTo>
                  <a:pt x="10409" y="7661"/>
                </a:lnTo>
                <a:cubicBezTo>
                  <a:pt x="10395" y="7661"/>
                  <a:pt x="10395" y="7661"/>
                  <a:pt x="10395" y="7661"/>
                </a:cubicBezTo>
                <a:lnTo>
                  <a:pt x="10395" y="7635"/>
                </a:lnTo>
                <a:cubicBezTo>
                  <a:pt x="10395" y="7635"/>
                  <a:pt x="10395" y="7635"/>
                  <a:pt x="10395" y="7610"/>
                </a:cubicBezTo>
                <a:lnTo>
                  <a:pt x="10395" y="7610"/>
                </a:lnTo>
                <a:cubicBezTo>
                  <a:pt x="10395" y="7610"/>
                  <a:pt x="10395" y="7610"/>
                  <a:pt x="10395" y="7584"/>
                </a:cubicBezTo>
                <a:cubicBezTo>
                  <a:pt x="10395" y="7584"/>
                  <a:pt x="10435" y="7558"/>
                  <a:pt x="10435" y="7531"/>
                </a:cubicBezTo>
                <a:close/>
                <a:moveTo>
                  <a:pt x="10801" y="8335"/>
                </a:moveTo>
                <a:lnTo>
                  <a:pt x="10801" y="8335"/>
                </a:lnTo>
                <a:cubicBezTo>
                  <a:pt x="10801" y="8362"/>
                  <a:pt x="10787" y="8362"/>
                  <a:pt x="10787" y="8388"/>
                </a:cubicBezTo>
                <a:cubicBezTo>
                  <a:pt x="10747" y="8362"/>
                  <a:pt x="10706" y="8311"/>
                  <a:pt x="10679" y="8283"/>
                </a:cubicBezTo>
                <a:cubicBezTo>
                  <a:pt x="10652" y="8259"/>
                  <a:pt x="10638" y="8283"/>
                  <a:pt x="10638" y="8232"/>
                </a:cubicBezTo>
                <a:cubicBezTo>
                  <a:pt x="10638" y="8179"/>
                  <a:pt x="10665" y="8206"/>
                  <a:pt x="10679" y="8179"/>
                </a:cubicBezTo>
                <a:cubicBezTo>
                  <a:pt x="10719" y="8206"/>
                  <a:pt x="10733" y="8206"/>
                  <a:pt x="10787" y="8206"/>
                </a:cubicBezTo>
                <a:cubicBezTo>
                  <a:pt x="10787" y="8179"/>
                  <a:pt x="10801" y="8179"/>
                  <a:pt x="10814" y="8179"/>
                </a:cubicBezTo>
                <a:lnTo>
                  <a:pt x="10814" y="8179"/>
                </a:lnTo>
                <a:cubicBezTo>
                  <a:pt x="10814" y="8206"/>
                  <a:pt x="10787" y="8259"/>
                  <a:pt x="10801" y="8311"/>
                </a:cubicBezTo>
                <a:cubicBezTo>
                  <a:pt x="10801" y="8311"/>
                  <a:pt x="10814" y="8335"/>
                  <a:pt x="10801" y="8335"/>
                </a:cubicBezTo>
                <a:close/>
                <a:moveTo>
                  <a:pt x="11490" y="8568"/>
                </a:moveTo>
                <a:lnTo>
                  <a:pt x="11490" y="8568"/>
                </a:lnTo>
                <a:cubicBezTo>
                  <a:pt x="11477" y="8595"/>
                  <a:pt x="11477" y="8595"/>
                  <a:pt x="11477" y="8621"/>
                </a:cubicBezTo>
                <a:cubicBezTo>
                  <a:pt x="11450" y="8621"/>
                  <a:pt x="11422" y="8621"/>
                  <a:pt x="11382" y="8621"/>
                </a:cubicBezTo>
                <a:cubicBezTo>
                  <a:pt x="11382" y="8621"/>
                  <a:pt x="11382" y="8621"/>
                  <a:pt x="11382" y="8595"/>
                </a:cubicBezTo>
                <a:cubicBezTo>
                  <a:pt x="11369" y="8595"/>
                  <a:pt x="11328" y="8595"/>
                  <a:pt x="11314" y="8568"/>
                </a:cubicBezTo>
                <a:lnTo>
                  <a:pt x="11314" y="8544"/>
                </a:lnTo>
                <a:cubicBezTo>
                  <a:pt x="11314" y="8544"/>
                  <a:pt x="11314" y="8544"/>
                  <a:pt x="11328" y="8544"/>
                </a:cubicBezTo>
                <a:cubicBezTo>
                  <a:pt x="11328" y="8518"/>
                  <a:pt x="11328" y="8518"/>
                  <a:pt x="11328" y="8518"/>
                </a:cubicBezTo>
                <a:lnTo>
                  <a:pt x="11328" y="8518"/>
                </a:lnTo>
                <a:cubicBezTo>
                  <a:pt x="11328" y="8544"/>
                  <a:pt x="11328" y="8544"/>
                  <a:pt x="11341" y="8544"/>
                </a:cubicBezTo>
                <a:cubicBezTo>
                  <a:pt x="11341" y="8544"/>
                  <a:pt x="11341" y="8544"/>
                  <a:pt x="11355" y="8518"/>
                </a:cubicBezTo>
                <a:cubicBezTo>
                  <a:pt x="11355" y="8544"/>
                  <a:pt x="11355" y="8544"/>
                  <a:pt x="11355" y="8544"/>
                </a:cubicBezTo>
                <a:lnTo>
                  <a:pt x="11355" y="8544"/>
                </a:lnTo>
                <a:cubicBezTo>
                  <a:pt x="11355" y="8544"/>
                  <a:pt x="11355" y="8544"/>
                  <a:pt x="11355" y="8568"/>
                </a:cubicBezTo>
                <a:cubicBezTo>
                  <a:pt x="11382" y="8568"/>
                  <a:pt x="11396" y="8544"/>
                  <a:pt x="11409" y="8544"/>
                </a:cubicBezTo>
                <a:cubicBezTo>
                  <a:pt x="11422" y="8568"/>
                  <a:pt x="11422" y="8568"/>
                  <a:pt x="11450" y="8568"/>
                </a:cubicBezTo>
                <a:lnTo>
                  <a:pt x="11450" y="8568"/>
                </a:lnTo>
                <a:lnTo>
                  <a:pt x="11450" y="8595"/>
                </a:lnTo>
                <a:lnTo>
                  <a:pt x="11450" y="8595"/>
                </a:lnTo>
                <a:cubicBezTo>
                  <a:pt x="11462" y="8595"/>
                  <a:pt x="11477" y="8568"/>
                  <a:pt x="11490" y="8568"/>
                </a:cubicBezTo>
                <a:close/>
                <a:moveTo>
                  <a:pt x="11923" y="8568"/>
                </a:moveTo>
                <a:lnTo>
                  <a:pt x="11923" y="8568"/>
                </a:lnTo>
                <a:cubicBezTo>
                  <a:pt x="11949" y="8544"/>
                  <a:pt x="11963" y="8518"/>
                  <a:pt x="11990" y="8518"/>
                </a:cubicBezTo>
                <a:cubicBezTo>
                  <a:pt x="11977" y="8544"/>
                  <a:pt x="11963" y="8544"/>
                  <a:pt x="11949" y="8568"/>
                </a:cubicBezTo>
                <a:cubicBezTo>
                  <a:pt x="11949" y="8595"/>
                  <a:pt x="11949" y="8595"/>
                  <a:pt x="11963" y="8595"/>
                </a:cubicBezTo>
                <a:cubicBezTo>
                  <a:pt x="11937" y="8621"/>
                  <a:pt x="11923" y="8647"/>
                  <a:pt x="11895" y="8647"/>
                </a:cubicBezTo>
                <a:cubicBezTo>
                  <a:pt x="11895" y="8647"/>
                  <a:pt x="11895" y="8647"/>
                  <a:pt x="11895" y="8674"/>
                </a:cubicBezTo>
                <a:cubicBezTo>
                  <a:pt x="11882" y="8647"/>
                  <a:pt x="11869" y="8647"/>
                  <a:pt x="11855" y="8647"/>
                </a:cubicBezTo>
                <a:cubicBezTo>
                  <a:pt x="11855" y="8621"/>
                  <a:pt x="11855" y="8621"/>
                  <a:pt x="11855" y="8595"/>
                </a:cubicBezTo>
                <a:cubicBezTo>
                  <a:pt x="11855" y="8595"/>
                  <a:pt x="11882" y="8568"/>
                  <a:pt x="11895" y="8568"/>
                </a:cubicBezTo>
                <a:cubicBezTo>
                  <a:pt x="11895" y="8568"/>
                  <a:pt x="11895" y="8568"/>
                  <a:pt x="11895" y="8544"/>
                </a:cubicBezTo>
                <a:cubicBezTo>
                  <a:pt x="11895" y="8544"/>
                  <a:pt x="11909" y="8544"/>
                  <a:pt x="11923" y="8568"/>
                </a:cubicBezTo>
                <a:close/>
                <a:moveTo>
                  <a:pt x="9260" y="9087"/>
                </a:moveTo>
                <a:lnTo>
                  <a:pt x="9260" y="9087"/>
                </a:lnTo>
                <a:cubicBezTo>
                  <a:pt x="9260" y="9063"/>
                  <a:pt x="9287" y="9036"/>
                  <a:pt x="9287" y="9010"/>
                </a:cubicBezTo>
                <a:cubicBezTo>
                  <a:pt x="9300" y="8984"/>
                  <a:pt x="9287" y="8959"/>
                  <a:pt x="9287" y="8933"/>
                </a:cubicBezTo>
                <a:cubicBezTo>
                  <a:pt x="9300" y="8907"/>
                  <a:pt x="9328" y="8854"/>
                  <a:pt x="9341" y="8828"/>
                </a:cubicBezTo>
                <a:cubicBezTo>
                  <a:pt x="9382" y="8803"/>
                  <a:pt x="9422" y="8777"/>
                  <a:pt x="9449" y="8724"/>
                </a:cubicBezTo>
                <a:cubicBezTo>
                  <a:pt x="9462" y="8674"/>
                  <a:pt x="9489" y="8518"/>
                  <a:pt x="9503" y="8518"/>
                </a:cubicBezTo>
                <a:cubicBezTo>
                  <a:pt x="9503" y="8491"/>
                  <a:pt x="9517" y="8491"/>
                  <a:pt x="9517" y="8491"/>
                </a:cubicBezTo>
                <a:cubicBezTo>
                  <a:pt x="9543" y="8518"/>
                  <a:pt x="9543" y="8568"/>
                  <a:pt x="9584" y="8595"/>
                </a:cubicBezTo>
                <a:cubicBezTo>
                  <a:pt x="9611" y="8595"/>
                  <a:pt x="9678" y="8568"/>
                  <a:pt x="9678" y="8568"/>
                </a:cubicBezTo>
                <a:cubicBezTo>
                  <a:pt x="9692" y="8595"/>
                  <a:pt x="9720" y="8621"/>
                  <a:pt x="9747" y="8595"/>
                </a:cubicBezTo>
                <a:cubicBezTo>
                  <a:pt x="9773" y="8595"/>
                  <a:pt x="9773" y="8544"/>
                  <a:pt x="9787" y="8518"/>
                </a:cubicBezTo>
                <a:cubicBezTo>
                  <a:pt x="9787" y="8518"/>
                  <a:pt x="9827" y="8491"/>
                  <a:pt x="9841" y="8491"/>
                </a:cubicBezTo>
                <a:cubicBezTo>
                  <a:pt x="9841" y="8491"/>
                  <a:pt x="9841" y="8518"/>
                  <a:pt x="9855" y="8518"/>
                </a:cubicBezTo>
                <a:cubicBezTo>
                  <a:pt x="9868" y="8465"/>
                  <a:pt x="9895" y="8439"/>
                  <a:pt x="9909" y="8415"/>
                </a:cubicBezTo>
                <a:cubicBezTo>
                  <a:pt x="9936" y="8388"/>
                  <a:pt x="9976" y="8415"/>
                  <a:pt x="10004" y="8415"/>
                </a:cubicBezTo>
                <a:cubicBezTo>
                  <a:pt x="10017" y="8388"/>
                  <a:pt x="10030" y="8388"/>
                  <a:pt x="10030" y="8388"/>
                </a:cubicBezTo>
                <a:cubicBezTo>
                  <a:pt x="10044" y="8362"/>
                  <a:pt x="10057" y="8388"/>
                  <a:pt x="10071" y="8388"/>
                </a:cubicBezTo>
                <a:cubicBezTo>
                  <a:pt x="10071" y="8388"/>
                  <a:pt x="10085" y="8362"/>
                  <a:pt x="10097" y="8362"/>
                </a:cubicBezTo>
                <a:cubicBezTo>
                  <a:pt x="10139" y="8335"/>
                  <a:pt x="10165" y="8388"/>
                  <a:pt x="10193" y="8388"/>
                </a:cubicBezTo>
                <a:cubicBezTo>
                  <a:pt x="10219" y="8362"/>
                  <a:pt x="10234" y="8362"/>
                  <a:pt x="10260" y="8335"/>
                </a:cubicBezTo>
                <a:cubicBezTo>
                  <a:pt x="10274" y="8335"/>
                  <a:pt x="10274" y="8362"/>
                  <a:pt x="10288" y="8362"/>
                </a:cubicBezTo>
                <a:cubicBezTo>
                  <a:pt x="10300" y="8362"/>
                  <a:pt x="10300" y="8335"/>
                  <a:pt x="10314" y="8335"/>
                </a:cubicBezTo>
                <a:cubicBezTo>
                  <a:pt x="10341" y="8335"/>
                  <a:pt x="10341" y="8362"/>
                  <a:pt x="10355" y="8362"/>
                </a:cubicBezTo>
                <a:cubicBezTo>
                  <a:pt x="10381" y="8388"/>
                  <a:pt x="10423" y="8311"/>
                  <a:pt x="10435" y="8311"/>
                </a:cubicBezTo>
                <a:cubicBezTo>
                  <a:pt x="10449" y="8311"/>
                  <a:pt x="10449" y="8311"/>
                  <a:pt x="10463" y="8283"/>
                </a:cubicBezTo>
                <a:cubicBezTo>
                  <a:pt x="10463" y="8311"/>
                  <a:pt x="10477" y="8311"/>
                  <a:pt x="10490" y="8311"/>
                </a:cubicBezTo>
                <a:cubicBezTo>
                  <a:pt x="10490" y="8335"/>
                  <a:pt x="10490" y="8362"/>
                  <a:pt x="10490" y="8362"/>
                </a:cubicBezTo>
                <a:cubicBezTo>
                  <a:pt x="10504" y="8362"/>
                  <a:pt x="10504" y="8388"/>
                  <a:pt x="10504" y="8388"/>
                </a:cubicBezTo>
                <a:cubicBezTo>
                  <a:pt x="10517" y="8362"/>
                  <a:pt x="10530" y="8335"/>
                  <a:pt x="10544" y="8335"/>
                </a:cubicBezTo>
                <a:cubicBezTo>
                  <a:pt x="10544" y="8415"/>
                  <a:pt x="10477" y="8439"/>
                  <a:pt x="10544" y="8518"/>
                </a:cubicBezTo>
                <a:cubicBezTo>
                  <a:pt x="10544" y="8544"/>
                  <a:pt x="10544" y="8568"/>
                  <a:pt x="10544" y="8568"/>
                </a:cubicBezTo>
                <a:cubicBezTo>
                  <a:pt x="10544" y="8621"/>
                  <a:pt x="10490" y="8698"/>
                  <a:pt x="10477" y="8724"/>
                </a:cubicBezTo>
                <a:cubicBezTo>
                  <a:pt x="10490" y="8777"/>
                  <a:pt x="10504" y="8803"/>
                  <a:pt x="10517" y="8803"/>
                </a:cubicBezTo>
                <a:cubicBezTo>
                  <a:pt x="10530" y="8803"/>
                  <a:pt x="10530" y="8803"/>
                  <a:pt x="10544" y="8803"/>
                </a:cubicBezTo>
                <a:cubicBezTo>
                  <a:pt x="10544" y="8803"/>
                  <a:pt x="10558" y="8828"/>
                  <a:pt x="10558" y="8854"/>
                </a:cubicBezTo>
                <a:cubicBezTo>
                  <a:pt x="10584" y="8854"/>
                  <a:pt x="10612" y="8880"/>
                  <a:pt x="10638" y="8907"/>
                </a:cubicBezTo>
                <a:cubicBezTo>
                  <a:pt x="10652" y="8907"/>
                  <a:pt x="10679" y="8907"/>
                  <a:pt x="10693" y="8907"/>
                </a:cubicBezTo>
                <a:cubicBezTo>
                  <a:pt x="10706" y="8907"/>
                  <a:pt x="10719" y="8907"/>
                  <a:pt x="10733" y="8907"/>
                </a:cubicBezTo>
                <a:cubicBezTo>
                  <a:pt x="10747" y="8933"/>
                  <a:pt x="10747" y="8933"/>
                  <a:pt x="10760" y="8959"/>
                </a:cubicBezTo>
                <a:cubicBezTo>
                  <a:pt x="10760" y="8959"/>
                  <a:pt x="10774" y="8959"/>
                  <a:pt x="10787" y="8959"/>
                </a:cubicBezTo>
                <a:cubicBezTo>
                  <a:pt x="10814" y="8984"/>
                  <a:pt x="10814" y="9063"/>
                  <a:pt x="10842" y="9087"/>
                </a:cubicBezTo>
                <a:cubicBezTo>
                  <a:pt x="10854" y="9113"/>
                  <a:pt x="10922" y="9113"/>
                  <a:pt x="10949" y="9140"/>
                </a:cubicBezTo>
                <a:cubicBezTo>
                  <a:pt x="10976" y="9166"/>
                  <a:pt x="11003" y="9245"/>
                  <a:pt x="11031" y="9245"/>
                </a:cubicBezTo>
                <a:cubicBezTo>
                  <a:pt x="11044" y="9245"/>
                  <a:pt x="11058" y="9216"/>
                  <a:pt x="11071" y="9216"/>
                </a:cubicBezTo>
                <a:cubicBezTo>
                  <a:pt x="11138" y="9140"/>
                  <a:pt x="11071" y="9087"/>
                  <a:pt x="11098" y="9010"/>
                </a:cubicBezTo>
                <a:cubicBezTo>
                  <a:pt x="11125" y="8933"/>
                  <a:pt x="11206" y="8880"/>
                  <a:pt x="11261" y="8907"/>
                </a:cubicBezTo>
                <a:cubicBezTo>
                  <a:pt x="11287" y="8933"/>
                  <a:pt x="11274" y="8959"/>
                  <a:pt x="11287" y="8984"/>
                </a:cubicBezTo>
                <a:cubicBezTo>
                  <a:pt x="11314" y="9010"/>
                  <a:pt x="11341" y="9010"/>
                  <a:pt x="11355" y="9010"/>
                </a:cubicBezTo>
                <a:cubicBezTo>
                  <a:pt x="11369" y="9010"/>
                  <a:pt x="11382" y="9010"/>
                  <a:pt x="11396" y="9010"/>
                </a:cubicBezTo>
                <a:cubicBezTo>
                  <a:pt x="11409" y="9010"/>
                  <a:pt x="11396" y="9063"/>
                  <a:pt x="11409" y="9063"/>
                </a:cubicBezTo>
                <a:cubicBezTo>
                  <a:pt x="11436" y="9063"/>
                  <a:pt x="11462" y="9063"/>
                  <a:pt x="11477" y="9063"/>
                </a:cubicBezTo>
                <a:cubicBezTo>
                  <a:pt x="11517" y="9087"/>
                  <a:pt x="11544" y="9087"/>
                  <a:pt x="11571" y="9113"/>
                </a:cubicBezTo>
                <a:cubicBezTo>
                  <a:pt x="11571" y="9113"/>
                  <a:pt x="11585" y="9113"/>
                  <a:pt x="11585" y="9140"/>
                </a:cubicBezTo>
                <a:cubicBezTo>
                  <a:pt x="11599" y="9140"/>
                  <a:pt x="11611" y="9140"/>
                  <a:pt x="11625" y="9140"/>
                </a:cubicBezTo>
                <a:cubicBezTo>
                  <a:pt x="11639" y="9140"/>
                  <a:pt x="11653" y="9166"/>
                  <a:pt x="11666" y="9166"/>
                </a:cubicBezTo>
                <a:cubicBezTo>
                  <a:pt x="11679" y="9166"/>
                  <a:pt x="11679" y="9140"/>
                  <a:pt x="11693" y="9140"/>
                </a:cubicBezTo>
                <a:cubicBezTo>
                  <a:pt x="11720" y="9087"/>
                  <a:pt x="11774" y="9063"/>
                  <a:pt x="11815" y="9087"/>
                </a:cubicBezTo>
                <a:cubicBezTo>
                  <a:pt x="11828" y="9113"/>
                  <a:pt x="11828" y="9113"/>
                  <a:pt x="11841" y="9140"/>
                </a:cubicBezTo>
                <a:cubicBezTo>
                  <a:pt x="11869" y="9113"/>
                  <a:pt x="11869" y="9140"/>
                  <a:pt x="11895" y="9113"/>
                </a:cubicBezTo>
                <a:cubicBezTo>
                  <a:pt x="11937" y="9166"/>
                  <a:pt x="11949" y="9113"/>
                  <a:pt x="11963" y="9113"/>
                </a:cubicBezTo>
                <a:cubicBezTo>
                  <a:pt x="11990" y="9192"/>
                  <a:pt x="12004" y="9269"/>
                  <a:pt x="12018" y="9348"/>
                </a:cubicBezTo>
                <a:cubicBezTo>
                  <a:pt x="11990" y="9399"/>
                  <a:pt x="11990" y="9478"/>
                  <a:pt x="11977" y="9555"/>
                </a:cubicBezTo>
                <a:lnTo>
                  <a:pt x="11963" y="9555"/>
                </a:lnTo>
                <a:cubicBezTo>
                  <a:pt x="11923" y="9478"/>
                  <a:pt x="11895" y="9372"/>
                  <a:pt x="11882" y="9295"/>
                </a:cubicBezTo>
                <a:cubicBezTo>
                  <a:pt x="11869" y="9295"/>
                  <a:pt x="11869" y="9295"/>
                  <a:pt x="11855" y="9322"/>
                </a:cubicBezTo>
                <a:cubicBezTo>
                  <a:pt x="11869" y="9425"/>
                  <a:pt x="11895" y="9451"/>
                  <a:pt x="11923" y="9528"/>
                </a:cubicBezTo>
                <a:cubicBezTo>
                  <a:pt x="11937" y="9581"/>
                  <a:pt x="11949" y="9658"/>
                  <a:pt x="11949" y="9711"/>
                </a:cubicBezTo>
                <a:cubicBezTo>
                  <a:pt x="11977" y="9788"/>
                  <a:pt x="12004" y="9891"/>
                  <a:pt x="12030" y="9970"/>
                </a:cubicBezTo>
                <a:cubicBezTo>
                  <a:pt x="12044" y="9996"/>
                  <a:pt x="12058" y="10020"/>
                  <a:pt x="12072" y="10047"/>
                </a:cubicBezTo>
                <a:cubicBezTo>
                  <a:pt x="12058" y="10047"/>
                  <a:pt x="12058" y="10047"/>
                  <a:pt x="12044" y="10073"/>
                </a:cubicBezTo>
                <a:cubicBezTo>
                  <a:pt x="12058" y="10100"/>
                  <a:pt x="12058" y="10126"/>
                  <a:pt x="12072" y="10150"/>
                </a:cubicBezTo>
                <a:cubicBezTo>
                  <a:pt x="12072" y="10176"/>
                  <a:pt x="12085" y="10176"/>
                  <a:pt x="12098" y="10203"/>
                </a:cubicBezTo>
                <a:cubicBezTo>
                  <a:pt x="12125" y="10229"/>
                  <a:pt x="12153" y="10332"/>
                  <a:pt x="12153" y="10385"/>
                </a:cubicBezTo>
                <a:cubicBezTo>
                  <a:pt x="12166" y="10462"/>
                  <a:pt x="12153" y="10618"/>
                  <a:pt x="12166" y="10669"/>
                </a:cubicBezTo>
                <a:cubicBezTo>
                  <a:pt x="12193" y="10697"/>
                  <a:pt x="12234" y="10721"/>
                  <a:pt x="12247" y="10774"/>
                </a:cubicBezTo>
                <a:cubicBezTo>
                  <a:pt x="12274" y="10877"/>
                  <a:pt x="12274" y="11060"/>
                  <a:pt x="12314" y="11110"/>
                </a:cubicBezTo>
                <a:lnTo>
                  <a:pt x="12314" y="11110"/>
                </a:lnTo>
                <a:cubicBezTo>
                  <a:pt x="12328" y="11110"/>
                  <a:pt x="12314" y="11084"/>
                  <a:pt x="12328" y="11084"/>
                </a:cubicBezTo>
                <a:cubicBezTo>
                  <a:pt x="12342" y="11084"/>
                  <a:pt x="12342" y="11110"/>
                  <a:pt x="12356" y="11136"/>
                </a:cubicBezTo>
                <a:cubicBezTo>
                  <a:pt x="12368" y="11136"/>
                  <a:pt x="12368" y="11136"/>
                  <a:pt x="12382" y="11136"/>
                </a:cubicBezTo>
                <a:cubicBezTo>
                  <a:pt x="12396" y="11187"/>
                  <a:pt x="12423" y="11216"/>
                  <a:pt x="12436" y="11266"/>
                </a:cubicBezTo>
                <a:cubicBezTo>
                  <a:pt x="12450" y="11266"/>
                  <a:pt x="12450" y="11266"/>
                  <a:pt x="12463" y="11266"/>
                </a:cubicBezTo>
                <a:cubicBezTo>
                  <a:pt x="12477" y="11292"/>
                  <a:pt x="12477" y="11343"/>
                  <a:pt x="12477" y="11343"/>
                </a:cubicBezTo>
                <a:cubicBezTo>
                  <a:pt x="12504" y="11396"/>
                  <a:pt x="12545" y="11396"/>
                  <a:pt x="12545" y="11473"/>
                </a:cubicBezTo>
                <a:cubicBezTo>
                  <a:pt x="12531" y="11499"/>
                  <a:pt x="12504" y="11525"/>
                  <a:pt x="12491" y="11525"/>
                </a:cubicBezTo>
                <a:lnTo>
                  <a:pt x="12491" y="11552"/>
                </a:lnTo>
                <a:lnTo>
                  <a:pt x="12491" y="11552"/>
                </a:lnTo>
                <a:cubicBezTo>
                  <a:pt x="12504" y="11552"/>
                  <a:pt x="12531" y="11552"/>
                  <a:pt x="12531" y="11552"/>
                </a:cubicBezTo>
                <a:cubicBezTo>
                  <a:pt x="12545" y="11602"/>
                  <a:pt x="12572" y="11655"/>
                  <a:pt x="12598" y="11681"/>
                </a:cubicBezTo>
                <a:cubicBezTo>
                  <a:pt x="12612" y="11681"/>
                  <a:pt x="12612" y="11681"/>
                  <a:pt x="12626" y="11681"/>
                </a:cubicBezTo>
                <a:cubicBezTo>
                  <a:pt x="12652" y="11681"/>
                  <a:pt x="12666" y="11655"/>
                  <a:pt x="12693" y="11629"/>
                </a:cubicBezTo>
                <a:cubicBezTo>
                  <a:pt x="12706" y="11629"/>
                  <a:pt x="12721" y="11655"/>
                  <a:pt x="12734" y="11655"/>
                </a:cubicBezTo>
                <a:cubicBezTo>
                  <a:pt x="12761" y="11629"/>
                  <a:pt x="12775" y="11602"/>
                  <a:pt x="12787" y="11602"/>
                </a:cubicBezTo>
                <a:lnTo>
                  <a:pt x="12787" y="11602"/>
                </a:lnTo>
                <a:cubicBezTo>
                  <a:pt x="12801" y="11602"/>
                  <a:pt x="12815" y="11602"/>
                  <a:pt x="12829" y="11602"/>
                </a:cubicBezTo>
                <a:cubicBezTo>
                  <a:pt x="12842" y="11602"/>
                  <a:pt x="12855" y="11578"/>
                  <a:pt x="12869" y="11578"/>
                </a:cubicBezTo>
                <a:cubicBezTo>
                  <a:pt x="12882" y="11578"/>
                  <a:pt x="12896" y="11602"/>
                  <a:pt x="12910" y="11578"/>
                </a:cubicBezTo>
                <a:cubicBezTo>
                  <a:pt x="12950" y="11578"/>
                  <a:pt x="12964" y="11525"/>
                  <a:pt x="12991" y="11499"/>
                </a:cubicBezTo>
                <a:cubicBezTo>
                  <a:pt x="13004" y="11499"/>
                  <a:pt x="13017" y="11525"/>
                  <a:pt x="13017" y="11525"/>
                </a:cubicBezTo>
                <a:lnTo>
                  <a:pt x="13017" y="11525"/>
                </a:lnTo>
                <a:cubicBezTo>
                  <a:pt x="13017" y="11552"/>
                  <a:pt x="13017" y="11578"/>
                  <a:pt x="13017" y="11578"/>
                </a:cubicBezTo>
                <a:cubicBezTo>
                  <a:pt x="13004" y="11602"/>
                  <a:pt x="13017" y="11629"/>
                  <a:pt x="13017" y="11655"/>
                </a:cubicBezTo>
                <a:cubicBezTo>
                  <a:pt x="13017" y="11681"/>
                  <a:pt x="13004" y="11681"/>
                  <a:pt x="13004" y="11708"/>
                </a:cubicBezTo>
                <a:cubicBezTo>
                  <a:pt x="13004" y="11734"/>
                  <a:pt x="13004" y="11785"/>
                  <a:pt x="12991" y="11811"/>
                </a:cubicBezTo>
                <a:cubicBezTo>
                  <a:pt x="12991" y="11837"/>
                  <a:pt x="12977" y="11888"/>
                  <a:pt x="12964" y="11914"/>
                </a:cubicBezTo>
                <a:cubicBezTo>
                  <a:pt x="12950" y="11941"/>
                  <a:pt x="12936" y="11967"/>
                  <a:pt x="12936" y="11967"/>
                </a:cubicBezTo>
                <a:cubicBezTo>
                  <a:pt x="12936" y="11991"/>
                  <a:pt x="12936" y="11991"/>
                  <a:pt x="12936" y="12017"/>
                </a:cubicBezTo>
                <a:cubicBezTo>
                  <a:pt x="12922" y="12070"/>
                  <a:pt x="12910" y="12097"/>
                  <a:pt x="12882" y="12149"/>
                </a:cubicBezTo>
                <a:cubicBezTo>
                  <a:pt x="12882" y="12173"/>
                  <a:pt x="12882" y="12200"/>
                  <a:pt x="12882" y="12226"/>
                </a:cubicBezTo>
                <a:cubicBezTo>
                  <a:pt x="12855" y="12329"/>
                  <a:pt x="12801" y="12406"/>
                  <a:pt x="12775" y="12485"/>
                </a:cubicBezTo>
                <a:cubicBezTo>
                  <a:pt x="12747" y="12536"/>
                  <a:pt x="12734" y="12562"/>
                  <a:pt x="12721" y="12615"/>
                </a:cubicBezTo>
                <a:cubicBezTo>
                  <a:pt x="12666" y="12692"/>
                  <a:pt x="12612" y="12745"/>
                  <a:pt x="12557" y="12822"/>
                </a:cubicBezTo>
                <a:cubicBezTo>
                  <a:pt x="12517" y="12923"/>
                  <a:pt x="12477" y="13002"/>
                  <a:pt x="12423" y="13105"/>
                </a:cubicBezTo>
                <a:cubicBezTo>
                  <a:pt x="12436" y="13131"/>
                  <a:pt x="12436" y="13131"/>
                  <a:pt x="12423" y="13158"/>
                </a:cubicBezTo>
                <a:cubicBezTo>
                  <a:pt x="12409" y="13158"/>
                  <a:pt x="12409" y="13184"/>
                  <a:pt x="12382" y="13158"/>
                </a:cubicBezTo>
                <a:cubicBezTo>
                  <a:pt x="12382" y="13235"/>
                  <a:pt x="12368" y="13235"/>
                  <a:pt x="12342" y="13261"/>
                </a:cubicBezTo>
                <a:cubicBezTo>
                  <a:pt x="12342" y="13338"/>
                  <a:pt x="12314" y="13338"/>
                  <a:pt x="12301" y="13391"/>
                </a:cubicBezTo>
                <a:cubicBezTo>
                  <a:pt x="12301" y="13417"/>
                  <a:pt x="12314" y="13441"/>
                  <a:pt x="12301" y="13467"/>
                </a:cubicBezTo>
                <a:cubicBezTo>
                  <a:pt x="12301" y="13467"/>
                  <a:pt x="12288" y="13467"/>
                  <a:pt x="12288" y="13494"/>
                </a:cubicBezTo>
                <a:cubicBezTo>
                  <a:pt x="12274" y="13494"/>
                  <a:pt x="12261" y="13623"/>
                  <a:pt x="12261" y="13676"/>
                </a:cubicBezTo>
                <a:cubicBezTo>
                  <a:pt x="12274" y="13702"/>
                  <a:pt x="12288" y="13727"/>
                  <a:pt x="12301" y="13753"/>
                </a:cubicBezTo>
                <a:cubicBezTo>
                  <a:pt x="12301" y="13779"/>
                  <a:pt x="12288" y="13806"/>
                  <a:pt x="12288" y="13832"/>
                </a:cubicBezTo>
                <a:cubicBezTo>
                  <a:pt x="12288" y="13856"/>
                  <a:pt x="12301" y="13856"/>
                  <a:pt x="12301" y="13856"/>
                </a:cubicBezTo>
                <a:cubicBezTo>
                  <a:pt x="12288" y="13935"/>
                  <a:pt x="12301" y="14039"/>
                  <a:pt x="12314" y="14089"/>
                </a:cubicBezTo>
                <a:cubicBezTo>
                  <a:pt x="12328" y="14142"/>
                  <a:pt x="12356" y="14142"/>
                  <a:pt x="12368" y="14195"/>
                </a:cubicBezTo>
                <a:cubicBezTo>
                  <a:pt x="12368" y="14221"/>
                  <a:pt x="12356" y="14245"/>
                  <a:pt x="12356" y="14271"/>
                </a:cubicBezTo>
                <a:cubicBezTo>
                  <a:pt x="12356" y="14298"/>
                  <a:pt x="12368" y="14375"/>
                  <a:pt x="12368" y="14427"/>
                </a:cubicBezTo>
                <a:cubicBezTo>
                  <a:pt x="12356" y="14454"/>
                  <a:pt x="12356" y="14454"/>
                  <a:pt x="12356" y="14480"/>
                </a:cubicBezTo>
                <a:cubicBezTo>
                  <a:pt x="12368" y="14504"/>
                  <a:pt x="12368" y="14583"/>
                  <a:pt x="12368" y="14636"/>
                </a:cubicBezTo>
                <a:lnTo>
                  <a:pt x="12382" y="14660"/>
                </a:lnTo>
                <a:lnTo>
                  <a:pt x="12382" y="14660"/>
                </a:lnTo>
                <a:cubicBezTo>
                  <a:pt x="12382" y="14687"/>
                  <a:pt x="12368" y="14713"/>
                  <a:pt x="12368" y="14713"/>
                </a:cubicBezTo>
                <a:cubicBezTo>
                  <a:pt x="12368" y="14739"/>
                  <a:pt x="12368" y="14739"/>
                  <a:pt x="12368" y="14766"/>
                </a:cubicBezTo>
                <a:cubicBezTo>
                  <a:pt x="12342" y="14816"/>
                  <a:pt x="12328" y="14869"/>
                  <a:pt x="12301" y="14920"/>
                </a:cubicBezTo>
                <a:cubicBezTo>
                  <a:pt x="12261" y="14972"/>
                  <a:pt x="12207" y="14972"/>
                  <a:pt x="12166" y="15023"/>
                </a:cubicBezTo>
                <a:cubicBezTo>
                  <a:pt x="12125" y="15076"/>
                  <a:pt x="12112" y="15155"/>
                  <a:pt x="12085" y="15205"/>
                </a:cubicBezTo>
                <a:cubicBezTo>
                  <a:pt x="12058" y="15232"/>
                  <a:pt x="12030" y="15258"/>
                  <a:pt x="12004" y="15308"/>
                </a:cubicBezTo>
                <a:cubicBezTo>
                  <a:pt x="12004" y="15335"/>
                  <a:pt x="12004" y="15361"/>
                  <a:pt x="12004" y="15387"/>
                </a:cubicBezTo>
                <a:cubicBezTo>
                  <a:pt x="12018" y="15387"/>
                  <a:pt x="12030" y="15414"/>
                  <a:pt x="12030" y="15438"/>
                </a:cubicBezTo>
                <a:cubicBezTo>
                  <a:pt x="12018" y="15491"/>
                  <a:pt x="12030" y="15541"/>
                  <a:pt x="12030" y="15594"/>
                </a:cubicBezTo>
                <a:cubicBezTo>
                  <a:pt x="12044" y="15594"/>
                  <a:pt x="12044" y="15594"/>
                  <a:pt x="12058" y="15594"/>
                </a:cubicBezTo>
                <a:cubicBezTo>
                  <a:pt x="12058" y="15647"/>
                  <a:pt x="12058" y="15697"/>
                  <a:pt x="12044" y="15750"/>
                </a:cubicBezTo>
                <a:lnTo>
                  <a:pt x="12044" y="15776"/>
                </a:lnTo>
                <a:lnTo>
                  <a:pt x="12044" y="15776"/>
                </a:lnTo>
                <a:cubicBezTo>
                  <a:pt x="12044" y="15803"/>
                  <a:pt x="12044" y="15803"/>
                  <a:pt x="12058" y="15827"/>
                </a:cubicBezTo>
                <a:cubicBezTo>
                  <a:pt x="12030" y="15932"/>
                  <a:pt x="11977" y="15932"/>
                  <a:pt x="11923" y="15983"/>
                </a:cubicBezTo>
                <a:cubicBezTo>
                  <a:pt x="11895" y="16009"/>
                  <a:pt x="11882" y="16036"/>
                  <a:pt x="11869" y="16062"/>
                </a:cubicBezTo>
                <a:cubicBezTo>
                  <a:pt x="11869" y="16062"/>
                  <a:pt x="11869" y="16062"/>
                  <a:pt x="11869" y="16088"/>
                </a:cubicBezTo>
                <a:cubicBezTo>
                  <a:pt x="11869" y="16088"/>
                  <a:pt x="11882" y="16112"/>
                  <a:pt x="11895" y="16112"/>
                </a:cubicBezTo>
                <a:cubicBezTo>
                  <a:pt x="11895" y="16165"/>
                  <a:pt x="11882" y="16268"/>
                  <a:pt x="11869" y="16321"/>
                </a:cubicBezTo>
                <a:lnTo>
                  <a:pt x="11855" y="16321"/>
                </a:lnTo>
                <a:cubicBezTo>
                  <a:pt x="11855" y="16345"/>
                  <a:pt x="11869" y="16372"/>
                  <a:pt x="11855" y="16398"/>
                </a:cubicBezTo>
                <a:cubicBezTo>
                  <a:pt x="11855" y="16424"/>
                  <a:pt x="11815" y="16475"/>
                  <a:pt x="11788" y="16501"/>
                </a:cubicBezTo>
                <a:cubicBezTo>
                  <a:pt x="11734" y="16684"/>
                  <a:pt x="11666" y="16840"/>
                  <a:pt x="11585" y="16969"/>
                </a:cubicBezTo>
                <a:cubicBezTo>
                  <a:pt x="11557" y="16993"/>
                  <a:pt x="11544" y="17022"/>
                  <a:pt x="11531" y="17073"/>
                </a:cubicBezTo>
                <a:cubicBezTo>
                  <a:pt x="11504" y="17073"/>
                  <a:pt x="11450" y="17073"/>
                  <a:pt x="11436" y="17099"/>
                </a:cubicBezTo>
                <a:lnTo>
                  <a:pt x="11436" y="17125"/>
                </a:lnTo>
                <a:cubicBezTo>
                  <a:pt x="11422" y="17125"/>
                  <a:pt x="11409" y="17099"/>
                  <a:pt x="11396" y="17099"/>
                </a:cubicBezTo>
                <a:cubicBezTo>
                  <a:pt x="11396" y="17125"/>
                  <a:pt x="11382" y="17125"/>
                  <a:pt x="11382" y="17149"/>
                </a:cubicBezTo>
                <a:cubicBezTo>
                  <a:pt x="11369" y="17125"/>
                  <a:pt x="11341" y="17099"/>
                  <a:pt x="11314" y="17099"/>
                </a:cubicBezTo>
                <a:cubicBezTo>
                  <a:pt x="11301" y="17125"/>
                  <a:pt x="11301" y="17125"/>
                  <a:pt x="11287" y="17125"/>
                </a:cubicBezTo>
                <a:cubicBezTo>
                  <a:pt x="11261" y="17125"/>
                  <a:pt x="11247" y="17099"/>
                  <a:pt x="11220" y="17125"/>
                </a:cubicBezTo>
                <a:cubicBezTo>
                  <a:pt x="11220" y="17149"/>
                  <a:pt x="11206" y="17149"/>
                  <a:pt x="11206" y="17176"/>
                </a:cubicBezTo>
                <a:cubicBezTo>
                  <a:pt x="11180" y="17176"/>
                  <a:pt x="11152" y="17149"/>
                  <a:pt x="11125" y="17176"/>
                </a:cubicBezTo>
                <a:cubicBezTo>
                  <a:pt x="11112" y="17176"/>
                  <a:pt x="11098" y="17202"/>
                  <a:pt x="11085" y="17229"/>
                </a:cubicBezTo>
                <a:cubicBezTo>
                  <a:pt x="11071" y="17229"/>
                  <a:pt x="11058" y="17202"/>
                  <a:pt x="11058" y="17202"/>
                </a:cubicBezTo>
                <a:cubicBezTo>
                  <a:pt x="11044" y="17176"/>
                  <a:pt x="11044" y="17176"/>
                  <a:pt x="11044" y="17149"/>
                </a:cubicBezTo>
                <a:cubicBezTo>
                  <a:pt x="11031" y="17149"/>
                  <a:pt x="11031" y="17149"/>
                  <a:pt x="11031" y="17149"/>
                </a:cubicBezTo>
                <a:cubicBezTo>
                  <a:pt x="11017" y="17149"/>
                  <a:pt x="11017" y="17125"/>
                  <a:pt x="11017" y="17125"/>
                </a:cubicBezTo>
                <a:cubicBezTo>
                  <a:pt x="11003" y="17125"/>
                  <a:pt x="11003" y="17125"/>
                  <a:pt x="11003" y="17125"/>
                </a:cubicBezTo>
                <a:lnTo>
                  <a:pt x="11003" y="17149"/>
                </a:lnTo>
                <a:lnTo>
                  <a:pt x="11003" y="17149"/>
                </a:lnTo>
                <a:cubicBezTo>
                  <a:pt x="10991" y="17149"/>
                  <a:pt x="10991" y="17149"/>
                  <a:pt x="10991" y="17125"/>
                </a:cubicBezTo>
                <a:cubicBezTo>
                  <a:pt x="10991" y="17125"/>
                  <a:pt x="11003" y="17099"/>
                  <a:pt x="11003" y="17073"/>
                </a:cubicBezTo>
                <a:cubicBezTo>
                  <a:pt x="10991" y="17046"/>
                  <a:pt x="10963" y="16969"/>
                  <a:pt x="10963" y="16969"/>
                </a:cubicBezTo>
                <a:cubicBezTo>
                  <a:pt x="10976" y="16943"/>
                  <a:pt x="10976" y="16943"/>
                  <a:pt x="10991" y="16943"/>
                </a:cubicBezTo>
                <a:cubicBezTo>
                  <a:pt x="11003" y="16840"/>
                  <a:pt x="10963" y="16761"/>
                  <a:pt x="10949" y="16684"/>
                </a:cubicBezTo>
                <a:cubicBezTo>
                  <a:pt x="10922" y="16607"/>
                  <a:pt x="10909" y="16501"/>
                  <a:pt x="10882" y="16424"/>
                </a:cubicBezTo>
                <a:cubicBezTo>
                  <a:pt x="10868" y="16372"/>
                  <a:pt x="10842" y="16321"/>
                  <a:pt x="10814" y="16268"/>
                </a:cubicBezTo>
                <a:cubicBezTo>
                  <a:pt x="10801" y="16218"/>
                  <a:pt x="10801" y="16192"/>
                  <a:pt x="10787" y="16139"/>
                </a:cubicBezTo>
                <a:cubicBezTo>
                  <a:pt x="10787" y="16139"/>
                  <a:pt x="10801" y="16112"/>
                  <a:pt x="10801" y="16088"/>
                </a:cubicBezTo>
                <a:cubicBezTo>
                  <a:pt x="10787" y="16062"/>
                  <a:pt x="10774" y="16036"/>
                  <a:pt x="10774" y="16009"/>
                </a:cubicBezTo>
                <a:cubicBezTo>
                  <a:pt x="10774" y="15983"/>
                  <a:pt x="10787" y="15956"/>
                  <a:pt x="10787" y="15932"/>
                </a:cubicBezTo>
                <a:cubicBezTo>
                  <a:pt x="10774" y="15906"/>
                  <a:pt x="10774" y="15880"/>
                  <a:pt x="10774" y="15853"/>
                </a:cubicBezTo>
                <a:cubicBezTo>
                  <a:pt x="10760" y="15803"/>
                  <a:pt x="10760" y="15750"/>
                  <a:pt x="10747" y="15697"/>
                </a:cubicBezTo>
                <a:cubicBezTo>
                  <a:pt x="10787" y="15620"/>
                  <a:pt x="10719" y="15517"/>
                  <a:pt x="10706" y="15464"/>
                </a:cubicBezTo>
                <a:cubicBezTo>
                  <a:pt x="10679" y="15387"/>
                  <a:pt x="10665" y="15284"/>
                  <a:pt x="10638" y="15205"/>
                </a:cubicBezTo>
                <a:cubicBezTo>
                  <a:pt x="10625" y="15155"/>
                  <a:pt x="10598" y="15128"/>
                  <a:pt x="10598" y="15076"/>
                </a:cubicBezTo>
                <a:cubicBezTo>
                  <a:pt x="10584" y="14999"/>
                  <a:pt x="10584" y="14893"/>
                  <a:pt x="10584" y="14816"/>
                </a:cubicBezTo>
                <a:cubicBezTo>
                  <a:pt x="10625" y="14766"/>
                  <a:pt x="10612" y="14610"/>
                  <a:pt x="10638" y="14531"/>
                </a:cubicBezTo>
                <a:cubicBezTo>
                  <a:pt x="10638" y="14504"/>
                  <a:pt x="10652" y="14504"/>
                  <a:pt x="10652" y="14480"/>
                </a:cubicBezTo>
                <a:cubicBezTo>
                  <a:pt x="10652" y="14480"/>
                  <a:pt x="10665" y="14454"/>
                  <a:pt x="10665" y="14427"/>
                </a:cubicBezTo>
                <a:lnTo>
                  <a:pt x="10679" y="14427"/>
                </a:lnTo>
                <a:cubicBezTo>
                  <a:pt x="10706" y="14401"/>
                  <a:pt x="10706" y="14324"/>
                  <a:pt x="10719" y="14271"/>
                </a:cubicBezTo>
                <a:cubicBezTo>
                  <a:pt x="10719" y="14245"/>
                  <a:pt x="10706" y="14195"/>
                  <a:pt x="10706" y="14168"/>
                </a:cubicBezTo>
                <a:cubicBezTo>
                  <a:pt x="10706" y="14118"/>
                  <a:pt x="10638" y="14012"/>
                  <a:pt x="10693" y="13962"/>
                </a:cubicBezTo>
                <a:cubicBezTo>
                  <a:pt x="10693" y="13883"/>
                  <a:pt x="10679" y="13856"/>
                  <a:pt x="10665" y="13806"/>
                </a:cubicBezTo>
                <a:cubicBezTo>
                  <a:pt x="10665" y="13779"/>
                  <a:pt x="10652" y="13753"/>
                  <a:pt x="10652" y="13727"/>
                </a:cubicBezTo>
                <a:cubicBezTo>
                  <a:pt x="10638" y="13702"/>
                  <a:pt x="10638" y="13676"/>
                  <a:pt x="10625" y="13650"/>
                </a:cubicBezTo>
                <a:cubicBezTo>
                  <a:pt x="10612" y="13623"/>
                  <a:pt x="10625" y="13571"/>
                  <a:pt x="10612" y="13546"/>
                </a:cubicBezTo>
                <a:cubicBezTo>
                  <a:pt x="10612" y="13546"/>
                  <a:pt x="10598" y="13467"/>
                  <a:pt x="10584" y="13441"/>
                </a:cubicBezTo>
                <a:cubicBezTo>
                  <a:pt x="10572" y="13417"/>
                  <a:pt x="10544" y="13364"/>
                  <a:pt x="10517" y="13314"/>
                </a:cubicBezTo>
                <a:cubicBezTo>
                  <a:pt x="10504" y="13287"/>
                  <a:pt x="10490" y="13261"/>
                  <a:pt x="10477" y="13235"/>
                </a:cubicBezTo>
                <a:lnTo>
                  <a:pt x="10477" y="13235"/>
                </a:lnTo>
                <a:cubicBezTo>
                  <a:pt x="10477" y="13208"/>
                  <a:pt x="10477" y="13208"/>
                  <a:pt x="10463" y="13208"/>
                </a:cubicBezTo>
                <a:cubicBezTo>
                  <a:pt x="10449" y="13184"/>
                  <a:pt x="10435" y="13158"/>
                  <a:pt x="10435" y="13131"/>
                </a:cubicBezTo>
                <a:lnTo>
                  <a:pt x="10435" y="13131"/>
                </a:lnTo>
                <a:cubicBezTo>
                  <a:pt x="10435" y="13131"/>
                  <a:pt x="10435" y="13105"/>
                  <a:pt x="10449" y="13105"/>
                </a:cubicBezTo>
                <a:cubicBezTo>
                  <a:pt x="10435" y="13079"/>
                  <a:pt x="10435" y="13079"/>
                  <a:pt x="10423" y="13079"/>
                </a:cubicBezTo>
                <a:lnTo>
                  <a:pt x="10409" y="13028"/>
                </a:lnTo>
                <a:cubicBezTo>
                  <a:pt x="10435" y="13002"/>
                  <a:pt x="10435" y="12949"/>
                  <a:pt x="10449" y="12898"/>
                </a:cubicBezTo>
                <a:cubicBezTo>
                  <a:pt x="10449" y="12898"/>
                  <a:pt x="10463" y="12898"/>
                  <a:pt x="10477" y="12898"/>
                </a:cubicBezTo>
                <a:lnTo>
                  <a:pt x="10477" y="12898"/>
                </a:lnTo>
                <a:cubicBezTo>
                  <a:pt x="10463" y="12898"/>
                  <a:pt x="10449" y="12874"/>
                  <a:pt x="10435" y="12848"/>
                </a:cubicBezTo>
                <a:cubicBezTo>
                  <a:pt x="10449" y="12848"/>
                  <a:pt x="10463" y="12822"/>
                  <a:pt x="10463" y="12795"/>
                </a:cubicBezTo>
                <a:cubicBezTo>
                  <a:pt x="10449" y="12795"/>
                  <a:pt x="10449" y="12795"/>
                  <a:pt x="10435" y="12795"/>
                </a:cubicBezTo>
                <a:cubicBezTo>
                  <a:pt x="10435" y="12769"/>
                  <a:pt x="10435" y="12769"/>
                  <a:pt x="10435" y="12769"/>
                </a:cubicBezTo>
                <a:cubicBezTo>
                  <a:pt x="10449" y="12745"/>
                  <a:pt x="10463" y="12718"/>
                  <a:pt x="10477" y="12668"/>
                </a:cubicBezTo>
                <a:cubicBezTo>
                  <a:pt x="10477" y="12668"/>
                  <a:pt x="10477" y="12639"/>
                  <a:pt x="10463" y="12639"/>
                </a:cubicBezTo>
                <a:cubicBezTo>
                  <a:pt x="10477" y="12615"/>
                  <a:pt x="10477" y="12589"/>
                  <a:pt x="10477" y="12589"/>
                </a:cubicBezTo>
                <a:cubicBezTo>
                  <a:pt x="10477" y="12536"/>
                  <a:pt x="10463" y="12512"/>
                  <a:pt x="10449" y="12485"/>
                </a:cubicBezTo>
                <a:cubicBezTo>
                  <a:pt x="10463" y="12485"/>
                  <a:pt x="10463" y="12459"/>
                  <a:pt x="10463" y="12459"/>
                </a:cubicBezTo>
                <a:lnTo>
                  <a:pt x="10463" y="12459"/>
                </a:lnTo>
                <a:cubicBezTo>
                  <a:pt x="10463" y="12459"/>
                  <a:pt x="10463" y="12459"/>
                  <a:pt x="10463" y="12433"/>
                </a:cubicBezTo>
                <a:cubicBezTo>
                  <a:pt x="10409" y="12459"/>
                  <a:pt x="10423" y="12433"/>
                  <a:pt x="10409" y="12382"/>
                </a:cubicBezTo>
                <a:cubicBezTo>
                  <a:pt x="10409" y="12356"/>
                  <a:pt x="10381" y="12356"/>
                  <a:pt x="10368" y="12356"/>
                </a:cubicBezTo>
                <a:cubicBezTo>
                  <a:pt x="10381" y="12356"/>
                  <a:pt x="10381" y="12382"/>
                  <a:pt x="10381" y="12382"/>
                </a:cubicBezTo>
                <a:cubicBezTo>
                  <a:pt x="10355" y="12406"/>
                  <a:pt x="10328" y="12382"/>
                  <a:pt x="10300" y="12382"/>
                </a:cubicBezTo>
                <a:cubicBezTo>
                  <a:pt x="10260" y="12459"/>
                  <a:pt x="10193" y="12382"/>
                  <a:pt x="10193" y="12303"/>
                </a:cubicBezTo>
                <a:lnTo>
                  <a:pt x="10193" y="12277"/>
                </a:lnTo>
                <a:cubicBezTo>
                  <a:pt x="10193" y="12253"/>
                  <a:pt x="10193" y="12253"/>
                  <a:pt x="10193" y="12253"/>
                </a:cubicBezTo>
                <a:lnTo>
                  <a:pt x="10179" y="12253"/>
                </a:lnTo>
                <a:cubicBezTo>
                  <a:pt x="10179" y="12253"/>
                  <a:pt x="10179" y="12226"/>
                  <a:pt x="10165" y="12226"/>
                </a:cubicBezTo>
                <a:cubicBezTo>
                  <a:pt x="10165" y="12200"/>
                  <a:pt x="10111" y="12149"/>
                  <a:pt x="10097" y="12149"/>
                </a:cubicBezTo>
                <a:cubicBezTo>
                  <a:pt x="10097" y="12149"/>
                  <a:pt x="10085" y="12149"/>
                  <a:pt x="10085" y="12173"/>
                </a:cubicBezTo>
                <a:cubicBezTo>
                  <a:pt x="10044" y="12173"/>
                  <a:pt x="9990" y="12173"/>
                  <a:pt x="9949" y="12200"/>
                </a:cubicBezTo>
                <a:cubicBezTo>
                  <a:pt x="9936" y="12200"/>
                  <a:pt x="9936" y="12226"/>
                  <a:pt x="9922" y="12253"/>
                </a:cubicBezTo>
                <a:cubicBezTo>
                  <a:pt x="9909" y="12253"/>
                  <a:pt x="9881" y="12253"/>
                  <a:pt x="9868" y="12253"/>
                </a:cubicBezTo>
                <a:cubicBezTo>
                  <a:pt x="9827" y="12277"/>
                  <a:pt x="9773" y="12329"/>
                  <a:pt x="9732" y="12356"/>
                </a:cubicBezTo>
                <a:lnTo>
                  <a:pt x="9678" y="12303"/>
                </a:lnTo>
                <a:lnTo>
                  <a:pt x="9666" y="12303"/>
                </a:lnTo>
                <a:cubicBezTo>
                  <a:pt x="9652" y="12329"/>
                  <a:pt x="9638" y="12303"/>
                  <a:pt x="9625" y="12303"/>
                </a:cubicBezTo>
                <a:cubicBezTo>
                  <a:pt x="9598" y="12277"/>
                  <a:pt x="9557" y="12303"/>
                  <a:pt x="9543" y="12303"/>
                </a:cubicBezTo>
                <a:cubicBezTo>
                  <a:pt x="9517" y="12329"/>
                  <a:pt x="9489" y="12329"/>
                  <a:pt x="9477" y="12356"/>
                </a:cubicBezTo>
                <a:cubicBezTo>
                  <a:pt x="9449" y="12356"/>
                  <a:pt x="9422" y="12382"/>
                  <a:pt x="9408" y="12406"/>
                </a:cubicBezTo>
                <a:cubicBezTo>
                  <a:pt x="9394" y="12406"/>
                  <a:pt x="9341" y="12356"/>
                  <a:pt x="9328" y="12329"/>
                </a:cubicBezTo>
                <a:cubicBezTo>
                  <a:pt x="9287" y="12303"/>
                  <a:pt x="9260" y="12253"/>
                  <a:pt x="9219" y="12200"/>
                </a:cubicBezTo>
                <a:cubicBezTo>
                  <a:pt x="9205" y="12173"/>
                  <a:pt x="9192" y="12149"/>
                  <a:pt x="9179" y="12149"/>
                </a:cubicBezTo>
                <a:cubicBezTo>
                  <a:pt x="9152" y="12121"/>
                  <a:pt x="9138" y="12070"/>
                  <a:pt x="9112" y="12044"/>
                </a:cubicBezTo>
                <a:cubicBezTo>
                  <a:pt x="9112" y="12044"/>
                  <a:pt x="9112" y="12017"/>
                  <a:pt x="9098" y="12017"/>
                </a:cubicBezTo>
                <a:cubicBezTo>
                  <a:pt x="9084" y="12017"/>
                  <a:pt x="9057" y="11967"/>
                  <a:pt x="9044" y="11941"/>
                </a:cubicBezTo>
                <a:lnTo>
                  <a:pt x="9057" y="11941"/>
                </a:lnTo>
                <a:cubicBezTo>
                  <a:pt x="9057" y="11914"/>
                  <a:pt x="9057" y="11914"/>
                  <a:pt x="9070" y="11914"/>
                </a:cubicBezTo>
                <a:lnTo>
                  <a:pt x="9070" y="11888"/>
                </a:lnTo>
                <a:cubicBezTo>
                  <a:pt x="9057" y="11888"/>
                  <a:pt x="9057" y="11888"/>
                  <a:pt x="9057" y="11888"/>
                </a:cubicBezTo>
                <a:cubicBezTo>
                  <a:pt x="9057" y="11864"/>
                  <a:pt x="9057" y="11864"/>
                  <a:pt x="9057" y="11837"/>
                </a:cubicBezTo>
                <a:cubicBezTo>
                  <a:pt x="9044" y="11811"/>
                  <a:pt x="9030" y="11811"/>
                  <a:pt x="9017" y="11785"/>
                </a:cubicBezTo>
                <a:cubicBezTo>
                  <a:pt x="9017" y="11758"/>
                  <a:pt x="9017" y="11758"/>
                  <a:pt x="9017" y="11734"/>
                </a:cubicBezTo>
                <a:cubicBezTo>
                  <a:pt x="9003" y="11734"/>
                  <a:pt x="8975" y="11708"/>
                  <a:pt x="8963" y="11681"/>
                </a:cubicBezTo>
                <a:cubicBezTo>
                  <a:pt x="8963" y="11655"/>
                  <a:pt x="8963" y="11655"/>
                  <a:pt x="8963" y="11629"/>
                </a:cubicBezTo>
                <a:cubicBezTo>
                  <a:pt x="8949" y="11629"/>
                  <a:pt x="8949" y="11629"/>
                  <a:pt x="8935" y="11629"/>
                </a:cubicBezTo>
                <a:cubicBezTo>
                  <a:pt x="8935" y="11602"/>
                  <a:pt x="8935" y="11602"/>
                  <a:pt x="8935" y="11602"/>
                </a:cubicBezTo>
                <a:cubicBezTo>
                  <a:pt x="8935" y="11602"/>
                  <a:pt x="8921" y="11602"/>
                  <a:pt x="8909" y="11578"/>
                </a:cubicBezTo>
                <a:cubicBezTo>
                  <a:pt x="8909" y="11552"/>
                  <a:pt x="8921" y="11525"/>
                  <a:pt x="8935" y="11525"/>
                </a:cubicBezTo>
                <a:cubicBezTo>
                  <a:pt x="8921" y="11499"/>
                  <a:pt x="8895" y="11499"/>
                  <a:pt x="8881" y="11525"/>
                </a:cubicBezTo>
                <a:cubicBezTo>
                  <a:pt x="8881" y="11499"/>
                  <a:pt x="8868" y="11499"/>
                  <a:pt x="8854" y="11473"/>
                </a:cubicBezTo>
                <a:lnTo>
                  <a:pt x="8854" y="11473"/>
                </a:lnTo>
                <a:cubicBezTo>
                  <a:pt x="8841" y="11448"/>
                  <a:pt x="8841" y="11473"/>
                  <a:pt x="8828" y="11422"/>
                </a:cubicBezTo>
                <a:cubicBezTo>
                  <a:pt x="8828" y="11396"/>
                  <a:pt x="8828" y="11343"/>
                  <a:pt x="8841" y="11319"/>
                </a:cubicBezTo>
                <a:lnTo>
                  <a:pt x="8841" y="11319"/>
                </a:lnTo>
                <a:cubicBezTo>
                  <a:pt x="8841" y="11292"/>
                  <a:pt x="8841" y="11292"/>
                  <a:pt x="8841" y="11292"/>
                </a:cubicBezTo>
                <a:cubicBezTo>
                  <a:pt x="8828" y="11266"/>
                  <a:pt x="8828" y="11187"/>
                  <a:pt x="8786" y="11163"/>
                </a:cubicBezTo>
                <a:lnTo>
                  <a:pt x="8786" y="11163"/>
                </a:lnTo>
                <a:cubicBezTo>
                  <a:pt x="8814" y="11136"/>
                  <a:pt x="8841" y="11060"/>
                  <a:pt x="8841" y="11007"/>
                </a:cubicBezTo>
                <a:cubicBezTo>
                  <a:pt x="8854" y="10981"/>
                  <a:pt x="8854" y="10954"/>
                  <a:pt x="8854" y="10930"/>
                </a:cubicBezTo>
                <a:cubicBezTo>
                  <a:pt x="8868" y="10825"/>
                  <a:pt x="8895" y="10669"/>
                  <a:pt x="8841" y="10592"/>
                </a:cubicBezTo>
                <a:cubicBezTo>
                  <a:pt x="8868" y="10539"/>
                  <a:pt x="8868" y="10412"/>
                  <a:pt x="8828" y="10412"/>
                </a:cubicBezTo>
                <a:cubicBezTo>
                  <a:pt x="8814" y="10412"/>
                  <a:pt x="8814" y="10436"/>
                  <a:pt x="8814" y="10436"/>
                </a:cubicBezTo>
                <a:cubicBezTo>
                  <a:pt x="8814" y="10385"/>
                  <a:pt x="8814" y="10306"/>
                  <a:pt x="8828" y="10282"/>
                </a:cubicBezTo>
                <a:cubicBezTo>
                  <a:pt x="8841" y="10256"/>
                  <a:pt x="8841" y="10229"/>
                  <a:pt x="8854" y="10203"/>
                </a:cubicBezTo>
                <a:cubicBezTo>
                  <a:pt x="8868" y="10150"/>
                  <a:pt x="8881" y="10100"/>
                  <a:pt x="8895" y="10047"/>
                </a:cubicBezTo>
                <a:cubicBezTo>
                  <a:pt x="8909" y="9996"/>
                  <a:pt x="8935" y="9970"/>
                  <a:pt x="8949" y="9944"/>
                </a:cubicBezTo>
                <a:cubicBezTo>
                  <a:pt x="8949" y="9917"/>
                  <a:pt x="8949" y="9891"/>
                  <a:pt x="8949" y="9891"/>
                </a:cubicBezTo>
                <a:cubicBezTo>
                  <a:pt x="8949" y="9840"/>
                  <a:pt x="8963" y="9788"/>
                  <a:pt x="8975" y="9763"/>
                </a:cubicBezTo>
                <a:cubicBezTo>
                  <a:pt x="8990" y="9735"/>
                  <a:pt x="9017" y="9735"/>
                  <a:pt x="9030" y="9684"/>
                </a:cubicBezTo>
                <a:cubicBezTo>
                  <a:pt x="9044" y="9658"/>
                  <a:pt x="9044" y="9555"/>
                  <a:pt x="9070" y="9528"/>
                </a:cubicBezTo>
                <a:cubicBezTo>
                  <a:pt x="9084" y="9528"/>
                  <a:pt x="9112" y="9528"/>
                  <a:pt x="9138" y="9502"/>
                </a:cubicBezTo>
                <a:cubicBezTo>
                  <a:pt x="9165" y="9478"/>
                  <a:pt x="9233" y="9372"/>
                  <a:pt x="9260" y="9322"/>
                </a:cubicBezTo>
                <a:cubicBezTo>
                  <a:pt x="9287" y="9216"/>
                  <a:pt x="9247" y="9166"/>
                  <a:pt x="9260" y="9087"/>
                </a:cubicBezTo>
                <a:close/>
                <a:moveTo>
                  <a:pt x="8975" y="3955"/>
                </a:moveTo>
                <a:lnTo>
                  <a:pt x="8975" y="3955"/>
                </a:lnTo>
                <a:cubicBezTo>
                  <a:pt x="8975" y="3979"/>
                  <a:pt x="8975" y="3979"/>
                  <a:pt x="8975" y="3979"/>
                </a:cubicBezTo>
                <a:cubicBezTo>
                  <a:pt x="8975" y="4032"/>
                  <a:pt x="8949" y="4058"/>
                  <a:pt x="8921" y="4032"/>
                </a:cubicBezTo>
                <a:cubicBezTo>
                  <a:pt x="8909" y="4058"/>
                  <a:pt x="8881" y="4109"/>
                  <a:pt x="8854" y="4135"/>
                </a:cubicBezTo>
                <a:cubicBezTo>
                  <a:pt x="8828" y="4135"/>
                  <a:pt x="8800" y="4135"/>
                  <a:pt x="8786" y="4135"/>
                </a:cubicBezTo>
                <a:cubicBezTo>
                  <a:pt x="8760" y="4161"/>
                  <a:pt x="8760" y="4238"/>
                  <a:pt x="8705" y="4212"/>
                </a:cubicBezTo>
                <a:cubicBezTo>
                  <a:pt x="8679" y="4212"/>
                  <a:pt x="8651" y="4188"/>
                  <a:pt x="8637" y="4188"/>
                </a:cubicBezTo>
                <a:cubicBezTo>
                  <a:pt x="8625" y="4161"/>
                  <a:pt x="8625" y="4161"/>
                  <a:pt x="8611" y="4135"/>
                </a:cubicBezTo>
                <a:cubicBezTo>
                  <a:pt x="8571" y="4109"/>
                  <a:pt x="8503" y="4161"/>
                  <a:pt x="8476" y="4109"/>
                </a:cubicBezTo>
                <a:cubicBezTo>
                  <a:pt x="8503" y="4084"/>
                  <a:pt x="8516" y="4058"/>
                  <a:pt x="8544" y="4005"/>
                </a:cubicBezTo>
                <a:cubicBezTo>
                  <a:pt x="8503" y="4005"/>
                  <a:pt x="8503" y="4005"/>
                  <a:pt x="8490" y="3955"/>
                </a:cubicBezTo>
                <a:cubicBezTo>
                  <a:pt x="8462" y="3979"/>
                  <a:pt x="8435" y="3979"/>
                  <a:pt x="8408" y="3979"/>
                </a:cubicBezTo>
                <a:lnTo>
                  <a:pt x="8408" y="3955"/>
                </a:lnTo>
                <a:lnTo>
                  <a:pt x="8408" y="3955"/>
                </a:lnTo>
                <a:cubicBezTo>
                  <a:pt x="8422" y="3902"/>
                  <a:pt x="8503" y="3926"/>
                  <a:pt x="8516" y="3876"/>
                </a:cubicBezTo>
                <a:cubicBezTo>
                  <a:pt x="8516" y="3876"/>
                  <a:pt x="8530" y="3876"/>
                  <a:pt x="8530" y="3849"/>
                </a:cubicBezTo>
                <a:cubicBezTo>
                  <a:pt x="8530" y="3849"/>
                  <a:pt x="8530" y="3849"/>
                  <a:pt x="8516" y="3823"/>
                </a:cubicBezTo>
                <a:cubicBezTo>
                  <a:pt x="8503" y="3823"/>
                  <a:pt x="8490" y="3823"/>
                  <a:pt x="8476" y="3799"/>
                </a:cubicBezTo>
                <a:cubicBezTo>
                  <a:pt x="8435" y="3799"/>
                  <a:pt x="8395" y="3876"/>
                  <a:pt x="8381" y="3799"/>
                </a:cubicBezTo>
                <a:cubicBezTo>
                  <a:pt x="8367" y="3799"/>
                  <a:pt x="8367" y="3799"/>
                  <a:pt x="8381" y="3772"/>
                </a:cubicBezTo>
                <a:cubicBezTo>
                  <a:pt x="8395" y="3772"/>
                  <a:pt x="8408" y="3772"/>
                  <a:pt x="8435" y="3746"/>
                </a:cubicBezTo>
                <a:lnTo>
                  <a:pt x="8422" y="3746"/>
                </a:lnTo>
                <a:cubicBezTo>
                  <a:pt x="8422" y="3720"/>
                  <a:pt x="8422" y="3720"/>
                  <a:pt x="8408" y="3693"/>
                </a:cubicBezTo>
                <a:cubicBezTo>
                  <a:pt x="8422" y="3643"/>
                  <a:pt x="8449" y="3746"/>
                  <a:pt x="8476" y="3693"/>
                </a:cubicBezTo>
                <a:lnTo>
                  <a:pt x="8476" y="3693"/>
                </a:lnTo>
                <a:cubicBezTo>
                  <a:pt x="8476" y="3669"/>
                  <a:pt x="8462" y="3669"/>
                  <a:pt x="8462" y="3643"/>
                </a:cubicBezTo>
                <a:lnTo>
                  <a:pt x="8462" y="3643"/>
                </a:lnTo>
                <a:cubicBezTo>
                  <a:pt x="8462" y="3643"/>
                  <a:pt x="8462" y="3643"/>
                  <a:pt x="8476" y="3616"/>
                </a:cubicBezTo>
                <a:cubicBezTo>
                  <a:pt x="8503" y="3643"/>
                  <a:pt x="8544" y="3643"/>
                  <a:pt x="8557" y="3720"/>
                </a:cubicBezTo>
                <a:cubicBezTo>
                  <a:pt x="8557" y="3746"/>
                  <a:pt x="8544" y="3772"/>
                  <a:pt x="8544" y="3799"/>
                </a:cubicBezTo>
                <a:cubicBezTo>
                  <a:pt x="8557" y="3823"/>
                  <a:pt x="8557" y="3823"/>
                  <a:pt x="8571" y="3849"/>
                </a:cubicBezTo>
                <a:lnTo>
                  <a:pt x="8584" y="3823"/>
                </a:lnTo>
                <a:cubicBezTo>
                  <a:pt x="8597" y="3799"/>
                  <a:pt x="8611" y="3799"/>
                  <a:pt x="8625" y="3772"/>
                </a:cubicBezTo>
                <a:cubicBezTo>
                  <a:pt x="8625" y="3746"/>
                  <a:pt x="8611" y="3720"/>
                  <a:pt x="8625" y="3693"/>
                </a:cubicBezTo>
                <a:cubicBezTo>
                  <a:pt x="8625" y="3693"/>
                  <a:pt x="8625" y="3693"/>
                  <a:pt x="8637" y="3669"/>
                </a:cubicBezTo>
                <a:lnTo>
                  <a:pt x="8637" y="3669"/>
                </a:lnTo>
                <a:cubicBezTo>
                  <a:pt x="8637" y="3720"/>
                  <a:pt x="8651" y="3746"/>
                  <a:pt x="8679" y="3772"/>
                </a:cubicBezTo>
                <a:cubicBezTo>
                  <a:pt x="8679" y="3772"/>
                  <a:pt x="8679" y="3772"/>
                  <a:pt x="8679" y="3746"/>
                </a:cubicBezTo>
                <a:lnTo>
                  <a:pt x="8679" y="3746"/>
                </a:lnTo>
                <a:lnTo>
                  <a:pt x="8679" y="3720"/>
                </a:lnTo>
                <a:cubicBezTo>
                  <a:pt x="8692" y="3693"/>
                  <a:pt x="8705" y="3669"/>
                  <a:pt x="8719" y="3693"/>
                </a:cubicBezTo>
                <a:cubicBezTo>
                  <a:pt x="8733" y="3720"/>
                  <a:pt x="8746" y="3746"/>
                  <a:pt x="8760" y="3746"/>
                </a:cubicBezTo>
                <a:cubicBezTo>
                  <a:pt x="8760" y="3720"/>
                  <a:pt x="8760" y="3693"/>
                  <a:pt x="8760" y="3693"/>
                </a:cubicBezTo>
                <a:cubicBezTo>
                  <a:pt x="8786" y="3693"/>
                  <a:pt x="8828" y="3720"/>
                  <a:pt x="8854" y="3669"/>
                </a:cubicBezTo>
                <a:cubicBezTo>
                  <a:pt x="8854" y="3643"/>
                  <a:pt x="8854" y="3643"/>
                  <a:pt x="8854" y="3616"/>
                </a:cubicBezTo>
                <a:cubicBezTo>
                  <a:pt x="8868" y="3616"/>
                  <a:pt x="8881" y="3616"/>
                  <a:pt x="8895" y="3616"/>
                </a:cubicBezTo>
                <a:cubicBezTo>
                  <a:pt x="8909" y="3669"/>
                  <a:pt x="8921" y="3669"/>
                  <a:pt x="8963" y="3693"/>
                </a:cubicBezTo>
                <a:cubicBezTo>
                  <a:pt x="8963" y="3693"/>
                  <a:pt x="8963" y="3693"/>
                  <a:pt x="8963" y="3720"/>
                </a:cubicBezTo>
                <a:cubicBezTo>
                  <a:pt x="8963" y="3720"/>
                  <a:pt x="8963" y="3746"/>
                  <a:pt x="8963" y="3772"/>
                </a:cubicBezTo>
                <a:cubicBezTo>
                  <a:pt x="8963" y="3772"/>
                  <a:pt x="8975" y="3772"/>
                  <a:pt x="8975" y="3799"/>
                </a:cubicBezTo>
                <a:cubicBezTo>
                  <a:pt x="8990" y="3799"/>
                  <a:pt x="9017" y="3772"/>
                  <a:pt x="9030" y="3799"/>
                </a:cubicBezTo>
                <a:cubicBezTo>
                  <a:pt x="9044" y="3849"/>
                  <a:pt x="9030" y="3902"/>
                  <a:pt x="9017" y="3926"/>
                </a:cubicBezTo>
                <a:cubicBezTo>
                  <a:pt x="9003" y="3955"/>
                  <a:pt x="8990" y="3955"/>
                  <a:pt x="8975" y="3955"/>
                </a:cubicBezTo>
                <a:close/>
                <a:moveTo>
                  <a:pt x="7030" y="3254"/>
                </a:moveTo>
                <a:lnTo>
                  <a:pt x="7030" y="3254"/>
                </a:lnTo>
                <a:cubicBezTo>
                  <a:pt x="7016" y="3254"/>
                  <a:pt x="7016" y="3254"/>
                  <a:pt x="7016" y="3254"/>
                </a:cubicBezTo>
                <a:cubicBezTo>
                  <a:pt x="7002" y="3228"/>
                  <a:pt x="7016" y="3228"/>
                  <a:pt x="7030" y="3201"/>
                </a:cubicBezTo>
                <a:cubicBezTo>
                  <a:pt x="7043" y="3201"/>
                  <a:pt x="7030" y="3254"/>
                  <a:pt x="7030" y="3254"/>
                </a:cubicBezTo>
                <a:close/>
                <a:moveTo>
                  <a:pt x="6895" y="2812"/>
                </a:moveTo>
                <a:lnTo>
                  <a:pt x="6895" y="2812"/>
                </a:lnTo>
                <a:cubicBezTo>
                  <a:pt x="6908" y="2812"/>
                  <a:pt x="6921" y="2839"/>
                  <a:pt x="6908" y="2865"/>
                </a:cubicBezTo>
                <a:cubicBezTo>
                  <a:pt x="6895" y="2839"/>
                  <a:pt x="6881" y="2839"/>
                  <a:pt x="6895" y="2812"/>
                </a:cubicBezTo>
                <a:close/>
                <a:moveTo>
                  <a:pt x="6867" y="2916"/>
                </a:moveTo>
                <a:lnTo>
                  <a:pt x="6867" y="2916"/>
                </a:lnTo>
                <a:cubicBezTo>
                  <a:pt x="6867" y="2916"/>
                  <a:pt x="6867" y="2889"/>
                  <a:pt x="6881" y="2889"/>
                </a:cubicBezTo>
                <a:lnTo>
                  <a:pt x="6881" y="2889"/>
                </a:lnTo>
                <a:cubicBezTo>
                  <a:pt x="6881" y="2916"/>
                  <a:pt x="6895" y="2942"/>
                  <a:pt x="6881" y="2942"/>
                </a:cubicBezTo>
                <a:cubicBezTo>
                  <a:pt x="6867" y="2942"/>
                  <a:pt x="6853" y="2942"/>
                  <a:pt x="6867" y="2916"/>
                </a:cubicBezTo>
                <a:close/>
                <a:moveTo>
                  <a:pt x="8435" y="1619"/>
                </a:moveTo>
                <a:lnTo>
                  <a:pt x="8435" y="1619"/>
                </a:lnTo>
                <a:cubicBezTo>
                  <a:pt x="8408" y="1646"/>
                  <a:pt x="8395" y="1619"/>
                  <a:pt x="8381" y="1619"/>
                </a:cubicBezTo>
                <a:cubicBezTo>
                  <a:pt x="8381" y="1593"/>
                  <a:pt x="8395" y="1569"/>
                  <a:pt x="8408" y="1543"/>
                </a:cubicBezTo>
                <a:cubicBezTo>
                  <a:pt x="8435" y="1543"/>
                  <a:pt x="8449" y="1569"/>
                  <a:pt x="8462" y="1569"/>
                </a:cubicBezTo>
                <a:cubicBezTo>
                  <a:pt x="8462" y="1593"/>
                  <a:pt x="8449" y="1593"/>
                  <a:pt x="8449" y="1593"/>
                </a:cubicBezTo>
                <a:cubicBezTo>
                  <a:pt x="8449" y="1619"/>
                  <a:pt x="8435" y="1619"/>
                  <a:pt x="8435" y="1619"/>
                </a:cubicBezTo>
                <a:close/>
                <a:moveTo>
                  <a:pt x="8476" y="2450"/>
                </a:moveTo>
                <a:lnTo>
                  <a:pt x="8476" y="2450"/>
                </a:lnTo>
                <a:lnTo>
                  <a:pt x="8476" y="2474"/>
                </a:lnTo>
                <a:cubicBezTo>
                  <a:pt x="8462" y="2474"/>
                  <a:pt x="8462" y="2474"/>
                  <a:pt x="8462" y="2503"/>
                </a:cubicBezTo>
                <a:cubicBezTo>
                  <a:pt x="8449" y="2503"/>
                  <a:pt x="8449" y="2503"/>
                  <a:pt x="8435" y="2503"/>
                </a:cubicBezTo>
                <a:lnTo>
                  <a:pt x="8435" y="2527"/>
                </a:lnTo>
                <a:cubicBezTo>
                  <a:pt x="8422" y="2527"/>
                  <a:pt x="8422" y="2527"/>
                  <a:pt x="8408" y="2553"/>
                </a:cubicBezTo>
                <a:lnTo>
                  <a:pt x="8381" y="2553"/>
                </a:lnTo>
                <a:cubicBezTo>
                  <a:pt x="8381" y="2553"/>
                  <a:pt x="8381" y="2527"/>
                  <a:pt x="8381" y="2503"/>
                </a:cubicBezTo>
                <a:cubicBezTo>
                  <a:pt x="8395" y="2503"/>
                  <a:pt x="8395" y="2474"/>
                  <a:pt x="8395" y="2450"/>
                </a:cubicBezTo>
                <a:cubicBezTo>
                  <a:pt x="8408" y="2450"/>
                  <a:pt x="8422" y="2450"/>
                  <a:pt x="8435" y="2424"/>
                </a:cubicBezTo>
                <a:cubicBezTo>
                  <a:pt x="8449" y="2397"/>
                  <a:pt x="8462" y="2397"/>
                  <a:pt x="8462" y="2371"/>
                </a:cubicBezTo>
                <a:cubicBezTo>
                  <a:pt x="8476" y="2371"/>
                  <a:pt x="8476" y="2371"/>
                  <a:pt x="8476" y="2371"/>
                </a:cubicBezTo>
                <a:cubicBezTo>
                  <a:pt x="8476" y="2371"/>
                  <a:pt x="8516" y="2397"/>
                  <a:pt x="8516" y="2424"/>
                </a:cubicBezTo>
                <a:cubicBezTo>
                  <a:pt x="8503" y="2424"/>
                  <a:pt x="8503" y="2450"/>
                  <a:pt x="8490" y="2474"/>
                </a:cubicBezTo>
                <a:cubicBezTo>
                  <a:pt x="8490" y="2474"/>
                  <a:pt x="8476" y="2474"/>
                  <a:pt x="8476" y="2450"/>
                </a:cubicBezTo>
                <a:close/>
                <a:moveTo>
                  <a:pt x="8705" y="2474"/>
                </a:moveTo>
                <a:lnTo>
                  <a:pt x="8705" y="2474"/>
                </a:lnTo>
                <a:cubicBezTo>
                  <a:pt x="8705" y="2474"/>
                  <a:pt x="8719" y="2474"/>
                  <a:pt x="8719" y="2503"/>
                </a:cubicBezTo>
                <a:cubicBezTo>
                  <a:pt x="8719" y="2503"/>
                  <a:pt x="8719" y="2503"/>
                  <a:pt x="8705" y="2503"/>
                </a:cubicBezTo>
                <a:lnTo>
                  <a:pt x="8692" y="2503"/>
                </a:lnTo>
                <a:lnTo>
                  <a:pt x="8692" y="2503"/>
                </a:lnTo>
                <a:lnTo>
                  <a:pt x="8692" y="2503"/>
                </a:lnTo>
                <a:cubicBezTo>
                  <a:pt x="8692" y="2503"/>
                  <a:pt x="8692" y="2503"/>
                  <a:pt x="8705" y="2503"/>
                </a:cubicBezTo>
                <a:cubicBezTo>
                  <a:pt x="8692" y="2527"/>
                  <a:pt x="8637" y="2553"/>
                  <a:pt x="8651" y="2580"/>
                </a:cubicBezTo>
                <a:cubicBezTo>
                  <a:pt x="8665" y="2606"/>
                  <a:pt x="8665" y="2606"/>
                  <a:pt x="8679" y="2606"/>
                </a:cubicBezTo>
                <a:lnTo>
                  <a:pt x="8679" y="2606"/>
                </a:lnTo>
                <a:cubicBezTo>
                  <a:pt x="8665" y="2606"/>
                  <a:pt x="8651" y="2632"/>
                  <a:pt x="8651" y="2632"/>
                </a:cubicBezTo>
                <a:cubicBezTo>
                  <a:pt x="8651" y="2656"/>
                  <a:pt x="8651" y="2656"/>
                  <a:pt x="8665" y="2656"/>
                </a:cubicBezTo>
                <a:cubicBezTo>
                  <a:pt x="8665" y="2683"/>
                  <a:pt x="8637" y="2683"/>
                  <a:pt x="8637" y="2683"/>
                </a:cubicBezTo>
                <a:lnTo>
                  <a:pt x="8651" y="2709"/>
                </a:lnTo>
                <a:cubicBezTo>
                  <a:pt x="8637" y="2709"/>
                  <a:pt x="8625" y="2736"/>
                  <a:pt x="8625" y="2736"/>
                </a:cubicBezTo>
                <a:cubicBezTo>
                  <a:pt x="8625" y="2760"/>
                  <a:pt x="8637" y="2760"/>
                  <a:pt x="8637" y="2786"/>
                </a:cubicBezTo>
                <a:cubicBezTo>
                  <a:pt x="8625" y="2786"/>
                  <a:pt x="8625" y="2786"/>
                  <a:pt x="8625" y="2786"/>
                </a:cubicBezTo>
                <a:cubicBezTo>
                  <a:pt x="8625" y="2786"/>
                  <a:pt x="8625" y="2786"/>
                  <a:pt x="8625" y="2812"/>
                </a:cubicBezTo>
                <a:cubicBezTo>
                  <a:pt x="8611" y="2812"/>
                  <a:pt x="8611" y="2812"/>
                  <a:pt x="8611" y="2812"/>
                </a:cubicBezTo>
                <a:cubicBezTo>
                  <a:pt x="8611" y="2839"/>
                  <a:pt x="8611" y="2839"/>
                  <a:pt x="8611" y="2839"/>
                </a:cubicBezTo>
                <a:cubicBezTo>
                  <a:pt x="8611" y="2839"/>
                  <a:pt x="8597" y="2839"/>
                  <a:pt x="8597" y="2865"/>
                </a:cubicBezTo>
                <a:lnTo>
                  <a:pt x="8597" y="2865"/>
                </a:lnTo>
                <a:cubicBezTo>
                  <a:pt x="8584" y="2865"/>
                  <a:pt x="8584" y="2865"/>
                  <a:pt x="8584" y="2865"/>
                </a:cubicBezTo>
                <a:cubicBezTo>
                  <a:pt x="8584" y="2889"/>
                  <a:pt x="8557" y="2916"/>
                  <a:pt x="8557" y="2916"/>
                </a:cubicBezTo>
                <a:cubicBezTo>
                  <a:pt x="8544" y="2916"/>
                  <a:pt x="8544" y="2942"/>
                  <a:pt x="8544" y="2942"/>
                </a:cubicBezTo>
                <a:cubicBezTo>
                  <a:pt x="8530" y="2942"/>
                  <a:pt x="8530" y="2942"/>
                  <a:pt x="8516" y="2968"/>
                </a:cubicBezTo>
                <a:cubicBezTo>
                  <a:pt x="8503" y="2968"/>
                  <a:pt x="8503" y="2995"/>
                  <a:pt x="8490" y="2995"/>
                </a:cubicBezTo>
                <a:cubicBezTo>
                  <a:pt x="8476" y="2995"/>
                  <a:pt x="8476" y="2995"/>
                  <a:pt x="8462" y="3021"/>
                </a:cubicBezTo>
                <a:cubicBezTo>
                  <a:pt x="8449" y="3021"/>
                  <a:pt x="8462" y="3045"/>
                  <a:pt x="8449" y="3045"/>
                </a:cubicBezTo>
                <a:cubicBezTo>
                  <a:pt x="8435" y="3072"/>
                  <a:pt x="8422" y="3045"/>
                  <a:pt x="8422" y="3021"/>
                </a:cubicBezTo>
                <a:cubicBezTo>
                  <a:pt x="8408" y="3045"/>
                  <a:pt x="8408" y="3045"/>
                  <a:pt x="8408" y="3045"/>
                </a:cubicBezTo>
                <a:cubicBezTo>
                  <a:pt x="8408" y="3072"/>
                  <a:pt x="8422" y="3072"/>
                  <a:pt x="8422" y="3098"/>
                </a:cubicBezTo>
                <a:cubicBezTo>
                  <a:pt x="8422" y="3098"/>
                  <a:pt x="8408" y="3098"/>
                  <a:pt x="8395" y="3098"/>
                </a:cubicBezTo>
                <a:cubicBezTo>
                  <a:pt x="8381" y="3072"/>
                  <a:pt x="8395" y="3098"/>
                  <a:pt x="8367" y="3098"/>
                </a:cubicBezTo>
                <a:cubicBezTo>
                  <a:pt x="8381" y="3098"/>
                  <a:pt x="8395" y="3124"/>
                  <a:pt x="8395" y="3124"/>
                </a:cubicBezTo>
                <a:cubicBezTo>
                  <a:pt x="8395" y="3151"/>
                  <a:pt x="8367" y="3151"/>
                  <a:pt x="8355" y="3151"/>
                </a:cubicBezTo>
                <a:cubicBezTo>
                  <a:pt x="8341" y="3151"/>
                  <a:pt x="8341" y="3124"/>
                  <a:pt x="8327" y="3124"/>
                </a:cubicBezTo>
                <a:cubicBezTo>
                  <a:pt x="8313" y="3124"/>
                  <a:pt x="8313" y="3124"/>
                  <a:pt x="8300" y="3124"/>
                </a:cubicBezTo>
                <a:cubicBezTo>
                  <a:pt x="8287" y="3124"/>
                  <a:pt x="8260" y="3124"/>
                  <a:pt x="8246" y="3098"/>
                </a:cubicBezTo>
                <a:lnTo>
                  <a:pt x="8246" y="3098"/>
                </a:lnTo>
                <a:lnTo>
                  <a:pt x="8246" y="3098"/>
                </a:lnTo>
                <a:cubicBezTo>
                  <a:pt x="8246" y="3124"/>
                  <a:pt x="8287" y="3124"/>
                  <a:pt x="8287" y="3151"/>
                </a:cubicBezTo>
                <a:cubicBezTo>
                  <a:pt x="8273" y="3151"/>
                  <a:pt x="8273" y="3175"/>
                  <a:pt x="8273" y="3175"/>
                </a:cubicBezTo>
                <a:lnTo>
                  <a:pt x="8273" y="3175"/>
                </a:lnTo>
                <a:lnTo>
                  <a:pt x="8287" y="3175"/>
                </a:lnTo>
                <a:cubicBezTo>
                  <a:pt x="8313" y="3175"/>
                  <a:pt x="8287" y="3228"/>
                  <a:pt x="8287" y="3228"/>
                </a:cubicBezTo>
                <a:lnTo>
                  <a:pt x="8273" y="3254"/>
                </a:lnTo>
                <a:cubicBezTo>
                  <a:pt x="8273" y="3280"/>
                  <a:pt x="8260" y="3280"/>
                  <a:pt x="8246" y="3280"/>
                </a:cubicBezTo>
                <a:cubicBezTo>
                  <a:pt x="8246" y="3305"/>
                  <a:pt x="8260" y="3305"/>
                  <a:pt x="8246" y="3331"/>
                </a:cubicBezTo>
                <a:cubicBezTo>
                  <a:pt x="8246" y="3357"/>
                  <a:pt x="8246" y="3357"/>
                  <a:pt x="8233" y="3357"/>
                </a:cubicBezTo>
                <a:cubicBezTo>
                  <a:pt x="8233" y="3384"/>
                  <a:pt x="8233" y="3408"/>
                  <a:pt x="8246" y="3408"/>
                </a:cubicBezTo>
                <a:lnTo>
                  <a:pt x="8246" y="3436"/>
                </a:lnTo>
                <a:lnTo>
                  <a:pt x="8233" y="3461"/>
                </a:lnTo>
                <a:lnTo>
                  <a:pt x="8233" y="3461"/>
                </a:lnTo>
                <a:cubicBezTo>
                  <a:pt x="8246" y="3487"/>
                  <a:pt x="8246" y="3487"/>
                  <a:pt x="8246" y="3513"/>
                </a:cubicBezTo>
                <a:lnTo>
                  <a:pt x="8233" y="3540"/>
                </a:lnTo>
                <a:cubicBezTo>
                  <a:pt x="8233" y="3564"/>
                  <a:pt x="8218" y="3590"/>
                  <a:pt x="8218" y="3616"/>
                </a:cubicBezTo>
                <a:cubicBezTo>
                  <a:pt x="8218" y="3616"/>
                  <a:pt x="8206" y="3643"/>
                  <a:pt x="8192" y="3643"/>
                </a:cubicBezTo>
                <a:cubicBezTo>
                  <a:pt x="8192" y="3643"/>
                  <a:pt x="8192" y="3643"/>
                  <a:pt x="8178" y="3616"/>
                </a:cubicBezTo>
                <a:cubicBezTo>
                  <a:pt x="8178" y="3616"/>
                  <a:pt x="8138" y="3616"/>
                  <a:pt x="8124" y="3643"/>
                </a:cubicBezTo>
                <a:cubicBezTo>
                  <a:pt x="8124" y="3669"/>
                  <a:pt x="8151" y="3643"/>
                  <a:pt x="8151" y="3669"/>
                </a:cubicBezTo>
                <a:cubicBezTo>
                  <a:pt x="8151" y="3669"/>
                  <a:pt x="8151" y="3693"/>
                  <a:pt x="8138" y="3693"/>
                </a:cubicBezTo>
                <a:cubicBezTo>
                  <a:pt x="8138" y="3720"/>
                  <a:pt x="8138" y="3720"/>
                  <a:pt x="8138" y="3746"/>
                </a:cubicBezTo>
                <a:cubicBezTo>
                  <a:pt x="8138" y="3772"/>
                  <a:pt x="8111" y="3746"/>
                  <a:pt x="8097" y="3746"/>
                </a:cubicBezTo>
                <a:lnTo>
                  <a:pt x="8097" y="3746"/>
                </a:lnTo>
                <a:lnTo>
                  <a:pt x="8097" y="3746"/>
                </a:lnTo>
                <a:cubicBezTo>
                  <a:pt x="8097" y="3772"/>
                  <a:pt x="8084" y="3799"/>
                  <a:pt x="8084" y="3799"/>
                </a:cubicBezTo>
                <a:cubicBezTo>
                  <a:pt x="8084" y="3799"/>
                  <a:pt x="8084" y="3799"/>
                  <a:pt x="8070" y="3799"/>
                </a:cubicBezTo>
                <a:cubicBezTo>
                  <a:pt x="8070" y="3799"/>
                  <a:pt x="8070" y="3772"/>
                  <a:pt x="8057" y="3772"/>
                </a:cubicBezTo>
                <a:lnTo>
                  <a:pt x="8057" y="3772"/>
                </a:lnTo>
                <a:cubicBezTo>
                  <a:pt x="8057" y="3799"/>
                  <a:pt x="8057" y="3823"/>
                  <a:pt x="8029" y="3823"/>
                </a:cubicBezTo>
                <a:cubicBezTo>
                  <a:pt x="8043" y="3823"/>
                  <a:pt x="8043" y="3849"/>
                  <a:pt x="8043" y="3849"/>
                </a:cubicBezTo>
                <a:lnTo>
                  <a:pt x="8043" y="3849"/>
                </a:lnTo>
                <a:cubicBezTo>
                  <a:pt x="8029" y="3849"/>
                  <a:pt x="8017" y="3876"/>
                  <a:pt x="8017" y="3849"/>
                </a:cubicBezTo>
                <a:cubicBezTo>
                  <a:pt x="8003" y="3849"/>
                  <a:pt x="8017" y="3823"/>
                  <a:pt x="8017" y="3823"/>
                </a:cubicBezTo>
                <a:lnTo>
                  <a:pt x="8017" y="3799"/>
                </a:lnTo>
                <a:lnTo>
                  <a:pt x="8029" y="3772"/>
                </a:lnTo>
                <a:cubicBezTo>
                  <a:pt x="8029" y="3746"/>
                  <a:pt x="8029" y="3720"/>
                  <a:pt x="8043" y="3693"/>
                </a:cubicBezTo>
                <a:cubicBezTo>
                  <a:pt x="8017" y="3720"/>
                  <a:pt x="8003" y="3720"/>
                  <a:pt x="7989" y="3693"/>
                </a:cubicBezTo>
                <a:cubicBezTo>
                  <a:pt x="8003" y="3720"/>
                  <a:pt x="8003" y="3746"/>
                  <a:pt x="7989" y="3746"/>
                </a:cubicBezTo>
                <a:lnTo>
                  <a:pt x="7989" y="3746"/>
                </a:lnTo>
                <a:cubicBezTo>
                  <a:pt x="8003" y="3746"/>
                  <a:pt x="8003" y="3746"/>
                  <a:pt x="8003" y="3746"/>
                </a:cubicBezTo>
                <a:cubicBezTo>
                  <a:pt x="7989" y="3772"/>
                  <a:pt x="7989" y="3772"/>
                  <a:pt x="7976" y="3799"/>
                </a:cubicBezTo>
                <a:cubicBezTo>
                  <a:pt x="7976" y="3799"/>
                  <a:pt x="7962" y="3799"/>
                  <a:pt x="7962" y="3823"/>
                </a:cubicBezTo>
                <a:cubicBezTo>
                  <a:pt x="7962" y="3823"/>
                  <a:pt x="8017" y="3823"/>
                  <a:pt x="7989" y="3876"/>
                </a:cubicBezTo>
                <a:cubicBezTo>
                  <a:pt x="7989" y="3876"/>
                  <a:pt x="7989" y="3876"/>
                  <a:pt x="7976" y="3876"/>
                </a:cubicBezTo>
                <a:lnTo>
                  <a:pt x="7976" y="3902"/>
                </a:lnTo>
                <a:cubicBezTo>
                  <a:pt x="7962" y="3926"/>
                  <a:pt x="7936" y="3926"/>
                  <a:pt x="7936" y="3926"/>
                </a:cubicBezTo>
                <a:lnTo>
                  <a:pt x="7936" y="3902"/>
                </a:lnTo>
                <a:cubicBezTo>
                  <a:pt x="7922" y="3902"/>
                  <a:pt x="7922" y="3902"/>
                  <a:pt x="7922" y="3902"/>
                </a:cubicBezTo>
                <a:lnTo>
                  <a:pt x="7908" y="3902"/>
                </a:lnTo>
                <a:lnTo>
                  <a:pt x="7908" y="3902"/>
                </a:lnTo>
                <a:cubicBezTo>
                  <a:pt x="7908" y="3902"/>
                  <a:pt x="7908" y="3926"/>
                  <a:pt x="7922" y="3926"/>
                </a:cubicBezTo>
                <a:lnTo>
                  <a:pt x="7922" y="3926"/>
                </a:lnTo>
                <a:cubicBezTo>
                  <a:pt x="7908" y="3926"/>
                  <a:pt x="7908" y="3926"/>
                  <a:pt x="7908" y="3926"/>
                </a:cubicBezTo>
                <a:lnTo>
                  <a:pt x="7894" y="3926"/>
                </a:lnTo>
                <a:lnTo>
                  <a:pt x="7894" y="3926"/>
                </a:lnTo>
                <a:lnTo>
                  <a:pt x="7894" y="3926"/>
                </a:lnTo>
                <a:cubicBezTo>
                  <a:pt x="7881" y="3955"/>
                  <a:pt x="7881" y="3955"/>
                  <a:pt x="7854" y="3955"/>
                </a:cubicBezTo>
                <a:lnTo>
                  <a:pt x="7854" y="3955"/>
                </a:lnTo>
                <a:lnTo>
                  <a:pt x="7854" y="3955"/>
                </a:lnTo>
                <a:cubicBezTo>
                  <a:pt x="7868" y="3979"/>
                  <a:pt x="7881" y="3979"/>
                  <a:pt x="7894" y="3979"/>
                </a:cubicBezTo>
                <a:cubicBezTo>
                  <a:pt x="7908" y="4005"/>
                  <a:pt x="7894" y="4032"/>
                  <a:pt x="7894" y="4058"/>
                </a:cubicBezTo>
                <a:cubicBezTo>
                  <a:pt x="7881" y="4058"/>
                  <a:pt x="7868" y="4058"/>
                  <a:pt x="7868" y="4084"/>
                </a:cubicBezTo>
                <a:cubicBezTo>
                  <a:pt x="7840" y="4058"/>
                  <a:pt x="7840" y="4032"/>
                  <a:pt x="7800" y="4084"/>
                </a:cubicBezTo>
                <a:lnTo>
                  <a:pt x="7813" y="4084"/>
                </a:lnTo>
                <a:cubicBezTo>
                  <a:pt x="7813" y="4135"/>
                  <a:pt x="7827" y="4109"/>
                  <a:pt x="7854" y="4109"/>
                </a:cubicBezTo>
                <a:cubicBezTo>
                  <a:pt x="7854" y="4135"/>
                  <a:pt x="7854" y="4135"/>
                  <a:pt x="7868" y="4135"/>
                </a:cubicBezTo>
                <a:cubicBezTo>
                  <a:pt x="7868" y="4135"/>
                  <a:pt x="7868" y="4135"/>
                  <a:pt x="7868" y="4161"/>
                </a:cubicBezTo>
                <a:lnTo>
                  <a:pt x="7881" y="4161"/>
                </a:lnTo>
                <a:cubicBezTo>
                  <a:pt x="7881" y="4161"/>
                  <a:pt x="7881" y="4188"/>
                  <a:pt x="7868" y="4188"/>
                </a:cubicBezTo>
                <a:lnTo>
                  <a:pt x="7881" y="4212"/>
                </a:lnTo>
                <a:cubicBezTo>
                  <a:pt x="7881" y="4212"/>
                  <a:pt x="7868" y="4212"/>
                  <a:pt x="7854" y="4212"/>
                </a:cubicBezTo>
                <a:cubicBezTo>
                  <a:pt x="7840" y="4238"/>
                  <a:pt x="7840" y="4238"/>
                  <a:pt x="7827" y="4238"/>
                </a:cubicBezTo>
                <a:cubicBezTo>
                  <a:pt x="7813" y="4265"/>
                  <a:pt x="7813" y="4265"/>
                  <a:pt x="7800" y="4265"/>
                </a:cubicBezTo>
                <a:cubicBezTo>
                  <a:pt x="7813" y="4265"/>
                  <a:pt x="7827" y="4291"/>
                  <a:pt x="7827" y="4291"/>
                </a:cubicBezTo>
                <a:cubicBezTo>
                  <a:pt x="7840" y="4291"/>
                  <a:pt x="7840" y="4291"/>
                  <a:pt x="7854" y="4291"/>
                </a:cubicBezTo>
                <a:lnTo>
                  <a:pt x="7854" y="4291"/>
                </a:lnTo>
                <a:cubicBezTo>
                  <a:pt x="7868" y="4317"/>
                  <a:pt x="7868" y="4317"/>
                  <a:pt x="7868" y="4317"/>
                </a:cubicBezTo>
                <a:cubicBezTo>
                  <a:pt x="7881" y="4317"/>
                  <a:pt x="7894" y="4341"/>
                  <a:pt x="7881" y="4368"/>
                </a:cubicBezTo>
                <a:lnTo>
                  <a:pt x="7868" y="4368"/>
                </a:lnTo>
                <a:cubicBezTo>
                  <a:pt x="7854" y="4368"/>
                  <a:pt x="7840" y="4368"/>
                  <a:pt x="7840" y="4368"/>
                </a:cubicBezTo>
                <a:cubicBezTo>
                  <a:pt x="7827" y="4368"/>
                  <a:pt x="7827" y="4368"/>
                  <a:pt x="7813" y="4368"/>
                </a:cubicBezTo>
                <a:lnTo>
                  <a:pt x="7813" y="4368"/>
                </a:lnTo>
                <a:cubicBezTo>
                  <a:pt x="7813" y="4368"/>
                  <a:pt x="7813" y="4368"/>
                  <a:pt x="7827" y="4368"/>
                </a:cubicBezTo>
                <a:cubicBezTo>
                  <a:pt x="7827" y="4368"/>
                  <a:pt x="7827" y="4368"/>
                  <a:pt x="7840" y="4368"/>
                </a:cubicBezTo>
                <a:cubicBezTo>
                  <a:pt x="7840" y="4368"/>
                  <a:pt x="7868" y="4394"/>
                  <a:pt x="7881" y="4368"/>
                </a:cubicBezTo>
                <a:cubicBezTo>
                  <a:pt x="7881" y="4394"/>
                  <a:pt x="7881" y="4394"/>
                  <a:pt x="7881" y="4394"/>
                </a:cubicBezTo>
                <a:cubicBezTo>
                  <a:pt x="7868" y="4421"/>
                  <a:pt x="7854" y="4421"/>
                  <a:pt x="7854" y="4421"/>
                </a:cubicBezTo>
                <a:cubicBezTo>
                  <a:pt x="7854" y="4421"/>
                  <a:pt x="7854" y="4421"/>
                  <a:pt x="7854" y="4447"/>
                </a:cubicBezTo>
                <a:cubicBezTo>
                  <a:pt x="7840" y="4447"/>
                  <a:pt x="7840" y="4447"/>
                  <a:pt x="7827" y="4447"/>
                </a:cubicBezTo>
                <a:lnTo>
                  <a:pt x="7827" y="4447"/>
                </a:lnTo>
                <a:cubicBezTo>
                  <a:pt x="7827" y="4447"/>
                  <a:pt x="7840" y="4447"/>
                  <a:pt x="7840" y="4473"/>
                </a:cubicBezTo>
                <a:lnTo>
                  <a:pt x="7840" y="4473"/>
                </a:lnTo>
                <a:cubicBezTo>
                  <a:pt x="7827" y="4473"/>
                  <a:pt x="7827" y="4473"/>
                  <a:pt x="7813" y="4473"/>
                </a:cubicBezTo>
                <a:lnTo>
                  <a:pt x="7813" y="4473"/>
                </a:lnTo>
                <a:cubicBezTo>
                  <a:pt x="7813" y="4497"/>
                  <a:pt x="7827" y="4497"/>
                  <a:pt x="7840" y="4497"/>
                </a:cubicBezTo>
                <a:cubicBezTo>
                  <a:pt x="7840" y="4497"/>
                  <a:pt x="7840" y="4497"/>
                  <a:pt x="7827" y="4524"/>
                </a:cubicBezTo>
                <a:cubicBezTo>
                  <a:pt x="7827" y="4524"/>
                  <a:pt x="7827" y="4524"/>
                  <a:pt x="7840" y="4524"/>
                </a:cubicBezTo>
                <a:cubicBezTo>
                  <a:pt x="7827" y="4524"/>
                  <a:pt x="7800" y="4497"/>
                  <a:pt x="7787" y="4497"/>
                </a:cubicBezTo>
                <a:lnTo>
                  <a:pt x="7787" y="4497"/>
                </a:lnTo>
                <a:cubicBezTo>
                  <a:pt x="7787" y="4524"/>
                  <a:pt x="7800" y="4524"/>
                  <a:pt x="7800" y="4550"/>
                </a:cubicBezTo>
                <a:cubicBezTo>
                  <a:pt x="7800" y="4550"/>
                  <a:pt x="7813" y="4550"/>
                  <a:pt x="7813" y="4577"/>
                </a:cubicBezTo>
                <a:lnTo>
                  <a:pt x="7813" y="4577"/>
                </a:lnTo>
                <a:cubicBezTo>
                  <a:pt x="7800" y="4577"/>
                  <a:pt x="7800" y="4603"/>
                  <a:pt x="7787" y="4603"/>
                </a:cubicBezTo>
                <a:cubicBezTo>
                  <a:pt x="7773" y="4603"/>
                  <a:pt x="7759" y="4627"/>
                  <a:pt x="7759" y="4627"/>
                </a:cubicBezTo>
                <a:cubicBezTo>
                  <a:pt x="7759" y="4653"/>
                  <a:pt x="7759" y="4653"/>
                  <a:pt x="7759" y="4680"/>
                </a:cubicBezTo>
                <a:cubicBezTo>
                  <a:pt x="7773" y="4680"/>
                  <a:pt x="7787" y="4680"/>
                  <a:pt x="7800" y="4680"/>
                </a:cubicBezTo>
                <a:lnTo>
                  <a:pt x="7800" y="4680"/>
                </a:lnTo>
                <a:cubicBezTo>
                  <a:pt x="7800" y="4706"/>
                  <a:pt x="7800" y="4706"/>
                  <a:pt x="7800" y="4706"/>
                </a:cubicBezTo>
                <a:cubicBezTo>
                  <a:pt x="7787" y="4706"/>
                  <a:pt x="7759" y="4680"/>
                  <a:pt x="7732" y="4680"/>
                </a:cubicBezTo>
                <a:cubicBezTo>
                  <a:pt x="7759" y="4706"/>
                  <a:pt x="7773" y="4706"/>
                  <a:pt x="7800" y="4730"/>
                </a:cubicBezTo>
                <a:cubicBezTo>
                  <a:pt x="7800" y="4757"/>
                  <a:pt x="7813" y="4757"/>
                  <a:pt x="7813" y="4783"/>
                </a:cubicBezTo>
                <a:cubicBezTo>
                  <a:pt x="7813" y="4809"/>
                  <a:pt x="7800" y="4836"/>
                  <a:pt x="7787" y="4836"/>
                </a:cubicBezTo>
                <a:lnTo>
                  <a:pt x="7787" y="4836"/>
                </a:lnTo>
                <a:cubicBezTo>
                  <a:pt x="7787" y="4836"/>
                  <a:pt x="7800" y="4836"/>
                  <a:pt x="7813" y="4836"/>
                </a:cubicBezTo>
                <a:cubicBezTo>
                  <a:pt x="7813" y="4836"/>
                  <a:pt x="7813" y="4836"/>
                  <a:pt x="7800" y="4860"/>
                </a:cubicBezTo>
                <a:cubicBezTo>
                  <a:pt x="7800" y="4860"/>
                  <a:pt x="7800" y="4860"/>
                  <a:pt x="7800" y="4886"/>
                </a:cubicBezTo>
                <a:cubicBezTo>
                  <a:pt x="7800" y="4886"/>
                  <a:pt x="7800" y="4939"/>
                  <a:pt x="7787" y="4939"/>
                </a:cubicBezTo>
                <a:lnTo>
                  <a:pt x="7787" y="4939"/>
                </a:lnTo>
                <a:cubicBezTo>
                  <a:pt x="7773" y="4939"/>
                  <a:pt x="7759" y="4913"/>
                  <a:pt x="7747" y="4939"/>
                </a:cubicBezTo>
                <a:lnTo>
                  <a:pt x="7747" y="4965"/>
                </a:lnTo>
                <a:cubicBezTo>
                  <a:pt x="7747" y="4992"/>
                  <a:pt x="7773" y="4965"/>
                  <a:pt x="7787" y="4965"/>
                </a:cubicBezTo>
                <a:lnTo>
                  <a:pt x="7787" y="4992"/>
                </a:lnTo>
                <a:cubicBezTo>
                  <a:pt x="7759" y="4992"/>
                  <a:pt x="7787" y="4992"/>
                  <a:pt x="7773" y="5016"/>
                </a:cubicBezTo>
                <a:cubicBezTo>
                  <a:pt x="7773" y="5042"/>
                  <a:pt x="7759" y="5042"/>
                  <a:pt x="7759" y="5042"/>
                </a:cubicBezTo>
                <a:lnTo>
                  <a:pt x="7759" y="5042"/>
                </a:lnTo>
                <a:lnTo>
                  <a:pt x="7773" y="5042"/>
                </a:lnTo>
                <a:cubicBezTo>
                  <a:pt x="7759" y="5042"/>
                  <a:pt x="7747" y="5069"/>
                  <a:pt x="7732" y="5069"/>
                </a:cubicBezTo>
                <a:lnTo>
                  <a:pt x="7759" y="5095"/>
                </a:lnTo>
                <a:cubicBezTo>
                  <a:pt x="7773" y="5095"/>
                  <a:pt x="7773" y="5069"/>
                  <a:pt x="7787" y="5069"/>
                </a:cubicBezTo>
                <a:lnTo>
                  <a:pt x="7800" y="5069"/>
                </a:lnTo>
                <a:cubicBezTo>
                  <a:pt x="7800" y="5095"/>
                  <a:pt x="7747" y="5146"/>
                  <a:pt x="7719" y="5146"/>
                </a:cubicBezTo>
                <a:cubicBezTo>
                  <a:pt x="7719" y="5172"/>
                  <a:pt x="7732" y="5172"/>
                  <a:pt x="7747" y="5172"/>
                </a:cubicBezTo>
                <a:cubicBezTo>
                  <a:pt x="7759" y="5172"/>
                  <a:pt x="7759" y="5146"/>
                  <a:pt x="7759" y="5146"/>
                </a:cubicBezTo>
                <a:cubicBezTo>
                  <a:pt x="7759" y="5172"/>
                  <a:pt x="7787" y="5172"/>
                  <a:pt x="7773" y="5198"/>
                </a:cubicBezTo>
                <a:cubicBezTo>
                  <a:pt x="7773" y="5198"/>
                  <a:pt x="7773" y="5198"/>
                  <a:pt x="7773" y="5225"/>
                </a:cubicBezTo>
                <a:cubicBezTo>
                  <a:pt x="7773" y="5225"/>
                  <a:pt x="7759" y="5225"/>
                  <a:pt x="7747" y="5225"/>
                </a:cubicBezTo>
                <a:lnTo>
                  <a:pt x="7732" y="5225"/>
                </a:lnTo>
                <a:cubicBezTo>
                  <a:pt x="7719" y="5225"/>
                  <a:pt x="7692" y="5198"/>
                  <a:pt x="7678" y="5198"/>
                </a:cubicBezTo>
                <a:cubicBezTo>
                  <a:pt x="7665" y="5225"/>
                  <a:pt x="7665" y="5251"/>
                  <a:pt x="7652" y="5275"/>
                </a:cubicBezTo>
                <a:lnTo>
                  <a:pt x="7652" y="5275"/>
                </a:lnTo>
                <a:cubicBezTo>
                  <a:pt x="7652" y="5251"/>
                  <a:pt x="7638" y="5251"/>
                  <a:pt x="7638" y="5251"/>
                </a:cubicBezTo>
                <a:cubicBezTo>
                  <a:pt x="7624" y="5251"/>
                  <a:pt x="7610" y="5251"/>
                  <a:pt x="7598" y="5251"/>
                </a:cubicBezTo>
                <a:cubicBezTo>
                  <a:pt x="7584" y="5225"/>
                  <a:pt x="7624" y="5198"/>
                  <a:pt x="7610" y="5172"/>
                </a:cubicBezTo>
                <a:cubicBezTo>
                  <a:pt x="7610" y="5198"/>
                  <a:pt x="7610" y="5198"/>
                  <a:pt x="7610" y="5198"/>
                </a:cubicBezTo>
                <a:cubicBezTo>
                  <a:pt x="7610" y="5172"/>
                  <a:pt x="7624" y="5146"/>
                  <a:pt x="7624" y="5146"/>
                </a:cubicBezTo>
                <a:lnTo>
                  <a:pt x="7610" y="5146"/>
                </a:lnTo>
                <a:cubicBezTo>
                  <a:pt x="7610" y="5172"/>
                  <a:pt x="7598" y="5198"/>
                  <a:pt x="7584" y="5198"/>
                </a:cubicBezTo>
                <a:cubicBezTo>
                  <a:pt x="7584" y="5172"/>
                  <a:pt x="7598" y="5146"/>
                  <a:pt x="7598" y="5146"/>
                </a:cubicBezTo>
                <a:cubicBezTo>
                  <a:pt x="7598" y="5121"/>
                  <a:pt x="7584" y="5121"/>
                  <a:pt x="7570" y="5121"/>
                </a:cubicBezTo>
                <a:cubicBezTo>
                  <a:pt x="7556" y="5146"/>
                  <a:pt x="7570" y="5172"/>
                  <a:pt x="7556" y="5172"/>
                </a:cubicBezTo>
                <a:lnTo>
                  <a:pt x="7556" y="5172"/>
                </a:lnTo>
                <a:cubicBezTo>
                  <a:pt x="7543" y="5172"/>
                  <a:pt x="7543" y="5172"/>
                  <a:pt x="7543" y="5172"/>
                </a:cubicBezTo>
                <a:cubicBezTo>
                  <a:pt x="7530" y="5172"/>
                  <a:pt x="7530" y="5172"/>
                  <a:pt x="7530" y="5172"/>
                </a:cubicBezTo>
                <a:lnTo>
                  <a:pt x="7530" y="5172"/>
                </a:lnTo>
                <a:cubicBezTo>
                  <a:pt x="7530" y="5146"/>
                  <a:pt x="7543" y="5146"/>
                  <a:pt x="7543" y="5146"/>
                </a:cubicBezTo>
                <a:cubicBezTo>
                  <a:pt x="7556" y="5121"/>
                  <a:pt x="7543" y="5121"/>
                  <a:pt x="7556" y="5121"/>
                </a:cubicBezTo>
                <a:cubicBezTo>
                  <a:pt x="7556" y="5095"/>
                  <a:pt x="7570" y="5095"/>
                  <a:pt x="7570" y="5095"/>
                </a:cubicBezTo>
                <a:cubicBezTo>
                  <a:pt x="7570" y="5069"/>
                  <a:pt x="7570" y="5069"/>
                  <a:pt x="7556" y="5069"/>
                </a:cubicBezTo>
                <a:lnTo>
                  <a:pt x="7556" y="5042"/>
                </a:lnTo>
                <a:cubicBezTo>
                  <a:pt x="7543" y="5042"/>
                  <a:pt x="7543" y="5069"/>
                  <a:pt x="7543" y="5069"/>
                </a:cubicBezTo>
                <a:cubicBezTo>
                  <a:pt x="7530" y="5069"/>
                  <a:pt x="7530" y="5069"/>
                  <a:pt x="7530" y="5069"/>
                </a:cubicBezTo>
                <a:cubicBezTo>
                  <a:pt x="7516" y="5069"/>
                  <a:pt x="7516" y="5095"/>
                  <a:pt x="7503" y="5095"/>
                </a:cubicBezTo>
                <a:cubicBezTo>
                  <a:pt x="7516" y="5069"/>
                  <a:pt x="7530" y="5042"/>
                  <a:pt x="7530" y="5042"/>
                </a:cubicBezTo>
                <a:lnTo>
                  <a:pt x="7530" y="5042"/>
                </a:lnTo>
                <a:cubicBezTo>
                  <a:pt x="7516" y="5016"/>
                  <a:pt x="7516" y="5016"/>
                  <a:pt x="7516" y="5016"/>
                </a:cubicBezTo>
                <a:cubicBezTo>
                  <a:pt x="7503" y="5016"/>
                  <a:pt x="7489" y="5042"/>
                  <a:pt x="7503" y="5042"/>
                </a:cubicBezTo>
                <a:cubicBezTo>
                  <a:pt x="7503" y="5069"/>
                  <a:pt x="7489" y="5069"/>
                  <a:pt x="7475" y="5069"/>
                </a:cubicBezTo>
                <a:cubicBezTo>
                  <a:pt x="7475" y="5095"/>
                  <a:pt x="7475" y="5069"/>
                  <a:pt x="7461" y="5095"/>
                </a:cubicBezTo>
                <a:lnTo>
                  <a:pt x="7449" y="5095"/>
                </a:lnTo>
                <a:cubicBezTo>
                  <a:pt x="7435" y="5121"/>
                  <a:pt x="7421" y="5095"/>
                  <a:pt x="7421" y="5095"/>
                </a:cubicBezTo>
                <a:lnTo>
                  <a:pt x="7421" y="5095"/>
                </a:lnTo>
                <a:lnTo>
                  <a:pt x="7421" y="5095"/>
                </a:lnTo>
                <a:lnTo>
                  <a:pt x="7421" y="5095"/>
                </a:lnTo>
                <a:lnTo>
                  <a:pt x="7421" y="5095"/>
                </a:lnTo>
                <a:cubicBezTo>
                  <a:pt x="7408" y="5121"/>
                  <a:pt x="7408" y="5121"/>
                  <a:pt x="7408" y="5121"/>
                </a:cubicBezTo>
                <a:lnTo>
                  <a:pt x="7394" y="5121"/>
                </a:lnTo>
                <a:lnTo>
                  <a:pt x="7394" y="5121"/>
                </a:lnTo>
                <a:lnTo>
                  <a:pt x="7394" y="5146"/>
                </a:lnTo>
                <a:cubicBezTo>
                  <a:pt x="7368" y="5146"/>
                  <a:pt x="7354" y="5146"/>
                  <a:pt x="7327" y="5146"/>
                </a:cubicBezTo>
                <a:cubicBezTo>
                  <a:pt x="7340" y="5146"/>
                  <a:pt x="7354" y="5121"/>
                  <a:pt x="7354" y="5121"/>
                </a:cubicBezTo>
                <a:cubicBezTo>
                  <a:pt x="7354" y="5095"/>
                  <a:pt x="7354" y="5095"/>
                  <a:pt x="7354" y="5069"/>
                </a:cubicBezTo>
                <a:lnTo>
                  <a:pt x="7354" y="5069"/>
                </a:lnTo>
                <a:cubicBezTo>
                  <a:pt x="7340" y="5069"/>
                  <a:pt x="7327" y="5095"/>
                  <a:pt x="7327" y="5095"/>
                </a:cubicBezTo>
                <a:lnTo>
                  <a:pt x="7327" y="5095"/>
                </a:lnTo>
                <a:cubicBezTo>
                  <a:pt x="7314" y="5095"/>
                  <a:pt x="7327" y="5069"/>
                  <a:pt x="7327" y="5042"/>
                </a:cubicBezTo>
                <a:cubicBezTo>
                  <a:pt x="7314" y="5042"/>
                  <a:pt x="7286" y="5042"/>
                  <a:pt x="7273" y="5042"/>
                </a:cubicBezTo>
                <a:cubicBezTo>
                  <a:pt x="7286" y="5016"/>
                  <a:pt x="7300" y="5016"/>
                  <a:pt x="7300" y="5016"/>
                </a:cubicBezTo>
                <a:cubicBezTo>
                  <a:pt x="7300" y="5016"/>
                  <a:pt x="7300" y="5016"/>
                  <a:pt x="7300" y="4992"/>
                </a:cubicBezTo>
                <a:cubicBezTo>
                  <a:pt x="7273" y="4992"/>
                  <a:pt x="7273" y="5016"/>
                  <a:pt x="7273" y="5016"/>
                </a:cubicBezTo>
                <a:cubicBezTo>
                  <a:pt x="7260" y="5016"/>
                  <a:pt x="7260" y="5016"/>
                  <a:pt x="7260" y="5016"/>
                </a:cubicBezTo>
                <a:lnTo>
                  <a:pt x="7260" y="5016"/>
                </a:lnTo>
                <a:cubicBezTo>
                  <a:pt x="7232" y="5042"/>
                  <a:pt x="7219" y="5042"/>
                  <a:pt x="7219" y="5016"/>
                </a:cubicBezTo>
                <a:lnTo>
                  <a:pt x="7232" y="4992"/>
                </a:lnTo>
                <a:cubicBezTo>
                  <a:pt x="7232" y="4992"/>
                  <a:pt x="7232" y="4992"/>
                  <a:pt x="7219" y="4992"/>
                </a:cubicBezTo>
                <a:cubicBezTo>
                  <a:pt x="7232" y="4965"/>
                  <a:pt x="7260" y="4939"/>
                  <a:pt x="7246" y="4913"/>
                </a:cubicBezTo>
                <a:cubicBezTo>
                  <a:pt x="7232" y="4939"/>
                  <a:pt x="7219" y="4939"/>
                  <a:pt x="7205" y="4965"/>
                </a:cubicBezTo>
                <a:cubicBezTo>
                  <a:pt x="7205" y="4939"/>
                  <a:pt x="7205" y="4939"/>
                  <a:pt x="7219" y="4913"/>
                </a:cubicBezTo>
                <a:lnTo>
                  <a:pt x="7232" y="4913"/>
                </a:lnTo>
                <a:lnTo>
                  <a:pt x="7232" y="4913"/>
                </a:lnTo>
                <a:cubicBezTo>
                  <a:pt x="7219" y="4913"/>
                  <a:pt x="7205" y="4913"/>
                  <a:pt x="7205" y="4913"/>
                </a:cubicBezTo>
                <a:cubicBezTo>
                  <a:pt x="7191" y="4913"/>
                  <a:pt x="7191" y="4913"/>
                  <a:pt x="7191" y="4913"/>
                </a:cubicBezTo>
                <a:lnTo>
                  <a:pt x="7191" y="4913"/>
                </a:lnTo>
                <a:cubicBezTo>
                  <a:pt x="7205" y="4886"/>
                  <a:pt x="7205" y="4886"/>
                  <a:pt x="7219" y="4886"/>
                </a:cubicBezTo>
                <a:cubicBezTo>
                  <a:pt x="7205" y="4886"/>
                  <a:pt x="7205" y="4860"/>
                  <a:pt x="7205" y="4860"/>
                </a:cubicBezTo>
                <a:cubicBezTo>
                  <a:pt x="7191" y="4860"/>
                  <a:pt x="7191" y="4860"/>
                  <a:pt x="7179" y="4860"/>
                </a:cubicBezTo>
                <a:cubicBezTo>
                  <a:pt x="7165" y="4860"/>
                  <a:pt x="7151" y="4860"/>
                  <a:pt x="7137" y="4860"/>
                </a:cubicBezTo>
                <a:cubicBezTo>
                  <a:pt x="7124" y="4836"/>
                  <a:pt x="7124" y="4836"/>
                  <a:pt x="7124" y="4809"/>
                </a:cubicBezTo>
                <a:cubicBezTo>
                  <a:pt x="7137" y="4783"/>
                  <a:pt x="7137" y="4757"/>
                  <a:pt x="7151" y="4730"/>
                </a:cubicBezTo>
                <a:cubicBezTo>
                  <a:pt x="7151" y="4706"/>
                  <a:pt x="7165" y="4706"/>
                  <a:pt x="7165" y="4680"/>
                </a:cubicBezTo>
                <a:cubicBezTo>
                  <a:pt x="7165" y="4680"/>
                  <a:pt x="7165" y="4680"/>
                  <a:pt x="7151" y="4680"/>
                </a:cubicBezTo>
                <a:cubicBezTo>
                  <a:pt x="7137" y="4706"/>
                  <a:pt x="7137" y="4730"/>
                  <a:pt x="7111" y="4757"/>
                </a:cubicBezTo>
                <a:lnTo>
                  <a:pt x="7111" y="4757"/>
                </a:lnTo>
                <a:cubicBezTo>
                  <a:pt x="7111" y="4730"/>
                  <a:pt x="7124" y="4730"/>
                  <a:pt x="7124" y="4706"/>
                </a:cubicBezTo>
                <a:lnTo>
                  <a:pt x="7124" y="4706"/>
                </a:lnTo>
                <a:cubicBezTo>
                  <a:pt x="7111" y="4706"/>
                  <a:pt x="7111" y="4730"/>
                  <a:pt x="7097" y="4706"/>
                </a:cubicBezTo>
                <a:cubicBezTo>
                  <a:pt x="7084" y="4680"/>
                  <a:pt x="7111" y="4680"/>
                  <a:pt x="7111" y="4653"/>
                </a:cubicBezTo>
                <a:cubicBezTo>
                  <a:pt x="7111" y="4627"/>
                  <a:pt x="7097" y="4627"/>
                  <a:pt x="7084" y="4627"/>
                </a:cubicBezTo>
                <a:cubicBezTo>
                  <a:pt x="7070" y="4627"/>
                  <a:pt x="7056" y="4653"/>
                  <a:pt x="7056" y="4627"/>
                </a:cubicBezTo>
                <a:lnTo>
                  <a:pt x="7056" y="4627"/>
                </a:lnTo>
                <a:cubicBezTo>
                  <a:pt x="7070" y="4603"/>
                  <a:pt x="7084" y="4603"/>
                  <a:pt x="7097" y="4577"/>
                </a:cubicBezTo>
                <a:cubicBezTo>
                  <a:pt x="7084" y="4577"/>
                  <a:pt x="7070" y="4577"/>
                  <a:pt x="7070" y="4577"/>
                </a:cubicBezTo>
                <a:cubicBezTo>
                  <a:pt x="7056" y="4603"/>
                  <a:pt x="7043" y="4603"/>
                  <a:pt x="7030" y="4603"/>
                </a:cubicBezTo>
                <a:cubicBezTo>
                  <a:pt x="7030" y="4577"/>
                  <a:pt x="7030" y="4577"/>
                  <a:pt x="7016" y="4550"/>
                </a:cubicBezTo>
                <a:lnTo>
                  <a:pt x="7016" y="4550"/>
                </a:lnTo>
                <a:cubicBezTo>
                  <a:pt x="7016" y="4550"/>
                  <a:pt x="7030" y="4550"/>
                  <a:pt x="7030" y="4524"/>
                </a:cubicBezTo>
                <a:lnTo>
                  <a:pt x="7030" y="4524"/>
                </a:lnTo>
                <a:lnTo>
                  <a:pt x="7030" y="4524"/>
                </a:lnTo>
                <a:cubicBezTo>
                  <a:pt x="7030" y="4524"/>
                  <a:pt x="7016" y="4524"/>
                  <a:pt x="7016" y="4497"/>
                </a:cubicBezTo>
                <a:cubicBezTo>
                  <a:pt x="7030" y="4497"/>
                  <a:pt x="7043" y="4497"/>
                  <a:pt x="7043" y="4473"/>
                </a:cubicBezTo>
                <a:cubicBezTo>
                  <a:pt x="7056" y="4473"/>
                  <a:pt x="7084" y="4473"/>
                  <a:pt x="7097" y="4447"/>
                </a:cubicBezTo>
                <a:cubicBezTo>
                  <a:pt x="7111" y="4447"/>
                  <a:pt x="7111" y="4447"/>
                  <a:pt x="7124" y="4447"/>
                </a:cubicBezTo>
                <a:cubicBezTo>
                  <a:pt x="7111" y="4421"/>
                  <a:pt x="7111" y="4421"/>
                  <a:pt x="7111" y="4421"/>
                </a:cubicBezTo>
                <a:cubicBezTo>
                  <a:pt x="7097" y="4421"/>
                  <a:pt x="7097" y="4421"/>
                  <a:pt x="7097" y="4421"/>
                </a:cubicBezTo>
                <a:cubicBezTo>
                  <a:pt x="7084" y="4447"/>
                  <a:pt x="7056" y="4447"/>
                  <a:pt x="7043" y="4473"/>
                </a:cubicBezTo>
                <a:cubicBezTo>
                  <a:pt x="7030" y="4473"/>
                  <a:pt x="7002" y="4473"/>
                  <a:pt x="7002" y="4473"/>
                </a:cubicBezTo>
                <a:cubicBezTo>
                  <a:pt x="7002" y="4447"/>
                  <a:pt x="7016" y="4447"/>
                  <a:pt x="7030" y="4447"/>
                </a:cubicBezTo>
                <a:cubicBezTo>
                  <a:pt x="7043" y="4447"/>
                  <a:pt x="7056" y="4421"/>
                  <a:pt x="7070" y="4394"/>
                </a:cubicBezTo>
                <a:lnTo>
                  <a:pt x="7084" y="4394"/>
                </a:lnTo>
                <a:cubicBezTo>
                  <a:pt x="7084" y="4368"/>
                  <a:pt x="7070" y="4368"/>
                  <a:pt x="7070" y="4368"/>
                </a:cubicBezTo>
                <a:lnTo>
                  <a:pt x="7070" y="4368"/>
                </a:lnTo>
                <a:cubicBezTo>
                  <a:pt x="7070" y="4341"/>
                  <a:pt x="7084" y="4341"/>
                  <a:pt x="7097" y="4341"/>
                </a:cubicBezTo>
                <a:cubicBezTo>
                  <a:pt x="7111" y="4341"/>
                  <a:pt x="7111" y="4368"/>
                  <a:pt x="7111" y="4368"/>
                </a:cubicBezTo>
                <a:cubicBezTo>
                  <a:pt x="7124" y="4394"/>
                  <a:pt x="7151" y="4421"/>
                  <a:pt x="7165" y="4394"/>
                </a:cubicBezTo>
                <a:lnTo>
                  <a:pt x="7165" y="4394"/>
                </a:lnTo>
                <a:cubicBezTo>
                  <a:pt x="7165" y="4394"/>
                  <a:pt x="7165" y="4394"/>
                  <a:pt x="7151" y="4368"/>
                </a:cubicBezTo>
                <a:lnTo>
                  <a:pt x="7137" y="4368"/>
                </a:lnTo>
                <a:cubicBezTo>
                  <a:pt x="7124" y="4368"/>
                  <a:pt x="7124" y="4317"/>
                  <a:pt x="7111" y="4291"/>
                </a:cubicBezTo>
                <a:cubicBezTo>
                  <a:pt x="7111" y="4317"/>
                  <a:pt x="7097" y="4317"/>
                  <a:pt x="7084" y="4317"/>
                </a:cubicBezTo>
                <a:cubicBezTo>
                  <a:pt x="7084" y="4317"/>
                  <a:pt x="7070" y="4291"/>
                  <a:pt x="7070" y="4265"/>
                </a:cubicBezTo>
                <a:lnTo>
                  <a:pt x="7084" y="4265"/>
                </a:lnTo>
                <a:cubicBezTo>
                  <a:pt x="7070" y="4265"/>
                  <a:pt x="7070" y="4238"/>
                  <a:pt x="7056" y="4238"/>
                </a:cubicBezTo>
                <a:lnTo>
                  <a:pt x="7056" y="4238"/>
                </a:lnTo>
                <a:cubicBezTo>
                  <a:pt x="7056" y="4265"/>
                  <a:pt x="7056" y="4265"/>
                  <a:pt x="7056" y="4291"/>
                </a:cubicBezTo>
                <a:cubicBezTo>
                  <a:pt x="7056" y="4317"/>
                  <a:pt x="7056" y="4317"/>
                  <a:pt x="7056" y="4341"/>
                </a:cubicBezTo>
                <a:lnTo>
                  <a:pt x="7056" y="4368"/>
                </a:lnTo>
                <a:lnTo>
                  <a:pt x="7056" y="4368"/>
                </a:lnTo>
                <a:cubicBezTo>
                  <a:pt x="7043" y="4341"/>
                  <a:pt x="7043" y="4341"/>
                  <a:pt x="7030" y="4341"/>
                </a:cubicBezTo>
                <a:lnTo>
                  <a:pt x="7030" y="4341"/>
                </a:lnTo>
                <a:cubicBezTo>
                  <a:pt x="7030" y="4341"/>
                  <a:pt x="7016" y="4341"/>
                  <a:pt x="7016" y="4368"/>
                </a:cubicBezTo>
                <a:lnTo>
                  <a:pt x="7016" y="4368"/>
                </a:lnTo>
                <a:cubicBezTo>
                  <a:pt x="7016" y="4394"/>
                  <a:pt x="7002" y="4421"/>
                  <a:pt x="6990" y="4447"/>
                </a:cubicBezTo>
                <a:cubicBezTo>
                  <a:pt x="6990" y="4447"/>
                  <a:pt x="6990" y="4447"/>
                  <a:pt x="6975" y="4447"/>
                </a:cubicBezTo>
                <a:lnTo>
                  <a:pt x="6975" y="4447"/>
                </a:lnTo>
                <a:cubicBezTo>
                  <a:pt x="6962" y="4447"/>
                  <a:pt x="6975" y="4421"/>
                  <a:pt x="6975" y="4421"/>
                </a:cubicBezTo>
                <a:cubicBezTo>
                  <a:pt x="6990" y="4368"/>
                  <a:pt x="6962" y="4317"/>
                  <a:pt x="7002" y="4317"/>
                </a:cubicBezTo>
                <a:cubicBezTo>
                  <a:pt x="7002" y="4291"/>
                  <a:pt x="7002" y="4291"/>
                  <a:pt x="6990" y="4265"/>
                </a:cubicBezTo>
                <a:cubicBezTo>
                  <a:pt x="6975" y="4265"/>
                  <a:pt x="6962" y="4291"/>
                  <a:pt x="6962" y="4265"/>
                </a:cubicBezTo>
                <a:lnTo>
                  <a:pt x="6962" y="4265"/>
                </a:lnTo>
                <a:cubicBezTo>
                  <a:pt x="6975" y="4265"/>
                  <a:pt x="6975" y="4238"/>
                  <a:pt x="6975" y="4238"/>
                </a:cubicBezTo>
                <a:cubicBezTo>
                  <a:pt x="6975" y="4238"/>
                  <a:pt x="6975" y="4238"/>
                  <a:pt x="6975" y="4212"/>
                </a:cubicBezTo>
                <a:cubicBezTo>
                  <a:pt x="6962" y="4238"/>
                  <a:pt x="6962" y="4238"/>
                  <a:pt x="6948" y="4238"/>
                </a:cubicBezTo>
                <a:cubicBezTo>
                  <a:pt x="6948" y="4238"/>
                  <a:pt x="6935" y="4238"/>
                  <a:pt x="6935" y="4212"/>
                </a:cubicBezTo>
                <a:cubicBezTo>
                  <a:pt x="6948" y="4188"/>
                  <a:pt x="6975" y="4188"/>
                  <a:pt x="6975" y="4161"/>
                </a:cubicBezTo>
                <a:lnTo>
                  <a:pt x="6975" y="4161"/>
                </a:lnTo>
                <a:lnTo>
                  <a:pt x="6975" y="4161"/>
                </a:lnTo>
                <a:lnTo>
                  <a:pt x="6975" y="4161"/>
                </a:lnTo>
                <a:cubicBezTo>
                  <a:pt x="6975" y="4161"/>
                  <a:pt x="6948" y="4188"/>
                  <a:pt x="6935" y="4188"/>
                </a:cubicBezTo>
                <a:lnTo>
                  <a:pt x="6935" y="4188"/>
                </a:lnTo>
                <a:cubicBezTo>
                  <a:pt x="6935" y="4161"/>
                  <a:pt x="6948" y="4109"/>
                  <a:pt x="6921" y="4135"/>
                </a:cubicBezTo>
                <a:cubicBezTo>
                  <a:pt x="6921" y="4135"/>
                  <a:pt x="6895" y="4135"/>
                  <a:pt x="6881" y="4135"/>
                </a:cubicBezTo>
                <a:lnTo>
                  <a:pt x="6881" y="4135"/>
                </a:lnTo>
                <a:cubicBezTo>
                  <a:pt x="6908" y="4109"/>
                  <a:pt x="6908" y="4109"/>
                  <a:pt x="6921" y="4084"/>
                </a:cubicBezTo>
                <a:cubicBezTo>
                  <a:pt x="6895" y="4084"/>
                  <a:pt x="6895" y="4109"/>
                  <a:pt x="6881" y="4084"/>
                </a:cubicBezTo>
                <a:cubicBezTo>
                  <a:pt x="6867" y="4084"/>
                  <a:pt x="6867" y="4084"/>
                  <a:pt x="6867" y="4084"/>
                </a:cubicBezTo>
                <a:cubicBezTo>
                  <a:pt x="6867" y="4058"/>
                  <a:pt x="6895" y="4058"/>
                  <a:pt x="6895" y="4058"/>
                </a:cubicBezTo>
                <a:cubicBezTo>
                  <a:pt x="6921" y="4005"/>
                  <a:pt x="6948" y="3979"/>
                  <a:pt x="6975" y="3955"/>
                </a:cubicBezTo>
                <a:lnTo>
                  <a:pt x="6975" y="3955"/>
                </a:lnTo>
                <a:cubicBezTo>
                  <a:pt x="6990" y="3955"/>
                  <a:pt x="6990" y="3926"/>
                  <a:pt x="7002" y="3926"/>
                </a:cubicBezTo>
                <a:lnTo>
                  <a:pt x="7002" y="3902"/>
                </a:lnTo>
                <a:cubicBezTo>
                  <a:pt x="7002" y="3902"/>
                  <a:pt x="7030" y="3902"/>
                  <a:pt x="7030" y="3876"/>
                </a:cubicBezTo>
                <a:cubicBezTo>
                  <a:pt x="7056" y="3876"/>
                  <a:pt x="7084" y="3876"/>
                  <a:pt x="7097" y="3849"/>
                </a:cubicBezTo>
                <a:cubicBezTo>
                  <a:pt x="7111" y="3849"/>
                  <a:pt x="7111" y="3849"/>
                  <a:pt x="7111" y="3823"/>
                </a:cubicBezTo>
                <a:lnTo>
                  <a:pt x="7097" y="3823"/>
                </a:lnTo>
                <a:lnTo>
                  <a:pt x="7084" y="3823"/>
                </a:lnTo>
                <a:cubicBezTo>
                  <a:pt x="7070" y="3823"/>
                  <a:pt x="7070" y="3849"/>
                  <a:pt x="7056" y="3849"/>
                </a:cubicBezTo>
                <a:cubicBezTo>
                  <a:pt x="7043" y="3849"/>
                  <a:pt x="7043" y="3849"/>
                  <a:pt x="7030" y="3849"/>
                </a:cubicBezTo>
                <a:cubicBezTo>
                  <a:pt x="7016" y="3876"/>
                  <a:pt x="7002" y="3876"/>
                  <a:pt x="7002" y="3876"/>
                </a:cubicBezTo>
                <a:cubicBezTo>
                  <a:pt x="6990" y="3902"/>
                  <a:pt x="6975" y="3926"/>
                  <a:pt x="6975" y="3926"/>
                </a:cubicBezTo>
                <a:cubicBezTo>
                  <a:pt x="6962" y="3926"/>
                  <a:pt x="6962" y="3955"/>
                  <a:pt x="6948" y="3955"/>
                </a:cubicBezTo>
                <a:cubicBezTo>
                  <a:pt x="6935" y="3979"/>
                  <a:pt x="6921" y="3979"/>
                  <a:pt x="6908" y="4005"/>
                </a:cubicBezTo>
                <a:cubicBezTo>
                  <a:pt x="6908" y="4032"/>
                  <a:pt x="6895" y="4032"/>
                  <a:pt x="6881" y="4032"/>
                </a:cubicBezTo>
                <a:cubicBezTo>
                  <a:pt x="6867" y="4058"/>
                  <a:pt x="6867" y="4032"/>
                  <a:pt x="6867" y="4032"/>
                </a:cubicBezTo>
                <a:cubicBezTo>
                  <a:pt x="6867" y="4032"/>
                  <a:pt x="6867" y="4032"/>
                  <a:pt x="6867" y="4005"/>
                </a:cubicBezTo>
                <a:cubicBezTo>
                  <a:pt x="6867" y="4005"/>
                  <a:pt x="6867" y="4005"/>
                  <a:pt x="6853" y="4005"/>
                </a:cubicBezTo>
                <a:cubicBezTo>
                  <a:pt x="6853" y="4005"/>
                  <a:pt x="6853" y="3979"/>
                  <a:pt x="6867" y="3955"/>
                </a:cubicBezTo>
                <a:cubicBezTo>
                  <a:pt x="6881" y="3955"/>
                  <a:pt x="6881" y="3955"/>
                  <a:pt x="6895" y="3955"/>
                </a:cubicBezTo>
                <a:cubicBezTo>
                  <a:pt x="6895" y="3955"/>
                  <a:pt x="6921" y="3955"/>
                  <a:pt x="6921" y="3926"/>
                </a:cubicBezTo>
                <a:lnTo>
                  <a:pt x="6881" y="3926"/>
                </a:lnTo>
                <a:lnTo>
                  <a:pt x="6881" y="3926"/>
                </a:lnTo>
                <a:cubicBezTo>
                  <a:pt x="6895" y="3902"/>
                  <a:pt x="6935" y="3902"/>
                  <a:pt x="6948" y="3902"/>
                </a:cubicBezTo>
                <a:cubicBezTo>
                  <a:pt x="6962" y="3876"/>
                  <a:pt x="6948" y="3849"/>
                  <a:pt x="6935" y="3849"/>
                </a:cubicBezTo>
                <a:cubicBezTo>
                  <a:pt x="6935" y="3876"/>
                  <a:pt x="6935" y="3876"/>
                  <a:pt x="6935" y="3876"/>
                </a:cubicBezTo>
                <a:cubicBezTo>
                  <a:pt x="6921" y="3876"/>
                  <a:pt x="6881" y="3876"/>
                  <a:pt x="6881" y="3849"/>
                </a:cubicBezTo>
                <a:cubicBezTo>
                  <a:pt x="6881" y="3849"/>
                  <a:pt x="6881" y="3849"/>
                  <a:pt x="6881" y="3823"/>
                </a:cubicBezTo>
                <a:cubicBezTo>
                  <a:pt x="6867" y="3823"/>
                  <a:pt x="6853" y="3823"/>
                  <a:pt x="6853" y="3823"/>
                </a:cubicBezTo>
                <a:cubicBezTo>
                  <a:pt x="6853" y="3823"/>
                  <a:pt x="6867" y="3823"/>
                  <a:pt x="6881" y="3799"/>
                </a:cubicBezTo>
                <a:cubicBezTo>
                  <a:pt x="6921" y="3772"/>
                  <a:pt x="6962" y="3772"/>
                  <a:pt x="7002" y="3799"/>
                </a:cubicBezTo>
                <a:cubicBezTo>
                  <a:pt x="7016" y="3799"/>
                  <a:pt x="7016" y="3799"/>
                  <a:pt x="7030" y="3799"/>
                </a:cubicBezTo>
                <a:cubicBezTo>
                  <a:pt x="7030" y="3772"/>
                  <a:pt x="7016" y="3746"/>
                  <a:pt x="7002" y="3746"/>
                </a:cubicBezTo>
                <a:lnTo>
                  <a:pt x="6990" y="3746"/>
                </a:lnTo>
                <a:cubicBezTo>
                  <a:pt x="6975" y="3746"/>
                  <a:pt x="6975" y="3746"/>
                  <a:pt x="6975" y="3746"/>
                </a:cubicBezTo>
                <a:cubicBezTo>
                  <a:pt x="6962" y="3746"/>
                  <a:pt x="6962" y="3746"/>
                  <a:pt x="6948" y="3746"/>
                </a:cubicBezTo>
                <a:cubicBezTo>
                  <a:pt x="6921" y="3772"/>
                  <a:pt x="6867" y="3799"/>
                  <a:pt x="6841" y="3772"/>
                </a:cubicBezTo>
                <a:cubicBezTo>
                  <a:pt x="6853" y="3772"/>
                  <a:pt x="6853" y="3746"/>
                  <a:pt x="6867" y="3746"/>
                </a:cubicBezTo>
                <a:lnTo>
                  <a:pt x="6881" y="3746"/>
                </a:lnTo>
                <a:cubicBezTo>
                  <a:pt x="6895" y="3720"/>
                  <a:pt x="6908" y="3720"/>
                  <a:pt x="6921" y="3693"/>
                </a:cubicBezTo>
                <a:cubicBezTo>
                  <a:pt x="6921" y="3693"/>
                  <a:pt x="6935" y="3669"/>
                  <a:pt x="6948" y="3669"/>
                </a:cubicBezTo>
                <a:cubicBezTo>
                  <a:pt x="6948" y="3669"/>
                  <a:pt x="6962" y="3693"/>
                  <a:pt x="6975" y="3693"/>
                </a:cubicBezTo>
                <a:cubicBezTo>
                  <a:pt x="6990" y="3693"/>
                  <a:pt x="7016" y="3693"/>
                  <a:pt x="7043" y="3693"/>
                </a:cubicBezTo>
                <a:cubicBezTo>
                  <a:pt x="7043" y="3669"/>
                  <a:pt x="7030" y="3669"/>
                  <a:pt x="7030" y="3669"/>
                </a:cubicBezTo>
                <a:cubicBezTo>
                  <a:pt x="7030" y="3643"/>
                  <a:pt x="7043" y="3643"/>
                  <a:pt x="7043" y="3643"/>
                </a:cubicBezTo>
                <a:cubicBezTo>
                  <a:pt x="7043" y="3616"/>
                  <a:pt x="7043" y="3616"/>
                  <a:pt x="7043" y="3616"/>
                </a:cubicBezTo>
                <a:cubicBezTo>
                  <a:pt x="7030" y="3616"/>
                  <a:pt x="7030" y="3616"/>
                  <a:pt x="7016" y="3616"/>
                </a:cubicBezTo>
                <a:lnTo>
                  <a:pt x="7016" y="3616"/>
                </a:lnTo>
                <a:cubicBezTo>
                  <a:pt x="7016" y="3643"/>
                  <a:pt x="7002" y="3643"/>
                  <a:pt x="7002" y="3669"/>
                </a:cubicBezTo>
                <a:lnTo>
                  <a:pt x="6990" y="3669"/>
                </a:lnTo>
                <a:cubicBezTo>
                  <a:pt x="6975" y="3669"/>
                  <a:pt x="6962" y="3669"/>
                  <a:pt x="6962" y="3669"/>
                </a:cubicBezTo>
                <a:cubicBezTo>
                  <a:pt x="6962" y="3643"/>
                  <a:pt x="6962" y="3643"/>
                  <a:pt x="6962" y="3643"/>
                </a:cubicBezTo>
                <a:cubicBezTo>
                  <a:pt x="6935" y="3643"/>
                  <a:pt x="6935" y="3669"/>
                  <a:pt x="6921" y="3669"/>
                </a:cubicBezTo>
                <a:cubicBezTo>
                  <a:pt x="6908" y="3669"/>
                  <a:pt x="6908" y="3693"/>
                  <a:pt x="6895" y="3693"/>
                </a:cubicBezTo>
                <a:cubicBezTo>
                  <a:pt x="6895" y="3693"/>
                  <a:pt x="6881" y="3746"/>
                  <a:pt x="6853" y="3720"/>
                </a:cubicBezTo>
                <a:lnTo>
                  <a:pt x="6853" y="3720"/>
                </a:lnTo>
                <a:cubicBezTo>
                  <a:pt x="6853" y="3720"/>
                  <a:pt x="6867" y="3693"/>
                  <a:pt x="6867" y="3669"/>
                </a:cubicBezTo>
                <a:cubicBezTo>
                  <a:pt x="6881" y="3669"/>
                  <a:pt x="6881" y="3643"/>
                  <a:pt x="6895" y="3616"/>
                </a:cubicBezTo>
                <a:cubicBezTo>
                  <a:pt x="6908" y="3616"/>
                  <a:pt x="6935" y="3643"/>
                  <a:pt x="6948" y="3616"/>
                </a:cubicBezTo>
                <a:lnTo>
                  <a:pt x="6948" y="3616"/>
                </a:lnTo>
                <a:cubicBezTo>
                  <a:pt x="6935" y="3616"/>
                  <a:pt x="6895" y="3616"/>
                  <a:pt x="6895" y="3590"/>
                </a:cubicBezTo>
                <a:cubicBezTo>
                  <a:pt x="6908" y="3590"/>
                  <a:pt x="6908" y="3590"/>
                  <a:pt x="6908" y="3590"/>
                </a:cubicBezTo>
                <a:lnTo>
                  <a:pt x="6908" y="3590"/>
                </a:lnTo>
                <a:cubicBezTo>
                  <a:pt x="6921" y="3590"/>
                  <a:pt x="6935" y="3590"/>
                  <a:pt x="6948" y="3590"/>
                </a:cubicBezTo>
                <a:cubicBezTo>
                  <a:pt x="6962" y="3590"/>
                  <a:pt x="6975" y="3616"/>
                  <a:pt x="6975" y="3616"/>
                </a:cubicBezTo>
                <a:cubicBezTo>
                  <a:pt x="6990" y="3616"/>
                  <a:pt x="7002" y="3616"/>
                  <a:pt x="7016" y="3590"/>
                </a:cubicBezTo>
                <a:cubicBezTo>
                  <a:pt x="7030" y="3590"/>
                  <a:pt x="7043" y="3616"/>
                  <a:pt x="7056" y="3616"/>
                </a:cubicBezTo>
                <a:lnTo>
                  <a:pt x="7056" y="3616"/>
                </a:lnTo>
                <a:cubicBezTo>
                  <a:pt x="7056" y="3590"/>
                  <a:pt x="7016" y="3590"/>
                  <a:pt x="7016" y="3564"/>
                </a:cubicBezTo>
                <a:cubicBezTo>
                  <a:pt x="7016" y="3540"/>
                  <a:pt x="7030" y="3540"/>
                  <a:pt x="7030" y="3513"/>
                </a:cubicBezTo>
                <a:cubicBezTo>
                  <a:pt x="7030" y="3513"/>
                  <a:pt x="7016" y="3513"/>
                  <a:pt x="7002" y="3540"/>
                </a:cubicBezTo>
                <a:lnTo>
                  <a:pt x="7002" y="3540"/>
                </a:lnTo>
                <a:cubicBezTo>
                  <a:pt x="7016" y="3540"/>
                  <a:pt x="7016" y="3540"/>
                  <a:pt x="7016" y="3540"/>
                </a:cubicBezTo>
                <a:lnTo>
                  <a:pt x="7016" y="3540"/>
                </a:lnTo>
                <a:cubicBezTo>
                  <a:pt x="7002" y="3564"/>
                  <a:pt x="6990" y="3540"/>
                  <a:pt x="6990" y="3564"/>
                </a:cubicBezTo>
                <a:cubicBezTo>
                  <a:pt x="6975" y="3564"/>
                  <a:pt x="6962" y="3564"/>
                  <a:pt x="6948" y="3564"/>
                </a:cubicBezTo>
                <a:cubicBezTo>
                  <a:pt x="6948" y="3564"/>
                  <a:pt x="6948" y="3564"/>
                  <a:pt x="6935" y="3564"/>
                </a:cubicBezTo>
                <a:cubicBezTo>
                  <a:pt x="6935" y="3564"/>
                  <a:pt x="6921" y="3564"/>
                  <a:pt x="6908" y="3564"/>
                </a:cubicBezTo>
                <a:lnTo>
                  <a:pt x="6895" y="3564"/>
                </a:lnTo>
                <a:cubicBezTo>
                  <a:pt x="6921" y="3540"/>
                  <a:pt x="6921" y="3513"/>
                  <a:pt x="6948" y="3487"/>
                </a:cubicBezTo>
                <a:cubicBezTo>
                  <a:pt x="6962" y="3487"/>
                  <a:pt x="6975" y="3487"/>
                  <a:pt x="6990" y="3487"/>
                </a:cubicBezTo>
                <a:cubicBezTo>
                  <a:pt x="7002" y="3487"/>
                  <a:pt x="7016" y="3487"/>
                  <a:pt x="7030" y="3487"/>
                </a:cubicBezTo>
                <a:cubicBezTo>
                  <a:pt x="7030" y="3461"/>
                  <a:pt x="7043" y="3487"/>
                  <a:pt x="7043" y="3461"/>
                </a:cubicBezTo>
                <a:cubicBezTo>
                  <a:pt x="7056" y="3461"/>
                  <a:pt x="7056" y="3436"/>
                  <a:pt x="7043" y="3436"/>
                </a:cubicBezTo>
                <a:cubicBezTo>
                  <a:pt x="7030" y="3436"/>
                  <a:pt x="7030" y="3436"/>
                  <a:pt x="7016" y="3461"/>
                </a:cubicBezTo>
                <a:cubicBezTo>
                  <a:pt x="7016" y="3436"/>
                  <a:pt x="7030" y="3436"/>
                  <a:pt x="7030" y="3408"/>
                </a:cubicBezTo>
                <a:lnTo>
                  <a:pt x="7030" y="3408"/>
                </a:lnTo>
                <a:lnTo>
                  <a:pt x="7030" y="3384"/>
                </a:lnTo>
                <a:lnTo>
                  <a:pt x="7043" y="3357"/>
                </a:lnTo>
                <a:cubicBezTo>
                  <a:pt x="7056" y="3357"/>
                  <a:pt x="7084" y="3357"/>
                  <a:pt x="7084" y="3331"/>
                </a:cubicBezTo>
                <a:lnTo>
                  <a:pt x="7084" y="3331"/>
                </a:lnTo>
                <a:lnTo>
                  <a:pt x="7084" y="3331"/>
                </a:lnTo>
                <a:lnTo>
                  <a:pt x="7084" y="3331"/>
                </a:lnTo>
                <a:cubicBezTo>
                  <a:pt x="7070" y="3331"/>
                  <a:pt x="7070" y="3305"/>
                  <a:pt x="7070" y="3305"/>
                </a:cubicBezTo>
                <a:cubicBezTo>
                  <a:pt x="7056" y="3331"/>
                  <a:pt x="7056" y="3331"/>
                  <a:pt x="7043" y="3331"/>
                </a:cubicBezTo>
                <a:lnTo>
                  <a:pt x="7043" y="3331"/>
                </a:lnTo>
                <a:cubicBezTo>
                  <a:pt x="7043" y="3331"/>
                  <a:pt x="7043" y="3331"/>
                  <a:pt x="7056" y="3305"/>
                </a:cubicBezTo>
                <a:cubicBezTo>
                  <a:pt x="7056" y="3305"/>
                  <a:pt x="7043" y="3305"/>
                  <a:pt x="7043" y="3280"/>
                </a:cubicBezTo>
                <a:cubicBezTo>
                  <a:pt x="7056" y="3280"/>
                  <a:pt x="7056" y="3280"/>
                  <a:pt x="7056" y="3280"/>
                </a:cubicBezTo>
                <a:lnTo>
                  <a:pt x="7056" y="3280"/>
                </a:lnTo>
                <a:cubicBezTo>
                  <a:pt x="7056" y="3280"/>
                  <a:pt x="7056" y="3280"/>
                  <a:pt x="7043" y="3280"/>
                </a:cubicBezTo>
                <a:cubicBezTo>
                  <a:pt x="7043" y="3254"/>
                  <a:pt x="7043" y="3254"/>
                  <a:pt x="7043" y="3254"/>
                </a:cubicBezTo>
                <a:cubicBezTo>
                  <a:pt x="7056" y="3254"/>
                  <a:pt x="7056" y="3254"/>
                  <a:pt x="7056" y="3228"/>
                </a:cubicBezTo>
                <a:cubicBezTo>
                  <a:pt x="7070" y="3228"/>
                  <a:pt x="7056" y="3228"/>
                  <a:pt x="7056" y="3228"/>
                </a:cubicBezTo>
                <a:cubicBezTo>
                  <a:pt x="7056" y="3201"/>
                  <a:pt x="7056" y="3201"/>
                  <a:pt x="7056" y="3201"/>
                </a:cubicBezTo>
                <a:cubicBezTo>
                  <a:pt x="7070" y="3201"/>
                  <a:pt x="7070" y="3175"/>
                  <a:pt x="7070" y="3175"/>
                </a:cubicBezTo>
                <a:lnTo>
                  <a:pt x="7084" y="3151"/>
                </a:lnTo>
                <a:cubicBezTo>
                  <a:pt x="7070" y="3151"/>
                  <a:pt x="7070" y="3151"/>
                  <a:pt x="7056" y="3151"/>
                </a:cubicBezTo>
                <a:cubicBezTo>
                  <a:pt x="7043" y="3151"/>
                  <a:pt x="7043" y="3175"/>
                  <a:pt x="7030" y="3175"/>
                </a:cubicBezTo>
                <a:lnTo>
                  <a:pt x="7030" y="3175"/>
                </a:lnTo>
                <a:lnTo>
                  <a:pt x="7030" y="3175"/>
                </a:lnTo>
                <a:lnTo>
                  <a:pt x="7030" y="3151"/>
                </a:lnTo>
                <a:lnTo>
                  <a:pt x="7030" y="3151"/>
                </a:lnTo>
                <a:cubicBezTo>
                  <a:pt x="7016" y="3151"/>
                  <a:pt x="7016" y="3175"/>
                  <a:pt x="7002" y="3175"/>
                </a:cubicBezTo>
                <a:lnTo>
                  <a:pt x="7002" y="3175"/>
                </a:lnTo>
                <a:cubicBezTo>
                  <a:pt x="6975" y="3175"/>
                  <a:pt x="6962" y="3175"/>
                  <a:pt x="6948" y="3151"/>
                </a:cubicBezTo>
                <a:cubicBezTo>
                  <a:pt x="6935" y="3151"/>
                  <a:pt x="6921" y="3124"/>
                  <a:pt x="6908" y="3098"/>
                </a:cubicBezTo>
                <a:cubicBezTo>
                  <a:pt x="6895" y="3098"/>
                  <a:pt x="6895" y="3098"/>
                  <a:pt x="6895" y="3098"/>
                </a:cubicBezTo>
                <a:cubicBezTo>
                  <a:pt x="6895" y="3098"/>
                  <a:pt x="6895" y="3098"/>
                  <a:pt x="6895" y="3124"/>
                </a:cubicBezTo>
                <a:cubicBezTo>
                  <a:pt x="6867" y="3098"/>
                  <a:pt x="6841" y="3098"/>
                  <a:pt x="6841" y="3072"/>
                </a:cubicBezTo>
                <a:cubicBezTo>
                  <a:pt x="6841" y="3072"/>
                  <a:pt x="6841" y="3072"/>
                  <a:pt x="6841" y="3045"/>
                </a:cubicBezTo>
                <a:cubicBezTo>
                  <a:pt x="6827" y="3045"/>
                  <a:pt x="6827" y="3045"/>
                  <a:pt x="6813" y="3045"/>
                </a:cubicBezTo>
                <a:cubicBezTo>
                  <a:pt x="6827" y="3021"/>
                  <a:pt x="6841" y="2995"/>
                  <a:pt x="6853" y="2995"/>
                </a:cubicBezTo>
                <a:cubicBezTo>
                  <a:pt x="6867" y="2995"/>
                  <a:pt x="6867" y="3021"/>
                  <a:pt x="6881" y="3021"/>
                </a:cubicBezTo>
                <a:cubicBezTo>
                  <a:pt x="6895" y="3021"/>
                  <a:pt x="6908" y="2995"/>
                  <a:pt x="6921" y="2995"/>
                </a:cubicBezTo>
                <a:cubicBezTo>
                  <a:pt x="6935" y="3021"/>
                  <a:pt x="6962" y="3045"/>
                  <a:pt x="6975" y="3045"/>
                </a:cubicBezTo>
                <a:cubicBezTo>
                  <a:pt x="6990" y="3072"/>
                  <a:pt x="6990" y="3072"/>
                  <a:pt x="7002" y="3072"/>
                </a:cubicBezTo>
                <a:cubicBezTo>
                  <a:pt x="7016" y="3072"/>
                  <a:pt x="7043" y="3098"/>
                  <a:pt x="7056" y="3098"/>
                </a:cubicBezTo>
                <a:cubicBezTo>
                  <a:pt x="7056" y="3072"/>
                  <a:pt x="7070" y="3072"/>
                  <a:pt x="7056" y="3072"/>
                </a:cubicBezTo>
                <a:cubicBezTo>
                  <a:pt x="7056" y="3045"/>
                  <a:pt x="7056" y="3045"/>
                  <a:pt x="7056" y="3045"/>
                </a:cubicBezTo>
                <a:cubicBezTo>
                  <a:pt x="7056" y="3045"/>
                  <a:pt x="7056" y="3072"/>
                  <a:pt x="7043" y="3072"/>
                </a:cubicBezTo>
                <a:cubicBezTo>
                  <a:pt x="7030" y="3072"/>
                  <a:pt x="7030" y="3072"/>
                  <a:pt x="7016" y="3045"/>
                </a:cubicBezTo>
                <a:lnTo>
                  <a:pt x="7016" y="3045"/>
                </a:lnTo>
                <a:lnTo>
                  <a:pt x="7016" y="3045"/>
                </a:lnTo>
                <a:cubicBezTo>
                  <a:pt x="7030" y="3045"/>
                  <a:pt x="7043" y="3045"/>
                  <a:pt x="7043" y="3045"/>
                </a:cubicBezTo>
                <a:lnTo>
                  <a:pt x="7043" y="3045"/>
                </a:lnTo>
                <a:cubicBezTo>
                  <a:pt x="7056" y="3021"/>
                  <a:pt x="7016" y="3021"/>
                  <a:pt x="7016" y="2995"/>
                </a:cubicBezTo>
                <a:cubicBezTo>
                  <a:pt x="7030" y="2995"/>
                  <a:pt x="7043" y="2995"/>
                  <a:pt x="7043" y="2995"/>
                </a:cubicBezTo>
                <a:cubicBezTo>
                  <a:pt x="7043" y="2968"/>
                  <a:pt x="6975" y="2968"/>
                  <a:pt x="6975" y="2942"/>
                </a:cubicBezTo>
                <a:cubicBezTo>
                  <a:pt x="6990" y="2942"/>
                  <a:pt x="6990" y="2942"/>
                  <a:pt x="6990" y="2942"/>
                </a:cubicBezTo>
                <a:lnTo>
                  <a:pt x="6990" y="2942"/>
                </a:lnTo>
                <a:cubicBezTo>
                  <a:pt x="6990" y="2942"/>
                  <a:pt x="7030" y="2968"/>
                  <a:pt x="7030" y="2942"/>
                </a:cubicBezTo>
                <a:cubicBezTo>
                  <a:pt x="7030" y="2916"/>
                  <a:pt x="7016" y="2916"/>
                  <a:pt x="7002" y="2916"/>
                </a:cubicBezTo>
                <a:lnTo>
                  <a:pt x="7002" y="2916"/>
                </a:lnTo>
                <a:cubicBezTo>
                  <a:pt x="6990" y="2916"/>
                  <a:pt x="7002" y="2889"/>
                  <a:pt x="6990" y="2889"/>
                </a:cubicBezTo>
                <a:cubicBezTo>
                  <a:pt x="6990" y="2865"/>
                  <a:pt x="6962" y="2916"/>
                  <a:pt x="6935" y="2916"/>
                </a:cubicBezTo>
                <a:cubicBezTo>
                  <a:pt x="6948" y="2916"/>
                  <a:pt x="6948" y="2889"/>
                  <a:pt x="6948" y="2889"/>
                </a:cubicBezTo>
                <a:cubicBezTo>
                  <a:pt x="6962" y="2889"/>
                  <a:pt x="6962" y="2889"/>
                  <a:pt x="6962" y="2865"/>
                </a:cubicBezTo>
                <a:cubicBezTo>
                  <a:pt x="6975" y="2865"/>
                  <a:pt x="6990" y="2865"/>
                  <a:pt x="7002" y="2839"/>
                </a:cubicBezTo>
                <a:lnTo>
                  <a:pt x="7002" y="2839"/>
                </a:lnTo>
                <a:cubicBezTo>
                  <a:pt x="6990" y="2839"/>
                  <a:pt x="6990" y="2839"/>
                  <a:pt x="6975" y="2839"/>
                </a:cubicBezTo>
                <a:cubicBezTo>
                  <a:pt x="6962" y="2839"/>
                  <a:pt x="6948" y="2889"/>
                  <a:pt x="6935" y="2865"/>
                </a:cubicBezTo>
                <a:lnTo>
                  <a:pt x="6935" y="2839"/>
                </a:lnTo>
                <a:lnTo>
                  <a:pt x="6935" y="2839"/>
                </a:lnTo>
                <a:cubicBezTo>
                  <a:pt x="6948" y="2839"/>
                  <a:pt x="6990" y="2812"/>
                  <a:pt x="6990" y="2812"/>
                </a:cubicBezTo>
                <a:lnTo>
                  <a:pt x="6990" y="2786"/>
                </a:lnTo>
                <a:cubicBezTo>
                  <a:pt x="6975" y="2812"/>
                  <a:pt x="6962" y="2812"/>
                  <a:pt x="6948" y="2812"/>
                </a:cubicBezTo>
                <a:cubicBezTo>
                  <a:pt x="6935" y="2812"/>
                  <a:pt x="6935" y="2812"/>
                  <a:pt x="6921" y="2812"/>
                </a:cubicBezTo>
                <a:cubicBezTo>
                  <a:pt x="6921" y="2812"/>
                  <a:pt x="6908" y="2812"/>
                  <a:pt x="6908" y="2786"/>
                </a:cubicBezTo>
                <a:cubicBezTo>
                  <a:pt x="6921" y="2786"/>
                  <a:pt x="6935" y="2760"/>
                  <a:pt x="6935" y="2736"/>
                </a:cubicBezTo>
                <a:cubicBezTo>
                  <a:pt x="6908" y="2736"/>
                  <a:pt x="6908" y="2760"/>
                  <a:pt x="6908" y="2786"/>
                </a:cubicBezTo>
                <a:lnTo>
                  <a:pt x="6895" y="2786"/>
                </a:lnTo>
                <a:lnTo>
                  <a:pt x="6895" y="2786"/>
                </a:lnTo>
                <a:cubicBezTo>
                  <a:pt x="6895" y="2760"/>
                  <a:pt x="6908" y="2760"/>
                  <a:pt x="6895" y="2760"/>
                </a:cubicBezTo>
                <a:lnTo>
                  <a:pt x="6895" y="2760"/>
                </a:lnTo>
                <a:cubicBezTo>
                  <a:pt x="6895" y="2786"/>
                  <a:pt x="6881" y="2786"/>
                  <a:pt x="6867" y="2786"/>
                </a:cubicBezTo>
                <a:cubicBezTo>
                  <a:pt x="6867" y="2812"/>
                  <a:pt x="6867" y="2865"/>
                  <a:pt x="6853" y="2865"/>
                </a:cubicBezTo>
                <a:cubicBezTo>
                  <a:pt x="6827" y="2889"/>
                  <a:pt x="6800" y="2865"/>
                  <a:pt x="6786" y="2865"/>
                </a:cubicBezTo>
                <a:cubicBezTo>
                  <a:pt x="6773" y="2865"/>
                  <a:pt x="6773" y="2865"/>
                  <a:pt x="6760" y="2865"/>
                </a:cubicBezTo>
                <a:cubicBezTo>
                  <a:pt x="6760" y="2839"/>
                  <a:pt x="6760" y="2839"/>
                  <a:pt x="6760" y="2839"/>
                </a:cubicBezTo>
                <a:cubicBezTo>
                  <a:pt x="6760" y="2812"/>
                  <a:pt x="6760" y="2812"/>
                  <a:pt x="6760" y="2812"/>
                </a:cubicBezTo>
                <a:cubicBezTo>
                  <a:pt x="6760" y="2812"/>
                  <a:pt x="6786" y="2812"/>
                  <a:pt x="6786" y="2786"/>
                </a:cubicBezTo>
                <a:cubicBezTo>
                  <a:pt x="6800" y="2786"/>
                  <a:pt x="6813" y="2760"/>
                  <a:pt x="6813" y="2760"/>
                </a:cubicBezTo>
                <a:cubicBezTo>
                  <a:pt x="6827" y="2760"/>
                  <a:pt x="6841" y="2736"/>
                  <a:pt x="6827" y="2736"/>
                </a:cubicBezTo>
                <a:lnTo>
                  <a:pt x="6827" y="2736"/>
                </a:lnTo>
                <a:cubicBezTo>
                  <a:pt x="6827" y="2736"/>
                  <a:pt x="6827" y="2736"/>
                  <a:pt x="6813" y="2736"/>
                </a:cubicBezTo>
                <a:cubicBezTo>
                  <a:pt x="6800" y="2760"/>
                  <a:pt x="6773" y="2760"/>
                  <a:pt x="6773" y="2736"/>
                </a:cubicBezTo>
                <a:cubicBezTo>
                  <a:pt x="6773" y="2736"/>
                  <a:pt x="6800" y="2709"/>
                  <a:pt x="6813" y="2683"/>
                </a:cubicBezTo>
                <a:cubicBezTo>
                  <a:pt x="6813" y="2683"/>
                  <a:pt x="6827" y="2656"/>
                  <a:pt x="6813" y="2656"/>
                </a:cubicBezTo>
                <a:cubicBezTo>
                  <a:pt x="6800" y="2632"/>
                  <a:pt x="6773" y="2656"/>
                  <a:pt x="6773" y="2632"/>
                </a:cubicBezTo>
                <a:lnTo>
                  <a:pt x="6773" y="2632"/>
                </a:lnTo>
                <a:cubicBezTo>
                  <a:pt x="6786" y="2632"/>
                  <a:pt x="6800" y="2632"/>
                  <a:pt x="6800" y="2632"/>
                </a:cubicBezTo>
                <a:cubicBezTo>
                  <a:pt x="6813" y="2632"/>
                  <a:pt x="6813" y="2632"/>
                  <a:pt x="6827" y="2632"/>
                </a:cubicBezTo>
                <a:cubicBezTo>
                  <a:pt x="6827" y="2632"/>
                  <a:pt x="6841" y="2632"/>
                  <a:pt x="6853" y="2632"/>
                </a:cubicBezTo>
                <a:cubicBezTo>
                  <a:pt x="6853" y="2632"/>
                  <a:pt x="6853" y="2606"/>
                  <a:pt x="6841" y="2606"/>
                </a:cubicBezTo>
                <a:cubicBezTo>
                  <a:pt x="6841" y="2580"/>
                  <a:pt x="6841" y="2553"/>
                  <a:pt x="6813" y="2580"/>
                </a:cubicBezTo>
                <a:cubicBezTo>
                  <a:pt x="6813" y="2553"/>
                  <a:pt x="6827" y="2527"/>
                  <a:pt x="6827" y="2527"/>
                </a:cubicBezTo>
                <a:lnTo>
                  <a:pt x="6827" y="2527"/>
                </a:lnTo>
                <a:cubicBezTo>
                  <a:pt x="6813" y="2527"/>
                  <a:pt x="6813" y="2527"/>
                  <a:pt x="6813" y="2527"/>
                </a:cubicBezTo>
                <a:cubicBezTo>
                  <a:pt x="6800" y="2527"/>
                  <a:pt x="6800" y="2503"/>
                  <a:pt x="6800" y="2503"/>
                </a:cubicBezTo>
                <a:cubicBezTo>
                  <a:pt x="6786" y="2503"/>
                  <a:pt x="6786" y="2503"/>
                  <a:pt x="6773" y="2503"/>
                </a:cubicBezTo>
                <a:cubicBezTo>
                  <a:pt x="6786" y="2503"/>
                  <a:pt x="6786" y="2474"/>
                  <a:pt x="6800" y="2474"/>
                </a:cubicBezTo>
                <a:cubicBezTo>
                  <a:pt x="6800" y="2450"/>
                  <a:pt x="6800" y="2450"/>
                  <a:pt x="6800" y="2450"/>
                </a:cubicBezTo>
                <a:cubicBezTo>
                  <a:pt x="6813" y="2450"/>
                  <a:pt x="6813" y="2424"/>
                  <a:pt x="6813" y="2424"/>
                </a:cubicBezTo>
                <a:cubicBezTo>
                  <a:pt x="6800" y="2424"/>
                  <a:pt x="6800" y="2424"/>
                  <a:pt x="6786" y="2424"/>
                </a:cubicBezTo>
                <a:cubicBezTo>
                  <a:pt x="6786" y="2397"/>
                  <a:pt x="6786" y="2397"/>
                  <a:pt x="6773" y="2397"/>
                </a:cubicBezTo>
                <a:cubicBezTo>
                  <a:pt x="6773" y="2371"/>
                  <a:pt x="6773" y="2371"/>
                  <a:pt x="6773" y="2371"/>
                </a:cubicBezTo>
                <a:cubicBezTo>
                  <a:pt x="6760" y="2371"/>
                  <a:pt x="6773" y="2347"/>
                  <a:pt x="6773" y="2347"/>
                </a:cubicBezTo>
                <a:cubicBezTo>
                  <a:pt x="6786" y="2347"/>
                  <a:pt x="6786" y="2347"/>
                  <a:pt x="6786" y="2347"/>
                </a:cubicBezTo>
                <a:lnTo>
                  <a:pt x="6786" y="2347"/>
                </a:lnTo>
                <a:lnTo>
                  <a:pt x="6786" y="2347"/>
                </a:lnTo>
                <a:cubicBezTo>
                  <a:pt x="6773" y="2320"/>
                  <a:pt x="6746" y="2294"/>
                  <a:pt x="6760" y="2268"/>
                </a:cubicBezTo>
                <a:cubicBezTo>
                  <a:pt x="6746" y="2268"/>
                  <a:pt x="6732" y="2268"/>
                  <a:pt x="6705" y="2268"/>
                </a:cubicBezTo>
                <a:lnTo>
                  <a:pt x="6705" y="2268"/>
                </a:lnTo>
                <a:cubicBezTo>
                  <a:pt x="6732" y="2268"/>
                  <a:pt x="6746" y="2241"/>
                  <a:pt x="6760" y="2217"/>
                </a:cubicBezTo>
                <a:lnTo>
                  <a:pt x="6760" y="2217"/>
                </a:lnTo>
                <a:cubicBezTo>
                  <a:pt x="6760" y="2217"/>
                  <a:pt x="6773" y="2217"/>
                  <a:pt x="6773" y="2191"/>
                </a:cubicBezTo>
                <a:cubicBezTo>
                  <a:pt x="6773" y="2191"/>
                  <a:pt x="6746" y="2164"/>
                  <a:pt x="6732" y="2164"/>
                </a:cubicBezTo>
                <a:cubicBezTo>
                  <a:pt x="6732" y="2138"/>
                  <a:pt x="6732" y="2087"/>
                  <a:pt x="6718" y="2087"/>
                </a:cubicBezTo>
                <a:cubicBezTo>
                  <a:pt x="6705" y="2087"/>
                  <a:pt x="6692" y="2061"/>
                  <a:pt x="6692" y="2061"/>
                </a:cubicBezTo>
                <a:lnTo>
                  <a:pt x="6678" y="2035"/>
                </a:lnTo>
                <a:cubicBezTo>
                  <a:pt x="6678" y="2008"/>
                  <a:pt x="6664" y="1984"/>
                  <a:pt x="6664" y="1956"/>
                </a:cubicBezTo>
                <a:cubicBezTo>
                  <a:pt x="6651" y="1931"/>
                  <a:pt x="6664" y="1905"/>
                  <a:pt x="6651" y="1905"/>
                </a:cubicBezTo>
                <a:lnTo>
                  <a:pt x="6637" y="1905"/>
                </a:lnTo>
                <a:cubicBezTo>
                  <a:pt x="6624" y="1905"/>
                  <a:pt x="6624" y="1879"/>
                  <a:pt x="6624" y="1879"/>
                </a:cubicBezTo>
                <a:cubicBezTo>
                  <a:pt x="6611" y="1852"/>
                  <a:pt x="6597" y="1852"/>
                  <a:pt x="6597" y="1852"/>
                </a:cubicBezTo>
                <a:cubicBezTo>
                  <a:pt x="6597" y="1852"/>
                  <a:pt x="6597" y="1828"/>
                  <a:pt x="6583" y="1802"/>
                </a:cubicBezTo>
                <a:cubicBezTo>
                  <a:pt x="6583" y="1802"/>
                  <a:pt x="6557" y="1802"/>
                  <a:pt x="6543" y="1802"/>
                </a:cubicBezTo>
                <a:cubicBezTo>
                  <a:pt x="6543" y="1802"/>
                  <a:pt x="6543" y="1775"/>
                  <a:pt x="6529" y="1775"/>
                </a:cubicBezTo>
                <a:cubicBezTo>
                  <a:pt x="6516" y="1775"/>
                  <a:pt x="6516" y="1802"/>
                  <a:pt x="6516" y="1802"/>
                </a:cubicBezTo>
                <a:lnTo>
                  <a:pt x="6516" y="1802"/>
                </a:lnTo>
                <a:cubicBezTo>
                  <a:pt x="6516" y="1775"/>
                  <a:pt x="6503" y="1749"/>
                  <a:pt x="6488" y="1749"/>
                </a:cubicBezTo>
                <a:cubicBezTo>
                  <a:pt x="6476" y="1775"/>
                  <a:pt x="6462" y="1802"/>
                  <a:pt x="6462" y="1802"/>
                </a:cubicBezTo>
                <a:cubicBezTo>
                  <a:pt x="6448" y="1802"/>
                  <a:pt x="6448" y="1775"/>
                  <a:pt x="6448" y="1775"/>
                </a:cubicBezTo>
                <a:lnTo>
                  <a:pt x="6448" y="1775"/>
                </a:lnTo>
                <a:cubicBezTo>
                  <a:pt x="6448" y="1775"/>
                  <a:pt x="6434" y="1802"/>
                  <a:pt x="6422" y="1802"/>
                </a:cubicBezTo>
                <a:cubicBezTo>
                  <a:pt x="6408" y="1802"/>
                  <a:pt x="6408" y="1802"/>
                  <a:pt x="6394" y="1802"/>
                </a:cubicBezTo>
                <a:cubicBezTo>
                  <a:pt x="6394" y="1802"/>
                  <a:pt x="6394" y="1828"/>
                  <a:pt x="6380" y="1828"/>
                </a:cubicBezTo>
                <a:cubicBezTo>
                  <a:pt x="6367" y="1802"/>
                  <a:pt x="6394" y="1775"/>
                  <a:pt x="6394" y="1749"/>
                </a:cubicBezTo>
                <a:cubicBezTo>
                  <a:pt x="6367" y="1749"/>
                  <a:pt x="6354" y="1775"/>
                  <a:pt x="6354" y="1802"/>
                </a:cubicBezTo>
                <a:lnTo>
                  <a:pt x="6354" y="1802"/>
                </a:lnTo>
                <a:cubicBezTo>
                  <a:pt x="6354" y="1802"/>
                  <a:pt x="6354" y="1802"/>
                  <a:pt x="6354" y="1775"/>
                </a:cubicBezTo>
                <a:cubicBezTo>
                  <a:pt x="6354" y="1775"/>
                  <a:pt x="6354" y="1775"/>
                  <a:pt x="6340" y="1775"/>
                </a:cubicBezTo>
                <a:cubicBezTo>
                  <a:pt x="6340" y="1775"/>
                  <a:pt x="6340" y="1775"/>
                  <a:pt x="6340" y="1749"/>
                </a:cubicBezTo>
                <a:cubicBezTo>
                  <a:pt x="6327" y="1775"/>
                  <a:pt x="6327" y="1775"/>
                  <a:pt x="6327" y="1775"/>
                </a:cubicBezTo>
                <a:cubicBezTo>
                  <a:pt x="6313" y="1775"/>
                  <a:pt x="6327" y="1775"/>
                  <a:pt x="6327" y="1802"/>
                </a:cubicBezTo>
                <a:cubicBezTo>
                  <a:pt x="6299" y="1828"/>
                  <a:pt x="6259" y="1775"/>
                  <a:pt x="6245" y="1723"/>
                </a:cubicBezTo>
                <a:cubicBezTo>
                  <a:pt x="6245" y="1723"/>
                  <a:pt x="6232" y="1723"/>
                  <a:pt x="6232" y="1699"/>
                </a:cubicBezTo>
                <a:cubicBezTo>
                  <a:pt x="6232" y="1699"/>
                  <a:pt x="6245" y="1699"/>
                  <a:pt x="6259" y="1699"/>
                </a:cubicBezTo>
                <a:lnTo>
                  <a:pt x="6259" y="1699"/>
                </a:lnTo>
                <a:cubicBezTo>
                  <a:pt x="6273" y="1699"/>
                  <a:pt x="6273" y="1672"/>
                  <a:pt x="6273" y="1672"/>
                </a:cubicBezTo>
                <a:cubicBezTo>
                  <a:pt x="6287" y="1672"/>
                  <a:pt x="6299" y="1672"/>
                  <a:pt x="6299" y="1646"/>
                </a:cubicBezTo>
                <a:lnTo>
                  <a:pt x="6299" y="1646"/>
                </a:lnTo>
                <a:cubicBezTo>
                  <a:pt x="6287" y="1646"/>
                  <a:pt x="6259" y="1646"/>
                  <a:pt x="6245" y="1619"/>
                </a:cubicBezTo>
                <a:cubicBezTo>
                  <a:pt x="6232" y="1619"/>
                  <a:pt x="6245" y="1593"/>
                  <a:pt x="6245" y="1593"/>
                </a:cubicBezTo>
                <a:lnTo>
                  <a:pt x="6245" y="1593"/>
                </a:lnTo>
                <a:cubicBezTo>
                  <a:pt x="6245" y="1593"/>
                  <a:pt x="6245" y="1593"/>
                  <a:pt x="6232" y="1593"/>
                </a:cubicBezTo>
                <a:cubicBezTo>
                  <a:pt x="6218" y="1593"/>
                  <a:pt x="6205" y="1593"/>
                  <a:pt x="6205" y="1569"/>
                </a:cubicBezTo>
                <a:cubicBezTo>
                  <a:pt x="6218" y="1569"/>
                  <a:pt x="6218" y="1543"/>
                  <a:pt x="6232" y="1543"/>
                </a:cubicBezTo>
                <a:cubicBezTo>
                  <a:pt x="6232" y="1543"/>
                  <a:pt x="6232" y="1516"/>
                  <a:pt x="6245" y="1516"/>
                </a:cubicBezTo>
                <a:cubicBezTo>
                  <a:pt x="6259" y="1516"/>
                  <a:pt x="6259" y="1516"/>
                  <a:pt x="6273" y="1543"/>
                </a:cubicBezTo>
                <a:cubicBezTo>
                  <a:pt x="6287" y="1543"/>
                  <a:pt x="6313" y="1543"/>
                  <a:pt x="6327" y="1543"/>
                </a:cubicBezTo>
                <a:cubicBezTo>
                  <a:pt x="6340" y="1543"/>
                  <a:pt x="6354" y="1569"/>
                  <a:pt x="6367" y="1543"/>
                </a:cubicBezTo>
                <a:lnTo>
                  <a:pt x="6367" y="1543"/>
                </a:lnTo>
                <a:cubicBezTo>
                  <a:pt x="6354" y="1543"/>
                  <a:pt x="6354" y="1543"/>
                  <a:pt x="6354" y="1543"/>
                </a:cubicBezTo>
                <a:cubicBezTo>
                  <a:pt x="6340" y="1516"/>
                  <a:pt x="6313" y="1543"/>
                  <a:pt x="6313" y="1516"/>
                </a:cubicBezTo>
                <a:lnTo>
                  <a:pt x="6313" y="1516"/>
                </a:lnTo>
                <a:cubicBezTo>
                  <a:pt x="6327" y="1490"/>
                  <a:pt x="6380" y="1516"/>
                  <a:pt x="6394" y="1516"/>
                </a:cubicBezTo>
                <a:cubicBezTo>
                  <a:pt x="6394" y="1516"/>
                  <a:pt x="6394" y="1516"/>
                  <a:pt x="6408" y="1516"/>
                </a:cubicBezTo>
                <a:cubicBezTo>
                  <a:pt x="6394" y="1490"/>
                  <a:pt x="6422" y="1516"/>
                  <a:pt x="6422" y="1490"/>
                </a:cubicBezTo>
                <a:cubicBezTo>
                  <a:pt x="6422" y="1464"/>
                  <a:pt x="6408" y="1464"/>
                  <a:pt x="6408" y="1437"/>
                </a:cubicBezTo>
                <a:cubicBezTo>
                  <a:pt x="6394" y="1437"/>
                  <a:pt x="6394" y="1464"/>
                  <a:pt x="6394" y="1464"/>
                </a:cubicBezTo>
                <a:lnTo>
                  <a:pt x="6380" y="1464"/>
                </a:lnTo>
                <a:cubicBezTo>
                  <a:pt x="6367" y="1490"/>
                  <a:pt x="6340" y="1464"/>
                  <a:pt x="6327" y="1464"/>
                </a:cubicBezTo>
                <a:lnTo>
                  <a:pt x="6313" y="1490"/>
                </a:lnTo>
                <a:cubicBezTo>
                  <a:pt x="6299" y="1464"/>
                  <a:pt x="6299" y="1464"/>
                  <a:pt x="6287" y="1437"/>
                </a:cubicBezTo>
                <a:cubicBezTo>
                  <a:pt x="6273" y="1437"/>
                  <a:pt x="6273" y="1437"/>
                  <a:pt x="6273" y="1437"/>
                </a:cubicBezTo>
                <a:lnTo>
                  <a:pt x="6299" y="1413"/>
                </a:lnTo>
                <a:lnTo>
                  <a:pt x="6299" y="1413"/>
                </a:lnTo>
                <a:cubicBezTo>
                  <a:pt x="6287" y="1413"/>
                  <a:pt x="6273" y="1413"/>
                  <a:pt x="6273" y="1413"/>
                </a:cubicBezTo>
                <a:lnTo>
                  <a:pt x="6273" y="1413"/>
                </a:lnTo>
                <a:cubicBezTo>
                  <a:pt x="6273" y="1413"/>
                  <a:pt x="6287" y="1387"/>
                  <a:pt x="6299" y="1387"/>
                </a:cubicBezTo>
                <a:lnTo>
                  <a:pt x="6299" y="1387"/>
                </a:lnTo>
                <a:cubicBezTo>
                  <a:pt x="6273" y="1387"/>
                  <a:pt x="6259" y="1360"/>
                  <a:pt x="6245" y="1360"/>
                </a:cubicBezTo>
                <a:cubicBezTo>
                  <a:pt x="6232" y="1360"/>
                  <a:pt x="6232" y="1360"/>
                  <a:pt x="6218" y="1360"/>
                </a:cubicBezTo>
                <a:cubicBezTo>
                  <a:pt x="6218" y="1334"/>
                  <a:pt x="6218" y="1308"/>
                  <a:pt x="6205" y="1283"/>
                </a:cubicBezTo>
                <a:lnTo>
                  <a:pt x="6205" y="1283"/>
                </a:lnTo>
                <a:cubicBezTo>
                  <a:pt x="6218" y="1283"/>
                  <a:pt x="6232" y="1257"/>
                  <a:pt x="6232" y="1257"/>
                </a:cubicBezTo>
                <a:cubicBezTo>
                  <a:pt x="6232" y="1257"/>
                  <a:pt x="6232" y="1257"/>
                  <a:pt x="6232" y="1231"/>
                </a:cubicBezTo>
                <a:lnTo>
                  <a:pt x="6232" y="1231"/>
                </a:lnTo>
                <a:cubicBezTo>
                  <a:pt x="6245" y="1231"/>
                  <a:pt x="6245" y="1204"/>
                  <a:pt x="6245" y="1204"/>
                </a:cubicBezTo>
                <a:cubicBezTo>
                  <a:pt x="6259" y="1204"/>
                  <a:pt x="6273" y="1204"/>
                  <a:pt x="6287" y="1204"/>
                </a:cubicBezTo>
                <a:cubicBezTo>
                  <a:pt x="6299" y="1204"/>
                  <a:pt x="6299" y="1204"/>
                  <a:pt x="6313" y="1204"/>
                </a:cubicBezTo>
                <a:lnTo>
                  <a:pt x="6327" y="1180"/>
                </a:lnTo>
                <a:cubicBezTo>
                  <a:pt x="6340" y="1180"/>
                  <a:pt x="6340" y="1180"/>
                  <a:pt x="6340" y="1180"/>
                </a:cubicBezTo>
                <a:cubicBezTo>
                  <a:pt x="6354" y="1180"/>
                  <a:pt x="6354" y="1180"/>
                  <a:pt x="6367" y="1154"/>
                </a:cubicBezTo>
                <a:cubicBezTo>
                  <a:pt x="6380" y="1154"/>
                  <a:pt x="6394" y="1127"/>
                  <a:pt x="6408" y="1127"/>
                </a:cubicBezTo>
                <a:cubicBezTo>
                  <a:pt x="6434" y="1127"/>
                  <a:pt x="6448" y="1127"/>
                  <a:pt x="6462" y="1127"/>
                </a:cubicBezTo>
                <a:cubicBezTo>
                  <a:pt x="6476" y="1127"/>
                  <a:pt x="6488" y="1101"/>
                  <a:pt x="6503" y="1101"/>
                </a:cubicBezTo>
                <a:cubicBezTo>
                  <a:pt x="6503" y="1101"/>
                  <a:pt x="6503" y="1101"/>
                  <a:pt x="6516" y="1101"/>
                </a:cubicBezTo>
                <a:cubicBezTo>
                  <a:pt x="6529" y="1101"/>
                  <a:pt x="6543" y="1075"/>
                  <a:pt x="6557" y="1050"/>
                </a:cubicBezTo>
                <a:lnTo>
                  <a:pt x="6557" y="1022"/>
                </a:lnTo>
                <a:lnTo>
                  <a:pt x="6557" y="1022"/>
                </a:lnTo>
                <a:cubicBezTo>
                  <a:pt x="6557" y="998"/>
                  <a:pt x="6569" y="971"/>
                  <a:pt x="6583" y="945"/>
                </a:cubicBezTo>
                <a:cubicBezTo>
                  <a:pt x="6583" y="945"/>
                  <a:pt x="6597" y="919"/>
                  <a:pt x="6611" y="919"/>
                </a:cubicBezTo>
                <a:cubicBezTo>
                  <a:pt x="6611" y="895"/>
                  <a:pt x="6597" y="895"/>
                  <a:pt x="6597" y="895"/>
                </a:cubicBezTo>
                <a:lnTo>
                  <a:pt x="6597" y="895"/>
                </a:lnTo>
                <a:cubicBezTo>
                  <a:pt x="6597" y="919"/>
                  <a:pt x="6557" y="945"/>
                  <a:pt x="6529" y="945"/>
                </a:cubicBezTo>
                <a:cubicBezTo>
                  <a:pt x="6529" y="945"/>
                  <a:pt x="6503" y="945"/>
                  <a:pt x="6503" y="919"/>
                </a:cubicBezTo>
                <a:cubicBezTo>
                  <a:pt x="6503" y="895"/>
                  <a:pt x="6529" y="868"/>
                  <a:pt x="6529" y="842"/>
                </a:cubicBezTo>
                <a:cubicBezTo>
                  <a:pt x="6529" y="842"/>
                  <a:pt x="6529" y="842"/>
                  <a:pt x="6543" y="815"/>
                </a:cubicBezTo>
                <a:cubicBezTo>
                  <a:pt x="6543" y="815"/>
                  <a:pt x="6557" y="789"/>
                  <a:pt x="6569" y="789"/>
                </a:cubicBezTo>
                <a:cubicBezTo>
                  <a:pt x="6583" y="765"/>
                  <a:pt x="6611" y="765"/>
                  <a:pt x="6611" y="739"/>
                </a:cubicBezTo>
                <a:cubicBezTo>
                  <a:pt x="6624" y="712"/>
                  <a:pt x="6637" y="712"/>
                  <a:pt x="6637" y="712"/>
                </a:cubicBezTo>
                <a:cubicBezTo>
                  <a:pt x="6637" y="712"/>
                  <a:pt x="6651" y="712"/>
                  <a:pt x="6651" y="686"/>
                </a:cubicBezTo>
                <a:cubicBezTo>
                  <a:pt x="6664" y="686"/>
                  <a:pt x="6678" y="712"/>
                  <a:pt x="6692" y="712"/>
                </a:cubicBezTo>
                <a:cubicBezTo>
                  <a:pt x="6705" y="712"/>
                  <a:pt x="6718" y="712"/>
                  <a:pt x="6718" y="712"/>
                </a:cubicBezTo>
                <a:cubicBezTo>
                  <a:pt x="6718" y="686"/>
                  <a:pt x="6718" y="686"/>
                  <a:pt x="6718" y="686"/>
                </a:cubicBezTo>
                <a:cubicBezTo>
                  <a:pt x="6718" y="659"/>
                  <a:pt x="6718" y="659"/>
                  <a:pt x="6718" y="659"/>
                </a:cubicBezTo>
                <a:cubicBezTo>
                  <a:pt x="6718" y="659"/>
                  <a:pt x="6732" y="635"/>
                  <a:pt x="6732" y="609"/>
                </a:cubicBezTo>
                <a:lnTo>
                  <a:pt x="6732" y="609"/>
                </a:lnTo>
                <a:cubicBezTo>
                  <a:pt x="6732" y="609"/>
                  <a:pt x="6746" y="556"/>
                  <a:pt x="6746" y="532"/>
                </a:cubicBezTo>
                <a:cubicBezTo>
                  <a:pt x="6760" y="532"/>
                  <a:pt x="6773" y="532"/>
                  <a:pt x="6773" y="532"/>
                </a:cubicBezTo>
                <a:cubicBezTo>
                  <a:pt x="6800" y="532"/>
                  <a:pt x="6786" y="609"/>
                  <a:pt x="6813" y="609"/>
                </a:cubicBezTo>
                <a:lnTo>
                  <a:pt x="6813" y="583"/>
                </a:lnTo>
                <a:cubicBezTo>
                  <a:pt x="6800" y="583"/>
                  <a:pt x="6813" y="556"/>
                  <a:pt x="6813" y="556"/>
                </a:cubicBezTo>
                <a:cubicBezTo>
                  <a:pt x="6800" y="532"/>
                  <a:pt x="6800" y="532"/>
                  <a:pt x="6786" y="503"/>
                </a:cubicBezTo>
                <a:lnTo>
                  <a:pt x="6786" y="503"/>
                </a:lnTo>
                <a:cubicBezTo>
                  <a:pt x="6800" y="503"/>
                  <a:pt x="6813" y="503"/>
                  <a:pt x="6813" y="479"/>
                </a:cubicBezTo>
                <a:cubicBezTo>
                  <a:pt x="6827" y="479"/>
                  <a:pt x="6841" y="479"/>
                  <a:pt x="6841" y="479"/>
                </a:cubicBezTo>
                <a:cubicBezTo>
                  <a:pt x="6853" y="453"/>
                  <a:pt x="6853" y="453"/>
                  <a:pt x="6853" y="453"/>
                </a:cubicBezTo>
                <a:cubicBezTo>
                  <a:pt x="6867" y="453"/>
                  <a:pt x="6881" y="479"/>
                  <a:pt x="6895" y="479"/>
                </a:cubicBezTo>
                <a:cubicBezTo>
                  <a:pt x="6895" y="453"/>
                  <a:pt x="6881" y="453"/>
                  <a:pt x="6895" y="453"/>
                </a:cubicBezTo>
                <a:cubicBezTo>
                  <a:pt x="6921" y="400"/>
                  <a:pt x="6935" y="503"/>
                  <a:pt x="6948" y="532"/>
                </a:cubicBezTo>
                <a:lnTo>
                  <a:pt x="6948" y="532"/>
                </a:lnTo>
                <a:lnTo>
                  <a:pt x="6948" y="503"/>
                </a:lnTo>
                <a:cubicBezTo>
                  <a:pt x="6975" y="503"/>
                  <a:pt x="7002" y="556"/>
                  <a:pt x="7016" y="583"/>
                </a:cubicBezTo>
                <a:lnTo>
                  <a:pt x="7016" y="583"/>
                </a:lnTo>
                <a:cubicBezTo>
                  <a:pt x="7030" y="583"/>
                  <a:pt x="7030" y="583"/>
                  <a:pt x="7030" y="556"/>
                </a:cubicBezTo>
                <a:lnTo>
                  <a:pt x="7016" y="556"/>
                </a:lnTo>
                <a:cubicBezTo>
                  <a:pt x="7002" y="532"/>
                  <a:pt x="7002" y="532"/>
                  <a:pt x="7002" y="532"/>
                </a:cubicBezTo>
                <a:cubicBezTo>
                  <a:pt x="7016" y="532"/>
                  <a:pt x="7016" y="532"/>
                  <a:pt x="7030" y="532"/>
                </a:cubicBezTo>
                <a:cubicBezTo>
                  <a:pt x="7030" y="503"/>
                  <a:pt x="7016" y="503"/>
                  <a:pt x="7002" y="479"/>
                </a:cubicBezTo>
                <a:cubicBezTo>
                  <a:pt x="6990" y="453"/>
                  <a:pt x="7002" y="400"/>
                  <a:pt x="7016" y="400"/>
                </a:cubicBezTo>
                <a:cubicBezTo>
                  <a:pt x="7030" y="376"/>
                  <a:pt x="7043" y="400"/>
                  <a:pt x="7056" y="427"/>
                </a:cubicBezTo>
                <a:lnTo>
                  <a:pt x="7056" y="427"/>
                </a:lnTo>
                <a:cubicBezTo>
                  <a:pt x="7070" y="427"/>
                  <a:pt x="7070" y="427"/>
                  <a:pt x="7084" y="453"/>
                </a:cubicBezTo>
                <a:cubicBezTo>
                  <a:pt x="7084" y="453"/>
                  <a:pt x="7097" y="453"/>
                  <a:pt x="7111" y="453"/>
                </a:cubicBezTo>
                <a:cubicBezTo>
                  <a:pt x="7124" y="479"/>
                  <a:pt x="7137" y="503"/>
                  <a:pt x="7151" y="532"/>
                </a:cubicBezTo>
                <a:lnTo>
                  <a:pt x="7151" y="532"/>
                </a:lnTo>
                <a:cubicBezTo>
                  <a:pt x="7165" y="532"/>
                  <a:pt x="7165" y="503"/>
                  <a:pt x="7165" y="503"/>
                </a:cubicBezTo>
                <a:lnTo>
                  <a:pt x="7165" y="503"/>
                </a:lnTo>
                <a:cubicBezTo>
                  <a:pt x="7165" y="503"/>
                  <a:pt x="7165" y="503"/>
                  <a:pt x="7165" y="479"/>
                </a:cubicBezTo>
                <a:cubicBezTo>
                  <a:pt x="7165" y="479"/>
                  <a:pt x="7179" y="427"/>
                  <a:pt x="7179" y="400"/>
                </a:cubicBezTo>
                <a:lnTo>
                  <a:pt x="7191" y="400"/>
                </a:lnTo>
                <a:cubicBezTo>
                  <a:pt x="7179" y="400"/>
                  <a:pt x="7165" y="400"/>
                  <a:pt x="7165" y="376"/>
                </a:cubicBezTo>
                <a:cubicBezTo>
                  <a:pt x="7151" y="376"/>
                  <a:pt x="7137" y="350"/>
                  <a:pt x="7124" y="323"/>
                </a:cubicBezTo>
                <a:cubicBezTo>
                  <a:pt x="7124" y="323"/>
                  <a:pt x="7111" y="323"/>
                  <a:pt x="7111" y="297"/>
                </a:cubicBezTo>
                <a:cubicBezTo>
                  <a:pt x="7137" y="297"/>
                  <a:pt x="7165" y="297"/>
                  <a:pt x="7179" y="297"/>
                </a:cubicBezTo>
                <a:cubicBezTo>
                  <a:pt x="7191" y="297"/>
                  <a:pt x="7205" y="297"/>
                  <a:pt x="7205" y="323"/>
                </a:cubicBezTo>
                <a:cubicBezTo>
                  <a:pt x="7205" y="323"/>
                  <a:pt x="7205" y="323"/>
                  <a:pt x="7219" y="350"/>
                </a:cubicBezTo>
                <a:lnTo>
                  <a:pt x="7219" y="350"/>
                </a:lnTo>
                <a:cubicBezTo>
                  <a:pt x="7219" y="323"/>
                  <a:pt x="7232" y="323"/>
                  <a:pt x="7246" y="297"/>
                </a:cubicBezTo>
                <a:cubicBezTo>
                  <a:pt x="7232" y="297"/>
                  <a:pt x="7205" y="271"/>
                  <a:pt x="7191" y="271"/>
                </a:cubicBezTo>
                <a:cubicBezTo>
                  <a:pt x="7179" y="271"/>
                  <a:pt x="7165" y="297"/>
                  <a:pt x="7151" y="297"/>
                </a:cubicBezTo>
                <a:cubicBezTo>
                  <a:pt x="7137" y="297"/>
                  <a:pt x="7124" y="271"/>
                  <a:pt x="7111" y="271"/>
                </a:cubicBezTo>
                <a:cubicBezTo>
                  <a:pt x="7097" y="271"/>
                  <a:pt x="7097" y="271"/>
                  <a:pt x="7084" y="271"/>
                </a:cubicBezTo>
                <a:cubicBezTo>
                  <a:pt x="7084" y="271"/>
                  <a:pt x="7097" y="246"/>
                  <a:pt x="7111" y="246"/>
                </a:cubicBezTo>
                <a:cubicBezTo>
                  <a:pt x="7111" y="246"/>
                  <a:pt x="7111" y="246"/>
                  <a:pt x="7111" y="271"/>
                </a:cubicBezTo>
                <a:cubicBezTo>
                  <a:pt x="7124" y="271"/>
                  <a:pt x="7137" y="271"/>
                  <a:pt x="7151" y="271"/>
                </a:cubicBezTo>
                <a:lnTo>
                  <a:pt x="7151" y="271"/>
                </a:lnTo>
                <a:lnTo>
                  <a:pt x="7151" y="271"/>
                </a:lnTo>
                <a:cubicBezTo>
                  <a:pt x="7137" y="271"/>
                  <a:pt x="7097" y="246"/>
                  <a:pt x="7124" y="220"/>
                </a:cubicBezTo>
                <a:lnTo>
                  <a:pt x="7124" y="220"/>
                </a:lnTo>
                <a:cubicBezTo>
                  <a:pt x="7124" y="220"/>
                  <a:pt x="7124" y="220"/>
                  <a:pt x="7137" y="220"/>
                </a:cubicBezTo>
                <a:lnTo>
                  <a:pt x="7151" y="220"/>
                </a:lnTo>
                <a:cubicBezTo>
                  <a:pt x="7165" y="220"/>
                  <a:pt x="7165" y="220"/>
                  <a:pt x="7165" y="220"/>
                </a:cubicBezTo>
                <a:cubicBezTo>
                  <a:pt x="7165" y="194"/>
                  <a:pt x="7165" y="194"/>
                  <a:pt x="7165" y="194"/>
                </a:cubicBezTo>
                <a:cubicBezTo>
                  <a:pt x="7179" y="194"/>
                  <a:pt x="7191" y="194"/>
                  <a:pt x="7191" y="194"/>
                </a:cubicBezTo>
                <a:cubicBezTo>
                  <a:pt x="7191" y="220"/>
                  <a:pt x="7191" y="220"/>
                  <a:pt x="7191" y="220"/>
                </a:cubicBezTo>
                <a:cubicBezTo>
                  <a:pt x="7191" y="246"/>
                  <a:pt x="7205" y="246"/>
                  <a:pt x="7219" y="246"/>
                </a:cubicBezTo>
                <a:cubicBezTo>
                  <a:pt x="7232" y="246"/>
                  <a:pt x="7232" y="220"/>
                  <a:pt x="7246" y="220"/>
                </a:cubicBezTo>
                <a:lnTo>
                  <a:pt x="7260" y="246"/>
                </a:lnTo>
                <a:lnTo>
                  <a:pt x="7260" y="246"/>
                </a:lnTo>
                <a:cubicBezTo>
                  <a:pt x="7260" y="220"/>
                  <a:pt x="7260" y="194"/>
                  <a:pt x="7273" y="167"/>
                </a:cubicBezTo>
                <a:lnTo>
                  <a:pt x="7273" y="167"/>
                </a:lnTo>
                <a:cubicBezTo>
                  <a:pt x="7273" y="167"/>
                  <a:pt x="7246" y="141"/>
                  <a:pt x="7246" y="117"/>
                </a:cubicBezTo>
                <a:cubicBezTo>
                  <a:pt x="7260" y="117"/>
                  <a:pt x="7260" y="117"/>
                  <a:pt x="7260" y="117"/>
                </a:cubicBezTo>
                <a:cubicBezTo>
                  <a:pt x="7260" y="117"/>
                  <a:pt x="7260" y="117"/>
                  <a:pt x="7260" y="90"/>
                </a:cubicBezTo>
                <a:cubicBezTo>
                  <a:pt x="7273" y="90"/>
                  <a:pt x="7286" y="117"/>
                  <a:pt x="7286" y="117"/>
                </a:cubicBezTo>
                <a:cubicBezTo>
                  <a:pt x="7286" y="90"/>
                  <a:pt x="7286" y="90"/>
                  <a:pt x="7286" y="64"/>
                </a:cubicBezTo>
                <a:cubicBezTo>
                  <a:pt x="7286" y="64"/>
                  <a:pt x="7300" y="64"/>
                  <a:pt x="7314" y="64"/>
                </a:cubicBezTo>
                <a:cubicBezTo>
                  <a:pt x="7327" y="38"/>
                  <a:pt x="7381" y="11"/>
                  <a:pt x="7408" y="11"/>
                </a:cubicBezTo>
                <a:cubicBezTo>
                  <a:pt x="7421" y="11"/>
                  <a:pt x="7435" y="11"/>
                  <a:pt x="7449" y="11"/>
                </a:cubicBezTo>
                <a:cubicBezTo>
                  <a:pt x="7461" y="11"/>
                  <a:pt x="7461" y="11"/>
                  <a:pt x="7461" y="11"/>
                </a:cubicBezTo>
                <a:cubicBezTo>
                  <a:pt x="7475" y="-15"/>
                  <a:pt x="7475" y="11"/>
                  <a:pt x="7475" y="11"/>
                </a:cubicBezTo>
                <a:cubicBezTo>
                  <a:pt x="7489" y="11"/>
                  <a:pt x="7516" y="11"/>
                  <a:pt x="7503" y="38"/>
                </a:cubicBezTo>
                <a:cubicBezTo>
                  <a:pt x="7503" y="64"/>
                  <a:pt x="7461" y="64"/>
                  <a:pt x="7435" y="90"/>
                </a:cubicBezTo>
                <a:cubicBezTo>
                  <a:pt x="7421" y="90"/>
                  <a:pt x="7408" y="117"/>
                  <a:pt x="7394" y="141"/>
                </a:cubicBezTo>
                <a:lnTo>
                  <a:pt x="7381" y="141"/>
                </a:lnTo>
                <a:lnTo>
                  <a:pt x="7381" y="141"/>
                </a:lnTo>
                <a:cubicBezTo>
                  <a:pt x="7381" y="141"/>
                  <a:pt x="7394" y="141"/>
                  <a:pt x="7381" y="141"/>
                </a:cubicBezTo>
                <a:cubicBezTo>
                  <a:pt x="7381" y="167"/>
                  <a:pt x="7368" y="167"/>
                  <a:pt x="7368" y="167"/>
                </a:cubicBezTo>
                <a:lnTo>
                  <a:pt x="7340" y="194"/>
                </a:lnTo>
                <a:cubicBezTo>
                  <a:pt x="7327" y="220"/>
                  <a:pt x="7340" y="220"/>
                  <a:pt x="7340" y="220"/>
                </a:cubicBezTo>
                <a:lnTo>
                  <a:pt x="7340" y="220"/>
                </a:lnTo>
                <a:cubicBezTo>
                  <a:pt x="7354" y="220"/>
                  <a:pt x="7354" y="220"/>
                  <a:pt x="7354" y="220"/>
                </a:cubicBezTo>
                <a:cubicBezTo>
                  <a:pt x="7354" y="194"/>
                  <a:pt x="7368" y="220"/>
                  <a:pt x="7381" y="194"/>
                </a:cubicBezTo>
                <a:cubicBezTo>
                  <a:pt x="7381" y="194"/>
                  <a:pt x="7381" y="167"/>
                  <a:pt x="7408" y="141"/>
                </a:cubicBezTo>
                <a:cubicBezTo>
                  <a:pt x="7408" y="141"/>
                  <a:pt x="7408" y="141"/>
                  <a:pt x="7421" y="141"/>
                </a:cubicBezTo>
                <a:cubicBezTo>
                  <a:pt x="7421" y="141"/>
                  <a:pt x="7421" y="117"/>
                  <a:pt x="7435" y="90"/>
                </a:cubicBezTo>
                <a:cubicBezTo>
                  <a:pt x="7449" y="90"/>
                  <a:pt x="7461" y="90"/>
                  <a:pt x="7475" y="90"/>
                </a:cubicBezTo>
                <a:lnTo>
                  <a:pt x="7489" y="90"/>
                </a:lnTo>
                <a:cubicBezTo>
                  <a:pt x="7503" y="64"/>
                  <a:pt x="7530" y="38"/>
                  <a:pt x="7530" y="38"/>
                </a:cubicBezTo>
                <a:lnTo>
                  <a:pt x="7530" y="38"/>
                </a:lnTo>
                <a:cubicBezTo>
                  <a:pt x="7530" y="38"/>
                  <a:pt x="7543" y="38"/>
                  <a:pt x="7556" y="38"/>
                </a:cubicBezTo>
                <a:cubicBezTo>
                  <a:pt x="7556" y="64"/>
                  <a:pt x="7556" y="64"/>
                  <a:pt x="7556" y="64"/>
                </a:cubicBezTo>
                <a:lnTo>
                  <a:pt x="7556" y="64"/>
                </a:lnTo>
                <a:cubicBezTo>
                  <a:pt x="7570" y="64"/>
                  <a:pt x="7570" y="64"/>
                  <a:pt x="7584" y="64"/>
                </a:cubicBezTo>
                <a:lnTo>
                  <a:pt x="7584" y="64"/>
                </a:lnTo>
                <a:lnTo>
                  <a:pt x="7584" y="64"/>
                </a:lnTo>
                <a:lnTo>
                  <a:pt x="7584" y="64"/>
                </a:lnTo>
                <a:cubicBezTo>
                  <a:pt x="7598" y="64"/>
                  <a:pt x="7624" y="64"/>
                  <a:pt x="7638" y="64"/>
                </a:cubicBezTo>
                <a:cubicBezTo>
                  <a:pt x="7652" y="64"/>
                  <a:pt x="7652" y="64"/>
                  <a:pt x="7652" y="64"/>
                </a:cubicBezTo>
                <a:cubicBezTo>
                  <a:pt x="7665" y="117"/>
                  <a:pt x="7624" y="220"/>
                  <a:pt x="7598" y="220"/>
                </a:cubicBezTo>
                <a:cubicBezTo>
                  <a:pt x="7598" y="220"/>
                  <a:pt x="7598" y="220"/>
                  <a:pt x="7584" y="220"/>
                </a:cubicBezTo>
                <a:cubicBezTo>
                  <a:pt x="7570" y="246"/>
                  <a:pt x="7556" y="246"/>
                  <a:pt x="7543" y="246"/>
                </a:cubicBezTo>
                <a:cubicBezTo>
                  <a:pt x="7543" y="271"/>
                  <a:pt x="7530" y="271"/>
                  <a:pt x="7516" y="271"/>
                </a:cubicBezTo>
                <a:cubicBezTo>
                  <a:pt x="7516" y="271"/>
                  <a:pt x="7516" y="297"/>
                  <a:pt x="7503" y="297"/>
                </a:cubicBezTo>
                <a:cubicBezTo>
                  <a:pt x="7503" y="297"/>
                  <a:pt x="7503" y="297"/>
                  <a:pt x="7489" y="297"/>
                </a:cubicBezTo>
                <a:cubicBezTo>
                  <a:pt x="7489" y="297"/>
                  <a:pt x="7489" y="323"/>
                  <a:pt x="7475" y="350"/>
                </a:cubicBezTo>
                <a:cubicBezTo>
                  <a:pt x="7475" y="350"/>
                  <a:pt x="7449" y="376"/>
                  <a:pt x="7449" y="400"/>
                </a:cubicBezTo>
                <a:cubicBezTo>
                  <a:pt x="7449" y="400"/>
                  <a:pt x="7461" y="400"/>
                  <a:pt x="7461" y="427"/>
                </a:cubicBezTo>
                <a:cubicBezTo>
                  <a:pt x="7475" y="427"/>
                  <a:pt x="7489" y="376"/>
                  <a:pt x="7489" y="376"/>
                </a:cubicBezTo>
                <a:cubicBezTo>
                  <a:pt x="7503" y="350"/>
                  <a:pt x="7503" y="350"/>
                  <a:pt x="7516" y="350"/>
                </a:cubicBezTo>
                <a:cubicBezTo>
                  <a:pt x="7516" y="323"/>
                  <a:pt x="7516" y="323"/>
                  <a:pt x="7530" y="323"/>
                </a:cubicBezTo>
                <a:lnTo>
                  <a:pt x="7530" y="323"/>
                </a:lnTo>
                <a:cubicBezTo>
                  <a:pt x="7530" y="323"/>
                  <a:pt x="7530" y="323"/>
                  <a:pt x="7530" y="297"/>
                </a:cubicBezTo>
                <a:cubicBezTo>
                  <a:pt x="7543" y="297"/>
                  <a:pt x="7543" y="297"/>
                  <a:pt x="7543" y="297"/>
                </a:cubicBezTo>
                <a:cubicBezTo>
                  <a:pt x="7556" y="297"/>
                  <a:pt x="7570" y="271"/>
                  <a:pt x="7584" y="271"/>
                </a:cubicBezTo>
                <a:cubicBezTo>
                  <a:pt x="7598" y="271"/>
                  <a:pt x="7598" y="271"/>
                  <a:pt x="7598" y="271"/>
                </a:cubicBezTo>
                <a:cubicBezTo>
                  <a:pt x="7610" y="271"/>
                  <a:pt x="7610" y="246"/>
                  <a:pt x="7610" y="246"/>
                </a:cubicBezTo>
                <a:cubicBezTo>
                  <a:pt x="7624" y="246"/>
                  <a:pt x="7624" y="246"/>
                  <a:pt x="7624" y="271"/>
                </a:cubicBezTo>
                <a:cubicBezTo>
                  <a:pt x="7624" y="271"/>
                  <a:pt x="7624" y="271"/>
                  <a:pt x="7638" y="271"/>
                </a:cubicBezTo>
                <a:cubicBezTo>
                  <a:pt x="7652" y="323"/>
                  <a:pt x="7598" y="350"/>
                  <a:pt x="7610" y="376"/>
                </a:cubicBezTo>
                <a:cubicBezTo>
                  <a:pt x="7610" y="376"/>
                  <a:pt x="7610" y="400"/>
                  <a:pt x="7624" y="400"/>
                </a:cubicBezTo>
                <a:cubicBezTo>
                  <a:pt x="7638" y="376"/>
                  <a:pt x="7652" y="297"/>
                  <a:pt x="7665" y="297"/>
                </a:cubicBezTo>
                <a:cubicBezTo>
                  <a:pt x="7665" y="271"/>
                  <a:pt x="7665" y="246"/>
                  <a:pt x="7652" y="220"/>
                </a:cubicBezTo>
                <a:cubicBezTo>
                  <a:pt x="7665" y="220"/>
                  <a:pt x="7665" y="194"/>
                  <a:pt x="7678" y="194"/>
                </a:cubicBezTo>
                <a:cubicBezTo>
                  <a:pt x="7705" y="194"/>
                  <a:pt x="7719" y="246"/>
                  <a:pt x="7732" y="271"/>
                </a:cubicBezTo>
                <a:cubicBezTo>
                  <a:pt x="7732" y="271"/>
                  <a:pt x="7719" y="297"/>
                  <a:pt x="7732" y="297"/>
                </a:cubicBezTo>
                <a:cubicBezTo>
                  <a:pt x="7732" y="323"/>
                  <a:pt x="7747" y="350"/>
                  <a:pt x="7747" y="376"/>
                </a:cubicBezTo>
                <a:cubicBezTo>
                  <a:pt x="7747" y="400"/>
                  <a:pt x="7747" y="427"/>
                  <a:pt x="7759" y="453"/>
                </a:cubicBezTo>
                <a:lnTo>
                  <a:pt x="7759" y="453"/>
                </a:lnTo>
                <a:cubicBezTo>
                  <a:pt x="7759" y="427"/>
                  <a:pt x="7759" y="427"/>
                  <a:pt x="7759" y="400"/>
                </a:cubicBezTo>
                <a:cubicBezTo>
                  <a:pt x="7759" y="400"/>
                  <a:pt x="7759" y="400"/>
                  <a:pt x="7759" y="376"/>
                </a:cubicBezTo>
                <a:cubicBezTo>
                  <a:pt x="7759" y="350"/>
                  <a:pt x="7759" y="297"/>
                  <a:pt x="7773" y="271"/>
                </a:cubicBezTo>
                <a:cubicBezTo>
                  <a:pt x="7773" y="246"/>
                  <a:pt x="7773" y="246"/>
                  <a:pt x="7773" y="220"/>
                </a:cubicBezTo>
                <a:lnTo>
                  <a:pt x="7787" y="220"/>
                </a:lnTo>
                <a:cubicBezTo>
                  <a:pt x="7800" y="220"/>
                  <a:pt x="7813" y="194"/>
                  <a:pt x="7813" y="194"/>
                </a:cubicBezTo>
                <a:cubicBezTo>
                  <a:pt x="7813" y="167"/>
                  <a:pt x="7813" y="167"/>
                  <a:pt x="7813" y="141"/>
                </a:cubicBezTo>
                <a:lnTo>
                  <a:pt x="7813" y="117"/>
                </a:lnTo>
                <a:cubicBezTo>
                  <a:pt x="7813" y="90"/>
                  <a:pt x="7827" y="90"/>
                  <a:pt x="7840" y="90"/>
                </a:cubicBezTo>
                <a:cubicBezTo>
                  <a:pt x="7840" y="90"/>
                  <a:pt x="7840" y="64"/>
                  <a:pt x="7854" y="64"/>
                </a:cubicBezTo>
                <a:lnTo>
                  <a:pt x="7868" y="64"/>
                </a:lnTo>
                <a:cubicBezTo>
                  <a:pt x="7881" y="64"/>
                  <a:pt x="7894" y="90"/>
                  <a:pt x="7908" y="90"/>
                </a:cubicBezTo>
                <a:cubicBezTo>
                  <a:pt x="7922" y="90"/>
                  <a:pt x="7936" y="90"/>
                  <a:pt x="7948" y="90"/>
                </a:cubicBezTo>
                <a:cubicBezTo>
                  <a:pt x="7948" y="117"/>
                  <a:pt x="7936" y="141"/>
                  <a:pt x="7936" y="167"/>
                </a:cubicBezTo>
                <a:cubicBezTo>
                  <a:pt x="7936" y="194"/>
                  <a:pt x="7936" y="194"/>
                  <a:pt x="7936" y="220"/>
                </a:cubicBezTo>
                <a:cubicBezTo>
                  <a:pt x="7948" y="220"/>
                  <a:pt x="7962" y="220"/>
                  <a:pt x="7962" y="220"/>
                </a:cubicBezTo>
                <a:cubicBezTo>
                  <a:pt x="7962" y="246"/>
                  <a:pt x="7948" y="297"/>
                  <a:pt x="7936" y="323"/>
                </a:cubicBezTo>
                <a:cubicBezTo>
                  <a:pt x="7936" y="323"/>
                  <a:pt x="7936" y="323"/>
                  <a:pt x="7922" y="323"/>
                </a:cubicBezTo>
                <a:lnTo>
                  <a:pt x="7922" y="323"/>
                </a:lnTo>
                <a:cubicBezTo>
                  <a:pt x="7908" y="350"/>
                  <a:pt x="7908" y="350"/>
                  <a:pt x="7894" y="376"/>
                </a:cubicBezTo>
                <a:cubicBezTo>
                  <a:pt x="7894" y="376"/>
                  <a:pt x="7868" y="376"/>
                  <a:pt x="7854" y="400"/>
                </a:cubicBezTo>
                <a:cubicBezTo>
                  <a:pt x="7854" y="400"/>
                  <a:pt x="7854" y="400"/>
                  <a:pt x="7868" y="427"/>
                </a:cubicBezTo>
                <a:cubicBezTo>
                  <a:pt x="7868" y="400"/>
                  <a:pt x="7881" y="400"/>
                  <a:pt x="7881" y="400"/>
                </a:cubicBezTo>
                <a:cubicBezTo>
                  <a:pt x="7894" y="400"/>
                  <a:pt x="7894" y="400"/>
                  <a:pt x="7908" y="376"/>
                </a:cubicBezTo>
                <a:cubicBezTo>
                  <a:pt x="7922" y="376"/>
                  <a:pt x="7922" y="350"/>
                  <a:pt x="7936" y="350"/>
                </a:cubicBezTo>
                <a:lnTo>
                  <a:pt x="7936" y="350"/>
                </a:lnTo>
                <a:lnTo>
                  <a:pt x="7948" y="350"/>
                </a:lnTo>
                <a:cubicBezTo>
                  <a:pt x="7948" y="350"/>
                  <a:pt x="7962" y="350"/>
                  <a:pt x="7962" y="376"/>
                </a:cubicBezTo>
                <a:cubicBezTo>
                  <a:pt x="7976" y="400"/>
                  <a:pt x="7948" y="427"/>
                  <a:pt x="7936" y="453"/>
                </a:cubicBezTo>
                <a:cubicBezTo>
                  <a:pt x="7922" y="453"/>
                  <a:pt x="7894" y="453"/>
                  <a:pt x="7894" y="479"/>
                </a:cubicBezTo>
                <a:cubicBezTo>
                  <a:pt x="7894" y="503"/>
                  <a:pt x="7908" y="503"/>
                  <a:pt x="7908" y="503"/>
                </a:cubicBezTo>
                <a:cubicBezTo>
                  <a:pt x="7922" y="532"/>
                  <a:pt x="7908" y="532"/>
                  <a:pt x="7908" y="532"/>
                </a:cubicBezTo>
                <a:cubicBezTo>
                  <a:pt x="7908" y="556"/>
                  <a:pt x="7922" y="556"/>
                  <a:pt x="7922" y="556"/>
                </a:cubicBezTo>
                <a:cubicBezTo>
                  <a:pt x="7936" y="556"/>
                  <a:pt x="7936" y="556"/>
                  <a:pt x="7936" y="556"/>
                </a:cubicBezTo>
                <a:cubicBezTo>
                  <a:pt x="7948" y="556"/>
                  <a:pt x="7948" y="556"/>
                  <a:pt x="7936" y="532"/>
                </a:cubicBezTo>
                <a:cubicBezTo>
                  <a:pt x="7936" y="532"/>
                  <a:pt x="7936" y="532"/>
                  <a:pt x="7922" y="532"/>
                </a:cubicBezTo>
                <a:lnTo>
                  <a:pt x="7922" y="503"/>
                </a:lnTo>
                <a:cubicBezTo>
                  <a:pt x="7936" y="503"/>
                  <a:pt x="7936" y="479"/>
                  <a:pt x="7948" y="479"/>
                </a:cubicBezTo>
                <a:cubicBezTo>
                  <a:pt x="7962" y="453"/>
                  <a:pt x="7976" y="427"/>
                  <a:pt x="7989" y="453"/>
                </a:cubicBezTo>
                <a:cubicBezTo>
                  <a:pt x="7989" y="453"/>
                  <a:pt x="7989" y="453"/>
                  <a:pt x="7989" y="479"/>
                </a:cubicBezTo>
                <a:cubicBezTo>
                  <a:pt x="7989" y="479"/>
                  <a:pt x="7989" y="503"/>
                  <a:pt x="7989" y="532"/>
                </a:cubicBezTo>
                <a:cubicBezTo>
                  <a:pt x="7976" y="532"/>
                  <a:pt x="7962" y="532"/>
                  <a:pt x="7962" y="556"/>
                </a:cubicBezTo>
                <a:cubicBezTo>
                  <a:pt x="7962" y="583"/>
                  <a:pt x="7989" y="609"/>
                  <a:pt x="8003" y="609"/>
                </a:cubicBezTo>
                <a:cubicBezTo>
                  <a:pt x="8003" y="635"/>
                  <a:pt x="8017" y="686"/>
                  <a:pt x="8017" y="712"/>
                </a:cubicBezTo>
                <a:cubicBezTo>
                  <a:pt x="8029" y="712"/>
                  <a:pt x="8029" y="712"/>
                  <a:pt x="8029" y="712"/>
                </a:cubicBezTo>
                <a:cubicBezTo>
                  <a:pt x="8017" y="739"/>
                  <a:pt x="8003" y="739"/>
                  <a:pt x="8003" y="765"/>
                </a:cubicBezTo>
                <a:cubicBezTo>
                  <a:pt x="8003" y="789"/>
                  <a:pt x="8003" y="789"/>
                  <a:pt x="8017" y="789"/>
                </a:cubicBezTo>
                <a:cubicBezTo>
                  <a:pt x="8017" y="789"/>
                  <a:pt x="8017" y="789"/>
                  <a:pt x="8029" y="789"/>
                </a:cubicBezTo>
                <a:lnTo>
                  <a:pt x="8029" y="815"/>
                </a:lnTo>
                <a:cubicBezTo>
                  <a:pt x="8043" y="842"/>
                  <a:pt x="8043" y="842"/>
                  <a:pt x="8043" y="868"/>
                </a:cubicBezTo>
                <a:lnTo>
                  <a:pt x="8057" y="895"/>
                </a:lnTo>
                <a:lnTo>
                  <a:pt x="8057" y="919"/>
                </a:lnTo>
                <a:cubicBezTo>
                  <a:pt x="8070" y="945"/>
                  <a:pt x="8070" y="945"/>
                  <a:pt x="8097" y="971"/>
                </a:cubicBezTo>
                <a:cubicBezTo>
                  <a:pt x="8084" y="945"/>
                  <a:pt x="8097" y="919"/>
                  <a:pt x="8111" y="895"/>
                </a:cubicBezTo>
                <a:cubicBezTo>
                  <a:pt x="8111" y="895"/>
                  <a:pt x="8111" y="919"/>
                  <a:pt x="8124" y="895"/>
                </a:cubicBezTo>
                <a:lnTo>
                  <a:pt x="8124" y="895"/>
                </a:lnTo>
                <a:cubicBezTo>
                  <a:pt x="8124" y="868"/>
                  <a:pt x="8124" y="868"/>
                  <a:pt x="8138" y="868"/>
                </a:cubicBezTo>
                <a:lnTo>
                  <a:pt x="8138" y="868"/>
                </a:lnTo>
                <a:cubicBezTo>
                  <a:pt x="8138" y="895"/>
                  <a:pt x="8138" y="895"/>
                  <a:pt x="8138" y="919"/>
                </a:cubicBezTo>
                <a:cubicBezTo>
                  <a:pt x="8165" y="895"/>
                  <a:pt x="8165" y="919"/>
                  <a:pt x="8178" y="919"/>
                </a:cubicBezTo>
                <a:lnTo>
                  <a:pt x="8178" y="919"/>
                </a:lnTo>
                <a:cubicBezTo>
                  <a:pt x="8151" y="919"/>
                  <a:pt x="8124" y="945"/>
                  <a:pt x="8111" y="971"/>
                </a:cubicBezTo>
                <a:cubicBezTo>
                  <a:pt x="8111" y="971"/>
                  <a:pt x="8124" y="998"/>
                  <a:pt x="8151" y="998"/>
                </a:cubicBezTo>
                <a:cubicBezTo>
                  <a:pt x="8151" y="998"/>
                  <a:pt x="8165" y="971"/>
                  <a:pt x="8178" y="971"/>
                </a:cubicBezTo>
                <a:cubicBezTo>
                  <a:pt x="8192" y="971"/>
                  <a:pt x="8192" y="971"/>
                  <a:pt x="8206" y="998"/>
                </a:cubicBezTo>
                <a:lnTo>
                  <a:pt x="8206" y="998"/>
                </a:lnTo>
                <a:cubicBezTo>
                  <a:pt x="8206" y="971"/>
                  <a:pt x="8206" y="945"/>
                  <a:pt x="8233" y="945"/>
                </a:cubicBezTo>
                <a:cubicBezTo>
                  <a:pt x="8233" y="945"/>
                  <a:pt x="8233" y="945"/>
                  <a:pt x="8246" y="945"/>
                </a:cubicBezTo>
                <a:lnTo>
                  <a:pt x="8246" y="945"/>
                </a:lnTo>
                <a:cubicBezTo>
                  <a:pt x="8260" y="945"/>
                  <a:pt x="8246" y="971"/>
                  <a:pt x="8260" y="971"/>
                </a:cubicBezTo>
                <a:lnTo>
                  <a:pt x="8260" y="998"/>
                </a:lnTo>
                <a:cubicBezTo>
                  <a:pt x="8273" y="998"/>
                  <a:pt x="8287" y="1022"/>
                  <a:pt x="8287" y="1022"/>
                </a:cubicBezTo>
                <a:cubicBezTo>
                  <a:pt x="8287" y="1050"/>
                  <a:pt x="8246" y="1075"/>
                  <a:pt x="8233" y="1075"/>
                </a:cubicBezTo>
                <a:cubicBezTo>
                  <a:pt x="8218" y="1050"/>
                  <a:pt x="8218" y="1050"/>
                  <a:pt x="8218" y="1050"/>
                </a:cubicBezTo>
                <a:cubicBezTo>
                  <a:pt x="8206" y="1075"/>
                  <a:pt x="8206" y="1075"/>
                  <a:pt x="8178" y="1075"/>
                </a:cubicBezTo>
                <a:cubicBezTo>
                  <a:pt x="8178" y="1101"/>
                  <a:pt x="8178" y="1101"/>
                  <a:pt x="8178" y="1101"/>
                </a:cubicBezTo>
                <a:cubicBezTo>
                  <a:pt x="8192" y="1101"/>
                  <a:pt x="8192" y="1101"/>
                  <a:pt x="8192" y="1101"/>
                </a:cubicBezTo>
                <a:lnTo>
                  <a:pt x="8192" y="1101"/>
                </a:lnTo>
                <a:cubicBezTo>
                  <a:pt x="8192" y="1127"/>
                  <a:pt x="8192" y="1127"/>
                  <a:pt x="8178" y="1154"/>
                </a:cubicBezTo>
                <a:lnTo>
                  <a:pt x="8178" y="1154"/>
                </a:lnTo>
                <a:cubicBezTo>
                  <a:pt x="8165" y="1180"/>
                  <a:pt x="8151" y="1154"/>
                  <a:pt x="8151" y="1154"/>
                </a:cubicBezTo>
                <a:cubicBezTo>
                  <a:pt x="8138" y="1154"/>
                  <a:pt x="8138" y="1154"/>
                  <a:pt x="8138" y="1154"/>
                </a:cubicBezTo>
                <a:lnTo>
                  <a:pt x="8138" y="1154"/>
                </a:lnTo>
                <a:cubicBezTo>
                  <a:pt x="8151" y="1180"/>
                  <a:pt x="8151" y="1204"/>
                  <a:pt x="8165" y="1204"/>
                </a:cubicBezTo>
                <a:cubicBezTo>
                  <a:pt x="8165" y="1204"/>
                  <a:pt x="8178" y="1204"/>
                  <a:pt x="8192" y="1204"/>
                </a:cubicBezTo>
                <a:lnTo>
                  <a:pt x="8192" y="1204"/>
                </a:lnTo>
                <a:cubicBezTo>
                  <a:pt x="8206" y="1204"/>
                  <a:pt x="8206" y="1231"/>
                  <a:pt x="8218" y="1231"/>
                </a:cubicBezTo>
                <a:lnTo>
                  <a:pt x="8218" y="1231"/>
                </a:lnTo>
                <a:cubicBezTo>
                  <a:pt x="8233" y="1231"/>
                  <a:pt x="8233" y="1231"/>
                  <a:pt x="8233" y="1204"/>
                </a:cubicBezTo>
                <a:cubicBezTo>
                  <a:pt x="8246" y="1204"/>
                  <a:pt x="8246" y="1204"/>
                  <a:pt x="8260" y="1204"/>
                </a:cubicBezTo>
                <a:cubicBezTo>
                  <a:pt x="8273" y="1204"/>
                  <a:pt x="8273" y="1204"/>
                  <a:pt x="8273" y="1204"/>
                </a:cubicBezTo>
                <a:cubicBezTo>
                  <a:pt x="8287" y="1180"/>
                  <a:pt x="8300" y="1204"/>
                  <a:pt x="8300" y="1204"/>
                </a:cubicBezTo>
                <a:cubicBezTo>
                  <a:pt x="8313" y="1204"/>
                  <a:pt x="8300" y="1231"/>
                  <a:pt x="8300" y="1231"/>
                </a:cubicBezTo>
                <a:cubicBezTo>
                  <a:pt x="8287" y="1231"/>
                  <a:pt x="8273" y="1257"/>
                  <a:pt x="8273" y="1257"/>
                </a:cubicBezTo>
                <a:cubicBezTo>
                  <a:pt x="8260" y="1283"/>
                  <a:pt x="8260" y="1283"/>
                  <a:pt x="8246" y="1308"/>
                </a:cubicBezTo>
                <a:lnTo>
                  <a:pt x="8246" y="1308"/>
                </a:lnTo>
                <a:cubicBezTo>
                  <a:pt x="8260" y="1283"/>
                  <a:pt x="8260" y="1283"/>
                  <a:pt x="8273" y="1283"/>
                </a:cubicBezTo>
                <a:lnTo>
                  <a:pt x="8287" y="1257"/>
                </a:lnTo>
                <a:cubicBezTo>
                  <a:pt x="8300" y="1257"/>
                  <a:pt x="8300" y="1257"/>
                  <a:pt x="8300" y="1257"/>
                </a:cubicBezTo>
                <a:cubicBezTo>
                  <a:pt x="8327" y="1257"/>
                  <a:pt x="8341" y="1257"/>
                  <a:pt x="8355" y="1257"/>
                </a:cubicBezTo>
                <a:cubicBezTo>
                  <a:pt x="8355" y="1283"/>
                  <a:pt x="8355" y="1283"/>
                  <a:pt x="8355" y="1283"/>
                </a:cubicBezTo>
                <a:cubicBezTo>
                  <a:pt x="8367" y="1308"/>
                  <a:pt x="8381" y="1308"/>
                  <a:pt x="8395" y="1334"/>
                </a:cubicBezTo>
                <a:cubicBezTo>
                  <a:pt x="8395" y="1360"/>
                  <a:pt x="8395" y="1387"/>
                  <a:pt x="8381" y="1387"/>
                </a:cubicBezTo>
                <a:cubicBezTo>
                  <a:pt x="8367" y="1387"/>
                  <a:pt x="8367" y="1360"/>
                  <a:pt x="8367" y="1360"/>
                </a:cubicBezTo>
                <a:cubicBezTo>
                  <a:pt x="8355" y="1360"/>
                  <a:pt x="8341" y="1387"/>
                  <a:pt x="8341" y="1387"/>
                </a:cubicBezTo>
                <a:cubicBezTo>
                  <a:pt x="8327" y="1387"/>
                  <a:pt x="8313" y="1387"/>
                  <a:pt x="8300" y="1387"/>
                </a:cubicBezTo>
                <a:cubicBezTo>
                  <a:pt x="8287" y="1360"/>
                  <a:pt x="8273" y="1360"/>
                  <a:pt x="8260" y="1360"/>
                </a:cubicBezTo>
                <a:lnTo>
                  <a:pt x="8260" y="1360"/>
                </a:lnTo>
                <a:cubicBezTo>
                  <a:pt x="8260" y="1387"/>
                  <a:pt x="8273" y="1387"/>
                  <a:pt x="8273" y="1387"/>
                </a:cubicBezTo>
                <a:cubicBezTo>
                  <a:pt x="8273" y="1387"/>
                  <a:pt x="8273" y="1413"/>
                  <a:pt x="8260" y="1413"/>
                </a:cubicBezTo>
                <a:cubicBezTo>
                  <a:pt x="8273" y="1413"/>
                  <a:pt x="8287" y="1413"/>
                  <a:pt x="8313" y="1413"/>
                </a:cubicBezTo>
                <a:lnTo>
                  <a:pt x="8327" y="1413"/>
                </a:lnTo>
                <a:cubicBezTo>
                  <a:pt x="8341" y="1413"/>
                  <a:pt x="8341" y="1413"/>
                  <a:pt x="8341" y="1413"/>
                </a:cubicBezTo>
                <a:lnTo>
                  <a:pt x="8341" y="1413"/>
                </a:lnTo>
                <a:cubicBezTo>
                  <a:pt x="8341" y="1437"/>
                  <a:pt x="8327" y="1437"/>
                  <a:pt x="8327" y="1464"/>
                </a:cubicBezTo>
                <a:lnTo>
                  <a:pt x="8327" y="1464"/>
                </a:lnTo>
                <a:lnTo>
                  <a:pt x="8327" y="1464"/>
                </a:lnTo>
                <a:cubicBezTo>
                  <a:pt x="8313" y="1464"/>
                  <a:pt x="8287" y="1464"/>
                  <a:pt x="8273" y="1464"/>
                </a:cubicBezTo>
                <a:cubicBezTo>
                  <a:pt x="8300" y="1464"/>
                  <a:pt x="8313" y="1490"/>
                  <a:pt x="8341" y="1490"/>
                </a:cubicBezTo>
                <a:cubicBezTo>
                  <a:pt x="8341" y="1464"/>
                  <a:pt x="8341" y="1437"/>
                  <a:pt x="8367" y="1437"/>
                </a:cubicBezTo>
                <a:lnTo>
                  <a:pt x="8381" y="1464"/>
                </a:lnTo>
                <a:cubicBezTo>
                  <a:pt x="8381" y="1490"/>
                  <a:pt x="8381" y="1516"/>
                  <a:pt x="8381" y="1516"/>
                </a:cubicBezTo>
                <a:cubicBezTo>
                  <a:pt x="8395" y="1516"/>
                  <a:pt x="8395" y="1490"/>
                  <a:pt x="8395" y="1490"/>
                </a:cubicBezTo>
                <a:cubicBezTo>
                  <a:pt x="8408" y="1490"/>
                  <a:pt x="8435" y="1464"/>
                  <a:pt x="8449" y="1464"/>
                </a:cubicBezTo>
                <a:cubicBezTo>
                  <a:pt x="8462" y="1437"/>
                  <a:pt x="8476" y="1464"/>
                  <a:pt x="8476" y="1490"/>
                </a:cubicBezTo>
                <a:cubicBezTo>
                  <a:pt x="8490" y="1516"/>
                  <a:pt x="8476" y="1516"/>
                  <a:pt x="8462" y="1543"/>
                </a:cubicBezTo>
                <a:cubicBezTo>
                  <a:pt x="8449" y="1543"/>
                  <a:pt x="8449" y="1543"/>
                  <a:pt x="8449" y="1543"/>
                </a:cubicBezTo>
                <a:cubicBezTo>
                  <a:pt x="8435" y="1543"/>
                  <a:pt x="8435" y="1543"/>
                  <a:pt x="8422" y="1543"/>
                </a:cubicBezTo>
                <a:cubicBezTo>
                  <a:pt x="8395" y="1543"/>
                  <a:pt x="8395" y="1569"/>
                  <a:pt x="8381" y="1569"/>
                </a:cubicBezTo>
                <a:cubicBezTo>
                  <a:pt x="8367" y="1569"/>
                  <a:pt x="8355" y="1569"/>
                  <a:pt x="8341" y="1569"/>
                </a:cubicBezTo>
                <a:lnTo>
                  <a:pt x="8341" y="1569"/>
                </a:lnTo>
                <a:cubicBezTo>
                  <a:pt x="8355" y="1569"/>
                  <a:pt x="8367" y="1593"/>
                  <a:pt x="8367" y="1619"/>
                </a:cubicBezTo>
                <a:lnTo>
                  <a:pt x="8355" y="1619"/>
                </a:lnTo>
                <a:cubicBezTo>
                  <a:pt x="8367" y="1619"/>
                  <a:pt x="8367" y="1619"/>
                  <a:pt x="8381" y="1619"/>
                </a:cubicBezTo>
                <a:cubicBezTo>
                  <a:pt x="8381" y="1646"/>
                  <a:pt x="8367" y="1672"/>
                  <a:pt x="8381" y="1672"/>
                </a:cubicBezTo>
                <a:lnTo>
                  <a:pt x="8381" y="1672"/>
                </a:lnTo>
                <a:cubicBezTo>
                  <a:pt x="8381" y="1672"/>
                  <a:pt x="8395" y="1672"/>
                  <a:pt x="8408" y="1672"/>
                </a:cubicBezTo>
                <a:lnTo>
                  <a:pt x="8408" y="1672"/>
                </a:lnTo>
                <a:cubicBezTo>
                  <a:pt x="8408" y="1672"/>
                  <a:pt x="8408" y="1672"/>
                  <a:pt x="8408" y="1646"/>
                </a:cubicBezTo>
                <a:cubicBezTo>
                  <a:pt x="8408" y="1619"/>
                  <a:pt x="8449" y="1646"/>
                  <a:pt x="8462" y="1646"/>
                </a:cubicBezTo>
                <a:lnTo>
                  <a:pt x="8476" y="1646"/>
                </a:lnTo>
                <a:cubicBezTo>
                  <a:pt x="8490" y="1646"/>
                  <a:pt x="8516" y="1723"/>
                  <a:pt x="8503" y="1723"/>
                </a:cubicBezTo>
                <a:cubicBezTo>
                  <a:pt x="8503" y="1723"/>
                  <a:pt x="8490" y="1749"/>
                  <a:pt x="8476" y="1749"/>
                </a:cubicBezTo>
                <a:cubicBezTo>
                  <a:pt x="8476" y="1749"/>
                  <a:pt x="8476" y="1749"/>
                  <a:pt x="8462" y="1749"/>
                </a:cubicBezTo>
                <a:cubicBezTo>
                  <a:pt x="8462" y="1775"/>
                  <a:pt x="8449" y="1802"/>
                  <a:pt x="8449" y="1828"/>
                </a:cubicBezTo>
                <a:cubicBezTo>
                  <a:pt x="8435" y="1828"/>
                  <a:pt x="8435" y="1828"/>
                  <a:pt x="8422" y="1828"/>
                </a:cubicBezTo>
                <a:cubicBezTo>
                  <a:pt x="8408" y="1828"/>
                  <a:pt x="8395" y="1828"/>
                  <a:pt x="8381" y="1828"/>
                </a:cubicBezTo>
                <a:cubicBezTo>
                  <a:pt x="8367" y="1828"/>
                  <a:pt x="8355" y="1802"/>
                  <a:pt x="8355" y="1802"/>
                </a:cubicBezTo>
                <a:lnTo>
                  <a:pt x="8355" y="1802"/>
                </a:lnTo>
                <a:cubicBezTo>
                  <a:pt x="8355" y="1775"/>
                  <a:pt x="8395" y="1802"/>
                  <a:pt x="8395" y="1775"/>
                </a:cubicBezTo>
                <a:cubicBezTo>
                  <a:pt x="8408" y="1775"/>
                  <a:pt x="8408" y="1775"/>
                  <a:pt x="8408" y="1749"/>
                </a:cubicBezTo>
                <a:cubicBezTo>
                  <a:pt x="8408" y="1775"/>
                  <a:pt x="8408" y="1775"/>
                  <a:pt x="8408" y="1775"/>
                </a:cubicBezTo>
                <a:cubicBezTo>
                  <a:pt x="8395" y="1775"/>
                  <a:pt x="8395" y="1775"/>
                  <a:pt x="8395" y="1775"/>
                </a:cubicBezTo>
                <a:cubicBezTo>
                  <a:pt x="8381" y="1775"/>
                  <a:pt x="8381" y="1775"/>
                  <a:pt x="8381" y="1775"/>
                </a:cubicBezTo>
                <a:cubicBezTo>
                  <a:pt x="8355" y="1775"/>
                  <a:pt x="8313" y="1802"/>
                  <a:pt x="8327" y="1828"/>
                </a:cubicBezTo>
                <a:lnTo>
                  <a:pt x="8327" y="1828"/>
                </a:lnTo>
                <a:cubicBezTo>
                  <a:pt x="8313" y="1828"/>
                  <a:pt x="8300" y="1828"/>
                  <a:pt x="8287" y="1828"/>
                </a:cubicBezTo>
                <a:cubicBezTo>
                  <a:pt x="8300" y="1852"/>
                  <a:pt x="8313" y="1852"/>
                  <a:pt x="8313" y="1852"/>
                </a:cubicBezTo>
                <a:lnTo>
                  <a:pt x="8313" y="1852"/>
                </a:lnTo>
                <a:cubicBezTo>
                  <a:pt x="8313" y="1852"/>
                  <a:pt x="8300" y="1879"/>
                  <a:pt x="8287" y="1879"/>
                </a:cubicBezTo>
                <a:cubicBezTo>
                  <a:pt x="8287" y="1905"/>
                  <a:pt x="8287" y="1905"/>
                  <a:pt x="8287" y="1905"/>
                </a:cubicBezTo>
                <a:lnTo>
                  <a:pt x="8273" y="1956"/>
                </a:lnTo>
                <a:cubicBezTo>
                  <a:pt x="8260" y="1931"/>
                  <a:pt x="8233" y="1956"/>
                  <a:pt x="8218" y="1956"/>
                </a:cubicBezTo>
                <a:lnTo>
                  <a:pt x="8218" y="1956"/>
                </a:lnTo>
                <a:lnTo>
                  <a:pt x="8218" y="1956"/>
                </a:lnTo>
                <a:cubicBezTo>
                  <a:pt x="8233" y="1956"/>
                  <a:pt x="8246" y="1956"/>
                  <a:pt x="8246" y="1984"/>
                </a:cubicBezTo>
                <a:cubicBezTo>
                  <a:pt x="8246" y="2008"/>
                  <a:pt x="8192" y="2008"/>
                  <a:pt x="8218" y="2035"/>
                </a:cubicBezTo>
                <a:lnTo>
                  <a:pt x="8233" y="2035"/>
                </a:lnTo>
                <a:cubicBezTo>
                  <a:pt x="8233" y="2008"/>
                  <a:pt x="8246" y="2008"/>
                  <a:pt x="8260" y="1984"/>
                </a:cubicBezTo>
                <a:cubicBezTo>
                  <a:pt x="8260" y="1984"/>
                  <a:pt x="8260" y="1984"/>
                  <a:pt x="8273" y="1984"/>
                </a:cubicBezTo>
                <a:cubicBezTo>
                  <a:pt x="8273" y="1956"/>
                  <a:pt x="8287" y="1956"/>
                  <a:pt x="8287" y="1956"/>
                </a:cubicBezTo>
                <a:cubicBezTo>
                  <a:pt x="8300" y="1956"/>
                  <a:pt x="8327" y="1956"/>
                  <a:pt x="8341" y="1984"/>
                </a:cubicBezTo>
                <a:lnTo>
                  <a:pt x="8341" y="1984"/>
                </a:lnTo>
                <a:cubicBezTo>
                  <a:pt x="8327" y="1984"/>
                  <a:pt x="8313" y="2035"/>
                  <a:pt x="8300" y="2035"/>
                </a:cubicBezTo>
                <a:cubicBezTo>
                  <a:pt x="8300" y="2061"/>
                  <a:pt x="8287" y="2035"/>
                  <a:pt x="8273" y="2061"/>
                </a:cubicBezTo>
                <a:lnTo>
                  <a:pt x="8273" y="2061"/>
                </a:lnTo>
                <a:cubicBezTo>
                  <a:pt x="8300" y="2061"/>
                  <a:pt x="8300" y="2061"/>
                  <a:pt x="8313" y="2087"/>
                </a:cubicBezTo>
                <a:lnTo>
                  <a:pt x="8313" y="2087"/>
                </a:lnTo>
                <a:cubicBezTo>
                  <a:pt x="8313" y="2061"/>
                  <a:pt x="8313" y="2061"/>
                  <a:pt x="8327" y="2035"/>
                </a:cubicBezTo>
                <a:lnTo>
                  <a:pt x="8327" y="2035"/>
                </a:lnTo>
                <a:cubicBezTo>
                  <a:pt x="8341" y="2008"/>
                  <a:pt x="8341" y="2008"/>
                  <a:pt x="8355" y="2008"/>
                </a:cubicBezTo>
                <a:lnTo>
                  <a:pt x="8367" y="2008"/>
                </a:lnTo>
                <a:cubicBezTo>
                  <a:pt x="8381" y="2035"/>
                  <a:pt x="8395" y="2035"/>
                  <a:pt x="8395" y="2035"/>
                </a:cubicBezTo>
                <a:lnTo>
                  <a:pt x="8381" y="2087"/>
                </a:lnTo>
                <a:lnTo>
                  <a:pt x="8367" y="2087"/>
                </a:lnTo>
                <a:cubicBezTo>
                  <a:pt x="8367" y="2112"/>
                  <a:pt x="8381" y="2138"/>
                  <a:pt x="8395" y="2138"/>
                </a:cubicBezTo>
                <a:lnTo>
                  <a:pt x="8395" y="2138"/>
                </a:lnTo>
                <a:cubicBezTo>
                  <a:pt x="8395" y="2112"/>
                  <a:pt x="8408" y="2112"/>
                  <a:pt x="8408" y="2112"/>
                </a:cubicBezTo>
                <a:cubicBezTo>
                  <a:pt x="8408" y="2087"/>
                  <a:pt x="8408" y="2087"/>
                  <a:pt x="8408" y="2061"/>
                </a:cubicBezTo>
                <a:cubicBezTo>
                  <a:pt x="8422" y="2061"/>
                  <a:pt x="8462" y="2061"/>
                  <a:pt x="8462" y="2061"/>
                </a:cubicBezTo>
                <a:cubicBezTo>
                  <a:pt x="8490" y="2087"/>
                  <a:pt x="8490" y="2087"/>
                  <a:pt x="8516" y="2087"/>
                </a:cubicBezTo>
                <a:cubicBezTo>
                  <a:pt x="8530" y="2087"/>
                  <a:pt x="8530" y="2087"/>
                  <a:pt x="8544" y="2087"/>
                </a:cubicBezTo>
                <a:lnTo>
                  <a:pt x="8544" y="2087"/>
                </a:lnTo>
                <a:lnTo>
                  <a:pt x="8557" y="2087"/>
                </a:lnTo>
                <a:lnTo>
                  <a:pt x="8557" y="2087"/>
                </a:lnTo>
                <a:cubicBezTo>
                  <a:pt x="8557" y="2087"/>
                  <a:pt x="8557" y="2087"/>
                  <a:pt x="8557" y="2112"/>
                </a:cubicBezTo>
                <a:cubicBezTo>
                  <a:pt x="8571" y="2112"/>
                  <a:pt x="8584" y="2112"/>
                  <a:pt x="8584" y="2138"/>
                </a:cubicBezTo>
                <a:lnTo>
                  <a:pt x="8584" y="2138"/>
                </a:lnTo>
                <a:cubicBezTo>
                  <a:pt x="8597" y="2112"/>
                  <a:pt x="8597" y="2112"/>
                  <a:pt x="8597" y="2087"/>
                </a:cubicBezTo>
                <a:cubicBezTo>
                  <a:pt x="8597" y="2112"/>
                  <a:pt x="8611" y="2138"/>
                  <a:pt x="8611" y="2138"/>
                </a:cubicBezTo>
                <a:cubicBezTo>
                  <a:pt x="8611" y="2164"/>
                  <a:pt x="8611" y="2164"/>
                  <a:pt x="8611" y="2191"/>
                </a:cubicBezTo>
                <a:cubicBezTo>
                  <a:pt x="8611" y="2191"/>
                  <a:pt x="8611" y="2191"/>
                  <a:pt x="8625" y="2191"/>
                </a:cubicBezTo>
                <a:lnTo>
                  <a:pt x="8625" y="2191"/>
                </a:lnTo>
                <a:cubicBezTo>
                  <a:pt x="8625" y="2164"/>
                  <a:pt x="8625" y="2138"/>
                  <a:pt x="8625" y="2112"/>
                </a:cubicBezTo>
                <a:lnTo>
                  <a:pt x="8625" y="2112"/>
                </a:lnTo>
                <a:cubicBezTo>
                  <a:pt x="8665" y="2138"/>
                  <a:pt x="8651" y="2164"/>
                  <a:pt x="8665" y="2217"/>
                </a:cubicBezTo>
                <a:lnTo>
                  <a:pt x="8665" y="2217"/>
                </a:lnTo>
                <a:cubicBezTo>
                  <a:pt x="8665" y="2217"/>
                  <a:pt x="8665" y="2217"/>
                  <a:pt x="8679" y="2217"/>
                </a:cubicBezTo>
                <a:lnTo>
                  <a:pt x="8679" y="2217"/>
                </a:lnTo>
                <a:cubicBezTo>
                  <a:pt x="8692" y="2217"/>
                  <a:pt x="8692" y="2241"/>
                  <a:pt x="8692" y="2268"/>
                </a:cubicBezTo>
                <a:cubicBezTo>
                  <a:pt x="8692" y="2241"/>
                  <a:pt x="8692" y="2241"/>
                  <a:pt x="8692" y="2241"/>
                </a:cubicBezTo>
                <a:cubicBezTo>
                  <a:pt x="8705" y="2268"/>
                  <a:pt x="8705" y="2268"/>
                  <a:pt x="8705" y="2268"/>
                </a:cubicBezTo>
                <a:lnTo>
                  <a:pt x="8705" y="2268"/>
                </a:lnTo>
                <a:cubicBezTo>
                  <a:pt x="8705" y="2294"/>
                  <a:pt x="8733" y="2294"/>
                  <a:pt x="8733" y="2320"/>
                </a:cubicBezTo>
                <a:cubicBezTo>
                  <a:pt x="8719" y="2320"/>
                  <a:pt x="8719" y="2347"/>
                  <a:pt x="8719" y="2347"/>
                </a:cubicBezTo>
                <a:lnTo>
                  <a:pt x="8705" y="2347"/>
                </a:lnTo>
                <a:cubicBezTo>
                  <a:pt x="8692" y="2347"/>
                  <a:pt x="8651" y="2294"/>
                  <a:pt x="8651" y="2294"/>
                </a:cubicBezTo>
                <a:lnTo>
                  <a:pt x="8651" y="2294"/>
                </a:lnTo>
                <a:cubicBezTo>
                  <a:pt x="8651" y="2320"/>
                  <a:pt x="8679" y="2320"/>
                  <a:pt x="8679" y="2347"/>
                </a:cubicBezTo>
                <a:lnTo>
                  <a:pt x="8665" y="2371"/>
                </a:lnTo>
                <a:cubicBezTo>
                  <a:pt x="8651" y="2397"/>
                  <a:pt x="8637" y="2397"/>
                  <a:pt x="8611" y="2371"/>
                </a:cubicBezTo>
                <a:cubicBezTo>
                  <a:pt x="8597" y="2371"/>
                  <a:pt x="8571" y="2371"/>
                  <a:pt x="8571" y="2347"/>
                </a:cubicBezTo>
                <a:cubicBezTo>
                  <a:pt x="8571" y="2347"/>
                  <a:pt x="8557" y="2347"/>
                  <a:pt x="8557" y="2320"/>
                </a:cubicBezTo>
                <a:cubicBezTo>
                  <a:pt x="8557" y="2320"/>
                  <a:pt x="8557" y="2320"/>
                  <a:pt x="8544" y="2320"/>
                </a:cubicBezTo>
                <a:cubicBezTo>
                  <a:pt x="8544" y="2320"/>
                  <a:pt x="8544" y="2320"/>
                  <a:pt x="8544" y="2294"/>
                </a:cubicBezTo>
                <a:cubicBezTo>
                  <a:pt x="8530" y="2294"/>
                  <a:pt x="8530" y="2294"/>
                  <a:pt x="8530" y="2294"/>
                </a:cubicBezTo>
                <a:cubicBezTo>
                  <a:pt x="8516" y="2268"/>
                  <a:pt x="8503" y="2268"/>
                  <a:pt x="8490" y="2268"/>
                </a:cubicBezTo>
                <a:cubicBezTo>
                  <a:pt x="8490" y="2268"/>
                  <a:pt x="8490" y="2268"/>
                  <a:pt x="8476" y="2294"/>
                </a:cubicBezTo>
                <a:cubicBezTo>
                  <a:pt x="8462" y="2268"/>
                  <a:pt x="8449" y="2268"/>
                  <a:pt x="8422" y="2268"/>
                </a:cubicBezTo>
                <a:cubicBezTo>
                  <a:pt x="8395" y="2268"/>
                  <a:pt x="8381" y="2294"/>
                  <a:pt x="8367" y="2294"/>
                </a:cubicBezTo>
                <a:cubicBezTo>
                  <a:pt x="8341" y="2268"/>
                  <a:pt x="8313" y="2268"/>
                  <a:pt x="8287" y="2241"/>
                </a:cubicBezTo>
                <a:cubicBezTo>
                  <a:pt x="8287" y="2241"/>
                  <a:pt x="8260" y="2268"/>
                  <a:pt x="8246" y="2241"/>
                </a:cubicBezTo>
                <a:cubicBezTo>
                  <a:pt x="8246" y="2241"/>
                  <a:pt x="8246" y="2241"/>
                  <a:pt x="8233" y="2241"/>
                </a:cubicBezTo>
                <a:cubicBezTo>
                  <a:pt x="8246" y="2268"/>
                  <a:pt x="8260" y="2294"/>
                  <a:pt x="8273" y="2294"/>
                </a:cubicBezTo>
                <a:cubicBezTo>
                  <a:pt x="8273" y="2268"/>
                  <a:pt x="8273" y="2268"/>
                  <a:pt x="8287" y="2268"/>
                </a:cubicBezTo>
                <a:cubicBezTo>
                  <a:pt x="8300" y="2268"/>
                  <a:pt x="8327" y="2294"/>
                  <a:pt x="8327" y="2294"/>
                </a:cubicBezTo>
                <a:cubicBezTo>
                  <a:pt x="8327" y="2320"/>
                  <a:pt x="8313" y="2320"/>
                  <a:pt x="8300" y="2347"/>
                </a:cubicBezTo>
                <a:lnTo>
                  <a:pt x="8300" y="2347"/>
                </a:lnTo>
                <a:lnTo>
                  <a:pt x="8300" y="2347"/>
                </a:lnTo>
                <a:cubicBezTo>
                  <a:pt x="8313" y="2347"/>
                  <a:pt x="8327" y="2320"/>
                  <a:pt x="8327" y="2320"/>
                </a:cubicBezTo>
                <a:cubicBezTo>
                  <a:pt x="8341" y="2320"/>
                  <a:pt x="8341" y="2320"/>
                  <a:pt x="8355" y="2320"/>
                </a:cubicBezTo>
                <a:cubicBezTo>
                  <a:pt x="8355" y="2294"/>
                  <a:pt x="8381" y="2320"/>
                  <a:pt x="8395" y="2294"/>
                </a:cubicBezTo>
                <a:cubicBezTo>
                  <a:pt x="8408" y="2294"/>
                  <a:pt x="8408" y="2268"/>
                  <a:pt x="8435" y="2294"/>
                </a:cubicBezTo>
                <a:cubicBezTo>
                  <a:pt x="8449" y="2294"/>
                  <a:pt x="8449" y="2294"/>
                  <a:pt x="8449" y="2294"/>
                </a:cubicBezTo>
                <a:lnTo>
                  <a:pt x="8462" y="2320"/>
                </a:lnTo>
                <a:cubicBezTo>
                  <a:pt x="8462" y="2347"/>
                  <a:pt x="8435" y="2397"/>
                  <a:pt x="8422" y="2397"/>
                </a:cubicBezTo>
                <a:cubicBezTo>
                  <a:pt x="8422" y="2424"/>
                  <a:pt x="8408" y="2424"/>
                  <a:pt x="8395" y="2424"/>
                </a:cubicBezTo>
                <a:lnTo>
                  <a:pt x="8395" y="2424"/>
                </a:lnTo>
                <a:cubicBezTo>
                  <a:pt x="8367" y="2450"/>
                  <a:pt x="8355" y="2450"/>
                  <a:pt x="8327" y="2474"/>
                </a:cubicBezTo>
                <a:cubicBezTo>
                  <a:pt x="8341" y="2474"/>
                  <a:pt x="8355" y="2474"/>
                  <a:pt x="8355" y="2474"/>
                </a:cubicBezTo>
                <a:cubicBezTo>
                  <a:pt x="8381" y="2527"/>
                  <a:pt x="8313" y="2580"/>
                  <a:pt x="8327" y="2606"/>
                </a:cubicBezTo>
                <a:lnTo>
                  <a:pt x="8327" y="2606"/>
                </a:lnTo>
                <a:lnTo>
                  <a:pt x="8327" y="2606"/>
                </a:lnTo>
                <a:lnTo>
                  <a:pt x="8355" y="2580"/>
                </a:lnTo>
                <a:cubicBezTo>
                  <a:pt x="8367" y="2580"/>
                  <a:pt x="8367" y="2580"/>
                  <a:pt x="8367" y="2580"/>
                </a:cubicBezTo>
                <a:cubicBezTo>
                  <a:pt x="8395" y="2580"/>
                  <a:pt x="8408" y="2553"/>
                  <a:pt x="8435" y="2527"/>
                </a:cubicBezTo>
                <a:lnTo>
                  <a:pt x="8449" y="2527"/>
                </a:lnTo>
                <a:cubicBezTo>
                  <a:pt x="8462" y="2527"/>
                  <a:pt x="8462" y="2503"/>
                  <a:pt x="8462" y="2503"/>
                </a:cubicBezTo>
                <a:cubicBezTo>
                  <a:pt x="8476" y="2503"/>
                  <a:pt x="8476" y="2527"/>
                  <a:pt x="8476" y="2527"/>
                </a:cubicBezTo>
                <a:lnTo>
                  <a:pt x="8449" y="2553"/>
                </a:lnTo>
                <a:cubicBezTo>
                  <a:pt x="8435" y="2580"/>
                  <a:pt x="8435" y="2606"/>
                  <a:pt x="8422" y="2606"/>
                </a:cubicBezTo>
                <a:cubicBezTo>
                  <a:pt x="8422" y="2632"/>
                  <a:pt x="8408" y="2632"/>
                  <a:pt x="8408" y="2632"/>
                </a:cubicBezTo>
                <a:cubicBezTo>
                  <a:pt x="8395" y="2632"/>
                  <a:pt x="8381" y="2632"/>
                  <a:pt x="8381" y="2632"/>
                </a:cubicBezTo>
                <a:cubicBezTo>
                  <a:pt x="8381" y="2656"/>
                  <a:pt x="8381" y="2656"/>
                  <a:pt x="8381" y="2656"/>
                </a:cubicBezTo>
                <a:cubicBezTo>
                  <a:pt x="8395" y="2656"/>
                  <a:pt x="8408" y="2632"/>
                  <a:pt x="8408" y="2656"/>
                </a:cubicBezTo>
                <a:lnTo>
                  <a:pt x="8422" y="2656"/>
                </a:lnTo>
                <a:cubicBezTo>
                  <a:pt x="8422" y="2632"/>
                  <a:pt x="8449" y="2632"/>
                  <a:pt x="8449" y="2632"/>
                </a:cubicBezTo>
                <a:cubicBezTo>
                  <a:pt x="8462" y="2632"/>
                  <a:pt x="8462" y="2606"/>
                  <a:pt x="8476" y="2580"/>
                </a:cubicBezTo>
                <a:cubicBezTo>
                  <a:pt x="8490" y="2580"/>
                  <a:pt x="8490" y="2553"/>
                  <a:pt x="8490" y="2553"/>
                </a:cubicBezTo>
                <a:cubicBezTo>
                  <a:pt x="8503" y="2527"/>
                  <a:pt x="8530" y="2503"/>
                  <a:pt x="8544" y="2474"/>
                </a:cubicBezTo>
                <a:lnTo>
                  <a:pt x="8544" y="2474"/>
                </a:lnTo>
                <a:cubicBezTo>
                  <a:pt x="8544" y="2474"/>
                  <a:pt x="8544" y="2474"/>
                  <a:pt x="8544" y="2503"/>
                </a:cubicBezTo>
                <a:cubicBezTo>
                  <a:pt x="8557" y="2503"/>
                  <a:pt x="8584" y="2474"/>
                  <a:pt x="8597" y="2474"/>
                </a:cubicBezTo>
                <a:cubicBezTo>
                  <a:pt x="8611" y="2474"/>
                  <a:pt x="8625" y="2474"/>
                  <a:pt x="8637" y="2474"/>
                </a:cubicBezTo>
                <a:cubicBezTo>
                  <a:pt x="8651" y="2474"/>
                  <a:pt x="8679" y="2450"/>
                  <a:pt x="8679" y="2450"/>
                </a:cubicBezTo>
                <a:cubicBezTo>
                  <a:pt x="8692" y="2424"/>
                  <a:pt x="8705" y="2424"/>
                  <a:pt x="8719" y="2397"/>
                </a:cubicBezTo>
                <a:cubicBezTo>
                  <a:pt x="8719" y="2397"/>
                  <a:pt x="8719" y="2397"/>
                  <a:pt x="8733" y="2371"/>
                </a:cubicBezTo>
                <a:cubicBezTo>
                  <a:pt x="8733" y="2397"/>
                  <a:pt x="8733" y="2424"/>
                  <a:pt x="8733" y="2424"/>
                </a:cubicBezTo>
                <a:cubicBezTo>
                  <a:pt x="8733" y="2424"/>
                  <a:pt x="8733" y="2424"/>
                  <a:pt x="8719" y="2424"/>
                </a:cubicBezTo>
                <a:cubicBezTo>
                  <a:pt x="8719" y="2450"/>
                  <a:pt x="8705" y="2450"/>
                  <a:pt x="8705" y="2474"/>
                </a:cubicBezTo>
                <a:close/>
                <a:moveTo>
                  <a:pt x="8367" y="1672"/>
                </a:moveTo>
                <a:lnTo>
                  <a:pt x="8367" y="1672"/>
                </a:lnTo>
                <a:close/>
                <a:moveTo>
                  <a:pt x="8327" y="1905"/>
                </a:moveTo>
                <a:lnTo>
                  <a:pt x="8327" y="1905"/>
                </a:lnTo>
                <a:cubicBezTo>
                  <a:pt x="8341" y="1905"/>
                  <a:pt x="8341" y="1879"/>
                  <a:pt x="8341" y="1852"/>
                </a:cubicBezTo>
                <a:cubicBezTo>
                  <a:pt x="8355" y="1852"/>
                  <a:pt x="8367" y="1852"/>
                  <a:pt x="8367" y="1852"/>
                </a:cubicBezTo>
                <a:cubicBezTo>
                  <a:pt x="8381" y="1852"/>
                  <a:pt x="8408" y="1852"/>
                  <a:pt x="8408" y="1879"/>
                </a:cubicBezTo>
                <a:cubicBezTo>
                  <a:pt x="8395" y="1879"/>
                  <a:pt x="8341" y="1905"/>
                  <a:pt x="8327" y="1905"/>
                </a:cubicBezTo>
                <a:close/>
                <a:moveTo>
                  <a:pt x="8490" y="1879"/>
                </a:moveTo>
                <a:lnTo>
                  <a:pt x="8490" y="1879"/>
                </a:lnTo>
                <a:lnTo>
                  <a:pt x="8490" y="1879"/>
                </a:lnTo>
                <a:cubicBezTo>
                  <a:pt x="8476" y="1879"/>
                  <a:pt x="8462" y="1905"/>
                  <a:pt x="8449" y="1905"/>
                </a:cubicBezTo>
                <a:cubicBezTo>
                  <a:pt x="8449" y="1905"/>
                  <a:pt x="8435" y="1905"/>
                  <a:pt x="8435" y="1931"/>
                </a:cubicBezTo>
                <a:cubicBezTo>
                  <a:pt x="8422" y="1931"/>
                  <a:pt x="8408" y="1931"/>
                  <a:pt x="8408" y="1931"/>
                </a:cubicBezTo>
                <a:cubicBezTo>
                  <a:pt x="8395" y="1931"/>
                  <a:pt x="8381" y="1956"/>
                  <a:pt x="8367" y="1956"/>
                </a:cubicBezTo>
                <a:lnTo>
                  <a:pt x="8367" y="1956"/>
                </a:lnTo>
                <a:cubicBezTo>
                  <a:pt x="8367" y="1931"/>
                  <a:pt x="8381" y="1931"/>
                  <a:pt x="8381" y="1931"/>
                </a:cubicBezTo>
                <a:cubicBezTo>
                  <a:pt x="8395" y="1905"/>
                  <a:pt x="8408" y="1905"/>
                  <a:pt x="8422" y="1879"/>
                </a:cubicBezTo>
                <a:cubicBezTo>
                  <a:pt x="8449" y="1879"/>
                  <a:pt x="8476" y="1879"/>
                  <a:pt x="8490" y="1879"/>
                </a:cubicBezTo>
                <a:close/>
                <a:moveTo>
                  <a:pt x="8557" y="2008"/>
                </a:moveTo>
                <a:lnTo>
                  <a:pt x="8557" y="2008"/>
                </a:lnTo>
                <a:lnTo>
                  <a:pt x="8557" y="2008"/>
                </a:lnTo>
                <a:lnTo>
                  <a:pt x="8544" y="2035"/>
                </a:lnTo>
                <a:cubicBezTo>
                  <a:pt x="8530" y="2035"/>
                  <a:pt x="8530" y="2035"/>
                  <a:pt x="8530" y="2035"/>
                </a:cubicBezTo>
                <a:cubicBezTo>
                  <a:pt x="8530" y="2008"/>
                  <a:pt x="8516" y="2008"/>
                  <a:pt x="8503" y="2008"/>
                </a:cubicBezTo>
                <a:cubicBezTo>
                  <a:pt x="8476" y="2008"/>
                  <a:pt x="8435" y="2035"/>
                  <a:pt x="8408" y="2008"/>
                </a:cubicBezTo>
                <a:lnTo>
                  <a:pt x="8381" y="1984"/>
                </a:lnTo>
                <a:cubicBezTo>
                  <a:pt x="8395" y="1956"/>
                  <a:pt x="8435" y="1956"/>
                  <a:pt x="8435" y="1931"/>
                </a:cubicBezTo>
                <a:cubicBezTo>
                  <a:pt x="8476" y="1931"/>
                  <a:pt x="8490" y="1956"/>
                  <a:pt x="8530" y="1956"/>
                </a:cubicBezTo>
                <a:cubicBezTo>
                  <a:pt x="8530" y="1956"/>
                  <a:pt x="8530" y="1956"/>
                  <a:pt x="8544" y="1956"/>
                </a:cubicBezTo>
                <a:lnTo>
                  <a:pt x="8544" y="1956"/>
                </a:lnTo>
                <a:lnTo>
                  <a:pt x="8544" y="1956"/>
                </a:lnTo>
                <a:cubicBezTo>
                  <a:pt x="8530" y="1984"/>
                  <a:pt x="8516" y="1984"/>
                  <a:pt x="8503" y="1984"/>
                </a:cubicBezTo>
                <a:cubicBezTo>
                  <a:pt x="8516" y="2008"/>
                  <a:pt x="8544" y="2008"/>
                  <a:pt x="8557" y="2008"/>
                </a:cubicBezTo>
                <a:close/>
                <a:moveTo>
                  <a:pt x="8408" y="1464"/>
                </a:moveTo>
                <a:lnTo>
                  <a:pt x="8408" y="1464"/>
                </a:lnTo>
                <a:cubicBezTo>
                  <a:pt x="8395" y="1464"/>
                  <a:pt x="8367" y="1437"/>
                  <a:pt x="8381" y="1413"/>
                </a:cubicBezTo>
                <a:lnTo>
                  <a:pt x="8381" y="1413"/>
                </a:lnTo>
                <a:cubicBezTo>
                  <a:pt x="8395" y="1437"/>
                  <a:pt x="8395" y="1437"/>
                  <a:pt x="8408" y="1437"/>
                </a:cubicBezTo>
                <a:cubicBezTo>
                  <a:pt x="8422" y="1437"/>
                  <a:pt x="8422" y="1437"/>
                  <a:pt x="8408" y="1464"/>
                </a:cubicBezTo>
                <a:close/>
                <a:moveTo>
                  <a:pt x="8435" y="1387"/>
                </a:moveTo>
                <a:lnTo>
                  <a:pt x="8435" y="1387"/>
                </a:lnTo>
                <a:lnTo>
                  <a:pt x="8422" y="1360"/>
                </a:lnTo>
                <a:lnTo>
                  <a:pt x="8408" y="1308"/>
                </a:lnTo>
                <a:cubicBezTo>
                  <a:pt x="8408" y="1308"/>
                  <a:pt x="8422" y="1283"/>
                  <a:pt x="8435" y="1283"/>
                </a:cubicBezTo>
                <a:cubicBezTo>
                  <a:pt x="8449" y="1283"/>
                  <a:pt x="8449" y="1334"/>
                  <a:pt x="8462" y="1308"/>
                </a:cubicBezTo>
                <a:cubicBezTo>
                  <a:pt x="8476" y="1308"/>
                  <a:pt x="8476" y="1283"/>
                  <a:pt x="8490" y="1308"/>
                </a:cubicBezTo>
                <a:cubicBezTo>
                  <a:pt x="8490" y="1308"/>
                  <a:pt x="8490" y="1308"/>
                  <a:pt x="8490" y="1334"/>
                </a:cubicBezTo>
                <a:cubicBezTo>
                  <a:pt x="8476" y="1334"/>
                  <a:pt x="8449" y="1387"/>
                  <a:pt x="8435" y="1387"/>
                </a:cubicBezTo>
                <a:close/>
                <a:moveTo>
                  <a:pt x="8355" y="1204"/>
                </a:moveTo>
                <a:lnTo>
                  <a:pt x="8355" y="1204"/>
                </a:lnTo>
                <a:lnTo>
                  <a:pt x="8341" y="1180"/>
                </a:lnTo>
                <a:cubicBezTo>
                  <a:pt x="8327" y="1180"/>
                  <a:pt x="8327" y="1180"/>
                  <a:pt x="8313" y="1154"/>
                </a:cubicBezTo>
                <a:lnTo>
                  <a:pt x="8313" y="1154"/>
                </a:lnTo>
                <a:cubicBezTo>
                  <a:pt x="8300" y="1154"/>
                  <a:pt x="8287" y="1154"/>
                  <a:pt x="8287" y="1127"/>
                </a:cubicBezTo>
                <a:cubicBezTo>
                  <a:pt x="8273" y="1127"/>
                  <a:pt x="8287" y="1101"/>
                  <a:pt x="8287" y="1075"/>
                </a:cubicBezTo>
                <a:cubicBezTo>
                  <a:pt x="8287" y="1075"/>
                  <a:pt x="8300" y="1101"/>
                  <a:pt x="8300" y="1127"/>
                </a:cubicBezTo>
                <a:cubicBezTo>
                  <a:pt x="8313" y="1127"/>
                  <a:pt x="8327" y="1154"/>
                  <a:pt x="8341" y="1180"/>
                </a:cubicBezTo>
                <a:cubicBezTo>
                  <a:pt x="8355" y="1180"/>
                  <a:pt x="8355" y="1180"/>
                  <a:pt x="8367" y="1204"/>
                </a:cubicBezTo>
                <a:cubicBezTo>
                  <a:pt x="8355" y="1204"/>
                  <a:pt x="8355" y="1204"/>
                  <a:pt x="8355" y="1204"/>
                </a:cubicBezTo>
                <a:close/>
                <a:moveTo>
                  <a:pt x="7137" y="453"/>
                </a:moveTo>
                <a:lnTo>
                  <a:pt x="7137" y="453"/>
                </a:lnTo>
                <a:cubicBezTo>
                  <a:pt x="7137" y="453"/>
                  <a:pt x="7124" y="453"/>
                  <a:pt x="7124" y="427"/>
                </a:cubicBezTo>
                <a:cubicBezTo>
                  <a:pt x="7097" y="427"/>
                  <a:pt x="7084" y="400"/>
                  <a:pt x="7070" y="350"/>
                </a:cubicBezTo>
                <a:cubicBezTo>
                  <a:pt x="7084" y="350"/>
                  <a:pt x="7097" y="323"/>
                  <a:pt x="7097" y="323"/>
                </a:cubicBezTo>
                <a:cubicBezTo>
                  <a:pt x="7111" y="323"/>
                  <a:pt x="7111" y="350"/>
                  <a:pt x="7124" y="350"/>
                </a:cubicBezTo>
                <a:cubicBezTo>
                  <a:pt x="7124" y="376"/>
                  <a:pt x="7137" y="376"/>
                  <a:pt x="7151" y="400"/>
                </a:cubicBezTo>
                <a:cubicBezTo>
                  <a:pt x="7137" y="400"/>
                  <a:pt x="7137" y="427"/>
                  <a:pt x="7137" y="427"/>
                </a:cubicBezTo>
                <a:lnTo>
                  <a:pt x="7137" y="453"/>
                </a:lnTo>
                <a:close/>
                <a:moveTo>
                  <a:pt x="6948" y="479"/>
                </a:moveTo>
                <a:lnTo>
                  <a:pt x="6948" y="479"/>
                </a:lnTo>
                <a:cubicBezTo>
                  <a:pt x="6948" y="479"/>
                  <a:pt x="6948" y="453"/>
                  <a:pt x="6962" y="453"/>
                </a:cubicBezTo>
                <a:lnTo>
                  <a:pt x="6962" y="453"/>
                </a:lnTo>
                <a:cubicBezTo>
                  <a:pt x="6962" y="479"/>
                  <a:pt x="6975" y="479"/>
                  <a:pt x="6990" y="503"/>
                </a:cubicBezTo>
                <a:lnTo>
                  <a:pt x="6990" y="503"/>
                </a:lnTo>
                <a:cubicBezTo>
                  <a:pt x="6975" y="503"/>
                  <a:pt x="6948" y="479"/>
                  <a:pt x="6948" y="479"/>
                </a:cubicBezTo>
                <a:close/>
                <a:moveTo>
                  <a:pt x="6462" y="815"/>
                </a:moveTo>
                <a:lnTo>
                  <a:pt x="6462" y="815"/>
                </a:lnTo>
                <a:cubicBezTo>
                  <a:pt x="6434" y="815"/>
                  <a:pt x="6394" y="815"/>
                  <a:pt x="6367" y="789"/>
                </a:cubicBezTo>
                <a:cubicBezTo>
                  <a:pt x="6313" y="765"/>
                  <a:pt x="6273" y="815"/>
                  <a:pt x="6232" y="842"/>
                </a:cubicBezTo>
                <a:cubicBezTo>
                  <a:pt x="6218" y="842"/>
                  <a:pt x="6205" y="895"/>
                  <a:pt x="6218" y="895"/>
                </a:cubicBezTo>
                <a:cubicBezTo>
                  <a:pt x="6218" y="919"/>
                  <a:pt x="6232" y="919"/>
                  <a:pt x="6232" y="945"/>
                </a:cubicBezTo>
                <a:cubicBezTo>
                  <a:pt x="6287" y="971"/>
                  <a:pt x="6313" y="919"/>
                  <a:pt x="6354" y="919"/>
                </a:cubicBezTo>
                <a:cubicBezTo>
                  <a:pt x="6354" y="919"/>
                  <a:pt x="6367" y="945"/>
                  <a:pt x="6367" y="971"/>
                </a:cubicBezTo>
                <a:lnTo>
                  <a:pt x="6367" y="971"/>
                </a:lnTo>
                <a:cubicBezTo>
                  <a:pt x="6299" y="998"/>
                  <a:pt x="6259" y="1075"/>
                  <a:pt x="6205" y="1127"/>
                </a:cubicBezTo>
                <a:cubicBezTo>
                  <a:pt x="6192" y="1127"/>
                  <a:pt x="6178" y="1154"/>
                  <a:pt x="6164" y="1154"/>
                </a:cubicBezTo>
                <a:cubicBezTo>
                  <a:pt x="6124" y="1204"/>
                  <a:pt x="6124" y="1231"/>
                  <a:pt x="6043" y="1231"/>
                </a:cubicBezTo>
                <a:cubicBezTo>
                  <a:pt x="6056" y="1283"/>
                  <a:pt x="6056" y="1308"/>
                  <a:pt x="6069" y="1334"/>
                </a:cubicBezTo>
                <a:cubicBezTo>
                  <a:pt x="6056" y="1360"/>
                  <a:pt x="6043" y="1360"/>
                  <a:pt x="6029" y="1387"/>
                </a:cubicBezTo>
                <a:cubicBezTo>
                  <a:pt x="5948" y="1464"/>
                  <a:pt x="5894" y="1387"/>
                  <a:pt x="5813" y="1360"/>
                </a:cubicBezTo>
                <a:cubicBezTo>
                  <a:pt x="5813" y="1387"/>
                  <a:pt x="5800" y="1387"/>
                  <a:pt x="5800" y="1413"/>
                </a:cubicBezTo>
                <a:cubicBezTo>
                  <a:pt x="5826" y="1437"/>
                  <a:pt x="5854" y="1464"/>
                  <a:pt x="5867" y="1490"/>
                </a:cubicBezTo>
                <a:lnTo>
                  <a:pt x="5867" y="1490"/>
                </a:lnTo>
                <a:cubicBezTo>
                  <a:pt x="5813" y="1543"/>
                  <a:pt x="5746" y="1490"/>
                  <a:pt x="5691" y="1490"/>
                </a:cubicBezTo>
                <a:cubicBezTo>
                  <a:pt x="5665" y="1490"/>
                  <a:pt x="5651" y="1490"/>
                  <a:pt x="5637" y="1490"/>
                </a:cubicBezTo>
                <a:cubicBezTo>
                  <a:pt x="5637" y="1516"/>
                  <a:pt x="5624" y="1543"/>
                  <a:pt x="5624" y="1569"/>
                </a:cubicBezTo>
                <a:cubicBezTo>
                  <a:pt x="5677" y="1569"/>
                  <a:pt x="5746" y="1569"/>
                  <a:pt x="5772" y="1619"/>
                </a:cubicBezTo>
                <a:cubicBezTo>
                  <a:pt x="5772" y="1646"/>
                  <a:pt x="5772" y="1672"/>
                  <a:pt x="5772" y="1699"/>
                </a:cubicBezTo>
                <a:cubicBezTo>
                  <a:pt x="5772" y="1723"/>
                  <a:pt x="5759" y="1723"/>
                  <a:pt x="5746" y="1723"/>
                </a:cubicBezTo>
                <a:cubicBezTo>
                  <a:pt x="5731" y="1749"/>
                  <a:pt x="5731" y="1775"/>
                  <a:pt x="5719" y="1802"/>
                </a:cubicBezTo>
                <a:cubicBezTo>
                  <a:pt x="5705" y="1828"/>
                  <a:pt x="5691" y="1828"/>
                  <a:pt x="5677" y="1802"/>
                </a:cubicBezTo>
                <a:cubicBezTo>
                  <a:pt x="5677" y="1828"/>
                  <a:pt x="5677" y="1828"/>
                  <a:pt x="5677" y="1828"/>
                </a:cubicBezTo>
                <a:cubicBezTo>
                  <a:pt x="5677" y="1852"/>
                  <a:pt x="5705" y="1879"/>
                  <a:pt x="5691" y="1905"/>
                </a:cubicBezTo>
                <a:cubicBezTo>
                  <a:pt x="5677" y="1905"/>
                  <a:pt x="5651" y="1931"/>
                  <a:pt x="5624" y="1905"/>
                </a:cubicBezTo>
                <a:cubicBezTo>
                  <a:pt x="5597" y="1905"/>
                  <a:pt x="5584" y="1879"/>
                  <a:pt x="5570" y="1905"/>
                </a:cubicBezTo>
                <a:cubicBezTo>
                  <a:pt x="5570" y="1931"/>
                  <a:pt x="5584" y="1984"/>
                  <a:pt x="5570" y="2008"/>
                </a:cubicBezTo>
                <a:cubicBezTo>
                  <a:pt x="5556" y="2061"/>
                  <a:pt x="5516" y="2061"/>
                  <a:pt x="5475" y="2061"/>
                </a:cubicBezTo>
                <a:cubicBezTo>
                  <a:pt x="5407" y="2035"/>
                  <a:pt x="5367" y="1984"/>
                  <a:pt x="5340" y="2087"/>
                </a:cubicBezTo>
                <a:lnTo>
                  <a:pt x="5340" y="2087"/>
                </a:lnTo>
                <a:cubicBezTo>
                  <a:pt x="5381" y="2112"/>
                  <a:pt x="5461" y="2138"/>
                  <a:pt x="5516" y="2138"/>
                </a:cubicBezTo>
                <a:cubicBezTo>
                  <a:pt x="5542" y="2138"/>
                  <a:pt x="5570" y="2138"/>
                  <a:pt x="5584" y="2164"/>
                </a:cubicBezTo>
                <a:cubicBezTo>
                  <a:pt x="5584" y="2164"/>
                  <a:pt x="5597" y="2164"/>
                  <a:pt x="5597" y="2191"/>
                </a:cubicBezTo>
                <a:lnTo>
                  <a:pt x="5597" y="2217"/>
                </a:lnTo>
                <a:cubicBezTo>
                  <a:pt x="5584" y="2241"/>
                  <a:pt x="5584" y="2268"/>
                  <a:pt x="5570" y="2268"/>
                </a:cubicBezTo>
                <a:cubicBezTo>
                  <a:pt x="5542" y="2294"/>
                  <a:pt x="5516" y="2294"/>
                  <a:pt x="5475" y="2320"/>
                </a:cubicBezTo>
                <a:cubicBezTo>
                  <a:pt x="5461" y="2320"/>
                  <a:pt x="5448" y="2347"/>
                  <a:pt x="5407" y="2347"/>
                </a:cubicBezTo>
                <a:lnTo>
                  <a:pt x="5381" y="2241"/>
                </a:lnTo>
                <a:cubicBezTo>
                  <a:pt x="5367" y="2241"/>
                  <a:pt x="5353" y="2241"/>
                  <a:pt x="5340" y="2241"/>
                </a:cubicBezTo>
                <a:cubicBezTo>
                  <a:pt x="5327" y="2241"/>
                  <a:pt x="5313" y="2217"/>
                  <a:pt x="5300" y="2217"/>
                </a:cubicBezTo>
                <a:cubicBezTo>
                  <a:pt x="5300" y="2217"/>
                  <a:pt x="5300" y="2217"/>
                  <a:pt x="5300" y="2241"/>
                </a:cubicBezTo>
                <a:cubicBezTo>
                  <a:pt x="5313" y="2241"/>
                  <a:pt x="5313" y="2268"/>
                  <a:pt x="5313" y="2294"/>
                </a:cubicBezTo>
                <a:cubicBezTo>
                  <a:pt x="5232" y="2294"/>
                  <a:pt x="5218" y="2241"/>
                  <a:pt x="5178" y="2191"/>
                </a:cubicBezTo>
                <a:cubicBezTo>
                  <a:pt x="5178" y="2191"/>
                  <a:pt x="5178" y="2191"/>
                  <a:pt x="5164" y="2191"/>
                </a:cubicBezTo>
                <a:cubicBezTo>
                  <a:pt x="5178" y="2217"/>
                  <a:pt x="5178" y="2241"/>
                  <a:pt x="5178" y="2268"/>
                </a:cubicBezTo>
                <a:cubicBezTo>
                  <a:pt x="5178" y="2294"/>
                  <a:pt x="5164" y="2294"/>
                  <a:pt x="5151" y="2294"/>
                </a:cubicBezTo>
                <a:cubicBezTo>
                  <a:pt x="5111" y="2294"/>
                  <a:pt x="5056" y="2294"/>
                  <a:pt x="5016" y="2294"/>
                </a:cubicBezTo>
                <a:cubicBezTo>
                  <a:pt x="4988" y="2268"/>
                  <a:pt x="4974" y="2241"/>
                  <a:pt x="4962" y="2217"/>
                </a:cubicBezTo>
                <a:cubicBezTo>
                  <a:pt x="4948" y="2268"/>
                  <a:pt x="4962" y="2268"/>
                  <a:pt x="4934" y="2294"/>
                </a:cubicBezTo>
                <a:cubicBezTo>
                  <a:pt x="4920" y="2268"/>
                  <a:pt x="4894" y="2268"/>
                  <a:pt x="4880" y="2241"/>
                </a:cubicBezTo>
                <a:cubicBezTo>
                  <a:pt x="4880" y="2217"/>
                  <a:pt x="4880" y="2191"/>
                  <a:pt x="4894" y="2164"/>
                </a:cubicBezTo>
                <a:cubicBezTo>
                  <a:pt x="4934" y="2164"/>
                  <a:pt x="4948" y="2112"/>
                  <a:pt x="4974" y="2112"/>
                </a:cubicBezTo>
                <a:cubicBezTo>
                  <a:pt x="5002" y="2087"/>
                  <a:pt x="5016" y="2112"/>
                  <a:pt x="5029" y="2087"/>
                </a:cubicBezTo>
                <a:lnTo>
                  <a:pt x="5029" y="2087"/>
                </a:lnTo>
                <a:cubicBezTo>
                  <a:pt x="5002" y="2061"/>
                  <a:pt x="4974" y="2008"/>
                  <a:pt x="4962" y="1956"/>
                </a:cubicBezTo>
                <a:lnTo>
                  <a:pt x="4974" y="1956"/>
                </a:lnTo>
                <a:cubicBezTo>
                  <a:pt x="4974" y="1931"/>
                  <a:pt x="5002" y="1931"/>
                  <a:pt x="5016" y="1956"/>
                </a:cubicBezTo>
                <a:cubicBezTo>
                  <a:pt x="5043" y="1956"/>
                  <a:pt x="5069" y="1956"/>
                  <a:pt x="5083" y="1956"/>
                </a:cubicBezTo>
                <a:cubicBezTo>
                  <a:pt x="5111" y="2008"/>
                  <a:pt x="5123" y="2061"/>
                  <a:pt x="5164" y="2061"/>
                </a:cubicBezTo>
                <a:cubicBezTo>
                  <a:pt x="5191" y="2087"/>
                  <a:pt x="5245" y="2087"/>
                  <a:pt x="5259" y="2061"/>
                </a:cubicBezTo>
                <a:lnTo>
                  <a:pt x="5259" y="2061"/>
                </a:lnTo>
                <a:lnTo>
                  <a:pt x="5259" y="2035"/>
                </a:lnTo>
                <a:lnTo>
                  <a:pt x="5272" y="2008"/>
                </a:lnTo>
                <a:lnTo>
                  <a:pt x="5272" y="2008"/>
                </a:lnTo>
                <a:cubicBezTo>
                  <a:pt x="5232" y="2008"/>
                  <a:pt x="5191" y="2008"/>
                  <a:pt x="5164" y="1984"/>
                </a:cubicBezTo>
                <a:cubicBezTo>
                  <a:pt x="5164" y="1931"/>
                  <a:pt x="5151" y="1905"/>
                  <a:pt x="5164" y="1852"/>
                </a:cubicBezTo>
                <a:lnTo>
                  <a:pt x="5164" y="1852"/>
                </a:lnTo>
                <a:cubicBezTo>
                  <a:pt x="5123" y="1852"/>
                  <a:pt x="5083" y="1828"/>
                  <a:pt x="5043" y="1852"/>
                </a:cubicBezTo>
                <a:cubicBezTo>
                  <a:pt x="5043" y="1828"/>
                  <a:pt x="5043" y="1828"/>
                  <a:pt x="5043" y="1828"/>
                </a:cubicBezTo>
                <a:cubicBezTo>
                  <a:pt x="5043" y="1775"/>
                  <a:pt x="5043" y="1723"/>
                  <a:pt x="5069" y="1699"/>
                </a:cubicBezTo>
                <a:cubicBezTo>
                  <a:pt x="5097" y="1672"/>
                  <a:pt x="5191" y="1672"/>
                  <a:pt x="5232" y="1699"/>
                </a:cubicBezTo>
                <a:cubicBezTo>
                  <a:pt x="5259" y="1699"/>
                  <a:pt x="5286" y="1723"/>
                  <a:pt x="5313" y="1723"/>
                </a:cubicBezTo>
                <a:cubicBezTo>
                  <a:pt x="5327" y="1723"/>
                  <a:pt x="5327" y="1723"/>
                  <a:pt x="5327" y="1723"/>
                </a:cubicBezTo>
                <a:cubicBezTo>
                  <a:pt x="5340" y="1723"/>
                  <a:pt x="5353" y="1723"/>
                  <a:pt x="5367" y="1723"/>
                </a:cubicBezTo>
                <a:cubicBezTo>
                  <a:pt x="5327" y="1672"/>
                  <a:pt x="5300" y="1646"/>
                  <a:pt x="5272" y="1619"/>
                </a:cubicBezTo>
                <a:cubicBezTo>
                  <a:pt x="5245" y="1593"/>
                  <a:pt x="5232" y="1593"/>
                  <a:pt x="5218" y="1569"/>
                </a:cubicBezTo>
                <a:cubicBezTo>
                  <a:pt x="5191" y="1543"/>
                  <a:pt x="5151" y="1437"/>
                  <a:pt x="5123" y="1437"/>
                </a:cubicBezTo>
                <a:cubicBezTo>
                  <a:pt x="5123" y="1437"/>
                  <a:pt x="5111" y="1437"/>
                  <a:pt x="5111" y="1464"/>
                </a:cubicBezTo>
                <a:cubicBezTo>
                  <a:pt x="5111" y="1464"/>
                  <a:pt x="5111" y="1464"/>
                  <a:pt x="5111" y="1437"/>
                </a:cubicBezTo>
                <a:cubicBezTo>
                  <a:pt x="5097" y="1413"/>
                  <a:pt x="5083" y="1387"/>
                  <a:pt x="5069" y="1360"/>
                </a:cubicBezTo>
                <a:cubicBezTo>
                  <a:pt x="5069" y="1334"/>
                  <a:pt x="5069" y="1334"/>
                  <a:pt x="5069" y="1334"/>
                </a:cubicBezTo>
                <a:cubicBezTo>
                  <a:pt x="5069" y="1308"/>
                  <a:pt x="5083" y="1308"/>
                  <a:pt x="5083" y="1308"/>
                </a:cubicBezTo>
                <a:cubicBezTo>
                  <a:pt x="5111" y="1308"/>
                  <a:pt x="5137" y="1308"/>
                  <a:pt x="5164" y="1334"/>
                </a:cubicBezTo>
                <a:cubicBezTo>
                  <a:pt x="5191" y="1334"/>
                  <a:pt x="5218" y="1334"/>
                  <a:pt x="5245" y="1334"/>
                </a:cubicBezTo>
                <a:cubicBezTo>
                  <a:pt x="5272" y="1334"/>
                  <a:pt x="5327" y="1437"/>
                  <a:pt x="5353" y="1464"/>
                </a:cubicBezTo>
                <a:cubicBezTo>
                  <a:pt x="5367" y="1464"/>
                  <a:pt x="5393" y="1464"/>
                  <a:pt x="5407" y="1464"/>
                </a:cubicBezTo>
                <a:cubicBezTo>
                  <a:pt x="5407" y="1464"/>
                  <a:pt x="5393" y="1437"/>
                  <a:pt x="5393" y="1413"/>
                </a:cubicBezTo>
                <a:cubicBezTo>
                  <a:pt x="5367" y="1413"/>
                  <a:pt x="5340" y="1387"/>
                  <a:pt x="5327" y="1360"/>
                </a:cubicBezTo>
                <a:cubicBezTo>
                  <a:pt x="5340" y="1334"/>
                  <a:pt x="5340" y="1308"/>
                  <a:pt x="5353" y="1283"/>
                </a:cubicBezTo>
                <a:cubicBezTo>
                  <a:pt x="5367" y="1257"/>
                  <a:pt x="5381" y="1257"/>
                  <a:pt x="5393" y="1231"/>
                </a:cubicBezTo>
                <a:cubicBezTo>
                  <a:pt x="5407" y="1231"/>
                  <a:pt x="5435" y="1231"/>
                  <a:pt x="5448" y="1231"/>
                </a:cubicBezTo>
                <a:cubicBezTo>
                  <a:pt x="5461" y="1231"/>
                  <a:pt x="5475" y="1204"/>
                  <a:pt x="5488" y="1204"/>
                </a:cubicBezTo>
                <a:cubicBezTo>
                  <a:pt x="5530" y="1204"/>
                  <a:pt x="5570" y="1180"/>
                  <a:pt x="5610" y="1180"/>
                </a:cubicBezTo>
                <a:lnTo>
                  <a:pt x="5610" y="1180"/>
                </a:lnTo>
                <a:cubicBezTo>
                  <a:pt x="5597" y="1154"/>
                  <a:pt x="5584" y="1127"/>
                  <a:pt x="5570" y="1127"/>
                </a:cubicBezTo>
                <a:cubicBezTo>
                  <a:pt x="5542" y="1101"/>
                  <a:pt x="5488" y="1075"/>
                  <a:pt x="5448" y="1101"/>
                </a:cubicBezTo>
                <a:cubicBezTo>
                  <a:pt x="5421" y="1127"/>
                  <a:pt x="5393" y="1154"/>
                  <a:pt x="5353" y="1180"/>
                </a:cubicBezTo>
                <a:cubicBezTo>
                  <a:pt x="5340" y="1180"/>
                  <a:pt x="5327" y="1180"/>
                  <a:pt x="5313" y="1180"/>
                </a:cubicBezTo>
                <a:cubicBezTo>
                  <a:pt x="5300" y="1180"/>
                  <a:pt x="5300" y="1180"/>
                  <a:pt x="5286" y="1180"/>
                </a:cubicBezTo>
                <a:cubicBezTo>
                  <a:pt x="5272" y="1180"/>
                  <a:pt x="5259" y="1154"/>
                  <a:pt x="5245" y="1127"/>
                </a:cubicBezTo>
                <a:cubicBezTo>
                  <a:pt x="5232" y="1154"/>
                  <a:pt x="5218" y="1180"/>
                  <a:pt x="5191" y="1180"/>
                </a:cubicBezTo>
                <a:cubicBezTo>
                  <a:pt x="5191" y="1180"/>
                  <a:pt x="5178" y="1180"/>
                  <a:pt x="5164" y="1180"/>
                </a:cubicBezTo>
                <a:cubicBezTo>
                  <a:pt x="5151" y="1180"/>
                  <a:pt x="5137" y="1204"/>
                  <a:pt x="5123" y="1204"/>
                </a:cubicBezTo>
                <a:cubicBezTo>
                  <a:pt x="5123" y="1180"/>
                  <a:pt x="5123" y="1154"/>
                  <a:pt x="5137" y="1101"/>
                </a:cubicBezTo>
                <a:cubicBezTo>
                  <a:pt x="5137" y="1101"/>
                  <a:pt x="5151" y="1075"/>
                  <a:pt x="5164" y="1075"/>
                </a:cubicBezTo>
                <a:lnTo>
                  <a:pt x="5164" y="1050"/>
                </a:lnTo>
                <a:cubicBezTo>
                  <a:pt x="5151" y="1050"/>
                  <a:pt x="5151" y="1022"/>
                  <a:pt x="5137" y="1022"/>
                </a:cubicBezTo>
                <a:cubicBezTo>
                  <a:pt x="5097" y="971"/>
                  <a:pt x="4988" y="1022"/>
                  <a:pt x="4948" y="1050"/>
                </a:cubicBezTo>
                <a:cubicBezTo>
                  <a:pt x="4934" y="1101"/>
                  <a:pt x="4907" y="1127"/>
                  <a:pt x="4894" y="1154"/>
                </a:cubicBezTo>
                <a:cubicBezTo>
                  <a:pt x="4880" y="1127"/>
                  <a:pt x="4867" y="1127"/>
                  <a:pt x="4867" y="1101"/>
                </a:cubicBezTo>
                <a:lnTo>
                  <a:pt x="4867" y="1101"/>
                </a:lnTo>
                <a:cubicBezTo>
                  <a:pt x="4880" y="1075"/>
                  <a:pt x="4894" y="1101"/>
                  <a:pt x="4894" y="1050"/>
                </a:cubicBezTo>
                <a:cubicBezTo>
                  <a:pt x="4894" y="1022"/>
                  <a:pt x="4880" y="1022"/>
                  <a:pt x="4880" y="998"/>
                </a:cubicBezTo>
                <a:cubicBezTo>
                  <a:pt x="4840" y="998"/>
                  <a:pt x="4813" y="971"/>
                  <a:pt x="4773" y="945"/>
                </a:cubicBezTo>
                <a:cubicBezTo>
                  <a:pt x="4773" y="919"/>
                  <a:pt x="4773" y="895"/>
                  <a:pt x="4773" y="868"/>
                </a:cubicBezTo>
                <a:cubicBezTo>
                  <a:pt x="4773" y="868"/>
                  <a:pt x="4785" y="842"/>
                  <a:pt x="4799" y="842"/>
                </a:cubicBezTo>
                <a:cubicBezTo>
                  <a:pt x="4825" y="789"/>
                  <a:pt x="4894" y="815"/>
                  <a:pt x="4934" y="815"/>
                </a:cubicBezTo>
                <a:cubicBezTo>
                  <a:pt x="4948" y="789"/>
                  <a:pt x="4974" y="765"/>
                  <a:pt x="5002" y="789"/>
                </a:cubicBezTo>
                <a:cubicBezTo>
                  <a:pt x="5016" y="789"/>
                  <a:pt x="5029" y="815"/>
                  <a:pt x="5056" y="815"/>
                </a:cubicBezTo>
                <a:cubicBezTo>
                  <a:pt x="5069" y="815"/>
                  <a:pt x="5069" y="789"/>
                  <a:pt x="5069" y="765"/>
                </a:cubicBezTo>
                <a:cubicBezTo>
                  <a:pt x="5083" y="739"/>
                  <a:pt x="5137" y="712"/>
                  <a:pt x="5164" y="712"/>
                </a:cubicBezTo>
                <a:cubicBezTo>
                  <a:pt x="5178" y="712"/>
                  <a:pt x="5191" y="739"/>
                  <a:pt x="5204" y="739"/>
                </a:cubicBezTo>
                <a:cubicBezTo>
                  <a:pt x="5245" y="765"/>
                  <a:pt x="5272" y="739"/>
                  <a:pt x="5313" y="765"/>
                </a:cubicBezTo>
                <a:cubicBezTo>
                  <a:pt x="5340" y="765"/>
                  <a:pt x="5448" y="842"/>
                  <a:pt x="5461" y="842"/>
                </a:cubicBezTo>
                <a:cubicBezTo>
                  <a:pt x="5461" y="815"/>
                  <a:pt x="5461" y="815"/>
                  <a:pt x="5461" y="815"/>
                </a:cubicBezTo>
                <a:lnTo>
                  <a:pt x="5461" y="815"/>
                </a:lnTo>
                <a:cubicBezTo>
                  <a:pt x="5448" y="789"/>
                  <a:pt x="5448" y="765"/>
                  <a:pt x="5435" y="765"/>
                </a:cubicBezTo>
                <a:cubicBezTo>
                  <a:pt x="5407" y="712"/>
                  <a:pt x="5381" y="712"/>
                  <a:pt x="5367" y="659"/>
                </a:cubicBezTo>
                <a:lnTo>
                  <a:pt x="5367" y="635"/>
                </a:lnTo>
                <a:cubicBezTo>
                  <a:pt x="5393" y="609"/>
                  <a:pt x="5407" y="583"/>
                  <a:pt x="5435" y="583"/>
                </a:cubicBezTo>
                <a:cubicBezTo>
                  <a:pt x="5461" y="556"/>
                  <a:pt x="5488" y="556"/>
                  <a:pt x="5502" y="556"/>
                </a:cubicBezTo>
                <a:cubicBezTo>
                  <a:pt x="5516" y="532"/>
                  <a:pt x="5530" y="532"/>
                  <a:pt x="5542" y="532"/>
                </a:cubicBezTo>
                <a:cubicBezTo>
                  <a:pt x="5584" y="556"/>
                  <a:pt x="5610" y="556"/>
                  <a:pt x="5651" y="583"/>
                </a:cubicBezTo>
                <a:cubicBezTo>
                  <a:pt x="5677" y="609"/>
                  <a:pt x="5691" y="659"/>
                  <a:pt x="5719" y="686"/>
                </a:cubicBezTo>
                <a:cubicBezTo>
                  <a:pt x="5719" y="659"/>
                  <a:pt x="5719" y="635"/>
                  <a:pt x="5719" y="635"/>
                </a:cubicBezTo>
                <a:cubicBezTo>
                  <a:pt x="5719" y="609"/>
                  <a:pt x="5677" y="532"/>
                  <a:pt x="5677" y="532"/>
                </a:cubicBezTo>
                <a:cubicBezTo>
                  <a:pt x="5677" y="503"/>
                  <a:pt x="5677" y="503"/>
                  <a:pt x="5691" y="479"/>
                </a:cubicBezTo>
                <a:cubicBezTo>
                  <a:pt x="5719" y="503"/>
                  <a:pt x="5746" y="503"/>
                  <a:pt x="5772" y="532"/>
                </a:cubicBezTo>
                <a:cubicBezTo>
                  <a:pt x="5786" y="532"/>
                  <a:pt x="5813" y="532"/>
                  <a:pt x="5826" y="532"/>
                </a:cubicBezTo>
                <a:cubicBezTo>
                  <a:pt x="5840" y="556"/>
                  <a:pt x="5854" y="583"/>
                  <a:pt x="5880" y="609"/>
                </a:cubicBezTo>
                <a:cubicBezTo>
                  <a:pt x="5880" y="556"/>
                  <a:pt x="5880" y="532"/>
                  <a:pt x="5867" y="503"/>
                </a:cubicBezTo>
                <a:lnTo>
                  <a:pt x="5867" y="503"/>
                </a:lnTo>
                <a:cubicBezTo>
                  <a:pt x="5908" y="503"/>
                  <a:pt x="5935" y="503"/>
                  <a:pt x="5961" y="503"/>
                </a:cubicBezTo>
                <a:cubicBezTo>
                  <a:pt x="5975" y="532"/>
                  <a:pt x="5989" y="556"/>
                  <a:pt x="6003" y="583"/>
                </a:cubicBezTo>
                <a:cubicBezTo>
                  <a:pt x="6016" y="583"/>
                  <a:pt x="6016" y="583"/>
                  <a:pt x="6029" y="583"/>
                </a:cubicBezTo>
                <a:cubicBezTo>
                  <a:pt x="6016" y="556"/>
                  <a:pt x="6016" y="532"/>
                  <a:pt x="6016" y="479"/>
                </a:cubicBezTo>
                <a:cubicBezTo>
                  <a:pt x="6084" y="479"/>
                  <a:pt x="6150" y="556"/>
                  <a:pt x="6218" y="583"/>
                </a:cubicBezTo>
                <a:cubicBezTo>
                  <a:pt x="6232" y="583"/>
                  <a:pt x="6245" y="556"/>
                  <a:pt x="6259" y="556"/>
                </a:cubicBezTo>
                <a:cubicBezTo>
                  <a:pt x="6299" y="556"/>
                  <a:pt x="6327" y="556"/>
                  <a:pt x="6367" y="556"/>
                </a:cubicBezTo>
                <a:cubicBezTo>
                  <a:pt x="6380" y="583"/>
                  <a:pt x="6394" y="583"/>
                  <a:pt x="6408" y="583"/>
                </a:cubicBezTo>
                <a:cubicBezTo>
                  <a:pt x="6422" y="583"/>
                  <a:pt x="6434" y="583"/>
                  <a:pt x="6448" y="609"/>
                </a:cubicBezTo>
                <a:cubicBezTo>
                  <a:pt x="6462" y="609"/>
                  <a:pt x="6476" y="635"/>
                  <a:pt x="6503" y="635"/>
                </a:cubicBezTo>
                <a:cubicBezTo>
                  <a:pt x="6516" y="635"/>
                  <a:pt x="6529" y="635"/>
                  <a:pt x="6543" y="635"/>
                </a:cubicBezTo>
                <a:cubicBezTo>
                  <a:pt x="6557" y="659"/>
                  <a:pt x="6569" y="659"/>
                  <a:pt x="6583" y="686"/>
                </a:cubicBezTo>
                <a:cubicBezTo>
                  <a:pt x="6583" y="712"/>
                  <a:pt x="6569" y="712"/>
                  <a:pt x="6569" y="739"/>
                </a:cubicBezTo>
                <a:cubicBezTo>
                  <a:pt x="6529" y="739"/>
                  <a:pt x="6503" y="815"/>
                  <a:pt x="6462" y="815"/>
                </a:cubicBezTo>
                <a:close/>
                <a:moveTo>
                  <a:pt x="4853" y="1180"/>
                </a:moveTo>
                <a:lnTo>
                  <a:pt x="4853" y="1180"/>
                </a:lnTo>
                <a:cubicBezTo>
                  <a:pt x="4867" y="1204"/>
                  <a:pt x="4880" y="1204"/>
                  <a:pt x="4880" y="1204"/>
                </a:cubicBezTo>
                <a:cubicBezTo>
                  <a:pt x="4894" y="1257"/>
                  <a:pt x="4894" y="1308"/>
                  <a:pt x="4907" y="1334"/>
                </a:cubicBezTo>
                <a:cubicBezTo>
                  <a:pt x="4920" y="1334"/>
                  <a:pt x="4934" y="1334"/>
                  <a:pt x="4948" y="1360"/>
                </a:cubicBezTo>
                <a:cubicBezTo>
                  <a:pt x="4948" y="1334"/>
                  <a:pt x="4948" y="1308"/>
                  <a:pt x="4948" y="1283"/>
                </a:cubicBezTo>
                <a:cubicBezTo>
                  <a:pt x="4948" y="1257"/>
                  <a:pt x="4962" y="1257"/>
                  <a:pt x="4962" y="1257"/>
                </a:cubicBezTo>
                <a:cubicBezTo>
                  <a:pt x="4974" y="1283"/>
                  <a:pt x="5016" y="1308"/>
                  <a:pt x="5016" y="1360"/>
                </a:cubicBezTo>
                <a:cubicBezTo>
                  <a:pt x="5016" y="1413"/>
                  <a:pt x="5016" y="1437"/>
                  <a:pt x="5016" y="1490"/>
                </a:cubicBezTo>
                <a:cubicBezTo>
                  <a:pt x="5016" y="1490"/>
                  <a:pt x="5029" y="1516"/>
                  <a:pt x="5029" y="1543"/>
                </a:cubicBezTo>
                <a:cubicBezTo>
                  <a:pt x="5083" y="1516"/>
                  <a:pt x="5111" y="1516"/>
                  <a:pt x="5137" y="1569"/>
                </a:cubicBezTo>
                <a:cubicBezTo>
                  <a:pt x="5123" y="1569"/>
                  <a:pt x="5111" y="1569"/>
                  <a:pt x="5111" y="1543"/>
                </a:cubicBezTo>
                <a:cubicBezTo>
                  <a:pt x="5056" y="1619"/>
                  <a:pt x="5002" y="1593"/>
                  <a:pt x="4988" y="1723"/>
                </a:cubicBezTo>
                <a:cubicBezTo>
                  <a:pt x="4962" y="1723"/>
                  <a:pt x="4948" y="1672"/>
                  <a:pt x="4920" y="1672"/>
                </a:cubicBezTo>
                <a:cubicBezTo>
                  <a:pt x="4920" y="1699"/>
                  <a:pt x="4920" y="1699"/>
                  <a:pt x="4907" y="1723"/>
                </a:cubicBezTo>
                <a:cubicBezTo>
                  <a:pt x="4920" y="1723"/>
                  <a:pt x="4920" y="1775"/>
                  <a:pt x="4920" y="1775"/>
                </a:cubicBezTo>
                <a:cubicBezTo>
                  <a:pt x="4920" y="1802"/>
                  <a:pt x="4907" y="1802"/>
                  <a:pt x="4907" y="1828"/>
                </a:cubicBezTo>
                <a:cubicBezTo>
                  <a:pt x="4880" y="1802"/>
                  <a:pt x="4867" y="1775"/>
                  <a:pt x="4840" y="1749"/>
                </a:cubicBezTo>
                <a:cubicBezTo>
                  <a:pt x="4840" y="1775"/>
                  <a:pt x="4840" y="1828"/>
                  <a:pt x="4825" y="1828"/>
                </a:cubicBezTo>
                <a:cubicBezTo>
                  <a:pt x="4785" y="1828"/>
                  <a:pt x="4732" y="1802"/>
                  <a:pt x="4691" y="1802"/>
                </a:cubicBezTo>
                <a:cubicBezTo>
                  <a:pt x="4691" y="1802"/>
                  <a:pt x="4691" y="1802"/>
                  <a:pt x="4678" y="1802"/>
                </a:cubicBezTo>
                <a:cubicBezTo>
                  <a:pt x="4664" y="1775"/>
                  <a:pt x="4650" y="1723"/>
                  <a:pt x="4624" y="1699"/>
                </a:cubicBezTo>
                <a:cubicBezTo>
                  <a:pt x="4610" y="1672"/>
                  <a:pt x="4596" y="1672"/>
                  <a:pt x="4583" y="1619"/>
                </a:cubicBezTo>
                <a:cubicBezTo>
                  <a:pt x="4610" y="1593"/>
                  <a:pt x="4624" y="1593"/>
                  <a:pt x="4636" y="1593"/>
                </a:cubicBezTo>
                <a:cubicBezTo>
                  <a:pt x="4678" y="1569"/>
                  <a:pt x="4773" y="1593"/>
                  <a:pt x="4799" y="1619"/>
                </a:cubicBezTo>
                <a:cubicBezTo>
                  <a:pt x="4785" y="1569"/>
                  <a:pt x="4691" y="1490"/>
                  <a:pt x="4650" y="1516"/>
                </a:cubicBezTo>
                <a:cubicBezTo>
                  <a:pt x="4636" y="1516"/>
                  <a:pt x="4636" y="1516"/>
                  <a:pt x="4624" y="1516"/>
                </a:cubicBezTo>
                <a:cubicBezTo>
                  <a:pt x="4610" y="1516"/>
                  <a:pt x="4596" y="1516"/>
                  <a:pt x="4583" y="1516"/>
                </a:cubicBezTo>
                <a:cubicBezTo>
                  <a:pt x="4569" y="1516"/>
                  <a:pt x="4543" y="1569"/>
                  <a:pt x="4529" y="1543"/>
                </a:cubicBezTo>
                <a:cubicBezTo>
                  <a:pt x="4515" y="1516"/>
                  <a:pt x="4503" y="1464"/>
                  <a:pt x="4488" y="1437"/>
                </a:cubicBezTo>
                <a:cubicBezTo>
                  <a:pt x="4475" y="1437"/>
                  <a:pt x="4461" y="1413"/>
                  <a:pt x="4448" y="1387"/>
                </a:cubicBezTo>
                <a:cubicBezTo>
                  <a:pt x="4448" y="1387"/>
                  <a:pt x="4448" y="1360"/>
                  <a:pt x="4434" y="1360"/>
                </a:cubicBezTo>
                <a:lnTo>
                  <a:pt x="4448" y="1360"/>
                </a:lnTo>
                <a:cubicBezTo>
                  <a:pt x="4488" y="1387"/>
                  <a:pt x="4515" y="1360"/>
                  <a:pt x="4556" y="1360"/>
                </a:cubicBezTo>
                <a:cubicBezTo>
                  <a:pt x="4543" y="1308"/>
                  <a:pt x="4515" y="1308"/>
                  <a:pt x="4503" y="1283"/>
                </a:cubicBezTo>
                <a:cubicBezTo>
                  <a:pt x="4503" y="1257"/>
                  <a:pt x="4515" y="1257"/>
                  <a:pt x="4515" y="1231"/>
                </a:cubicBezTo>
                <a:cubicBezTo>
                  <a:pt x="4529" y="1231"/>
                  <a:pt x="4569" y="1231"/>
                  <a:pt x="4583" y="1231"/>
                </a:cubicBezTo>
                <a:cubicBezTo>
                  <a:pt x="4583" y="1204"/>
                  <a:pt x="4583" y="1204"/>
                  <a:pt x="4583" y="1204"/>
                </a:cubicBezTo>
                <a:cubicBezTo>
                  <a:pt x="4569" y="1180"/>
                  <a:pt x="4556" y="1127"/>
                  <a:pt x="4529" y="1101"/>
                </a:cubicBezTo>
                <a:lnTo>
                  <a:pt x="4543" y="1101"/>
                </a:lnTo>
                <a:cubicBezTo>
                  <a:pt x="4556" y="1075"/>
                  <a:pt x="4583" y="1075"/>
                  <a:pt x="4596" y="1050"/>
                </a:cubicBezTo>
                <a:cubicBezTo>
                  <a:pt x="4610" y="1075"/>
                  <a:pt x="4624" y="1075"/>
                  <a:pt x="4650" y="1075"/>
                </a:cubicBezTo>
                <a:cubicBezTo>
                  <a:pt x="4650" y="1022"/>
                  <a:pt x="4636" y="1022"/>
                  <a:pt x="4636" y="998"/>
                </a:cubicBezTo>
                <a:cubicBezTo>
                  <a:pt x="4718" y="998"/>
                  <a:pt x="4718" y="1050"/>
                  <a:pt x="4759" y="1127"/>
                </a:cubicBezTo>
                <a:cubicBezTo>
                  <a:pt x="4773" y="1154"/>
                  <a:pt x="4785" y="1180"/>
                  <a:pt x="4799" y="1204"/>
                </a:cubicBezTo>
                <a:cubicBezTo>
                  <a:pt x="4825" y="1204"/>
                  <a:pt x="4840" y="1204"/>
                  <a:pt x="4853" y="1180"/>
                </a:cubicBezTo>
                <a:close/>
                <a:moveTo>
                  <a:pt x="4529" y="1802"/>
                </a:moveTo>
                <a:lnTo>
                  <a:pt x="4529" y="1802"/>
                </a:lnTo>
                <a:cubicBezTo>
                  <a:pt x="4529" y="1828"/>
                  <a:pt x="4529" y="1852"/>
                  <a:pt x="4529" y="1879"/>
                </a:cubicBezTo>
                <a:cubicBezTo>
                  <a:pt x="4434" y="1905"/>
                  <a:pt x="4394" y="1931"/>
                  <a:pt x="4354" y="1802"/>
                </a:cubicBezTo>
                <a:cubicBezTo>
                  <a:pt x="4340" y="1775"/>
                  <a:pt x="4326" y="1749"/>
                  <a:pt x="4326" y="1723"/>
                </a:cubicBezTo>
                <a:cubicBezTo>
                  <a:pt x="4326" y="1699"/>
                  <a:pt x="4326" y="1699"/>
                  <a:pt x="4326" y="1699"/>
                </a:cubicBezTo>
                <a:cubicBezTo>
                  <a:pt x="4340" y="1699"/>
                  <a:pt x="4354" y="1699"/>
                  <a:pt x="4366" y="1699"/>
                </a:cubicBezTo>
                <a:cubicBezTo>
                  <a:pt x="4421" y="1699"/>
                  <a:pt x="4461" y="1749"/>
                  <a:pt x="4503" y="1775"/>
                </a:cubicBezTo>
                <a:cubicBezTo>
                  <a:pt x="4515" y="1775"/>
                  <a:pt x="4529" y="1775"/>
                  <a:pt x="4529" y="1802"/>
                </a:cubicBezTo>
                <a:close/>
                <a:moveTo>
                  <a:pt x="4366" y="2347"/>
                </a:moveTo>
                <a:lnTo>
                  <a:pt x="4366" y="2347"/>
                </a:lnTo>
                <a:cubicBezTo>
                  <a:pt x="4380" y="2371"/>
                  <a:pt x="4380" y="2424"/>
                  <a:pt x="4380" y="2450"/>
                </a:cubicBezTo>
                <a:cubicBezTo>
                  <a:pt x="4366" y="2474"/>
                  <a:pt x="4354" y="2474"/>
                  <a:pt x="4340" y="2503"/>
                </a:cubicBezTo>
                <a:cubicBezTo>
                  <a:pt x="4340" y="2527"/>
                  <a:pt x="4354" y="2580"/>
                  <a:pt x="4354" y="2606"/>
                </a:cubicBezTo>
                <a:cubicBezTo>
                  <a:pt x="4354" y="2606"/>
                  <a:pt x="4340" y="2606"/>
                  <a:pt x="4340" y="2632"/>
                </a:cubicBezTo>
                <a:cubicBezTo>
                  <a:pt x="4326" y="2632"/>
                  <a:pt x="4312" y="2606"/>
                  <a:pt x="4299" y="2606"/>
                </a:cubicBezTo>
                <a:cubicBezTo>
                  <a:pt x="4259" y="2632"/>
                  <a:pt x="4205" y="2656"/>
                  <a:pt x="4205" y="2580"/>
                </a:cubicBezTo>
                <a:cubicBezTo>
                  <a:pt x="4217" y="2553"/>
                  <a:pt x="4217" y="2527"/>
                  <a:pt x="4231" y="2527"/>
                </a:cubicBezTo>
                <a:cubicBezTo>
                  <a:pt x="4231" y="2503"/>
                  <a:pt x="4231" y="2503"/>
                  <a:pt x="4231" y="2503"/>
                </a:cubicBezTo>
                <a:cubicBezTo>
                  <a:pt x="4231" y="2474"/>
                  <a:pt x="4231" y="2474"/>
                  <a:pt x="4217" y="2450"/>
                </a:cubicBezTo>
                <a:cubicBezTo>
                  <a:pt x="4191" y="2450"/>
                  <a:pt x="4123" y="2474"/>
                  <a:pt x="4096" y="2503"/>
                </a:cubicBezTo>
                <a:cubicBezTo>
                  <a:pt x="4083" y="2474"/>
                  <a:pt x="4083" y="2474"/>
                  <a:pt x="4070" y="2450"/>
                </a:cubicBezTo>
                <a:lnTo>
                  <a:pt x="4070" y="2424"/>
                </a:lnTo>
                <a:cubicBezTo>
                  <a:pt x="4096" y="2424"/>
                  <a:pt x="4110" y="2397"/>
                  <a:pt x="4123" y="2397"/>
                </a:cubicBezTo>
                <a:lnTo>
                  <a:pt x="4123" y="2397"/>
                </a:lnTo>
                <a:cubicBezTo>
                  <a:pt x="4110" y="2347"/>
                  <a:pt x="4110" y="2320"/>
                  <a:pt x="4123" y="2268"/>
                </a:cubicBezTo>
                <a:cubicBezTo>
                  <a:pt x="4177" y="2268"/>
                  <a:pt x="4191" y="2397"/>
                  <a:pt x="4231" y="2397"/>
                </a:cubicBezTo>
                <a:lnTo>
                  <a:pt x="4231" y="2397"/>
                </a:lnTo>
                <a:cubicBezTo>
                  <a:pt x="4231" y="2347"/>
                  <a:pt x="4205" y="2294"/>
                  <a:pt x="4191" y="2268"/>
                </a:cubicBezTo>
                <a:cubicBezTo>
                  <a:pt x="4191" y="2268"/>
                  <a:pt x="4191" y="2268"/>
                  <a:pt x="4191" y="2241"/>
                </a:cubicBezTo>
                <a:cubicBezTo>
                  <a:pt x="4231" y="2191"/>
                  <a:pt x="4259" y="2294"/>
                  <a:pt x="4299" y="2294"/>
                </a:cubicBezTo>
                <a:cubicBezTo>
                  <a:pt x="4299" y="2294"/>
                  <a:pt x="4299" y="2268"/>
                  <a:pt x="4299" y="2241"/>
                </a:cubicBezTo>
                <a:cubicBezTo>
                  <a:pt x="4312" y="2241"/>
                  <a:pt x="4312" y="2241"/>
                  <a:pt x="4312" y="2241"/>
                </a:cubicBezTo>
                <a:cubicBezTo>
                  <a:pt x="4354" y="2268"/>
                  <a:pt x="4366" y="2268"/>
                  <a:pt x="4366" y="2347"/>
                </a:cubicBezTo>
                <a:close/>
                <a:moveTo>
                  <a:pt x="4217" y="1956"/>
                </a:moveTo>
                <a:lnTo>
                  <a:pt x="4217" y="1956"/>
                </a:lnTo>
                <a:cubicBezTo>
                  <a:pt x="4191" y="1931"/>
                  <a:pt x="4191" y="1852"/>
                  <a:pt x="4164" y="1828"/>
                </a:cubicBezTo>
                <a:cubicBezTo>
                  <a:pt x="4150" y="1828"/>
                  <a:pt x="4137" y="1828"/>
                  <a:pt x="4123" y="1828"/>
                </a:cubicBezTo>
                <a:cubicBezTo>
                  <a:pt x="4056" y="1802"/>
                  <a:pt x="3947" y="1879"/>
                  <a:pt x="3921" y="1749"/>
                </a:cubicBezTo>
                <a:cubicBezTo>
                  <a:pt x="3921" y="1749"/>
                  <a:pt x="3921" y="1723"/>
                  <a:pt x="3935" y="1723"/>
                </a:cubicBezTo>
                <a:cubicBezTo>
                  <a:pt x="3975" y="1723"/>
                  <a:pt x="3988" y="1749"/>
                  <a:pt x="4016" y="1749"/>
                </a:cubicBezTo>
                <a:cubicBezTo>
                  <a:pt x="4016" y="1646"/>
                  <a:pt x="3947" y="1593"/>
                  <a:pt x="3893" y="1593"/>
                </a:cubicBezTo>
                <a:cubicBezTo>
                  <a:pt x="3893" y="1593"/>
                  <a:pt x="3893" y="1593"/>
                  <a:pt x="3893" y="1569"/>
                </a:cubicBezTo>
                <a:lnTo>
                  <a:pt x="3893" y="1543"/>
                </a:lnTo>
                <a:cubicBezTo>
                  <a:pt x="3935" y="1543"/>
                  <a:pt x="3988" y="1516"/>
                  <a:pt x="4016" y="1543"/>
                </a:cubicBezTo>
                <a:cubicBezTo>
                  <a:pt x="4042" y="1569"/>
                  <a:pt x="4056" y="1619"/>
                  <a:pt x="4070" y="1646"/>
                </a:cubicBezTo>
                <a:cubicBezTo>
                  <a:pt x="4096" y="1646"/>
                  <a:pt x="4110" y="1646"/>
                  <a:pt x="4123" y="1646"/>
                </a:cubicBezTo>
                <a:cubicBezTo>
                  <a:pt x="4205" y="1699"/>
                  <a:pt x="4217" y="1699"/>
                  <a:pt x="4259" y="1802"/>
                </a:cubicBezTo>
                <a:cubicBezTo>
                  <a:pt x="4272" y="1852"/>
                  <a:pt x="4286" y="1879"/>
                  <a:pt x="4286" y="1931"/>
                </a:cubicBezTo>
                <a:cubicBezTo>
                  <a:pt x="4272" y="1956"/>
                  <a:pt x="4245" y="1984"/>
                  <a:pt x="4217" y="1956"/>
                </a:cubicBezTo>
                <a:close/>
                <a:moveTo>
                  <a:pt x="3853" y="2632"/>
                </a:moveTo>
                <a:lnTo>
                  <a:pt x="3853" y="2632"/>
                </a:lnTo>
                <a:cubicBezTo>
                  <a:pt x="3840" y="2632"/>
                  <a:pt x="3826" y="2632"/>
                  <a:pt x="3812" y="2632"/>
                </a:cubicBezTo>
                <a:cubicBezTo>
                  <a:pt x="3799" y="2632"/>
                  <a:pt x="3786" y="2632"/>
                  <a:pt x="3758" y="2632"/>
                </a:cubicBezTo>
                <a:cubicBezTo>
                  <a:pt x="3731" y="2632"/>
                  <a:pt x="3704" y="2632"/>
                  <a:pt x="3663" y="2606"/>
                </a:cubicBezTo>
                <a:cubicBezTo>
                  <a:pt x="3597" y="2656"/>
                  <a:pt x="3529" y="2786"/>
                  <a:pt x="3420" y="2760"/>
                </a:cubicBezTo>
                <a:cubicBezTo>
                  <a:pt x="3393" y="2760"/>
                  <a:pt x="3380" y="2736"/>
                  <a:pt x="3367" y="2709"/>
                </a:cubicBezTo>
                <a:cubicBezTo>
                  <a:pt x="3353" y="2709"/>
                  <a:pt x="3353" y="2683"/>
                  <a:pt x="3353" y="2683"/>
                </a:cubicBezTo>
                <a:lnTo>
                  <a:pt x="3353" y="2683"/>
                </a:lnTo>
                <a:cubicBezTo>
                  <a:pt x="3367" y="2656"/>
                  <a:pt x="3393" y="2656"/>
                  <a:pt x="3407" y="2656"/>
                </a:cubicBezTo>
                <a:lnTo>
                  <a:pt x="3420" y="2656"/>
                </a:lnTo>
                <a:cubicBezTo>
                  <a:pt x="3460" y="2632"/>
                  <a:pt x="3502" y="2632"/>
                  <a:pt x="3529" y="2606"/>
                </a:cubicBezTo>
                <a:cubicBezTo>
                  <a:pt x="3529" y="2606"/>
                  <a:pt x="3542" y="2580"/>
                  <a:pt x="3542" y="2553"/>
                </a:cubicBezTo>
                <a:lnTo>
                  <a:pt x="3542" y="2553"/>
                </a:lnTo>
                <a:cubicBezTo>
                  <a:pt x="3502" y="2553"/>
                  <a:pt x="3474" y="2553"/>
                  <a:pt x="3434" y="2553"/>
                </a:cubicBezTo>
                <a:cubicBezTo>
                  <a:pt x="3420" y="2553"/>
                  <a:pt x="3407" y="2580"/>
                  <a:pt x="3393" y="2580"/>
                </a:cubicBezTo>
                <a:cubicBezTo>
                  <a:pt x="3367" y="2580"/>
                  <a:pt x="3339" y="2580"/>
                  <a:pt x="3313" y="2606"/>
                </a:cubicBezTo>
                <a:lnTo>
                  <a:pt x="3299" y="2606"/>
                </a:lnTo>
                <a:cubicBezTo>
                  <a:pt x="3272" y="2606"/>
                  <a:pt x="3259" y="2580"/>
                  <a:pt x="3244" y="2580"/>
                </a:cubicBezTo>
                <a:cubicBezTo>
                  <a:pt x="3218" y="2632"/>
                  <a:pt x="3178" y="2580"/>
                  <a:pt x="3164" y="2553"/>
                </a:cubicBezTo>
                <a:lnTo>
                  <a:pt x="3164" y="2527"/>
                </a:lnTo>
                <a:cubicBezTo>
                  <a:pt x="3164" y="2527"/>
                  <a:pt x="3178" y="2503"/>
                  <a:pt x="3178" y="2474"/>
                </a:cubicBezTo>
                <a:cubicBezTo>
                  <a:pt x="3218" y="2450"/>
                  <a:pt x="3272" y="2503"/>
                  <a:pt x="3299" y="2450"/>
                </a:cubicBezTo>
                <a:cubicBezTo>
                  <a:pt x="3272" y="2450"/>
                  <a:pt x="3259" y="2424"/>
                  <a:pt x="3231" y="2424"/>
                </a:cubicBezTo>
                <a:cubicBezTo>
                  <a:pt x="3231" y="2397"/>
                  <a:pt x="3231" y="2371"/>
                  <a:pt x="3231" y="2347"/>
                </a:cubicBezTo>
                <a:cubicBezTo>
                  <a:pt x="3244" y="2347"/>
                  <a:pt x="3313" y="2268"/>
                  <a:pt x="3339" y="2294"/>
                </a:cubicBezTo>
                <a:cubicBezTo>
                  <a:pt x="3367" y="2294"/>
                  <a:pt x="3380" y="2347"/>
                  <a:pt x="3393" y="2371"/>
                </a:cubicBezTo>
                <a:cubicBezTo>
                  <a:pt x="3407" y="2371"/>
                  <a:pt x="3420" y="2347"/>
                  <a:pt x="3434" y="2347"/>
                </a:cubicBezTo>
                <a:cubicBezTo>
                  <a:pt x="3474" y="2347"/>
                  <a:pt x="3502" y="2474"/>
                  <a:pt x="3529" y="2474"/>
                </a:cubicBezTo>
                <a:cubicBezTo>
                  <a:pt x="3542" y="2503"/>
                  <a:pt x="3556" y="2474"/>
                  <a:pt x="3569" y="2474"/>
                </a:cubicBezTo>
                <a:cubicBezTo>
                  <a:pt x="3583" y="2474"/>
                  <a:pt x="3609" y="2503"/>
                  <a:pt x="3623" y="2503"/>
                </a:cubicBezTo>
                <a:cubicBezTo>
                  <a:pt x="3637" y="2474"/>
                  <a:pt x="3651" y="2474"/>
                  <a:pt x="3663" y="2474"/>
                </a:cubicBezTo>
                <a:cubicBezTo>
                  <a:pt x="3663" y="2371"/>
                  <a:pt x="3623" y="2320"/>
                  <a:pt x="3597" y="2294"/>
                </a:cubicBezTo>
                <a:lnTo>
                  <a:pt x="3597" y="2294"/>
                </a:lnTo>
                <a:cubicBezTo>
                  <a:pt x="3609" y="2268"/>
                  <a:pt x="3623" y="2241"/>
                  <a:pt x="3637" y="2217"/>
                </a:cubicBezTo>
                <a:cubicBezTo>
                  <a:pt x="3651" y="2217"/>
                  <a:pt x="3663" y="2191"/>
                  <a:pt x="3677" y="2191"/>
                </a:cubicBezTo>
                <a:cubicBezTo>
                  <a:pt x="3677" y="2191"/>
                  <a:pt x="3677" y="2191"/>
                  <a:pt x="3691" y="2217"/>
                </a:cubicBezTo>
                <a:cubicBezTo>
                  <a:pt x="3718" y="2241"/>
                  <a:pt x="3718" y="2347"/>
                  <a:pt x="3731" y="2397"/>
                </a:cubicBezTo>
                <a:cubicBezTo>
                  <a:pt x="3758" y="2424"/>
                  <a:pt x="3786" y="2450"/>
                  <a:pt x="3812" y="2450"/>
                </a:cubicBezTo>
                <a:cubicBezTo>
                  <a:pt x="3812" y="2424"/>
                  <a:pt x="3812" y="2424"/>
                  <a:pt x="3812" y="2371"/>
                </a:cubicBezTo>
                <a:cubicBezTo>
                  <a:pt x="3853" y="2371"/>
                  <a:pt x="3867" y="2397"/>
                  <a:pt x="3893" y="2424"/>
                </a:cubicBezTo>
                <a:cubicBezTo>
                  <a:pt x="3893" y="2503"/>
                  <a:pt x="3880" y="2606"/>
                  <a:pt x="3853" y="2632"/>
                </a:cubicBezTo>
                <a:close/>
                <a:moveTo>
                  <a:pt x="3569" y="2035"/>
                </a:moveTo>
                <a:lnTo>
                  <a:pt x="3569" y="2035"/>
                </a:lnTo>
                <a:cubicBezTo>
                  <a:pt x="3542" y="2035"/>
                  <a:pt x="3448" y="2061"/>
                  <a:pt x="3434" y="2008"/>
                </a:cubicBezTo>
                <a:cubicBezTo>
                  <a:pt x="3420" y="1984"/>
                  <a:pt x="3420" y="1984"/>
                  <a:pt x="3420" y="1956"/>
                </a:cubicBezTo>
                <a:cubicBezTo>
                  <a:pt x="3420" y="1956"/>
                  <a:pt x="3420" y="1931"/>
                  <a:pt x="3434" y="1931"/>
                </a:cubicBezTo>
                <a:cubicBezTo>
                  <a:pt x="3434" y="1931"/>
                  <a:pt x="3448" y="1905"/>
                  <a:pt x="3460" y="1905"/>
                </a:cubicBezTo>
                <a:cubicBezTo>
                  <a:pt x="3488" y="1905"/>
                  <a:pt x="3529" y="1931"/>
                  <a:pt x="3556" y="1905"/>
                </a:cubicBezTo>
                <a:cubicBezTo>
                  <a:pt x="3583" y="1905"/>
                  <a:pt x="3609" y="1905"/>
                  <a:pt x="3637" y="1905"/>
                </a:cubicBezTo>
                <a:cubicBezTo>
                  <a:pt x="3637" y="1931"/>
                  <a:pt x="3637" y="1931"/>
                  <a:pt x="3637" y="1931"/>
                </a:cubicBezTo>
                <a:cubicBezTo>
                  <a:pt x="3609" y="1956"/>
                  <a:pt x="3597" y="1984"/>
                  <a:pt x="3569" y="2035"/>
                </a:cubicBezTo>
                <a:close/>
                <a:moveTo>
                  <a:pt x="3218" y="2112"/>
                </a:moveTo>
                <a:lnTo>
                  <a:pt x="3218" y="2112"/>
                </a:lnTo>
                <a:cubicBezTo>
                  <a:pt x="3204" y="2138"/>
                  <a:pt x="3218" y="2191"/>
                  <a:pt x="3231" y="2217"/>
                </a:cubicBezTo>
                <a:cubicBezTo>
                  <a:pt x="3204" y="2217"/>
                  <a:pt x="3190" y="2217"/>
                  <a:pt x="3178" y="2217"/>
                </a:cubicBezTo>
                <a:cubicBezTo>
                  <a:pt x="3178" y="2241"/>
                  <a:pt x="3164" y="2268"/>
                  <a:pt x="3164" y="2294"/>
                </a:cubicBezTo>
                <a:cubicBezTo>
                  <a:pt x="3150" y="2294"/>
                  <a:pt x="3136" y="2294"/>
                  <a:pt x="3123" y="2294"/>
                </a:cubicBezTo>
                <a:cubicBezTo>
                  <a:pt x="3123" y="2268"/>
                  <a:pt x="3110" y="2164"/>
                  <a:pt x="3083" y="2164"/>
                </a:cubicBezTo>
                <a:cubicBezTo>
                  <a:pt x="3083" y="2164"/>
                  <a:pt x="3083" y="2164"/>
                  <a:pt x="3083" y="2191"/>
                </a:cubicBezTo>
                <a:cubicBezTo>
                  <a:pt x="3055" y="2217"/>
                  <a:pt x="3055" y="2268"/>
                  <a:pt x="3043" y="2294"/>
                </a:cubicBezTo>
                <a:cubicBezTo>
                  <a:pt x="3029" y="2320"/>
                  <a:pt x="3029" y="2320"/>
                  <a:pt x="3015" y="2320"/>
                </a:cubicBezTo>
                <a:cubicBezTo>
                  <a:pt x="3015" y="2347"/>
                  <a:pt x="3015" y="2347"/>
                  <a:pt x="3015" y="2371"/>
                </a:cubicBezTo>
                <a:cubicBezTo>
                  <a:pt x="3001" y="2397"/>
                  <a:pt x="3001" y="2397"/>
                  <a:pt x="2988" y="2397"/>
                </a:cubicBezTo>
                <a:cubicBezTo>
                  <a:pt x="2947" y="2424"/>
                  <a:pt x="2947" y="2371"/>
                  <a:pt x="2920" y="2347"/>
                </a:cubicBezTo>
                <a:cubicBezTo>
                  <a:pt x="2880" y="2347"/>
                  <a:pt x="2880" y="2397"/>
                  <a:pt x="2840" y="2347"/>
                </a:cubicBezTo>
                <a:cubicBezTo>
                  <a:pt x="2825" y="2320"/>
                  <a:pt x="2825" y="2294"/>
                  <a:pt x="2840" y="2268"/>
                </a:cubicBezTo>
                <a:cubicBezTo>
                  <a:pt x="2852" y="2268"/>
                  <a:pt x="2880" y="2268"/>
                  <a:pt x="2906" y="2241"/>
                </a:cubicBezTo>
                <a:cubicBezTo>
                  <a:pt x="2906" y="2217"/>
                  <a:pt x="2920" y="2191"/>
                  <a:pt x="2920" y="2191"/>
                </a:cubicBezTo>
                <a:cubicBezTo>
                  <a:pt x="2947" y="2164"/>
                  <a:pt x="2961" y="2164"/>
                  <a:pt x="2974" y="2138"/>
                </a:cubicBezTo>
                <a:cubicBezTo>
                  <a:pt x="2988" y="2138"/>
                  <a:pt x="2988" y="2087"/>
                  <a:pt x="3015" y="2087"/>
                </a:cubicBezTo>
                <a:cubicBezTo>
                  <a:pt x="3055" y="2061"/>
                  <a:pt x="3083" y="2061"/>
                  <a:pt x="3110" y="2061"/>
                </a:cubicBezTo>
                <a:cubicBezTo>
                  <a:pt x="3136" y="2061"/>
                  <a:pt x="3150" y="2061"/>
                  <a:pt x="3164" y="2061"/>
                </a:cubicBezTo>
                <a:cubicBezTo>
                  <a:pt x="3178" y="2035"/>
                  <a:pt x="3190" y="2035"/>
                  <a:pt x="3190" y="2008"/>
                </a:cubicBezTo>
                <a:cubicBezTo>
                  <a:pt x="3204" y="2008"/>
                  <a:pt x="3204" y="2008"/>
                  <a:pt x="3218" y="2008"/>
                </a:cubicBezTo>
                <a:cubicBezTo>
                  <a:pt x="3231" y="2008"/>
                  <a:pt x="3259" y="2035"/>
                  <a:pt x="3259" y="2061"/>
                </a:cubicBezTo>
                <a:cubicBezTo>
                  <a:pt x="3244" y="2061"/>
                  <a:pt x="3231" y="2087"/>
                  <a:pt x="3218" y="2112"/>
                </a:cubicBezTo>
                <a:close/>
                <a:moveTo>
                  <a:pt x="2920" y="2736"/>
                </a:moveTo>
                <a:lnTo>
                  <a:pt x="2920" y="2736"/>
                </a:lnTo>
                <a:cubicBezTo>
                  <a:pt x="2961" y="2760"/>
                  <a:pt x="2988" y="2812"/>
                  <a:pt x="3029" y="2839"/>
                </a:cubicBezTo>
                <a:cubicBezTo>
                  <a:pt x="3069" y="2865"/>
                  <a:pt x="3096" y="2812"/>
                  <a:pt x="3136" y="2839"/>
                </a:cubicBezTo>
                <a:cubicBezTo>
                  <a:pt x="3178" y="2839"/>
                  <a:pt x="3244" y="2916"/>
                  <a:pt x="3272" y="2968"/>
                </a:cubicBezTo>
                <a:cubicBezTo>
                  <a:pt x="3259" y="2968"/>
                  <a:pt x="3259" y="2968"/>
                  <a:pt x="3259" y="2968"/>
                </a:cubicBezTo>
                <a:cubicBezTo>
                  <a:pt x="3218" y="2995"/>
                  <a:pt x="3110" y="3072"/>
                  <a:pt x="3083" y="3124"/>
                </a:cubicBezTo>
                <a:cubicBezTo>
                  <a:pt x="3055" y="3151"/>
                  <a:pt x="3043" y="3201"/>
                  <a:pt x="3015" y="3228"/>
                </a:cubicBezTo>
                <a:cubicBezTo>
                  <a:pt x="3001" y="3254"/>
                  <a:pt x="2988" y="3254"/>
                  <a:pt x="2974" y="3254"/>
                </a:cubicBezTo>
                <a:cubicBezTo>
                  <a:pt x="2974" y="3436"/>
                  <a:pt x="2961" y="3436"/>
                  <a:pt x="2880" y="3436"/>
                </a:cubicBezTo>
                <a:cubicBezTo>
                  <a:pt x="2866" y="3513"/>
                  <a:pt x="2825" y="3513"/>
                  <a:pt x="2785" y="3513"/>
                </a:cubicBezTo>
                <a:cubicBezTo>
                  <a:pt x="2772" y="3436"/>
                  <a:pt x="2759" y="3384"/>
                  <a:pt x="2717" y="3357"/>
                </a:cubicBezTo>
                <a:cubicBezTo>
                  <a:pt x="2677" y="3331"/>
                  <a:pt x="2650" y="3357"/>
                  <a:pt x="2636" y="3305"/>
                </a:cubicBezTo>
                <a:cubicBezTo>
                  <a:pt x="2650" y="3280"/>
                  <a:pt x="2664" y="3254"/>
                  <a:pt x="2677" y="3228"/>
                </a:cubicBezTo>
                <a:cubicBezTo>
                  <a:pt x="2677" y="3175"/>
                  <a:pt x="2677" y="3151"/>
                  <a:pt x="2664" y="3098"/>
                </a:cubicBezTo>
                <a:cubicBezTo>
                  <a:pt x="2704" y="3124"/>
                  <a:pt x="2691" y="3098"/>
                  <a:pt x="2704" y="3045"/>
                </a:cubicBezTo>
                <a:cubicBezTo>
                  <a:pt x="2717" y="3021"/>
                  <a:pt x="2759" y="2995"/>
                  <a:pt x="2745" y="2916"/>
                </a:cubicBezTo>
                <a:cubicBezTo>
                  <a:pt x="2731" y="2865"/>
                  <a:pt x="2704" y="2839"/>
                  <a:pt x="2691" y="2786"/>
                </a:cubicBezTo>
                <a:cubicBezTo>
                  <a:pt x="2691" y="2786"/>
                  <a:pt x="2691" y="2786"/>
                  <a:pt x="2691" y="2760"/>
                </a:cubicBezTo>
                <a:cubicBezTo>
                  <a:pt x="2759" y="2786"/>
                  <a:pt x="2825" y="2760"/>
                  <a:pt x="2880" y="2760"/>
                </a:cubicBezTo>
                <a:cubicBezTo>
                  <a:pt x="2894" y="2760"/>
                  <a:pt x="2906" y="2736"/>
                  <a:pt x="2920" y="2736"/>
                </a:cubicBezTo>
                <a:close/>
                <a:moveTo>
                  <a:pt x="5719" y="4109"/>
                </a:moveTo>
                <a:lnTo>
                  <a:pt x="5719" y="4109"/>
                </a:lnTo>
                <a:cubicBezTo>
                  <a:pt x="5731" y="4109"/>
                  <a:pt x="5759" y="4135"/>
                  <a:pt x="5759" y="4161"/>
                </a:cubicBezTo>
                <a:cubicBezTo>
                  <a:pt x="5759" y="4188"/>
                  <a:pt x="5759" y="4212"/>
                  <a:pt x="5759" y="4265"/>
                </a:cubicBezTo>
                <a:cubicBezTo>
                  <a:pt x="5759" y="4317"/>
                  <a:pt x="5677" y="4368"/>
                  <a:pt x="5651" y="4317"/>
                </a:cubicBezTo>
                <a:cubicBezTo>
                  <a:pt x="5610" y="4265"/>
                  <a:pt x="5651" y="4135"/>
                  <a:pt x="5677" y="4109"/>
                </a:cubicBezTo>
                <a:cubicBezTo>
                  <a:pt x="5691" y="4109"/>
                  <a:pt x="5705" y="4109"/>
                  <a:pt x="5719" y="4109"/>
                </a:cubicBezTo>
                <a:close/>
                <a:moveTo>
                  <a:pt x="5448" y="5016"/>
                </a:moveTo>
                <a:lnTo>
                  <a:pt x="5448" y="5016"/>
                </a:lnTo>
                <a:lnTo>
                  <a:pt x="5448" y="5016"/>
                </a:lnTo>
                <a:cubicBezTo>
                  <a:pt x="5435" y="5016"/>
                  <a:pt x="5435" y="5042"/>
                  <a:pt x="5421" y="5042"/>
                </a:cubicBezTo>
                <a:cubicBezTo>
                  <a:pt x="5393" y="5042"/>
                  <a:pt x="5353" y="5042"/>
                  <a:pt x="5327" y="5016"/>
                </a:cubicBezTo>
                <a:cubicBezTo>
                  <a:pt x="5300" y="4992"/>
                  <a:pt x="5313" y="4913"/>
                  <a:pt x="5259" y="4913"/>
                </a:cubicBezTo>
                <a:cubicBezTo>
                  <a:pt x="5245" y="4939"/>
                  <a:pt x="5245" y="4939"/>
                  <a:pt x="5245" y="4939"/>
                </a:cubicBezTo>
                <a:cubicBezTo>
                  <a:pt x="5245" y="4965"/>
                  <a:pt x="5245" y="4992"/>
                  <a:pt x="5245" y="4992"/>
                </a:cubicBezTo>
                <a:lnTo>
                  <a:pt x="5245" y="5016"/>
                </a:lnTo>
                <a:cubicBezTo>
                  <a:pt x="5191" y="5016"/>
                  <a:pt x="5191" y="5121"/>
                  <a:pt x="5123" y="5095"/>
                </a:cubicBezTo>
                <a:cubicBezTo>
                  <a:pt x="5123" y="5069"/>
                  <a:pt x="5123" y="5042"/>
                  <a:pt x="5123" y="5016"/>
                </a:cubicBezTo>
                <a:cubicBezTo>
                  <a:pt x="5083" y="5016"/>
                  <a:pt x="5056" y="5016"/>
                  <a:pt x="5029" y="5042"/>
                </a:cubicBezTo>
                <a:lnTo>
                  <a:pt x="5029" y="5042"/>
                </a:lnTo>
                <a:cubicBezTo>
                  <a:pt x="5029" y="4965"/>
                  <a:pt x="5056" y="4965"/>
                  <a:pt x="5083" y="4939"/>
                </a:cubicBezTo>
                <a:cubicBezTo>
                  <a:pt x="5056" y="4809"/>
                  <a:pt x="5097" y="4706"/>
                  <a:pt x="5123" y="4603"/>
                </a:cubicBezTo>
                <a:cubicBezTo>
                  <a:pt x="5123" y="4627"/>
                  <a:pt x="5137" y="4627"/>
                  <a:pt x="5151" y="4653"/>
                </a:cubicBezTo>
                <a:cubicBezTo>
                  <a:pt x="5151" y="4653"/>
                  <a:pt x="5151" y="4680"/>
                  <a:pt x="5137" y="4706"/>
                </a:cubicBezTo>
                <a:cubicBezTo>
                  <a:pt x="5151" y="4706"/>
                  <a:pt x="5164" y="4730"/>
                  <a:pt x="5178" y="4730"/>
                </a:cubicBezTo>
                <a:cubicBezTo>
                  <a:pt x="5178" y="4706"/>
                  <a:pt x="5191" y="4706"/>
                  <a:pt x="5191" y="4680"/>
                </a:cubicBezTo>
                <a:cubicBezTo>
                  <a:pt x="5232" y="4706"/>
                  <a:pt x="5245" y="4757"/>
                  <a:pt x="5272" y="4783"/>
                </a:cubicBezTo>
                <a:cubicBezTo>
                  <a:pt x="5327" y="4836"/>
                  <a:pt x="5353" y="4809"/>
                  <a:pt x="5353" y="4965"/>
                </a:cubicBezTo>
                <a:cubicBezTo>
                  <a:pt x="5367" y="4965"/>
                  <a:pt x="5407" y="4965"/>
                  <a:pt x="5421" y="4965"/>
                </a:cubicBezTo>
                <a:cubicBezTo>
                  <a:pt x="5435" y="4992"/>
                  <a:pt x="5448" y="4992"/>
                  <a:pt x="5448" y="5016"/>
                </a:cubicBezTo>
                <a:close/>
                <a:moveTo>
                  <a:pt x="4813" y="2889"/>
                </a:moveTo>
                <a:lnTo>
                  <a:pt x="4813" y="2889"/>
                </a:lnTo>
                <a:cubicBezTo>
                  <a:pt x="4813" y="2916"/>
                  <a:pt x="4813" y="2916"/>
                  <a:pt x="4813" y="2916"/>
                </a:cubicBezTo>
                <a:cubicBezTo>
                  <a:pt x="4785" y="2968"/>
                  <a:pt x="4759" y="3072"/>
                  <a:pt x="4718" y="3151"/>
                </a:cubicBezTo>
                <a:cubicBezTo>
                  <a:pt x="4678" y="3151"/>
                  <a:pt x="4610" y="3124"/>
                  <a:pt x="4583" y="3151"/>
                </a:cubicBezTo>
                <a:cubicBezTo>
                  <a:pt x="4583" y="3151"/>
                  <a:pt x="4596" y="3151"/>
                  <a:pt x="4596" y="3175"/>
                </a:cubicBezTo>
                <a:cubicBezTo>
                  <a:pt x="4610" y="3175"/>
                  <a:pt x="4610" y="3201"/>
                  <a:pt x="4624" y="3201"/>
                </a:cubicBezTo>
                <a:cubicBezTo>
                  <a:pt x="4610" y="3280"/>
                  <a:pt x="4569" y="3305"/>
                  <a:pt x="4529" y="3280"/>
                </a:cubicBezTo>
                <a:cubicBezTo>
                  <a:pt x="4529" y="3201"/>
                  <a:pt x="4515" y="3175"/>
                  <a:pt x="4503" y="3124"/>
                </a:cubicBezTo>
                <a:cubicBezTo>
                  <a:pt x="4488" y="3072"/>
                  <a:pt x="4503" y="2995"/>
                  <a:pt x="4515" y="2942"/>
                </a:cubicBezTo>
                <a:cubicBezTo>
                  <a:pt x="4529" y="2942"/>
                  <a:pt x="4543" y="2942"/>
                  <a:pt x="4556" y="2942"/>
                </a:cubicBezTo>
                <a:cubicBezTo>
                  <a:pt x="4543" y="2916"/>
                  <a:pt x="4543" y="2889"/>
                  <a:pt x="4529" y="2865"/>
                </a:cubicBezTo>
                <a:cubicBezTo>
                  <a:pt x="4556" y="2839"/>
                  <a:pt x="4583" y="2865"/>
                  <a:pt x="4610" y="2839"/>
                </a:cubicBezTo>
                <a:cubicBezTo>
                  <a:pt x="4650" y="2839"/>
                  <a:pt x="4664" y="2865"/>
                  <a:pt x="4718" y="2889"/>
                </a:cubicBezTo>
                <a:cubicBezTo>
                  <a:pt x="4759" y="2889"/>
                  <a:pt x="4785" y="2839"/>
                  <a:pt x="4813" y="2889"/>
                </a:cubicBezTo>
                <a:close/>
                <a:moveTo>
                  <a:pt x="4488" y="2138"/>
                </a:moveTo>
                <a:lnTo>
                  <a:pt x="4488" y="2138"/>
                </a:lnTo>
                <a:cubicBezTo>
                  <a:pt x="4515" y="2138"/>
                  <a:pt x="4529" y="2164"/>
                  <a:pt x="4543" y="2191"/>
                </a:cubicBezTo>
                <a:cubicBezTo>
                  <a:pt x="4556" y="2191"/>
                  <a:pt x="4569" y="2191"/>
                  <a:pt x="4583" y="2191"/>
                </a:cubicBezTo>
                <a:cubicBezTo>
                  <a:pt x="4596" y="2191"/>
                  <a:pt x="4610" y="2217"/>
                  <a:pt x="4610" y="2217"/>
                </a:cubicBezTo>
                <a:cubicBezTo>
                  <a:pt x="4610" y="2241"/>
                  <a:pt x="4610" y="2294"/>
                  <a:pt x="4610" y="2320"/>
                </a:cubicBezTo>
                <a:cubicBezTo>
                  <a:pt x="4569" y="2294"/>
                  <a:pt x="4543" y="2294"/>
                  <a:pt x="4515" y="2294"/>
                </a:cubicBezTo>
                <a:cubicBezTo>
                  <a:pt x="4503" y="2294"/>
                  <a:pt x="4503" y="2294"/>
                  <a:pt x="4488" y="2294"/>
                </a:cubicBezTo>
                <a:lnTo>
                  <a:pt x="4488" y="2294"/>
                </a:lnTo>
                <a:cubicBezTo>
                  <a:pt x="4488" y="2294"/>
                  <a:pt x="4434" y="2191"/>
                  <a:pt x="4421" y="2164"/>
                </a:cubicBezTo>
                <a:cubicBezTo>
                  <a:pt x="4434" y="2138"/>
                  <a:pt x="4461" y="2164"/>
                  <a:pt x="4488" y="2138"/>
                </a:cubicBezTo>
                <a:close/>
                <a:moveTo>
                  <a:pt x="4326" y="3902"/>
                </a:moveTo>
                <a:lnTo>
                  <a:pt x="4326" y="3902"/>
                </a:lnTo>
                <a:cubicBezTo>
                  <a:pt x="4340" y="3876"/>
                  <a:pt x="4340" y="3823"/>
                  <a:pt x="4340" y="3799"/>
                </a:cubicBezTo>
                <a:cubicBezTo>
                  <a:pt x="4354" y="3799"/>
                  <a:pt x="4366" y="3799"/>
                  <a:pt x="4366" y="3799"/>
                </a:cubicBezTo>
                <a:cubicBezTo>
                  <a:pt x="4380" y="3799"/>
                  <a:pt x="4461" y="3902"/>
                  <a:pt x="4461" y="3902"/>
                </a:cubicBezTo>
                <a:cubicBezTo>
                  <a:pt x="4475" y="3979"/>
                  <a:pt x="4488" y="3955"/>
                  <a:pt x="4503" y="4005"/>
                </a:cubicBezTo>
                <a:lnTo>
                  <a:pt x="4503" y="4005"/>
                </a:lnTo>
                <a:cubicBezTo>
                  <a:pt x="4488" y="4032"/>
                  <a:pt x="4475" y="4058"/>
                  <a:pt x="4461" y="4058"/>
                </a:cubicBezTo>
                <a:cubicBezTo>
                  <a:pt x="4421" y="4084"/>
                  <a:pt x="4354" y="4005"/>
                  <a:pt x="4326" y="4005"/>
                </a:cubicBezTo>
                <a:cubicBezTo>
                  <a:pt x="4299" y="3979"/>
                  <a:pt x="4286" y="3979"/>
                  <a:pt x="4272" y="3979"/>
                </a:cubicBezTo>
                <a:lnTo>
                  <a:pt x="4272" y="3979"/>
                </a:lnTo>
                <a:cubicBezTo>
                  <a:pt x="4286" y="3926"/>
                  <a:pt x="4312" y="3926"/>
                  <a:pt x="4326" y="3902"/>
                </a:cubicBezTo>
                <a:close/>
                <a:moveTo>
                  <a:pt x="4002" y="3616"/>
                </a:moveTo>
                <a:lnTo>
                  <a:pt x="4002" y="3616"/>
                </a:lnTo>
                <a:cubicBezTo>
                  <a:pt x="4070" y="3693"/>
                  <a:pt x="4164" y="3669"/>
                  <a:pt x="4177" y="3823"/>
                </a:cubicBezTo>
                <a:lnTo>
                  <a:pt x="4177" y="3823"/>
                </a:lnTo>
                <a:cubicBezTo>
                  <a:pt x="4137" y="3823"/>
                  <a:pt x="4110" y="3799"/>
                  <a:pt x="4096" y="3799"/>
                </a:cubicBezTo>
                <a:cubicBezTo>
                  <a:pt x="4070" y="3799"/>
                  <a:pt x="4056" y="3823"/>
                  <a:pt x="4028" y="3823"/>
                </a:cubicBezTo>
                <a:cubicBezTo>
                  <a:pt x="4028" y="3823"/>
                  <a:pt x="4028" y="3823"/>
                  <a:pt x="4028" y="3849"/>
                </a:cubicBezTo>
                <a:cubicBezTo>
                  <a:pt x="4028" y="3849"/>
                  <a:pt x="4028" y="3876"/>
                  <a:pt x="4028" y="3902"/>
                </a:cubicBezTo>
                <a:cubicBezTo>
                  <a:pt x="4056" y="3902"/>
                  <a:pt x="4083" y="3876"/>
                  <a:pt x="4096" y="3876"/>
                </a:cubicBezTo>
                <a:cubicBezTo>
                  <a:pt x="4110" y="3902"/>
                  <a:pt x="4123" y="3902"/>
                  <a:pt x="4123" y="3955"/>
                </a:cubicBezTo>
                <a:cubicBezTo>
                  <a:pt x="4096" y="3955"/>
                  <a:pt x="4096" y="3979"/>
                  <a:pt x="4070" y="3979"/>
                </a:cubicBezTo>
                <a:cubicBezTo>
                  <a:pt x="4002" y="4032"/>
                  <a:pt x="3921" y="3979"/>
                  <a:pt x="3867" y="3926"/>
                </a:cubicBezTo>
                <a:cubicBezTo>
                  <a:pt x="3853" y="3902"/>
                  <a:pt x="3853" y="3876"/>
                  <a:pt x="3840" y="3876"/>
                </a:cubicBezTo>
                <a:cubicBezTo>
                  <a:pt x="3826" y="3876"/>
                  <a:pt x="3812" y="3876"/>
                  <a:pt x="3812" y="3876"/>
                </a:cubicBezTo>
                <a:cubicBezTo>
                  <a:pt x="3799" y="3926"/>
                  <a:pt x="3772" y="3955"/>
                  <a:pt x="3731" y="3955"/>
                </a:cubicBezTo>
                <a:cubicBezTo>
                  <a:pt x="3718" y="3979"/>
                  <a:pt x="3704" y="3979"/>
                  <a:pt x="3691" y="3979"/>
                </a:cubicBezTo>
                <a:cubicBezTo>
                  <a:pt x="3691" y="3979"/>
                  <a:pt x="3677" y="4005"/>
                  <a:pt x="3663" y="4005"/>
                </a:cubicBezTo>
                <a:cubicBezTo>
                  <a:pt x="3637" y="4032"/>
                  <a:pt x="3556" y="4058"/>
                  <a:pt x="3515" y="4058"/>
                </a:cubicBezTo>
                <a:cubicBezTo>
                  <a:pt x="3474" y="4032"/>
                  <a:pt x="3407" y="4084"/>
                  <a:pt x="3393" y="4032"/>
                </a:cubicBezTo>
                <a:cubicBezTo>
                  <a:pt x="3393" y="3979"/>
                  <a:pt x="3407" y="3955"/>
                  <a:pt x="3393" y="3926"/>
                </a:cubicBezTo>
                <a:cubicBezTo>
                  <a:pt x="3367" y="3902"/>
                  <a:pt x="3285" y="3926"/>
                  <a:pt x="3259" y="3902"/>
                </a:cubicBezTo>
                <a:cubicBezTo>
                  <a:pt x="3218" y="3876"/>
                  <a:pt x="3178" y="3823"/>
                  <a:pt x="3150" y="3772"/>
                </a:cubicBezTo>
                <a:lnTo>
                  <a:pt x="3150" y="3772"/>
                </a:lnTo>
                <a:cubicBezTo>
                  <a:pt x="3150" y="3746"/>
                  <a:pt x="3164" y="3746"/>
                  <a:pt x="3178" y="3720"/>
                </a:cubicBezTo>
                <a:cubicBezTo>
                  <a:pt x="3190" y="3720"/>
                  <a:pt x="3190" y="3720"/>
                  <a:pt x="3204" y="3720"/>
                </a:cubicBezTo>
                <a:cubicBezTo>
                  <a:pt x="3218" y="3720"/>
                  <a:pt x="3218" y="3720"/>
                  <a:pt x="3231" y="3720"/>
                </a:cubicBezTo>
                <a:cubicBezTo>
                  <a:pt x="3244" y="3693"/>
                  <a:pt x="3285" y="3693"/>
                  <a:pt x="3299" y="3693"/>
                </a:cubicBezTo>
                <a:cubicBezTo>
                  <a:pt x="3313" y="3693"/>
                  <a:pt x="3339" y="3693"/>
                  <a:pt x="3353" y="3693"/>
                </a:cubicBezTo>
                <a:cubicBezTo>
                  <a:pt x="3393" y="3720"/>
                  <a:pt x="3502" y="3693"/>
                  <a:pt x="3515" y="3693"/>
                </a:cubicBezTo>
                <a:cubicBezTo>
                  <a:pt x="3460" y="3590"/>
                  <a:pt x="3299" y="3616"/>
                  <a:pt x="3190" y="3616"/>
                </a:cubicBezTo>
                <a:cubicBezTo>
                  <a:pt x="3150" y="3616"/>
                  <a:pt x="3083" y="3590"/>
                  <a:pt x="3096" y="3540"/>
                </a:cubicBezTo>
                <a:cubicBezTo>
                  <a:pt x="3110" y="3487"/>
                  <a:pt x="3231" y="3513"/>
                  <a:pt x="3272" y="3461"/>
                </a:cubicBezTo>
                <a:lnTo>
                  <a:pt x="3272" y="3461"/>
                </a:lnTo>
                <a:cubicBezTo>
                  <a:pt x="3272" y="3436"/>
                  <a:pt x="3272" y="3436"/>
                  <a:pt x="3259" y="3408"/>
                </a:cubicBezTo>
                <a:cubicBezTo>
                  <a:pt x="3231" y="3436"/>
                  <a:pt x="3190" y="3436"/>
                  <a:pt x="3150" y="3436"/>
                </a:cubicBezTo>
                <a:cubicBezTo>
                  <a:pt x="3136" y="3436"/>
                  <a:pt x="3136" y="3408"/>
                  <a:pt x="3123" y="3384"/>
                </a:cubicBezTo>
                <a:cubicBezTo>
                  <a:pt x="3110" y="3357"/>
                  <a:pt x="3096" y="3384"/>
                  <a:pt x="3083" y="3384"/>
                </a:cubicBezTo>
                <a:cubicBezTo>
                  <a:pt x="3069" y="3357"/>
                  <a:pt x="3069" y="3357"/>
                  <a:pt x="3055" y="3357"/>
                </a:cubicBezTo>
                <a:cubicBezTo>
                  <a:pt x="3055" y="3228"/>
                  <a:pt x="3190" y="3098"/>
                  <a:pt x="3244" y="3072"/>
                </a:cubicBezTo>
                <a:cubicBezTo>
                  <a:pt x="3272" y="3072"/>
                  <a:pt x="3353" y="2995"/>
                  <a:pt x="3353" y="3072"/>
                </a:cubicBezTo>
                <a:cubicBezTo>
                  <a:pt x="3339" y="3098"/>
                  <a:pt x="3339" y="3098"/>
                  <a:pt x="3339" y="3175"/>
                </a:cubicBezTo>
                <a:cubicBezTo>
                  <a:pt x="3393" y="3175"/>
                  <a:pt x="3380" y="3151"/>
                  <a:pt x="3420" y="3124"/>
                </a:cubicBezTo>
                <a:cubicBezTo>
                  <a:pt x="3434" y="3098"/>
                  <a:pt x="3502" y="3151"/>
                  <a:pt x="3515" y="3175"/>
                </a:cubicBezTo>
                <a:cubicBezTo>
                  <a:pt x="3515" y="3201"/>
                  <a:pt x="3515" y="3228"/>
                  <a:pt x="3502" y="3254"/>
                </a:cubicBezTo>
                <a:cubicBezTo>
                  <a:pt x="3542" y="3254"/>
                  <a:pt x="3556" y="3228"/>
                  <a:pt x="3583" y="3201"/>
                </a:cubicBezTo>
                <a:cubicBezTo>
                  <a:pt x="3583" y="3201"/>
                  <a:pt x="3597" y="3201"/>
                  <a:pt x="3609" y="3201"/>
                </a:cubicBezTo>
                <a:cubicBezTo>
                  <a:pt x="3609" y="3175"/>
                  <a:pt x="3583" y="3124"/>
                  <a:pt x="3583" y="3098"/>
                </a:cubicBezTo>
                <a:lnTo>
                  <a:pt x="3583" y="3098"/>
                </a:lnTo>
                <a:cubicBezTo>
                  <a:pt x="3609" y="3098"/>
                  <a:pt x="3663" y="3124"/>
                  <a:pt x="3677" y="3175"/>
                </a:cubicBezTo>
                <a:cubicBezTo>
                  <a:pt x="3691" y="3175"/>
                  <a:pt x="3677" y="3201"/>
                  <a:pt x="3691" y="3254"/>
                </a:cubicBezTo>
                <a:cubicBezTo>
                  <a:pt x="3704" y="3280"/>
                  <a:pt x="3718" y="3357"/>
                  <a:pt x="3731" y="3384"/>
                </a:cubicBezTo>
                <a:cubicBezTo>
                  <a:pt x="3746" y="3384"/>
                  <a:pt x="3758" y="3357"/>
                  <a:pt x="3758" y="3357"/>
                </a:cubicBezTo>
                <a:cubicBezTo>
                  <a:pt x="3772" y="3305"/>
                  <a:pt x="3746" y="3254"/>
                  <a:pt x="3731" y="3201"/>
                </a:cubicBezTo>
                <a:cubicBezTo>
                  <a:pt x="3718" y="3151"/>
                  <a:pt x="3718" y="3072"/>
                  <a:pt x="3731" y="3021"/>
                </a:cubicBezTo>
                <a:cubicBezTo>
                  <a:pt x="3786" y="3045"/>
                  <a:pt x="3867" y="3072"/>
                  <a:pt x="3893" y="3151"/>
                </a:cubicBezTo>
                <a:cubicBezTo>
                  <a:pt x="3907" y="3175"/>
                  <a:pt x="3893" y="3228"/>
                  <a:pt x="3907" y="3254"/>
                </a:cubicBezTo>
                <a:cubicBezTo>
                  <a:pt x="3921" y="3305"/>
                  <a:pt x="3935" y="3357"/>
                  <a:pt x="3961" y="3408"/>
                </a:cubicBezTo>
                <a:cubicBezTo>
                  <a:pt x="3961" y="3461"/>
                  <a:pt x="3935" y="3487"/>
                  <a:pt x="3947" y="3540"/>
                </a:cubicBezTo>
                <a:cubicBezTo>
                  <a:pt x="3975" y="3564"/>
                  <a:pt x="3988" y="3616"/>
                  <a:pt x="4002" y="3616"/>
                </a:cubicBezTo>
                <a:close/>
                <a:moveTo>
                  <a:pt x="4366" y="3098"/>
                </a:moveTo>
                <a:lnTo>
                  <a:pt x="4366" y="3098"/>
                </a:lnTo>
                <a:cubicBezTo>
                  <a:pt x="4394" y="3098"/>
                  <a:pt x="4448" y="3151"/>
                  <a:pt x="4448" y="3175"/>
                </a:cubicBezTo>
                <a:cubicBezTo>
                  <a:pt x="4448" y="3175"/>
                  <a:pt x="4448" y="3201"/>
                  <a:pt x="4461" y="3228"/>
                </a:cubicBezTo>
                <a:cubicBezTo>
                  <a:pt x="4448" y="3228"/>
                  <a:pt x="4448" y="3228"/>
                  <a:pt x="4434" y="3254"/>
                </a:cubicBezTo>
                <a:cubicBezTo>
                  <a:pt x="4421" y="3305"/>
                  <a:pt x="4434" y="3436"/>
                  <a:pt x="4380" y="3408"/>
                </a:cubicBezTo>
                <a:cubicBezTo>
                  <a:pt x="4354" y="3408"/>
                  <a:pt x="4354" y="3357"/>
                  <a:pt x="4326" y="3357"/>
                </a:cubicBezTo>
                <a:cubicBezTo>
                  <a:pt x="4326" y="3357"/>
                  <a:pt x="4326" y="3357"/>
                  <a:pt x="4326" y="3384"/>
                </a:cubicBezTo>
                <a:cubicBezTo>
                  <a:pt x="4340" y="3384"/>
                  <a:pt x="4340" y="3408"/>
                  <a:pt x="4354" y="3436"/>
                </a:cubicBezTo>
                <a:cubicBezTo>
                  <a:pt x="4340" y="3436"/>
                  <a:pt x="4340" y="3461"/>
                  <a:pt x="4326" y="3461"/>
                </a:cubicBezTo>
                <a:cubicBezTo>
                  <a:pt x="4259" y="3461"/>
                  <a:pt x="4259" y="3357"/>
                  <a:pt x="4217" y="3305"/>
                </a:cubicBezTo>
                <a:cubicBezTo>
                  <a:pt x="4191" y="3280"/>
                  <a:pt x="4164" y="3280"/>
                  <a:pt x="4137" y="3254"/>
                </a:cubicBezTo>
                <a:cubicBezTo>
                  <a:pt x="4123" y="3254"/>
                  <a:pt x="4083" y="3175"/>
                  <a:pt x="4070" y="3124"/>
                </a:cubicBezTo>
                <a:cubicBezTo>
                  <a:pt x="4070" y="3124"/>
                  <a:pt x="4083" y="3098"/>
                  <a:pt x="4096" y="3072"/>
                </a:cubicBezTo>
                <a:cubicBezTo>
                  <a:pt x="4123" y="3098"/>
                  <a:pt x="4137" y="3151"/>
                  <a:pt x="4177" y="3151"/>
                </a:cubicBezTo>
                <a:cubicBezTo>
                  <a:pt x="4191" y="3124"/>
                  <a:pt x="4205" y="3072"/>
                  <a:pt x="4231" y="3072"/>
                </a:cubicBezTo>
                <a:lnTo>
                  <a:pt x="4231" y="3045"/>
                </a:lnTo>
                <a:lnTo>
                  <a:pt x="4177" y="2942"/>
                </a:lnTo>
                <a:cubicBezTo>
                  <a:pt x="4177" y="2942"/>
                  <a:pt x="4177" y="2916"/>
                  <a:pt x="4164" y="2916"/>
                </a:cubicBezTo>
                <a:cubicBezTo>
                  <a:pt x="4177" y="2916"/>
                  <a:pt x="4177" y="2916"/>
                  <a:pt x="4177" y="2916"/>
                </a:cubicBezTo>
                <a:cubicBezTo>
                  <a:pt x="4191" y="2916"/>
                  <a:pt x="4205" y="2916"/>
                  <a:pt x="4217" y="2916"/>
                </a:cubicBezTo>
                <a:cubicBezTo>
                  <a:pt x="4231" y="2916"/>
                  <a:pt x="4231" y="2889"/>
                  <a:pt x="4245" y="2889"/>
                </a:cubicBezTo>
                <a:cubicBezTo>
                  <a:pt x="4259" y="2916"/>
                  <a:pt x="4272" y="2916"/>
                  <a:pt x="4272" y="2942"/>
                </a:cubicBezTo>
                <a:cubicBezTo>
                  <a:pt x="4286" y="2942"/>
                  <a:pt x="4340" y="2889"/>
                  <a:pt x="4354" y="2889"/>
                </a:cubicBezTo>
                <a:cubicBezTo>
                  <a:pt x="4380" y="2889"/>
                  <a:pt x="4407" y="2889"/>
                  <a:pt x="4421" y="2942"/>
                </a:cubicBezTo>
                <a:lnTo>
                  <a:pt x="4421" y="2942"/>
                </a:lnTo>
                <a:cubicBezTo>
                  <a:pt x="4407" y="2968"/>
                  <a:pt x="4407" y="2942"/>
                  <a:pt x="4394" y="2968"/>
                </a:cubicBezTo>
                <a:cubicBezTo>
                  <a:pt x="4394" y="2968"/>
                  <a:pt x="4394" y="2995"/>
                  <a:pt x="4380" y="2995"/>
                </a:cubicBezTo>
                <a:cubicBezTo>
                  <a:pt x="4366" y="3021"/>
                  <a:pt x="4340" y="3045"/>
                  <a:pt x="4326" y="3045"/>
                </a:cubicBezTo>
                <a:cubicBezTo>
                  <a:pt x="4326" y="3072"/>
                  <a:pt x="4326" y="3072"/>
                  <a:pt x="4340" y="3098"/>
                </a:cubicBezTo>
                <a:cubicBezTo>
                  <a:pt x="4354" y="3098"/>
                  <a:pt x="4354" y="3098"/>
                  <a:pt x="4366" y="3098"/>
                </a:cubicBezTo>
                <a:close/>
                <a:moveTo>
                  <a:pt x="4907" y="2527"/>
                </a:moveTo>
                <a:lnTo>
                  <a:pt x="4907" y="2527"/>
                </a:lnTo>
                <a:cubicBezTo>
                  <a:pt x="4920" y="2553"/>
                  <a:pt x="4934" y="2553"/>
                  <a:pt x="4934" y="2503"/>
                </a:cubicBezTo>
                <a:cubicBezTo>
                  <a:pt x="4948" y="2503"/>
                  <a:pt x="4962" y="2503"/>
                  <a:pt x="4974" y="2503"/>
                </a:cubicBezTo>
                <a:cubicBezTo>
                  <a:pt x="4974" y="2503"/>
                  <a:pt x="4988" y="2474"/>
                  <a:pt x="5002" y="2474"/>
                </a:cubicBezTo>
                <a:cubicBezTo>
                  <a:pt x="5029" y="2474"/>
                  <a:pt x="5043" y="2553"/>
                  <a:pt x="5083" y="2553"/>
                </a:cubicBezTo>
                <a:cubicBezTo>
                  <a:pt x="5083" y="2527"/>
                  <a:pt x="5097" y="2503"/>
                  <a:pt x="5111" y="2503"/>
                </a:cubicBezTo>
                <a:cubicBezTo>
                  <a:pt x="5137" y="2450"/>
                  <a:pt x="5300" y="2397"/>
                  <a:pt x="5353" y="2424"/>
                </a:cubicBezTo>
                <a:cubicBezTo>
                  <a:pt x="5381" y="2450"/>
                  <a:pt x="5393" y="2474"/>
                  <a:pt x="5421" y="2503"/>
                </a:cubicBezTo>
                <a:cubicBezTo>
                  <a:pt x="5448" y="2527"/>
                  <a:pt x="5475" y="2503"/>
                  <a:pt x="5488" y="2580"/>
                </a:cubicBezTo>
                <a:lnTo>
                  <a:pt x="5488" y="2580"/>
                </a:lnTo>
                <a:cubicBezTo>
                  <a:pt x="5475" y="2580"/>
                  <a:pt x="5421" y="2632"/>
                  <a:pt x="5435" y="2656"/>
                </a:cubicBezTo>
                <a:cubicBezTo>
                  <a:pt x="5435" y="2683"/>
                  <a:pt x="5435" y="2709"/>
                  <a:pt x="5435" y="2736"/>
                </a:cubicBezTo>
                <a:cubicBezTo>
                  <a:pt x="5407" y="2736"/>
                  <a:pt x="5327" y="2760"/>
                  <a:pt x="5313" y="2760"/>
                </a:cubicBezTo>
                <a:cubicBezTo>
                  <a:pt x="5300" y="2736"/>
                  <a:pt x="5286" y="2736"/>
                  <a:pt x="5286" y="2709"/>
                </a:cubicBezTo>
                <a:lnTo>
                  <a:pt x="5272" y="2656"/>
                </a:lnTo>
                <a:cubicBezTo>
                  <a:pt x="5259" y="2632"/>
                  <a:pt x="5259" y="2632"/>
                  <a:pt x="5245" y="2632"/>
                </a:cubicBezTo>
                <a:lnTo>
                  <a:pt x="5245" y="2632"/>
                </a:lnTo>
                <a:cubicBezTo>
                  <a:pt x="5245" y="2656"/>
                  <a:pt x="5245" y="2683"/>
                  <a:pt x="5245" y="2709"/>
                </a:cubicBezTo>
                <a:cubicBezTo>
                  <a:pt x="5232" y="2736"/>
                  <a:pt x="5164" y="2736"/>
                  <a:pt x="5137" y="2736"/>
                </a:cubicBezTo>
                <a:cubicBezTo>
                  <a:pt x="5123" y="2709"/>
                  <a:pt x="5111" y="2683"/>
                  <a:pt x="5083" y="2683"/>
                </a:cubicBezTo>
                <a:cubicBezTo>
                  <a:pt x="5083" y="2709"/>
                  <a:pt x="5069" y="2709"/>
                  <a:pt x="5069" y="2736"/>
                </a:cubicBezTo>
                <a:cubicBezTo>
                  <a:pt x="5043" y="2736"/>
                  <a:pt x="5002" y="2760"/>
                  <a:pt x="4962" y="2736"/>
                </a:cubicBezTo>
                <a:cubicBezTo>
                  <a:pt x="4948" y="2736"/>
                  <a:pt x="4948" y="2683"/>
                  <a:pt x="4948" y="2656"/>
                </a:cubicBezTo>
                <a:cubicBezTo>
                  <a:pt x="4934" y="2656"/>
                  <a:pt x="4907" y="2656"/>
                  <a:pt x="4894" y="2683"/>
                </a:cubicBezTo>
                <a:lnTo>
                  <a:pt x="4894" y="2709"/>
                </a:lnTo>
                <a:cubicBezTo>
                  <a:pt x="4840" y="2786"/>
                  <a:pt x="4799" y="2683"/>
                  <a:pt x="4785" y="2656"/>
                </a:cubicBezTo>
                <a:lnTo>
                  <a:pt x="4785" y="2656"/>
                </a:lnTo>
                <a:cubicBezTo>
                  <a:pt x="4773" y="2656"/>
                  <a:pt x="4773" y="2683"/>
                  <a:pt x="4759" y="2709"/>
                </a:cubicBezTo>
                <a:cubicBezTo>
                  <a:pt x="4745" y="2709"/>
                  <a:pt x="4745" y="2683"/>
                  <a:pt x="4732" y="2683"/>
                </a:cubicBezTo>
                <a:cubicBezTo>
                  <a:pt x="4718" y="2632"/>
                  <a:pt x="4704" y="2606"/>
                  <a:pt x="4704" y="2527"/>
                </a:cubicBezTo>
                <a:cubicBezTo>
                  <a:pt x="4745" y="2450"/>
                  <a:pt x="4691" y="2397"/>
                  <a:pt x="4678" y="2347"/>
                </a:cubicBezTo>
                <a:cubicBezTo>
                  <a:pt x="4664" y="2347"/>
                  <a:pt x="4650" y="2294"/>
                  <a:pt x="4664" y="2268"/>
                </a:cubicBezTo>
                <a:cubicBezTo>
                  <a:pt x="4678" y="2268"/>
                  <a:pt x="4691" y="2268"/>
                  <a:pt x="4704" y="2241"/>
                </a:cubicBezTo>
                <a:cubicBezTo>
                  <a:pt x="4732" y="2241"/>
                  <a:pt x="4759" y="2241"/>
                  <a:pt x="4773" y="2241"/>
                </a:cubicBezTo>
                <a:cubicBezTo>
                  <a:pt x="4813" y="2268"/>
                  <a:pt x="4825" y="2294"/>
                  <a:pt x="4853" y="2320"/>
                </a:cubicBezTo>
                <a:lnTo>
                  <a:pt x="4853" y="2320"/>
                </a:lnTo>
                <a:cubicBezTo>
                  <a:pt x="4840" y="2347"/>
                  <a:pt x="4799" y="2320"/>
                  <a:pt x="4785" y="2371"/>
                </a:cubicBezTo>
                <a:lnTo>
                  <a:pt x="4773" y="2397"/>
                </a:lnTo>
                <a:cubicBezTo>
                  <a:pt x="4813" y="2397"/>
                  <a:pt x="4840" y="2424"/>
                  <a:pt x="4867" y="2424"/>
                </a:cubicBezTo>
                <a:cubicBezTo>
                  <a:pt x="4880" y="2474"/>
                  <a:pt x="4894" y="2503"/>
                  <a:pt x="4907" y="2527"/>
                </a:cubicBezTo>
                <a:close/>
                <a:moveTo>
                  <a:pt x="6569" y="4368"/>
                </a:moveTo>
                <a:lnTo>
                  <a:pt x="6569" y="4368"/>
                </a:lnTo>
                <a:cubicBezTo>
                  <a:pt x="6583" y="4394"/>
                  <a:pt x="6597" y="4421"/>
                  <a:pt x="6624" y="4447"/>
                </a:cubicBezTo>
                <a:lnTo>
                  <a:pt x="6624" y="4447"/>
                </a:lnTo>
                <a:cubicBezTo>
                  <a:pt x="6611" y="4473"/>
                  <a:pt x="6611" y="4497"/>
                  <a:pt x="6597" y="4497"/>
                </a:cubicBezTo>
                <a:cubicBezTo>
                  <a:pt x="6569" y="4524"/>
                  <a:pt x="6569" y="4473"/>
                  <a:pt x="6529" y="4497"/>
                </a:cubicBezTo>
                <a:lnTo>
                  <a:pt x="6529" y="4497"/>
                </a:lnTo>
                <a:cubicBezTo>
                  <a:pt x="6543" y="4524"/>
                  <a:pt x="6569" y="4550"/>
                  <a:pt x="6569" y="4577"/>
                </a:cubicBezTo>
                <a:cubicBezTo>
                  <a:pt x="6543" y="4603"/>
                  <a:pt x="6529" y="4603"/>
                  <a:pt x="6516" y="4653"/>
                </a:cubicBezTo>
                <a:cubicBezTo>
                  <a:pt x="6503" y="4627"/>
                  <a:pt x="6488" y="4603"/>
                  <a:pt x="6488" y="4603"/>
                </a:cubicBezTo>
                <a:lnTo>
                  <a:pt x="6488" y="4603"/>
                </a:lnTo>
                <a:cubicBezTo>
                  <a:pt x="6488" y="4627"/>
                  <a:pt x="6476" y="4653"/>
                  <a:pt x="6476" y="4680"/>
                </a:cubicBezTo>
                <a:cubicBezTo>
                  <a:pt x="6476" y="4706"/>
                  <a:pt x="6488" y="4730"/>
                  <a:pt x="6488" y="4757"/>
                </a:cubicBezTo>
                <a:lnTo>
                  <a:pt x="6488" y="4757"/>
                </a:lnTo>
                <a:cubicBezTo>
                  <a:pt x="6476" y="4757"/>
                  <a:pt x="6434" y="4730"/>
                  <a:pt x="6434" y="4730"/>
                </a:cubicBezTo>
                <a:cubicBezTo>
                  <a:pt x="6422" y="4706"/>
                  <a:pt x="6434" y="4680"/>
                  <a:pt x="6422" y="4680"/>
                </a:cubicBezTo>
                <a:cubicBezTo>
                  <a:pt x="6408" y="4680"/>
                  <a:pt x="6408" y="4680"/>
                  <a:pt x="6394" y="4706"/>
                </a:cubicBezTo>
                <a:cubicBezTo>
                  <a:pt x="6394" y="4680"/>
                  <a:pt x="6380" y="4653"/>
                  <a:pt x="6380" y="4627"/>
                </a:cubicBezTo>
                <a:cubicBezTo>
                  <a:pt x="6380" y="4603"/>
                  <a:pt x="6380" y="4603"/>
                  <a:pt x="6380" y="4577"/>
                </a:cubicBezTo>
                <a:cubicBezTo>
                  <a:pt x="6367" y="4577"/>
                  <a:pt x="6354" y="4577"/>
                  <a:pt x="6340" y="4550"/>
                </a:cubicBezTo>
                <a:cubicBezTo>
                  <a:pt x="6299" y="4524"/>
                  <a:pt x="6299" y="4473"/>
                  <a:pt x="6245" y="4447"/>
                </a:cubicBezTo>
                <a:cubicBezTo>
                  <a:pt x="6245" y="4473"/>
                  <a:pt x="6218" y="4473"/>
                  <a:pt x="6218" y="4497"/>
                </a:cubicBezTo>
                <a:cubicBezTo>
                  <a:pt x="6232" y="4524"/>
                  <a:pt x="6245" y="4550"/>
                  <a:pt x="6259" y="4577"/>
                </a:cubicBezTo>
                <a:cubicBezTo>
                  <a:pt x="6245" y="4577"/>
                  <a:pt x="6245" y="4577"/>
                  <a:pt x="6245" y="4577"/>
                </a:cubicBezTo>
                <a:cubicBezTo>
                  <a:pt x="6245" y="4577"/>
                  <a:pt x="6232" y="4577"/>
                  <a:pt x="6218" y="4603"/>
                </a:cubicBezTo>
                <a:cubicBezTo>
                  <a:pt x="6218" y="4550"/>
                  <a:pt x="6192" y="4524"/>
                  <a:pt x="6178" y="4524"/>
                </a:cubicBezTo>
                <a:cubicBezTo>
                  <a:pt x="6192" y="4577"/>
                  <a:pt x="6205" y="4603"/>
                  <a:pt x="6205" y="4653"/>
                </a:cubicBezTo>
                <a:cubicBezTo>
                  <a:pt x="6218" y="4653"/>
                  <a:pt x="6232" y="4653"/>
                  <a:pt x="6245" y="4653"/>
                </a:cubicBezTo>
                <a:cubicBezTo>
                  <a:pt x="6259" y="4706"/>
                  <a:pt x="6273" y="4757"/>
                  <a:pt x="6287" y="4809"/>
                </a:cubicBezTo>
                <a:cubicBezTo>
                  <a:pt x="6287" y="4809"/>
                  <a:pt x="6287" y="4809"/>
                  <a:pt x="6299" y="4809"/>
                </a:cubicBezTo>
                <a:cubicBezTo>
                  <a:pt x="6299" y="4783"/>
                  <a:pt x="6299" y="4783"/>
                  <a:pt x="6299" y="4783"/>
                </a:cubicBezTo>
                <a:cubicBezTo>
                  <a:pt x="6327" y="4783"/>
                  <a:pt x="6327" y="4836"/>
                  <a:pt x="6340" y="4836"/>
                </a:cubicBezTo>
                <a:cubicBezTo>
                  <a:pt x="6354" y="4860"/>
                  <a:pt x="6367" y="4860"/>
                  <a:pt x="6380" y="4886"/>
                </a:cubicBezTo>
                <a:lnTo>
                  <a:pt x="6380" y="4886"/>
                </a:lnTo>
                <a:lnTo>
                  <a:pt x="6367" y="4886"/>
                </a:lnTo>
                <a:cubicBezTo>
                  <a:pt x="6367" y="4886"/>
                  <a:pt x="6367" y="4886"/>
                  <a:pt x="6367" y="4913"/>
                </a:cubicBezTo>
                <a:cubicBezTo>
                  <a:pt x="6380" y="4992"/>
                  <a:pt x="6434" y="4965"/>
                  <a:pt x="6422" y="5095"/>
                </a:cubicBezTo>
                <a:lnTo>
                  <a:pt x="6422" y="5095"/>
                </a:lnTo>
                <a:cubicBezTo>
                  <a:pt x="6408" y="5042"/>
                  <a:pt x="6394" y="5016"/>
                  <a:pt x="6367" y="4992"/>
                </a:cubicBezTo>
                <a:cubicBezTo>
                  <a:pt x="6367" y="5042"/>
                  <a:pt x="6408" y="5095"/>
                  <a:pt x="6408" y="5146"/>
                </a:cubicBezTo>
                <a:lnTo>
                  <a:pt x="6408" y="5146"/>
                </a:lnTo>
                <a:cubicBezTo>
                  <a:pt x="6394" y="5146"/>
                  <a:pt x="6380" y="5146"/>
                  <a:pt x="6380" y="5146"/>
                </a:cubicBezTo>
                <a:cubicBezTo>
                  <a:pt x="6380" y="5172"/>
                  <a:pt x="6394" y="5198"/>
                  <a:pt x="6408" y="5251"/>
                </a:cubicBezTo>
                <a:cubicBezTo>
                  <a:pt x="6380" y="5225"/>
                  <a:pt x="6354" y="5172"/>
                  <a:pt x="6340" y="5146"/>
                </a:cubicBezTo>
                <a:cubicBezTo>
                  <a:pt x="6273" y="5146"/>
                  <a:pt x="6259" y="5069"/>
                  <a:pt x="6218" y="4992"/>
                </a:cubicBezTo>
                <a:cubicBezTo>
                  <a:pt x="6218" y="5016"/>
                  <a:pt x="6218" y="5042"/>
                  <a:pt x="6218" y="5069"/>
                </a:cubicBezTo>
                <a:cubicBezTo>
                  <a:pt x="6192" y="5042"/>
                  <a:pt x="6192" y="5016"/>
                  <a:pt x="6150" y="5016"/>
                </a:cubicBezTo>
                <a:cubicBezTo>
                  <a:pt x="6150" y="5095"/>
                  <a:pt x="6218" y="5121"/>
                  <a:pt x="6245" y="5172"/>
                </a:cubicBezTo>
                <a:cubicBezTo>
                  <a:pt x="6287" y="5225"/>
                  <a:pt x="6313" y="5275"/>
                  <a:pt x="6327" y="5378"/>
                </a:cubicBezTo>
                <a:cubicBezTo>
                  <a:pt x="6287" y="5328"/>
                  <a:pt x="6245" y="5302"/>
                  <a:pt x="6205" y="5275"/>
                </a:cubicBezTo>
                <a:cubicBezTo>
                  <a:pt x="6178" y="5275"/>
                  <a:pt x="6150" y="5275"/>
                  <a:pt x="6138" y="5251"/>
                </a:cubicBezTo>
                <a:cubicBezTo>
                  <a:pt x="6124" y="5225"/>
                  <a:pt x="6110" y="5225"/>
                  <a:pt x="6110" y="5198"/>
                </a:cubicBezTo>
                <a:cubicBezTo>
                  <a:pt x="6097" y="5198"/>
                  <a:pt x="6084" y="5198"/>
                  <a:pt x="6069" y="5198"/>
                </a:cubicBezTo>
                <a:cubicBezTo>
                  <a:pt x="6069" y="5172"/>
                  <a:pt x="6056" y="5172"/>
                  <a:pt x="6056" y="5172"/>
                </a:cubicBezTo>
                <a:cubicBezTo>
                  <a:pt x="6043" y="5172"/>
                  <a:pt x="6043" y="5172"/>
                  <a:pt x="6029" y="5172"/>
                </a:cubicBezTo>
                <a:cubicBezTo>
                  <a:pt x="6016" y="5121"/>
                  <a:pt x="5989" y="5146"/>
                  <a:pt x="5975" y="5095"/>
                </a:cubicBezTo>
                <a:cubicBezTo>
                  <a:pt x="5989" y="5069"/>
                  <a:pt x="5989" y="5069"/>
                  <a:pt x="6003" y="5042"/>
                </a:cubicBezTo>
                <a:cubicBezTo>
                  <a:pt x="5989" y="5016"/>
                  <a:pt x="5975" y="5016"/>
                  <a:pt x="5961" y="4992"/>
                </a:cubicBezTo>
                <a:cubicBezTo>
                  <a:pt x="5948" y="4992"/>
                  <a:pt x="5948" y="4992"/>
                  <a:pt x="5935" y="4992"/>
                </a:cubicBezTo>
                <a:cubicBezTo>
                  <a:pt x="5908" y="4965"/>
                  <a:pt x="5880" y="4913"/>
                  <a:pt x="5880" y="4836"/>
                </a:cubicBezTo>
                <a:cubicBezTo>
                  <a:pt x="5840" y="4860"/>
                  <a:pt x="5826" y="4809"/>
                  <a:pt x="5800" y="4809"/>
                </a:cubicBezTo>
                <a:lnTo>
                  <a:pt x="5800" y="4809"/>
                </a:lnTo>
                <a:cubicBezTo>
                  <a:pt x="5800" y="4836"/>
                  <a:pt x="5813" y="4860"/>
                  <a:pt x="5800" y="4886"/>
                </a:cubicBezTo>
                <a:lnTo>
                  <a:pt x="5800" y="4886"/>
                </a:lnTo>
                <a:cubicBezTo>
                  <a:pt x="5772" y="4860"/>
                  <a:pt x="5759" y="4860"/>
                  <a:pt x="5746" y="4860"/>
                </a:cubicBezTo>
                <a:cubicBezTo>
                  <a:pt x="5731" y="4860"/>
                  <a:pt x="5719" y="4886"/>
                  <a:pt x="5705" y="4913"/>
                </a:cubicBezTo>
                <a:cubicBezTo>
                  <a:pt x="5665" y="4913"/>
                  <a:pt x="5624" y="4886"/>
                  <a:pt x="5584" y="4860"/>
                </a:cubicBezTo>
                <a:cubicBezTo>
                  <a:pt x="5584" y="4783"/>
                  <a:pt x="5584" y="4757"/>
                  <a:pt x="5624" y="4757"/>
                </a:cubicBezTo>
                <a:cubicBezTo>
                  <a:pt x="5624" y="4730"/>
                  <a:pt x="5624" y="4706"/>
                  <a:pt x="5624" y="4706"/>
                </a:cubicBezTo>
                <a:cubicBezTo>
                  <a:pt x="5637" y="4680"/>
                  <a:pt x="5719" y="4706"/>
                  <a:pt x="5719" y="4730"/>
                </a:cubicBezTo>
                <a:cubicBezTo>
                  <a:pt x="5731" y="4757"/>
                  <a:pt x="5746" y="4757"/>
                  <a:pt x="5746" y="4783"/>
                </a:cubicBezTo>
                <a:lnTo>
                  <a:pt x="5746" y="4783"/>
                </a:lnTo>
                <a:cubicBezTo>
                  <a:pt x="5746" y="4757"/>
                  <a:pt x="5746" y="4730"/>
                  <a:pt x="5746" y="4706"/>
                </a:cubicBezTo>
                <a:cubicBezTo>
                  <a:pt x="5786" y="4706"/>
                  <a:pt x="5800" y="4680"/>
                  <a:pt x="5826" y="4680"/>
                </a:cubicBezTo>
                <a:cubicBezTo>
                  <a:pt x="5840" y="4680"/>
                  <a:pt x="5854" y="4680"/>
                  <a:pt x="5867" y="4680"/>
                </a:cubicBezTo>
                <a:lnTo>
                  <a:pt x="5867" y="4680"/>
                </a:lnTo>
                <a:cubicBezTo>
                  <a:pt x="5867" y="4680"/>
                  <a:pt x="5867" y="4680"/>
                  <a:pt x="5867" y="4653"/>
                </a:cubicBezTo>
                <a:cubicBezTo>
                  <a:pt x="5854" y="4653"/>
                  <a:pt x="5813" y="4550"/>
                  <a:pt x="5813" y="4550"/>
                </a:cubicBezTo>
                <a:cubicBezTo>
                  <a:pt x="5813" y="4524"/>
                  <a:pt x="5880" y="4473"/>
                  <a:pt x="5894" y="4447"/>
                </a:cubicBezTo>
                <a:cubicBezTo>
                  <a:pt x="5894" y="4421"/>
                  <a:pt x="5894" y="4421"/>
                  <a:pt x="5908" y="4394"/>
                </a:cubicBezTo>
                <a:cubicBezTo>
                  <a:pt x="5908" y="4368"/>
                  <a:pt x="5921" y="4341"/>
                  <a:pt x="5935" y="4317"/>
                </a:cubicBezTo>
                <a:cubicBezTo>
                  <a:pt x="5935" y="4265"/>
                  <a:pt x="5894" y="4135"/>
                  <a:pt x="5880" y="4109"/>
                </a:cubicBezTo>
                <a:cubicBezTo>
                  <a:pt x="5854" y="4084"/>
                  <a:pt x="5826" y="4084"/>
                  <a:pt x="5813" y="4058"/>
                </a:cubicBezTo>
                <a:cubicBezTo>
                  <a:pt x="5813" y="4032"/>
                  <a:pt x="5786" y="3979"/>
                  <a:pt x="5786" y="3955"/>
                </a:cubicBezTo>
                <a:cubicBezTo>
                  <a:pt x="5772" y="3979"/>
                  <a:pt x="5772" y="3979"/>
                  <a:pt x="5759" y="4005"/>
                </a:cubicBezTo>
                <a:cubicBezTo>
                  <a:pt x="5746" y="4005"/>
                  <a:pt x="5746" y="4005"/>
                  <a:pt x="5731" y="4005"/>
                </a:cubicBezTo>
                <a:cubicBezTo>
                  <a:pt x="5719" y="4005"/>
                  <a:pt x="5691" y="4005"/>
                  <a:pt x="5677" y="4032"/>
                </a:cubicBezTo>
                <a:lnTo>
                  <a:pt x="5677" y="4032"/>
                </a:lnTo>
                <a:cubicBezTo>
                  <a:pt x="5677" y="4005"/>
                  <a:pt x="5665" y="3979"/>
                  <a:pt x="5665" y="3955"/>
                </a:cubicBezTo>
                <a:cubicBezTo>
                  <a:pt x="5691" y="3955"/>
                  <a:pt x="5719" y="3955"/>
                  <a:pt x="5731" y="3955"/>
                </a:cubicBezTo>
                <a:cubicBezTo>
                  <a:pt x="5731" y="3926"/>
                  <a:pt x="5731" y="3926"/>
                  <a:pt x="5731" y="3926"/>
                </a:cubicBezTo>
                <a:cubicBezTo>
                  <a:pt x="5705" y="3876"/>
                  <a:pt x="5677" y="3849"/>
                  <a:pt x="5651" y="3799"/>
                </a:cubicBezTo>
                <a:cubicBezTo>
                  <a:pt x="5637" y="3799"/>
                  <a:pt x="5637" y="3799"/>
                  <a:pt x="5624" y="3799"/>
                </a:cubicBezTo>
                <a:cubicBezTo>
                  <a:pt x="5624" y="3799"/>
                  <a:pt x="5610" y="3799"/>
                  <a:pt x="5610" y="3772"/>
                </a:cubicBezTo>
                <a:cubicBezTo>
                  <a:pt x="5597" y="3693"/>
                  <a:pt x="5570" y="3693"/>
                  <a:pt x="5542" y="3669"/>
                </a:cubicBezTo>
                <a:cubicBezTo>
                  <a:pt x="5542" y="3643"/>
                  <a:pt x="5530" y="3643"/>
                  <a:pt x="5516" y="3616"/>
                </a:cubicBezTo>
                <a:lnTo>
                  <a:pt x="5502" y="3643"/>
                </a:lnTo>
                <a:cubicBezTo>
                  <a:pt x="5475" y="3616"/>
                  <a:pt x="5448" y="3564"/>
                  <a:pt x="5435" y="3590"/>
                </a:cubicBezTo>
                <a:lnTo>
                  <a:pt x="5421" y="3590"/>
                </a:lnTo>
                <a:cubicBezTo>
                  <a:pt x="5421" y="3590"/>
                  <a:pt x="5421" y="3590"/>
                  <a:pt x="5421" y="3616"/>
                </a:cubicBezTo>
                <a:cubicBezTo>
                  <a:pt x="5435" y="3669"/>
                  <a:pt x="5530" y="3669"/>
                  <a:pt x="5542" y="3720"/>
                </a:cubicBezTo>
                <a:cubicBezTo>
                  <a:pt x="5542" y="3746"/>
                  <a:pt x="5542" y="3746"/>
                  <a:pt x="5542" y="3772"/>
                </a:cubicBezTo>
                <a:cubicBezTo>
                  <a:pt x="5530" y="3772"/>
                  <a:pt x="5530" y="3772"/>
                  <a:pt x="5516" y="3799"/>
                </a:cubicBezTo>
                <a:cubicBezTo>
                  <a:pt x="5461" y="3799"/>
                  <a:pt x="5421" y="3693"/>
                  <a:pt x="5393" y="3746"/>
                </a:cubicBezTo>
                <a:lnTo>
                  <a:pt x="5393" y="3746"/>
                </a:lnTo>
                <a:cubicBezTo>
                  <a:pt x="5393" y="3772"/>
                  <a:pt x="5407" y="3772"/>
                  <a:pt x="5407" y="3823"/>
                </a:cubicBezTo>
                <a:cubicBezTo>
                  <a:pt x="5393" y="3799"/>
                  <a:pt x="5367" y="3746"/>
                  <a:pt x="5353" y="3772"/>
                </a:cubicBezTo>
                <a:cubicBezTo>
                  <a:pt x="5340" y="3772"/>
                  <a:pt x="5327" y="3772"/>
                  <a:pt x="5327" y="3799"/>
                </a:cubicBezTo>
                <a:cubicBezTo>
                  <a:pt x="5313" y="3772"/>
                  <a:pt x="5300" y="3746"/>
                  <a:pt x="5272" y="3772"/>
                </a:cubicBezTo>
                <a:lnTo>
                  <a:pt x="5259" y="3772"/>
                </a:lnTo>
                <a:cubicBezTo>
                  <a:pt x="5232" y="3772"/>
                  <a:pt x="5204" y="3746"/>
                  <a:pt x="5164" y="3746"/>
                </a:cubicBezTo>
                <a:cubicBezTo>
                  <a:pt x="5151" y="3746"/>
                  <a:pt x="5123" y="3746"/>
                  <a:pt x="5097" y="3746"/>
                </a:cubicBezTo>
                <a:cubicBezTo>
                  <a:pt x="5083" y="3720"/>
                  <a:pt x="5083" y="3720"/>
                  <a:pt x="5069" y="3720"/>
                </a:cubicBezTo>
                <a:cubicBezTo>
                  <a:pt x="5069" y="3693"/>
                  <a:pt x="5069" y="3669"/>
                  <a:pt x="5069" y="3643"/>
                </a:cubicBezTo>
                <a:cubicBezTo>
                  <a:pt x="5056" y="3643"/>
                  <a:pt x="5043" y="3643"/>
                  <a:pt x="5029" y="3643"/>
                </a:cubicBezTo>
                <a:lnTo>
                  <a:pt x="5029" y="3669"/>
                </a:lnTo>
                <a:cubicBezTo>
                  <a:pt x="4974" y="3693"/>
                  <a:pt x="4894" y="3643"/>
                  <a:pt x="4894" y="3564"/>
                </a:cubicBezTo>
                <a:cubicBezTo>
                  <a:pt x="4920" y="3540"/>
                  <a:pt x="5002" y="3564"/>
                  <a:pt x="5016" y="3540"/>
                </a:cubicBezTo>
                <a:cubicBezTo>
                  <a:pt x="4974" y="3436"/>
                  <a:pt x="4920" y="3461"/>
                  <a:pt x="4840" y="3436"/>
                </a:cubicBezTo>
                <a:cubicBezTo>
                  <a:pt x="4853" y="3357"/>
                  <a:pt x="4853" y="3331"/>
                  <a:pt x="4880" y="3305"/>
                </a:cubicBezTo>
                <a:cubicBezTo>
                  <a:pt x="4880" y="3305"/>
                  <a:pt x="4880" y="3305"/>
                  <a:pt x="4880" y="3280"/>
                </a:cubicBezTo>
                <a:cubicBezTo>
                  <a:pt x="4880" y="3280"/>
                  <a:pt x="4867" y="3254"/>
                  <a:pt x="4853" y="3254"/>
                </a:cubicBezTo>
                <a:cubicBezTo>
                  <a:pt x="4853" y="3045"/>
                  <a:pt x="5029" y="2839"/>
                  <a:pt x="5137" y="2916"/>
                </a:cubicBezTo>
                <a:cubicBezTo>
                  <a:pt x="5137" y="2942"/>
                  <a:pt x="5137" y="2942"/>
                  <a:pt x="5137" y="2942"/>
                </a:cubicBezTo>
                <a:cubicBezTo>
                  <a:pt x="5111" y="2968"/>
                  <a:pt x="5043" y="3098"/>
                  <a:pt x="5043" y="3124"/>
                </a:cubicBezTo>
                <a:cubicBezTo>
                  <a:pt x="5043" y="3151"/>
                  <a:pt x="5043" y="3175"/>
                  <a:pt x="5043" y="3175"/>
                </a:cubicBezTo>
                <a:cubicBezTo>
                  <a:pt x="5056" y="3201"/>
                  <a:pt x="5069" y="3201"/>
                  <a:pt x="5083" y="3228"/>
                </a:cubicBezTo>
                <a:cubicBezTo>
                  <a:pt x="5043" y="3331"/>
                  <a:pt x="5111" y="3384"/>
                  <a:pt x="5137" y="3436"/>
                </a:cubicBezTo>
                <a:cubicBezTo>
                  <a:pt x="5137" y="3461"/>
                  <a:pt x="5137" y="3461"/>
                  <a:pt x="5137" y="3461"/>
                </a:cubicBezTo>
                <a:cubicBezTo>
                  <a:pt x="5123" y="3461"/>
                  <a:pt x="5111" y="3487"/>
                  <a:pt x="5097" y="3487"/>
                </a:cubicBezTo>
                <a:lnTo>
                  <a:pt x="5097" y="3513"/>
                </a:lnTo>
                <a:cubicBezTo>
                  <a:pt x="5123" y="3513"/>
                  <a:pt x="5151" y="3540"/>
                  <a:pt x="5164" y="3540"/>
                </a:cubicBezTo>
                <a:cubicBezTo>
                  <a:pt x="5178" y="3513"/>
                  <a:pt x="5191" y="3461"/>
                  <a:pt x="5178" y="3436"/>
                </a:cubicBezTo>
                <a:cubicBezTo>
                  <a:pt x="5178" y="3408"/>
                  <a:pt x="5151" y="3408"/>
                  <a:pt x="5137" y="3384"/>
                </a:cubicBezTo>
                <a:cubicBezTo>
                  <a:pt x="5137" y="3357"/>
                  <a:pt x="5123" y="3331"/>
                  <a:pt x="5123" y="3331"/>
                </a:cubicBezTo>
                <a:cubicBezTo>
                  <a:pt x="5123" y="3305"/>
                  <a:pt x="5137" y="3280"/>
                  <a:pt x="5151" y="3280"/>
                </a:cubicBezTo>
                <a:cubicBezTo>
                  <a:pt x="5164" y="3280"/>
                  <a:pt x="5178" y="3280"/>
                  <a:pt x="5191" y="3280"/>
                </a:cubicBezTo>
                <a:cubicBezTo>
                  <a:pt x="5191" y="3280"/>
                  <a:pt x="5191" y="3280"/>
                  <a:pt x="5191" y="3254"/>
                </a:cubicBezTo>
                <a:cubicBezTo>
                  <a:pt x="5191" y="3254"/>
                  <a:pt x="5178" y="3228"/>
                  <a:pt x="5164" y="3228"/>
                </a:cubicBezTo>
                <a:lnTo>
                  <a:pt x="5151" y="3228"/>
                </a:lnTo>
                <a:cubicBezTo>
                  <a:pt x="5137" y="3201"/>
                  <a:pt x="5137" y="3201"/>
                  <a:pt x="5123" y="3201"/>
                </a:cubicBezTo>
                <a:cubicBezTo>
                  <a:pt x="5123" y="3175"/>
                  <a:pt x="5123" y="3124"/>
                  <a:pt x="5123" y="3098"/>
                </a:cubicBezTo>
                <a:cubicBezTo>
                  <a:pt x="5137" y="3098"/>
                  <a:pt x="5137" y="3098"/>
                  <a:pt x="5151" y="3072"/>
                </a:cubicBezTo>
                <a:cubicBezTo>
                  <a:pt x="5164" y="3098"/>
                  <a:pt x="5191" y="3098"/>
                  <a:pt x="5218" y="3098"/>
                </a:cubicBezTo>
                <a:cubicBezTo>
                  <a:pt x="5218" y="3098"/>
                  <a:pt x="5218" y="3098"/>
                  <a:pt x="5218" y="3072"/>
                </a:cubicBezTo>
                <a:cubicBezTo>
                  <a:pt x="5204" y="3072"/>
                  <a:pt x="5178" y="3045"/>
                  <a:pt x="5164" y="3021"/>
                </a:cubicBezTo>
                <a:lnTo>
                  <a:pt x="5164" y="3021"/>
                </a:lnTo>
                <a:cubicBezTo>
                  <a:pt x="5204" y="2995"/>
                  <a:pt x="5313" y="2889"/>
                  <a:pt x="5367" y="2942"/>
                </a:cubicBezTo>
                <a:cubicBezTo>
                  <a:pt x="5381" y="2968"/>
                  <a:pt x="5393" y="2995"/>
                  <a:pt x="5407" y="3021"/>
                </a:cubicBezTo>
                <a:cubicBezTo>
                  <a:pt x="5407" y="3045"/>
                  <a:pt x="5421" y="3072"/>
                  <a:pt x="5435" y="3098"/>
                </a:cubicBezTo>
                <a:cubicBezTo>
                  <a:pt x="5435" y="3124"/>
                  <a:pt x="5407" y="3201"/>
                  <a:pt x="5393" y="3228"/>
                </a:cubicBezTo>
                <a:cubicBezTo>
                  <a:pt x="5393" y="3254"/>
                  <a:pt x="5393" y="3280"/>
                  <a:pt x="5393" y="3331"/>
                </a:cubicBezTo>
                <a:cubicBezTo>
                  <a:pt x="5435" y="3331"/>
                  <a:pt x="5461" y="3305"/>
                  <a:pt x="5461" y="3254"/>
                </a:cubicBezTo>
                <a:cubicBezTo>
                  <a:pt x="5488" y="3254"/>
                  <a:pt x="5502" y="3254"/>
                  <a:pt x="5516" y="3254"/>
                </a:cubicBezTo>
                <a:cubicBezTo>
                  <a:pt x="5516" y="3280"/>
                  <a:pt x="5516" y="3305"/>
                  <a:pt x="5516" y="3331"/>
                </a:cubicBezTo>
                <a:cubicBezTo>
                  <a:pt x="5530" y="3331"/>
                  <a:pt x="5542" y="3357"/>
                  <a:pt x="5542" y="3357"/>
                </a:cubicBezTo>
                <a:cubicBezTo>
                  <a:pt x="5542" y="3357"/>
                  <a:pt x="5542" y="3357"/>
                  <a:pt x="5556" y="3357"/>
                </a:cubicBezTo>
                <a:cubicBezTo>
                  <a:pt x="5542" y="3305"/>
                  <a:pt x="5542" y="3280"/>
                  <a:pt x="5542" y="3254"/>
                </a:cubicBezTo>
                <a:cubicBezTo>
                  <a:pt x="5570" y="3098"/>
                  <a:pt x="5637" y="3175"/>
                  <a:pt x="5705" y="3201"/>
                </a:cubicBezTo>
                <a:cubicBezTo>
                  <a:pt x="5719" y="3201"/>
                  <a:pt x="5731" y="3175"/>
                  <a:pt x="5746" y="3201"/>
                </a:cubicBezTo>
                <a:cubicBezTo>
                  <a:pt x="5759" y="3228"/>
                  <a:pt x="5772" y="3254"/>
                  <a:pt x="5772" y="3280"/>
                </a:cubicBezTo>
                <a:cubicBezTo>
                  <a:pt x="5786" y="3280"/>
                  <a:pt x="5800" y="3305"/>
                  <a:pt x="5813" y="3331"/>
                </a:cubicBezTo>
                <a:lnTo>
                  <a:pt x="5813" y="3331"/>
                </a:lnTo>
                <a:cubicBezTo>
                  <a:pt x="5800" y="3357"/>
                  <a:pt x="5772" y="3384"/>
                  <a:pt x="5759" y="3408"/>
                </a:cubicBezTo>
                <a:cubicBezTo>
                  <a:pt x="5759" y="3436"/>
                  <a:pt x="5772" y="3436"/>
                  <a:pt x="5772" y="3436"/>
                </a:cubicBezTo>
                <a:cubicBezTo>
                  <a:pt x="5772" y="3461"/>
                  <a:pt x="5772" y="3461"/>
                  <a:pt x="5786" y="3461"/>
                </a:cubicBezTo>
                <a:cubicBezTo>
                  <a:pt x="5800" y="3436"/>
                  <a:pt x="5813" y="3408"/>
                  <a:pt x="5840" y="3408"/>
                </a:cubicBezTo>
                <a:cubicBezTo>
                  <a:pt x="5854" y="3436"/>
                  <a:pt x="5867" y="3461"/>
                  <a:pt x="5880" y="3513"/>
                </a:cubicBezTo>
                <a:lnTo>
                  <a:pt x="5880" y="3513"/>
                </a:lnTo>
                <a:cubicBezTo>
                  <a:pt x="5894" y="3461"/>
                  <a:pt x="5908" y="3436"/>
                  <a:pt x="5921" y="3408"/>
                </a:cubicBezTo>
                <a:cubicBezTo>
                  <a:pt x="5948" y="3436"/>
                  <a:pt x="5975" y="3436"/>
                  <a:pt x="6003" y="3461"/>
                </a:cubicBezTo>
                <a:lnTo>
                  <a:pt x="6003" y="3461"/>
                </a:lnTo>
                <a:cubicBezTo>
                  <a:pt x="5989" y="3513"/>
                  <a:pt x="5975" y="3540"/>
                  <a:pt x="5961" y="3564"/>
                </a:cubicBezTo>
                <a:cubicBezTo>
                  <a:pt x="5989" y="3564"/>
                  <a:pt x="6003" y="3540"/>
                  <a:pt x="6043" y="3540"/>
                </a:cubicBezTo>
                <a:cubicBezTo>
                  <a:pt x="6043" y="3540"/>
                  <a:pt x="6043" y="3564"/>
                  <a:pt x="6043" y="3590"/>
                </a:cubicBezTo>
                <a:cubicBezTo>
                  <a:pt x="6043" y="3616"/>
                  <a:pt x="6056" y="3616"/>
                  <a:pt x="6056" y="3616"/>
                </a:cubicBezTo>
                <a:cubicBezTo>
                  <a:pt x="6097" y="3616"/>
                  <a:pt x="6138" y="3564"/>
                  <a:pt x="6178" y="3643"/>
                </a:cubicBezTo>
                <a:cubicBezTo>
                  <a:pt x="6164" y="3693"/>
                  <a:pt x="6124" y="3693"/>
                  <a:pt x="6110" y="3720"/>
                </a:cubicBezTo>
                <a:cubicBezTo>
                  <a:pt x="6097" y="3720"/>
                  <a:pt x="6097" y="3746"/>
                  <a:pt x="6097" y="3746"/>
                </a:cubicBezTo>
                <a:lnTo>
                  <a:pt x="6110" y="3772"/>
                </a:lnTo>
                <a:cubicBezTo>
                  <a:pt x="6124" y="3772"/>
                  <a:pt x="6138" y="3746"/>
                  <a:pt x="6150" y="3746"/>
                </a:cubicBezTo>
                <a:cubicBezTo>
                  <a:pt x="6164" y="3746"/>
                  <a:pt x="6164" y="3746"/>
                  <a:pt x="6178" y="3746"/>
                </a:cubicBezTo>
                <a:cubicBezTo>
                  <a:pt x="6192" y="3720"/>
                  <a:pt x="6192" y="3693"/>
                  <a:pt x="6205" y="3693"/>
                </a:cubicBezTo>
                <a:cubicBezTo>
                  <a:pt x="6232" y="3693"/>
                  <a:pt x="6259" y="3746"/>
                  <a:pt x="6259" y="3799"/>
                </a:cubicBezTo>
                <a:cubicBezTo>
                  <a:pt x="6232" y="3799"/>
                  <a:pt x="6205" y="3799"/>
                  <a:pt x="6192" y="3823"/>
                </a:cubicBezTo>
                <a:lnTo>
                  <a:pt x="6192" y="3823"/>
                </a:lnTo>
                <a:cubicBezTo>
                  <a:pt x="6192" y="3876"/>
                  <a:pt x="6245" y="3876"/>
                  <a:pt x="6259" y="3876"/>
                </a:cubicBezTo>
                <a:cubicBezTo>
                  <a:pt x="6273" y="3902"/>
                  <a:pt x="6273" y="3902"/>
                  <a:pt x="6287" y="3926"/>
                </a:cubicBezTo>
                <a:lnTo>
                  <a:pt x="6287" y="3926"/>
                </a:lnTo>
                <a:cubicBezTo>
                  <a:pt x="6259" y="3926"/>
                  <a:pt x="6245" y="3926"/>
                  <a:pt x="6232" y="3926"/>
                </a:cubicBezTo>
                <a:cubicBezTo>
                  <a:pt x="6218" y="3926"/>
                  <a:pt x="6192" y="3902"/>
                  <a:pt x="6178" y="3902"/>
                </a:cubicBezTo>
                <a:cubicBezTo>
                  <a:pt x="6178" y="3902"/>
                  <a:pt x="6178" y="3902"/>
                  <a:pt x="6164" y="3926"/>
                </a:cubicBezTo>
                <a:lnTo>
                  <a:pt x="6164" y="3926"/>
                </a:lnTo>
                <a:cubicBezTo>
                  <a:pt x="6178" y="3926"/>
                  <a:pt x="6192" y="3955"/>
                  <a:pt x="6205" y="3979"/>
                </a:cubicBezTo>
                <a:cubicBezTo>
                  <a:pt x="6205" y="3979"/>
                  <a:pt x="6205" y="3979"/>
                  <a:pt x="6192" y="3979"/>
                </a:cubicBezTo>
                <a:cubicBezTo>
                  <a:pt x="6178" y="4005"/>
                  <a:pt x="6164" y="4005"/>
                  <a:pt x="6150" y="4005"/>
                </a:cubicBezTo>
                <a:cubicBezTo>
                  <a:pt x="6178" y="4058"/>
                  <a:pt x="6232" y="4058"/>
                  <a:pt x="6259" y="4109"/>
                </a:cubicBezTo>
                <a:cubicBezTo>
                  <a:pt x="6273" y="4135"/>
                  <a:pt x="6273" y="4161"/>
                  <a:pt x="6287" y="4188"/>
                </a:cubicBezTo>
                <a:cubicBezTo>
                  <a:pt x="6313" y="4161"/>
                  <a:pt x="6313" y="4188"/>
                  <a:pt x="6354" y="4188"/>
                </a:cubicBezTo>
                <a:cubicBezTo>
                  <a:pt x="6367" y="4212"/>
                  <a:pt x="6380" y="4161"/>
                  <a:pt x="6394" y="4188"/>
                </a:cubicBezTo>
                <a:cubicBezTo>
                  <a:pt x="6422" y="4212"/>
                  <a:pt x="6448" y="4265"/>
                  <a:pt x="6448" y="4291"/>
                </a:cubicBezTo>
                <a:lnTo>
                  <a:pt x="6448" y="4291"/>
                </a:lnTo>
                <a:cubicBezTo>
                  <a:pt x="6434" y="4291"/>
                  <a:pt x="6422" y="4317"/>
                  <a:pt x="6408" y="4317"/>
                </a:cubicBezTo>
                <a:lnTo>
                  <a:pt x="6408" y="4341"/>
                </a:lnTo>
                <a:cubicBezTo>
                  <a:pt x="6448" y="4341"/>
                  <a:pt x="6476" y="4341"/>
                  <a:pt x="6516" y="4341"/>
                </a:cubicBezTo>
                <a:cubicBezTo>
                  <a:pt x="6503" y="4368"/>
                  <a:pt x="6503" y="4368"/>
                  <a:pt x="6503" y="4394"/>
                </a:cubicBezTo>
                <a:cubicBezTo>
                  <a:pt x="6529" y="4394"/>
                  <a:pt x="6543" y="4394"/>
                  <a:pt x="6569" y="4368"/>
                </a:cubicBezTo>
                <a:close/>
                <a:moveTo>
                  <a:pt x="6705" y="2450"/>
                </a:moveTo>
                <a:lnTo>
                  <a:pt x="6705" y="2450"/>
                </a:lnTo>
                <a:lnTo>
                  <a:pt x="6718" y="2424"/>
                </a:lnTo>
                <a:lnTo>
                  <a:pt x="6718" y="2424"/>
                </a:lnTo>
                <a:cubicBezTo>
                  <a:pt x="6732" y="2450"/>
                  <a:pt x="6732" y="2450"/>
                  <a:pt x="6732" y="2474"/>
                </a:cubicBezTo>
                <a:cubicBezTo>
                  <a:pt x="6718" y="2474"/>
                  <a:pt x="6705" y="2474"/>
                  <a:pt x="6705" y="2450"/>
                </a:cubicBezTo>
                <a:close/>
                <a:moveTo>
                  <a:pt x="6800" y="3175"/>
                </a:moveTo>
                <a:lnTo>
                  <a:pt x="6800" y="3175"/>
                </a:lnTo>
                <a:cubicBezTo>
                  <a:pt x="6800" y="3151"/>
                  <a:pt x="6813" y="3151"/>
                  <a:pt x="6827" y="3124"/>
                </a:cubicBezTo>
                <a:cubicBezTo>
                  <a:pt x="6867" y="3098"/>
                  <a:pt x="6895" y="3124"/>
                  <a:pt x="6908" y="3151"/>
                </a:cubicBezTo>
                <a:cubicBezTo>
                  <a:pt x="6921" y="3175"/>
                  <a:pt x="6935" y="3201"/>
                  <a:pt x="6948" y="3201"/>
                </a:cubicBezTo>
                <a:cubicBezTo>
                  <a:pt x="6962" y="3201"/>
                  <a:pt x="6990" y="3228"/>
                  <a:pt x="6975" y="3254"/>
                </a:cubicBezTo>
                <a:cubicBezTo>
                  <a:pt x="6975" y="3280"/>
                  <a:pt x="6948" y="3305"/>
                  <a:pt x="6935" y="3331"/>
                </a:cubicBezTo>
                <a:cubicBezTo>
                  <a:pt x="6921" y="3331"/>
                  <a:pt x="6908" y="3331"/>
                  <a:pt x="6895" y="3331"/>
                </a:cubicBezTo>
                <a:cubicBezTo>
                  <a:pt x="6895" y="3331"/>
                  <a:pt x="6881" y="3357"/>
                  <a:pt x="6867" y="3357"/>
                </a:cubicBezTo>
                <a:cubicBezTo>
                  <a:pt x="6867" y="3357"/>
                  <a:pt x="6827" y="3331"/>
                  <a:pt x="6841" y="3305"/>
                </a:cubicBezTo>
                <a:lnTo>
                  <a:pt x="6853" y="3305"/>
                </a:lnTo>
                <a:cubicBezTo>
                  <a:pt x="6867" y="3305"/>
                  <a:pt x="6867" y="3305"/>
                  <a:pt x="6867" y="3280"/>
                </a:cubicBezTo>
                <a:lnTo>
                  <a:pt x="6867" y="3280"/>
                </a:lnTo>
                <a:lnTo>
                  <a:pt x="6853" y="3280"/>
                </a:lnTo>
                <a:lnTo>
                  <a:pt x="6853" y="3280"/>
                </a:lnTo>
                <a:lnTo>
                  <a:pt x="6853" y="3280"/>
                </a:lnTo>
                <a:lnTo>
                  <a:pt x="6841" y="3280"/>
                </a:lnTo>
                <a:cubicBezTo>
                  <a:pt x="6827" y="3280"/>
                  <a:pt x="6827" y="3280"/>
                  <a:pt x="6813" y="3280"/>
                </a:cubicBezTo>
                <a:cubicBezTo>
                  <a:pt x="6800" y="3280"/>
                  <a:pt x="6800" y="3280"/>
                  <a:pt x="6800" y="3254"/>
                </a:cubicBezTo>
                <a:cubicBezTo>
                  <a:pt x="6786" y="3254"/>
                  <a:pt x="6786" y="3254"/>
                  <a:pt x="6786" y="3254"/>
                </a:cubicBezTo>
                <a:cubicBezTo>
                  <a:pt x="6800" y="3254"/>
                  <a:pt x="6813" y="3254"/>
                  <a:pt x="6813" y="3254"/>
                </a:cubicBezTo>
                <a:cubicBezTo>
                  <a:pt x="6813" y="3228"/>
                  <a:pt x="6800" y="3228"/>
                  <a:pt x="6800" y="3228"/>
                </a:cubicBezTo>
                <a:cubicBezTo>
                  <a:pt x="6800" y="3201"/>
                  <a:pt x="6800" y="3201"/>
                  <a:pt x="6800" y="3201"/>
                </a:cubicBezTo>
                <a:cubicBezTo>
                  <a:pt x="6813" y="3201"/>
                  <a:pt x="6813" y="3201"/>
                  <a:pt x="6813" y="3201"/>
                </a:cubicBezTo>
                <a:cubicBezTo>
                  <a:pt x="6813" y="3175"/>
                  <a:pt x="6800" y="3175"/>
                  <a:pt x="6800" y="3175"/>
                </a:cubicBezTo>
                <a:close/>
                <a:moveTo>
                  <a:pt x="5677" y="11655"/>
                </a:moveTo>
                <a:lnTo>
                  <a:pt x="5677" y="11655"/>
                </a:lnTo>
                <a:lnTo>
                  <a:pt x="5677" y="11655"/>
                </a:lnTo>
                <a:cubicBezTo>
                  <a:pt x="5665" y="11655"/>
                  <a:pt x="5665" y="11655"/>
                  <a:pt x="5651" y="11655"/>
                </a:cubicBezTo>
                <a:cubicBezTo>
                  <a:pt x="5637" y="11629"/>
                  <a:pt x="5624" y="11655"/>
                  <a:pt x="5624" y="11655"/>
                </a:cubicBezTo>
                <a:cubicBezTo>
                  <a:pt x="5610" y="11681"/>
                  <a:pt x="5556" y="11629"/>
                  <a:pt x="5556" y="11602"/>
                </a:cubicBezTo>
                <a:cubicBezTo>
                  <a:pt x="5556" y="11602"/>
                  <a:pt x="5570" y="11602"/>
                  <a:pt x="5570" y="11578"/>
                </a:cubicBezTo>
                <a:cubicBezTo>
                  <a:pt x="5610" y="11578"/>
                  <a:pt x="5665" y="11602"/>
                  <a:pt x="5677" y="11655"/>
                </a:cubicBezTo>
                <a:close/>
                <a:moveTo>
                  <a:pt x="5719" y="9295"/>
                </a:moveTo>
                <a:lnTo>
                  <a:pt x="5719" y="9295"/>
                </a:lnTo>
                <a:close/>
                <a:moveTo>
                  <a:pt x="5719" y="9269"/>
                </a:moveTo>
                <a:lnTo>
                  <a:pt x="5719" y="9269"/>
                </a:lnTo>
                <a:cubicBezTo>
                  <a:pt x="5719" y="9269"/>
                  <a:pt x="5719" y="9269"/>
                  <a:pt x="5719" y="9295"/>
                </a:cubicBezTo>
                <a:lnTo>
                  <a:pt x="5719" y="9295"/>
                </a:lnTo>
                <a:cubicBezTo>
                  <a:pt x="5719" y="9269"/>
                  <a:pt x="5719" y="9269"/>
                  <a:pt x="5719" y="9269"/>
                </a:cubicBezTo>
                <a:close/>
                <a:moveTo>
                  <a:pt x="5731" y="9372"/>
                </a:moveTo>
                <a:lnTo>
                  <a:pt x="5731" y="9372"/>
                </a:lnTo>
                <a:cubicBezTo>
                  <a:pt x="5731" y="9372"/>
                  <a:pt x="5731" y="9372"/>
                  <a:pt x="5731" y="9348"/>
                </a:cubicBezTo>
                <a:cubicBezTo>
                  <a:pt x="5731" y="9348"/>
                  <a:pt x="5719" y="9322"/>
                  <a:pt x="5719" y="9295"/>
                </a:cubicBezTo>
                <a:cubicBezTo>
                  <a:pt x="5731" y="9322"/>
                  <a:pt x="5731" y="9348"/>
                  <a:pt x="5731" y="9372"/>
                </a:cubicBezTo>
                <a:close/>
                <a:moveTo>
                  <a:pt x="5813" y="11369"/>
                </a:moveTo>
                <a:lnTo>
                  <a:pt x="5813" y="11369"/>
                </a:lnTo>
                <a:lnTo>
                  <a:pt x="5813" y="11369"/>
                </a:lnTo>
                <a:cubicBezTo>
                  <a:pt x="5786" y="11396"/>
                  <a:pt x="5759" y="11396"/>
                  <a:pt x="5746" y="11422"/>
                </a:cubicBezTo>
                <a:cubicBezTo>
                  <a:pt x="5719" y="11396"/>
                  <a:pt x="5691" y="11396"/>
                  <a:pt x="5677" y="11396"/>
                </a:cubicBezTo>
                <a:cubicBezTo>
                  <a:pt x="5651" y="11396"/>
                  <a:pt x="5624" y="11422"/>
                  <a:pt x="5597" y="11422"/>
                </a:cubicBezTo>
                <a:lnTo>
                  <a:pt x="5597" y="11422"/>
                </a:lnTo>
                <a:cubicBezTo>
                  <a:pt x="5597" y="11396"/>
                  <a:pt x="5597" y="11396"/>
                  <a:pt x="5610" y="11396"/>
                </a:cubicBezTo>
                <a:cubicBezTo>
                  <a:pt x="5610" y="11369"/>
                  <a:pt x="5624" y="11369"/>
                  <a:pt x="5624" y="11343"/>
                </a:cubicBezTo>
                <a:cubicBezTo>
                  <a:pt x="5610" y="11319"/>
                  <a:pt x="5570" y="11319"/>
                  <a:pt x="5542" y="11292"/>
                </a:cubicBezTo>
                <a:cubicBezTo>
                  <a:pt x="5542" y="11266"/>
                  <a:pt x="5542" y="11216"/>
                  <a:pt x="5530" y="11216"/>
                </a:cubicBezTo>
                <a:cubicBezTo>
                  <a:pt x="5516" y="11187"/>
                  <a:pt x="5488" y="11216"/>
                  <a:pt x="5475" y="11187"/>
                </a:cubicBezTo>
                <a:cubicBezTo>
                  <a:pt x="5448" y="11187"/>
                  <a:pt x="5435" y="11163"/>
                  <a:pt x="5407" y="11136"/>
                </a:cubicBezTo>
                <a:cubicBezTo>
                  <a:pt x="5367" y="11110"/>
                  <a:pt x="5340" y="11136"/>
                  <a:pt x="5313" y="11110"/>
                </a:cubicBezTo>
                <a:cubicBezTo>
                  <a:pt x="5327" y="11110"/>
                  <a:pt x="5340" y="11084"/>
                  <a:pt x="5340" y="11084"/>
                </a:cubicBezTo>
                <a:lnTo>
                  <a:pt x="5340" y="11084"/>
                </a:lnTo>
                <a:lnTo>
                  <a:pt x="5340" y="11084"/>
                </a:lnTo>
                <a:cubicBezTo>
                  <a:pt x="5272" y="11060"/>
                  <a:pt x="5272" y="11084"/>
                  <a:pt x="5245" y="11136"/>
                </a:cubicBezTo>
                <a:cubicBezTo>
                  <a:pt x="5232" y="11136"/>
                  <a:pt x="5218" y="11136"/>
                  <a:pt x="5204" y="11136"/>
                </a:cubicBezTo>
                <a:cubicBezTo>
                  <a:pt x="5204" y="11163"/>
                  <a:pt x="5178" y="11187"/>
                  <a:pt x="5164" y="11187"/>
                </a:cubicBezTo>
                <a:cubicBezTo>
                  <a:pt x="5164" y="11163"/>
                  <a:pt x="5164" y="11163"/>
                  <a:pt x="5164" y="11163"/>
                </a:cubicBezTo>
                <a:cubicBezTo>
                  <a:pt x="5178" y="11163"/>
                  <a:pt x="5178" y="11163"/>
                  <a:pt x="5178" y="11136"/>
                </a:cubicBezTo>
                <a:cubicBezTo>
                  <a:pt x="5178" y="11110"/>
                  <a:pt x="5178" y="11110"/>
                  <a:pt x="5191" y="11084"/>
                </a:cubicBezTo>
                <a:cubicBezTo>
                  <a:pt x="5204" y="11060"/>
                  <a:pt x="5232" y="11033"/>
                  <a:pt x="5259" y="11033"/>
                </a:cubicBezTo>
                <a:cubicBezTo>
                  <a:pt x="5286" y="11033"/>
                  <a:pt x="5300" y="11007"/>
                  <a:pt x="5313" y="11007"/>
                </a:cubicBezTo>
                <a:cubicBezTo>
                  <a:pt x="5367" y="11007"/>
                  <a:pt x="5407" y="11033"/>
                  <a:pt x="5435" y="11033"/>
                </a:cubicBezTo>
                <a:cubicBezTo>
                  <a:pt x="5448" y="11033"/>
                  <a:pt x="5448" y="11033"/>
                  <a:pt x="5448" y="11033"/>
                </a:cubicBezTo>
                <a:cubicBezTo>
                  <a:pt x="5461" y="11060"/>
                  <a:pt x="5475" y="11084"/>
                  <a:pt x="5488" y="11110"/>
                </a:cubicBezTo>
                <a:cubicBezTo>
                  <a:pt x="5530" y="11136"/>
                  <a:pt x="5570" y="11136"/>
                  <a:pt x="5597" y="11163"/>
                </a:cubicBezTo>
                <a:cubicBezTo>
                  <a:pt x="5597" y="11187"/>
                  <a:pt x="5610" y="11216"/>
                  <a:pt x="5624" y="11216"/>
                </a:cubicBezTo>
                <a:cubicBezTo>
                  <a:pt x="5651" y="11240"/>
                  <a:pt x="5705" y="11240"/>
                  <a:pt x="5719" y="11266"/>
                </a:cubicBezTo>
                <a:cubicBezTo>
                  <a:pt x="5719" y="11292"/>
                  <a:pt x="5719" y="11292"/>
                  <a:pt x="5719" y="11319"/>
                </a:cubicBezTo>
                <a:lnTo>
                  <a:pt x="5719" y="11319"/>
                </a:lnTo>
                <a:cubicBezTo>
                  <a:pt x="5772" y="11319"/>
                  <a:pt x="5786" y="11343"/>
                  <a:pt x="5813" y="11369"/>
                </a:cubicBezTo>
                <a:close/>
                <a:moveTo>
                  <a:pt x="5854" y="11422"/>
                </a:moveTo>
                <a:lnTo>
                  <a:pt x="5854" y="11422"/>
                </a:lnTo>
                <a:lnTo>
                  <a:pt x="5854" y="11422"/>
                </a:lnTo>
                <a:lnTo>
                  <a:pt x="5854" y="11422"/>
                </a:lnTo>
                <a:cubicBezTo>
                  <a:pt x="5867" y="11422"/>
                  <a:pt x="5867" y="11422"/>
                  <a:pt x="5867" y="11396"/>
                </a:cubicBezTo>
                <a:cubicBezTo>
                  <a:pt x="5894" y="11396"/>
                  <a:pt x="5921" y="11422"/>
                  <a:pt x="5948" y="11422"/>
                </a:cubicBezTo>
                <a:cubicBezTo>
                  <a:pt x="5961" y="11448"/>
                  <a:pt x="5961" y="11422"/>
                  <a:pt x="5975" y="11422"/>
                </a:cubicBezTo>
                <a:lnTo>
                  <a:pt x="5989" y="11422"/>
                </a:lnTo>
                <a:cubicBezTo>
                  <a:pt x="6003" y="11422"/>
                  <a:pt x="6003" y="11422"/>
                  <a:pt x="6016" y="11396"/>
                </a:cubicBezTo>
                <a:cubicBezTo>
                  <a:pt x="6029" y="11448"/>
                  <a:pt x="6043" y="11422"/>
                  <a:pt x="6069" y="11448"/>
                </a:cubicBezTo>
                <a:cubicBezTo>
                  <a:pt x="6084" y="11525"/>
                  <a:pt x="6150" y="11525"/>
                  <a:pt x="6164" y="11578"/>
                </a:cubicBezTo>
                <a:cubicBezTo>
                  <a:pt x="6164" y="11602"/>
                  <a:pt x="6150" y="11602"/>
                  <a:pt x="6150" y="11629"/>
                </a:cubicBezTo>
                <a:cubicBezTo>
                  <a:pt x="6138" y="11602"/>
                  <a:pt x="6124" y="11552"/>
                  <a:pt x="6097" y="11578"/>
                </a:cubicBezTo>
                <a:cubicBezTo>
                  <a:pt x="6097" y="11578"/>
                  <a:pt x="6084" y="11578"/>
                  <a:pt x="6069" y="11578"/>
                </a:cubicBezTo>
                <a:cubicBezTo>
                  <a:pt x="6056" y="11578"/>
                  <a:pt x="6056" y="11629"/>
                  <a:pt x="6043" y="11602"/>
                </a:cubicBezTo>
                <a:cubicBezTo>
                  <a:pt x="6029" y="11602"/>
                  <a:pt x="6029" y="11602"/>
                  <a:pt x="6029" y="11578"/>
                </a:cubicBezTo>
                <a:cubicBezTo>
                  <a:pt x="6003" y="11602"/>
                  <a:pt x="5989" y="11629"/>
                  <a:pt x="5975" y="11681"/>
                </a:cubicBezTo>
                <a:cubicBezTo>
                  <a:pt x="5961" y="11681"/>
                  <a:pt x="5948" y="11629"/>
                  <a:pt x="5948" y="11602"/>
                </a:cubicBezTo>
                <a:cubicBezTo>
                  <a:pt x="5921" y="11602"/>
                  <a:pt x="5908" y="11629"/>
                  <a:pt x="5894" y="11629"/>
                </a:cubicBezTo>
                <a:cubicBezTo>
                  <a:pt x="5880" y="11629"/>
                  <a:pt x="5867" y="11602"/>
                  <a:pt x="5840" y="11602"/>
                </a:cubicBezTo>
                <a:cubicBezTo>
                  <a:pt x="5840" y="11602"/>
                  <a:pt x="5840" y="11629"/>
                  <a:pt x="5826" y="11629"/>
                </a:cubicBezTo>
                <a:cubicBezTo>
                  <a:pt x="5813" y="11602"/>
                  <a:pt x="5800" y="11602"/>
                  <a:pt x="5800" y="11578"/>
                </a:cubicBezTo>
                <a:lnTo>
                  <a:pt x="5800" y="11578"/>
                </a:lnTo>
                <a:cubicBezTo>
                  <a:pt x="5800" y="11578"/>
                  <a:pt x="5800" y="11578"/>
                  <a:pt x="5800" y="11552"/>
                </a:cubicBezTo>
                <a:cubicBezTo>
                  <a:pt x="5840" y="11578"/>
                  <a:pt x="5894" y="11602"/>
                  <a:pt x="5921" y="11578"/>
                </a:cubicBezTo>
                <a:cubicBezTo>
                  <a:pt x="5921" y="11552"/>
                  <a:pt x="5921" y="11552"/>
                  <a:pt x="5921" y="11552"/>
                </a:cubicBezTo>
                <a:cubicBezTo>
                  <a:pt x="5880" y="11525"/>
                  <a:pt x="5908" y="11499"/>
                  <a:pt x="5894" y="11473"/>
                </a:cubicBezTo>
                <a:cubicBezTo>
                  <a:pt x="5894" y="11448"/>
                  <a:pt x="5867" y="11448"/>
                  <a:pt x="5854" y="11422"/>
                </a:cubicBezTo>
                <a:close/>
                <a:moveTo>
                  <a:pt x="6232" y="11602"/>
                </a:moveTo>
                <a:lnTo>
                  <a:pt x="6232" y="11602"/>
                </a:lnTo>
                <a:cubicBezTo>
                  <a:pt x="6245" y="11578"/>
                  <a:pt x="6245" y="11578"/>
                  <a:pt x="6245" y="11578"/>
                </a:cubicBezTo>
                <a:cubicBezTo>
                  <a:pt x="6273" y="11578"/>
                  <a:pt x="6313" y="11578"/>
                  <a:pt x="6327" y="11602"/>
                </a:cubicBezTo>
                <a:cubicBezTo>
                  <a:pt x="6327" y="11655"/>
                  <a:pt x="6313" y="11629"/>
                  <a:pt x="6287" y="11629"/>
                </a:cubicBezTo>
                <a:cubicBezTo>
                  <a:pt x="6259" y="11629"/>
                  <a:pt x="6259" y="11655"/>
                  <a:pt x="6245" y="11655"/>
                </a:cubicBezTo>
                <a:cubicBezTo>
                  <a:pt x="6245" y="11629"/>
                  <a:pt x="6245" y="11602"/>
                  <a:pt x="6232" y="11602"/>
                </a:cubicBezTo>
                <a:close/>
                <a:moveTo>
                  <a:pt x="6259" y="13028"/>
                </a:moveTo>
                <a:lnTo>
                  <a:pt x="6259" y="13028"/>
                </a:lnTo>
                <a:lnTo>
                  <a:pt x="6259" y="13028"/>
                </a:lnTo>
                <a:cubicBezTo>
                  <a:pt x="6273" y="13028"/>
                  <a:pt x="6287" y="13028"/>
                  <a:pt x="6299" y="13028"/>
                </a:cubicBezTo>
                <a:lnTo>
                  <a:pt x="6299" y="13028"/>
                </a:lnTo>
                <a:lnTo>
                  <a:pt x="6299" y="13028"/>
                </a:lnTo>
                <a:cubicBezTo>
                  <a:pt x="6299" y="13052"/>
                  <a:pt x="6299" y="13079"/>
                  <a:pt x="6299" y="13105"/>
                </a:cubicBezTo>
                <a:cubicBezTo>
                  <a:pt x="6287" y="13105"/>
                  <a:pt x="6259" y="13105"/>
                  <a:pt x="6245" y="13105"/>
                </a:cubicBezTo>
                <a:lnTo>
                  <a:pt x="6245" y="13105"/>
                </a:lnTo>
                <a:lnTo>
                  <a:pt x="6245" y="13105"/>
                </a:lnTo>
                <a:cubicBezTo>
                  <a:pt x="6259" y="13105"/>
                  <a:pt x="6259" y="13079"/>
                  <a:pt x="6273" y="13079"/>
                </a:cubicBezTo>
                <a:lnTo>
                  <a:pt x="6273" y="13052"/>
                </a:lnTo>
                <a:cubicBezTo>
                  <a:pt x="6273" y="13052"/>
                  <a:pt x="6273" y="13052"/>
                  <a:pt x="6259" y="13028"/>
                </a:cubicBezTo>
                <a:close/>
                <a:moveTo>
                  <a:pt x="6637" y="7947"/>
                </a:moveTo>
                <a:lnTo>
                  <a:pt x="6637" y="7947"/>
                </a:lnTo>
                <a:cubicBezTo>
                  <a:pt x="6664" y="7947"/>
                  <a:pt x="6678" y="7843"/>
                  <a:pt x="6705" y="7920"/>
                </a:cubicBezTo>
                <a:cubicBezTo>
                  <a:pt x="6692" y="7999"/>
                  <a:pt x="6624" y="8026"/>
                  <a:pt x="6611" y="7947"/>
                </a:cubicBezTo>
                <a:cubicBezTo>
                  <a:pt x="6597" y="7870"/>
                  <a:pt x="6651" y="7817"/>
                  <a:pt x="6651" y="7764"/>
                </a:cubicBezTo>
                <a:cubicBezTo>
                  <a:pt x="6664" y="7793"/>
                  <a:pt x="6664" y="7793"/>
                  <a:pt x="6678" y="7793"/>
                </a:cubicBezTo>
                <a:cubicBezTo>
                  <a:pt x="6678" y="7817"/>
                  <a:pt x="6664" y="7870"/>
                  <a:pt x="6664" y="7896"/>
                </a:cubicBezTo>
                <a:cubicBezTo>
                  <a:pt x="6651" y="7896"/>
                  <a:pt x="6624" y="7896"/>
                  <a:pt x="6637" y="7947"/>
                </a:cubicBezTo>
                <a:close/>
                <a:moveTo>
                  <a:pt x="7084" y="14351"/>
                </a:moveTo>
                <a:lnTo>
                  <a:pt x="7084" y="14351"/>
                </a:lnTo>
                <a:cubicBezTo>
                  <a:pt x="7084" y="14375"/>
                  <a:pt x="7084" y="14427"/>
                  <a:pt x="7070" y="14454"/>
                </a:cubicBezTo>
                <a:cubicBezTo>
                  <a:pt x="7056" y="14504"/>
                  <a:pt x="6990" y="14504"/>
                  <a:pt x="6962" y="14504"/>
                </a:cubicBezTo>
                <a:cubicBezTo>
                  <a:pt x="6948" y="14454"/>
                  <a:pt x="6948" y="14375"/>
                  <a:pt x="6962" y="14324"/>
                </a:cubicBezTo>
                <a:cubicBezTo>
                  <a:pt x="6990" y="14324"/>
                  <a:pt x="7070" y="14324"/>
                  <a:pt x="7084" y="14351"/>
                </a:cubicBezTo>
                <a:close/>
                <a:moveTo>
                  <a:pt x="7137" y="7714"/>
                </a:moveTo>
                <a:lnTo>
                  <a:pt x="7137" y="7714"/>
                </a:lnTo>
                <a:cubicBezTo>
                  <a:pt x="7151" y="7740"/>
                  <a:pt x="7124" y="7793"/>
                  <a:pt x="7124" y="7817"/>
                </a:cubicBezTo>
                <a:cubicBezTo>
                  <a:pt x="7111" y="7817"/>
                  <a:pt x="7097" y="7817"/>
                  <a:pt x="7084" y="7817"/>
                </a:cubicBezTo>
                <a:cubicBezTo>
                  <a:pt x="7084" y="7793"/>
                  <a:pt x="7084" y="7793"/>
                  <a:pt x="7084" y="7764"/>
                </a:cubicBezTo>
                <a:lnTo>
                  <a:pt x="7070" y="7793"/>
                </a:lnTo>
                <a:lnTo>
                  <a:pt x="7056" y="7793"/>
                </a:lnTo>
                <a:lnTo>
                  <a:pt x="7056" y="7764"/>
                </a:lnTo>
                <a:cubicBezTo>
                  <a:pt x="7070" y="7764"/>
                  <a:pt x="7070" y="7740"/>
                  <a:pt x="7070" y="7714"/>
                </a:cubicBezTo>
                <a:cubicBezTo>
                  <a:pt x="7070" y="7687"/>
                  <a:pt x="7056" y="7687"/>
                  <a:pt x="7056" y="7687"/>
                </a:cubicBezTo>
                <a:cubicBezTo>
                  <a:pt x="7056" y="7661"/>
                  <a:pt x="7056" y="7661"/>
                  <a:pt x="7056" y="7661"/>
                </a:cubicBezTo>
                <a:cubicBezTo>
                  <a:pt x="7043" y="7714"/>
                  <a:pt x="7002" y="7764"/>
                  <a:pt x="6975" y="7793"/>
                </a:cubicBezTo>
                <a:cubicBezTo>
                  <a:pt x="6962" y="7793"/>
                  <a:pt x="6962" y="7793"/>
                  <a:pt x="6948" y="7793"/>
                </a:cubicBezTo>
                <a:cubicBezTo>
                  <a:pt x="6948" y="7764"/>
                  <a:pt x="6948" y="7793"/>
                  <a:pt x="6948" y="7764"/>
                </a:cubicBezTo>
                <a:cubicBezTo>
                  <a:pt x="6990" y="7764"/>
                  <a:pt x="6990" y="7714"/>
                  <a:pt x="7016" y="7687"/>
                </a:cubicBezTo>
                <a:lnTo>
                  <a:pt x="7016" y="7687"/>
                </a:lnTo>
                <a:cubicBezTo>
                  <a:pt x="7002" y="7687"/>
                  <a:pt x="6990" y="7687"/>
                  <a:pt x="6975" y="7661"/>
                </a:cubicBezTo>
                <a:cubicBezTo>
                  <a:pt x="6975" y="7687"/>
                  <a:pt x="6975" y="7687"/>
                  <a:pt x="6962" y="7714"/>
                </a:cubicBezTo>
                <a:lnTo>
                  <a:pt x="6962" y="7714"/>
                </a:lnTo>
                <a:lnTo>
                  <a:pt x="6962" y="7687"/>
                </a:lnTo>
                <a:lnTo>
                  <a:pt x="6962" y="7661"/>
                </a:lnTo>
                <a:cubicBezTo>
                  <a:pt x="6948" y="7661"/>
                  <a:pt x="6948" y="7661"/>
                  <a:pt x="6935" y="7661"/>
                </a:cubicBezTo>
                <a:cubicBezTo>
                  <a:pt x="6935" y="7687"/>
                  <a:pt x="6908" y="7714"/>
                  <a:pt x="6881" y="7687"/>
                </a:cubicBezTo>
                <a:cubicBezTo>
                  <a:pt x="6853" y="7687"/>
                  <a:pt x="6827" y="7687"/>
                  <a:pt x="6813" y="7687"/>
                </a:cubicBezTo>
                <a:cubicBezTo>
                  <a:pt x="6786" y="7687"/>
                  <a:pt x="6760" y="7687"/>
                  <a:pt x="6746" y="7687"/>
                </a:cubicBezTo>
                <a:cubicBezTo>
                  <a:pt x="6746" y="7661"/>
                  <a:pt x="6732" y="7661"/>
                  <a:pt x="6746" y="7635"/>
                </a:cubicBezTo>
                <a:cubicBezTo>
                  <a:pt x="6760" y="7584"/>
                  <a:pt x="6786" y="7584"/>
                  <a:pt x="6813" y="7558"/>
                </a:cubicBezTo>
                <a:cubicBezTo>
                  <a:pt x="6800" y="7531"/>
                  <a:pt x="6786" y="7531"/>
                  <a:pt x="6773" y="7531"/>
                </a:cubicBezTo>
                <a:cubicBezTo>
                  <a:pt x="6773" y="7531"/>
                  <a:pt x="6773" y="7531"/>
                  <a:pt x="6786" y="7531"/>
                </a:cubicBezTo>
                <a:cubicBezTo>
                  <a:pt x="6786" y="7454"/>
                  <a:pt x="6813" y="7507"/>
                  <a:pt x="6827" y="7454"/>
                </a:cubicBezTo>
                <a:cubicBezTo>
                  <a:pt x="6827" y="7454"/>
                  <a:pt x="6813" y="7428"/>
                  <a:pt x="6813" y="7402"/>
                </a:cubicBezTo>
                <a:cubicBezTo>
                  <a:pt x="6827" y="7325"/>
                  <a:pt x="6881" y="7169"/>
                  <a:pt x="6921" y="7116"/>
                </a:cubicBezTo>
                <a:cubicBezTo>
                  <a:pt x="6935" y="7116"/>
                  <a:pt x="6948" y="7092"/>
                  <a:pt x="6962" y="7092"/>
                </a:cubicBezTo>
                <a:cubicBezTo>
                  <a:pt x="6975" y="7092"/>
                  <a:pt x="6975" y="7092"/>
                  <a:pt x="6975" y="7092"/>
                </a:cubicBezTo>
                <a:lnTo>
                  <a:pt x="6975" y="7116"/>
                </a:lnTo>
                <a:lnTo>
                  <a:pt x="6975" y="7116"/>
                </a:lnTo>
                <a:cubicBezTo>
                  <a:pt x="6962" y="7116"/>
                  <a:pt x="6962" y="7143"/>
                  <a:pt x="6948" y="7143"/>
                </a:cubicBezTo>
                <a:cubicBezTo>
                  <a:pt x="6962" y="7222"/>
                  <a:pt x="6895" y="7272"/>
                  <a:pt x="6895" y="7378"/>
                </a:cubicBezTo>
                <a:cubicBezTo>
                  <a:pt x="6921" y="7378"/>
                  <a:pt x="6921" y="7325"/>
                  <a:pt x="6935" y="7325"/>
                </a:cubicBezTo>
                <a:cubicBezTo>
                  <a:pt x="6948" y="7325"/>
                  <a:pt x="6962" y="7325"/>
                  <a:pt x="6962" y="7351"/>
                </a:cubicBezTo>
                <a:lnTo>
                  <a:pt x="6948" y="7378"/>
                </a:lnTo>
                <a:lnTo>
                  <a:pt x="6948" y="7378"/>
                </a:lnTo>
                <a:cubicBezTo>
                  <a:pt x="6948" y="7378"/>
                  <a:pt x="6948" y="7378"/>
                  <a:pt x="6948" y="7402"/>
                </a:cubicBezTo>
                <a:cubicBezTo>
                  <a:pt x="6962" y="7428"/>
                  <a:pt x="6990" y="7454"/>
                  <a:pt x="7016" y="7454"/>
                </a:cubicBezTo>
                <a:cubicBezTo>
                  <a:pt x="7016" y="7428"/>
                  <a:pt x="7030" y="7428"/>
                  <a:pt x="7030" y="7402"/>
                </a:cubicBezTo>
                <a:cubicBezTo>
                  <a:pt x="7056" y="7402"/>
                  <a:pt x="7084" y="7428"/>
                  <a:pt x="7097" y="7454"/>
                </a:cubicBezTo>
                <a:lnTo>
                  <a:pt x="7084" y="7454"/>
                </a:lnTo>
                <a:cubicBezTo>
                  <a:pt x="7084" y="7481"/>
                  <a:pt x="7070" y="7507"/>
                  <a:pt x="7056" y="7507"/>
                </a:cubicBezTo>
                <a:cubicBezTo>
                  <a:pt x="7056" y="7507"/>
                  <a:pt x="7056" y="7507"/>
                  <a:pt x="7056" y="7531"/>
                </a:cubicBezTo>
                <a:cubicBezTo>
                  <a:pt x="7070" y="7531"/>
                  <a:pt x="7070" y="7558"/>
                  <a:pt x="7084" y="7558"/>
                </a:cubicBezTo>
                <a:cubicBezTo>
                  <a:pt x="7097" y="7558"/>
                  <a:pt x="7097" y="7558"/>
                  <a:pt x="7111" y="7531"/>
                </a:cubicBezTo>
                <a:cubicBezTo>
                  <a:pt x="7111" y="7531"/>
                  <a:pt x="7111" y="7558"/>
                  <a:pt x="7124" y="7558"/>
                </a:cubicBezTo>
                <a:lnTo>
                  <a:pt x="7124" y="7558"/>
                </a:lnTo>
                <a:cubicBezTo>
                  <a:pt x="7097" y="7610"/>
                  <a:pt x="7097" y="7584"/>
                  <a:pt x="7070" y="7610"/>
                </a:cubicBezTo>
                <a:lnTo>
                  <a:pt x="7070" y="7610"/>
                </a:lnTo>
                <a:cubicBezTo>
                  <a:pt x="7084" y="7635"/>
                  <a:pt x="7084" y="7661"/>
                  <a:pt x="7084" y="7687"/>
                </a:cubicBezTo>
                <a:cubicBezTo>
                  <a:pt x="7097" y="7687"/>
                  <a:pt x="7097" y="7687"/>
                  <a:pt x="7097" y="7687"/>
                </a:cubicBezTo>
                <a:cubicBezTo>
                  <a:pt x="7097" y="7661"/>
                  <a:pt x="7097" y="7661"/>
                  <a:pt x="7111" y="7635"/>
                </a:cubicBezTo>
                <a:cubicBezTo>
                  <a:pt x="7111" y="7661"/>
                  <a:pt x="7111" y="7661"/>
                  <a:pt x="7124" y="7661"/>
                </a:cubicBezTo>
                <a:lnTo>
                  <a:pt x="7124" y="7661"/>
                </a:lnTo>
                <a:cubicBezTo>
                  <a:pt x="7111" y="7687"/>
                  <a:pt x="7111" y="7714"/>
                  <a:pt x="7137" y="7714"/>
                </a:cubicBezTo>
                <a:close/>
                <a:moveTo>
                  <a:pt x="7449" y="5146"/>
                </a:moveTo>
                <a:lnTo>
                  <a:pt x="7449" y="5146"/>
                </a:lnTo>
                <a:cubicBezTo>
                  <a:pt x="7449" y="5121"/>
                  <a:pt x="7475" y="5121"/>
                  <a:pt x="7475" y="5121"/>
                </a:cubicBezTo>
                <a:cubicBezTo>
                  <a:pt x="7475" y="5095"/>
                  <a:pt x="7475" y="5095"/>
                  <a:pt x="7489" y="5121"/>
                </a:cubicBezTo>
                <a:lnTo>
                  <a:pt x="7489" y="5121"/>
                </a:lnTo>
                <a:cubicBezTo>
                  <a:pt x="7475" y="5121"/>
                  <a:pt x="7461" y="5146"/>
                  <a:pt x="7449" y="5146"/>
                </a:cubicBezTo>
                <a:close/>
                <a:moveTo>
                  <a:pt x="5530" y="19794"/>
                </a:moveTo>
                <a:lnTo>
                  <a:pt x="5530" y="19794"/>
                </a:lnTo>
                <a:lnTo>
                  <a:pt x="5530" y="19794"/>
                </a:lnTo>
                <a:cubicBezTo>
                  <a:pt x="5502" y="19794"/>
                  <a:pt x="5502" y="19794"/>
                  <a:pt x="5488" y="19770"/>
                </a:cubicBezTo>
                <a:cubicBezTo>
                  <a:pt x="5502" y="19718"/>
                  <a:pt x="5502" y="19641"/>
                  <a:pt x="5516" y="19588"/>
                </a:cubicBezTo>
                <a:cubicBezTo>
                  <a:pt x="5516" y="19588"/>
                  <a:pt x="5516" y="19588"/>
                  <a:pt x="5530" y="19588"/>
                </a:cubicBezTo>
                <a:lnTo>
                  <a:pt x="5530" y="19588"/>
                </a:lnTo>
                <a:cubicBezTo>
                  <a:pt x="5542" y="19588"/>
                  <a:pt x="5542" y="19588"/>
                  <a:pt x="5542" y="19614"/>
                </a:cubicBezTo>
                <a:cubicBezTo>
                  <a:pt x="5542" y="19641"/>
                  <a:pt x="5530" y="19641"/>
                  <a:pt x="5516" y="19665"/>
                </a:cubicBezTo>
                <a:cubicBezTo>
                  <a:pt x="5530" y="19665"/>
                  <a:pt x="5530" y="19691"/>
                  <a:pt x="5530" y="19718"/>
                </a:cubicBezTo>
                <a:cubicBezTo>
                  <a:pt x="5530" y="19744"/>
                  <a:pt x="5530" y="19770"/>
                  <a:pt x="5530" y="19794"/>
                </a:cubicBezTo>
                <a:close/>
                <a:moveTo>
                  <a:pt x="2677" y="3876"/>
                </a:moveTo>
                <a:lnTo>
                  <a:pt x="2677" y="3876"/>
                </a:lnTo>
                <a:cubicBezTo>
                  <a:pt x="2677" y="3849"/>
                  <a:pt x="2650" y="3823"/>
                  <a:pt x="2664" y="3799"/>
                </a:cubicBezTo>
                <a:cubicBezTo>
                  <a:pt x="2677" y="3799"/>
                  <a:pt x="2704" y="3772"/>
                  <a:pt x="2704" y="3772"/>
                </a:cubicBezTo>
                <a:cubicBezTo>
                  <a:pt x="2717" y="3799"/>
                  <a:pt x="2717" y="3823"/>
                  <a:pt x="2717" y="3876"/>
                </a:cubicBezTo>
                <a:cubicBezTo>
                  <a:pt x="2759" y="3955"/>
                  <a:pt x="2799" y="3799"/>
                  <a:pt x="2812" y="3799"/>
                </a:cubicBezTo>
                <a:cubicBezTo>
                  <a:pt x="2840" y="3746"/>
                  <a:pt x="2906" y="3823"/>
                  <a:pt x="2934" y="3823"/>
                </a:cubicBezTo>
                <a:cubicBezTo>
                  <a:pt x="3001" y="3902"/>
                  <a:pt x="3150" y="4005"/>
                  <a:pt x="3259" y="3979"/>
                </a:cubicBezTo>
                <a:cubicBezTo>
                  <a:pt x="3285" y="3979"/>
                  <a:pt x="3353" y="4058"/>
                  <a:pt x="3367" y="4109"/>
                </a:cubicBezTo>
                <a:cubicBezTo>
                  <a:pt x="3339" y="4109"/>
                  <a:pt x="3299" y="4109"/>
                  <a:pt x="3285" y="4135"/>
                </a:cubicBezTo>
                <a:cubicBezTo>
                  <a:pt x="3272" y="4161"/>
                  <a:pt x="3272" y="4161"/>
                  <a:pt x="3272" y="4188"/>
                </a:cubicBezTo>
                <a:cubicBezTo>
                  <a:pt x="3325" y="4212"/>
                  <a:pt x="3393" y="4265"/>
                  <a:pt x="3474" y="4238"/>
                </a:cubicBezTo>
                <a:cubicBezTo>
                  <a:pt x="3515" y="4212"/>
                  <a:pt x="3542" y="4188"/>
                  <a:pt x="3583" y="4188"/>
                </a:cubicBezTo>
                <a:cubicBezTo>
                  <a:pt x="3609" y="4188"/>
                  <a:pt x="3623" y="4212"/>
                  <a:pt x="3651" y="4238"/>
                </a:cubicBezTo>
                <a:cubicBezTo>
                  <a:pt x="3677" y="4265"/>
                  <a:pt x="3718" y="4265"/>
                  <a:pt x="3731" y="4317"/>
                </a:cubicBezTo>
                <a:cubicBezTo>
                  <a:pt x="3731" y="4317"/>
                  <a:pt x="3731" y="4317"/>
                  <a:pt x="3731" y="4341"/>
                </a:cubicBezTo>
                <a:cubicBezTo>
                  <a:pt x="3718" y="4341"/>
                  <a:pt x="3704" y="4341"/>
                  <a:pt x="3704" y="4368"/>
                </a:cubicBezTo>
                <a:cubicBezTo>
                  <a:pt x="3731" y="4394"/>
                  <a:pt x="3746" y="4421"/>
                  <a:pt x="3758" y="4447"/>
                </a:cubicBezTo>
                <a:cubicBezTo>
                  <a:pt x="3758" y="4447"/>
                  <a:pt x="3758" y="4421"/>
                  <a:pt x="3758" y="4394"/>
                </a:cubicBezTo>
                <a:cubicBezTo>
                  <a:pt x="3772" y="4394"/>
                  <a:pt x="3786" y="4394"/>
                  <a:pt x="3786" y="4394"/>
                </a:cubicBezTo>
                <a:cubicBezTo>
                  <a:pt x="3786" y="4317"/>
                  <a:pt x="3731" y="4317"/>
                  <a:pt x="3758" y="4188"/>
                </a:cubicBezTo>
                <a:cubicBezTo>
                  <a:pt x="3786" y="4188"/>
                  <a:pt x="3826" y="4161"/>
                  <a:pt x="3853" y="4135"/>
                </a:cubicBezTo>
                <a:cubicBezTo>
                  <a:pt x="3853" y="4135"/>
                  <a:pt x="3853" y="4109"/>
                  <a:pt x="3867" y="4109"/>
                </a:cubicBezTo>
                <a:cubicBezTo>
                  <a:pt x="3921" y="4109"/>
                  <a:pt x="3935" y="4161"/>
                  <a:pt x="4016" y="4161"/>
                </a:cubicBezTo>
                <a:cubicBezTo>
                  <a:pt x="4028" y="4188"/>
                  <a:pt x="4096" y="4265"/>
                  <a:pt x="4150" y="4238"/>
                </a:cubicBezTo>
                <a:cubicBezTo>
                  <a:pt x="4150" y="4238"/>
                  <a:pt x="4164" y="4212"/>
                  <a:pt x="4177" y="4212"/>
                </a:cubicBezTo>
                <a:cubicBezTo>
                  <a:pt x="4231" y="4212"/>
                  <a:pt x="4286" y="4212"/>
                  <a:pt x="4326" y="4188"/>
                </a:cubicBezTo>
                <a:cubicBezTo>
                  <a:pt x="4354" y="4212"/>
                  <a:pt x="4366" y="4265"/>
                  <a:pt x="4394" y="4265"/>
                </a:cubicBezTo>
                <a:cubicBezTo>
                  <a:pt x="4407" y="4238"/>
                  <a:pt x="4407" y="4188"/>
                  <a:pt x="4407" y="4188"/>
                </a:cubicBezTo>
                <a:cubicBezTo>
                  <a:pt x="4380" y="4135"/>
                  <a:pt x="4354" y="4161"/>
                  <a:pt x="4326" y="4135"/>
                </a:cubicBezTo>
                <a:lnTo>
                  <a:pt x="4326" y="4109"/>
                </a:lnTo>
                <a:cubicBezTo>
                  <a:pt x="4366" y="4084"/>
                  <a:pt x="4394" y="4109"/>
                  <a:pt x="4421" y="4135"/>
                </a:cubicBezTo>
                <a:cubicBezTo>
                  <a:pt x="4434" y="4135"/>
                  <a:pt x="4448" y="4135"/>
                  <a:pt x="4461" y="4161"/>
                </a:cubicBezTo>
                <a:cubicBezTo>
                  <a:pt x="4461" y="4188"/>
                  <a:pt x="4461" y="4212"/>
                  <a:pt x="4461" y="4265"/>
                </a:cubicBezTo>
                <a:cubicBezTo>
                  <a:pt x="4448" y="4341"/>
                  <a:pt x="4503" y="4341"/>
                  <a:pt x="4515" y="4368"/>
                </a:cubicBezTo>
                <a:cubicBezTo>
                  <a:pt x="4515" y="4291"/>
                  <a:pt x="4488" y="4212"/>
                  <a:pt x="4515" y="4161"/>
                </a:cubicBezTo>
                <a:cubicBezTo>
                  <a:pt x="4529" y="4161"/>
                  <a:pt x="4556" y="4161"/>
                  <a:pt x="4556" y="4161"/>
                </a:cubicBezTo>
                <a:cubicBezTo>
                  <a:pt x="4569" y="4135"/>
                  <a:pt x="4583" y="4109"/>
                  <a:pt x="4596" y="4084"/>
                </a:cubicBezTo>
                <a:cubicBezTo>
                  <a:pt x="4610" y="4058"/>
                  <a:pt x="4624" y="4084"/>
                  <a:pt x="4636" y="4058"/>
                </a:cubicBezTo>
                <a:cubicBezTo>
                  <a:pt x="4636" y="4032"/>
                  <a:pt x="4624" y="3979"/>
                  <a:pt x="4610" y="3979"/>
                </a:cubicBezTo>
                <a:cubicBezTo>
                  <a:pt x="4596" y="4005"/>
                  <a:pt x="4583" y="4005"/>
                  <a:pt x="4569" y="4005"/>
                </a:cubicBezTo>
                <a:lnTo>
                  <a:pt x="4569" y="4005"/>
                </a:lnTo>
                <a:cubicBezTo>
                  <a:pt x="4569" y="3979"/>
                  <a:pt x="4569" y="3955"/>
                  <a:pt x="4583" y="3955"/>
                </a:cubicBezTo>
                <a:cubicBezTo>
                  <a:pt x="4596" y="3955"/>
                  <a:pt x="4610" y="3926"/>
                  <a:pt x="4624" y="3926"/>
                </a:cubicBezTo>
                <a:cubicBezTo>
                  <a:pt x="4636" y="3955"/>
                  <a:pt x="4650" y="3955"/>
                  <a:pt x="4664" y="3979"/>
                </a:cubicBezTo>
                <a:cubicBezTo>
                  <a:pt x="4664" y="3926"/>
                  <a:pt x="4664" y="3902"/>
                  <a:pt x="4664" y="3849"/>
                </a:cubicBezTo>
                <a:lnTo>
                  <a:pt x="4664" y="3849"/>
                </a:lnTo>
                <a:cubicBezTo>
                  <a:pt x="4610" y="3902"/>
                  <a:pt x="4596" y="3849"/>
                  <a:pt x="4569" y="3823"/>
                </a:cubicBezTo>
                <a:lnTo>
                  <a:pt x="4556" y="3823"/>
                </a:lnTo>
                <a:cubicBezTo>
                  <a:pt x="4515" y="3823"/>
                  <a:pt x="4448" y="3772"/>
                  <a:pt x="4448" y="3693"/>
                </a:cubicBezTo>
                <a:cubicBezTo>
                  <a:pt x="4461" y="3693"/>
                  <a:pt x="4475" y="3669"/>
                  <a:pt x="4475" y="3643"/>
                </a:cubicBezTo>
                <a:cubicBezTo>
                  <a:pt x="4461" y="3616"/>
                  <a:pt x="4448" y="3590"/>
                  <a:pt x="4434" y="3590"/>
                </a:cubicBezTo>
                <a:cubicBezTo>
                  <a:pt x="4448" y="3540"/>
                  <a:pt x="4448" y="3513"/>
                  <a:pt x="4461" y="3461"/>
                </a:cubicBezTo>
                <a:cubicBezTo>
                  <a:pt x="4488" y="3461"/>
                  <a:pt x="4488" y="3487"/>
                  <a:pt x="4515" y="3487"/>
                </a:cubicBezTo>
                <a:lnTo>
                  <a:pt x="4515" y="3461"/>
                </a:lnTo>
                <a:cubicBezTo>
                  <a:pt x="4503" y="3436"/>
                  <a:pt x="4503" y="3436"/>
                  <a:pt x="4488" y="3384"/>
                </a:cubicBezTo>
                <a:cubicBezTo>
                  <a:pt x="4503" y="3384"/>
                  <a:pt x="4503" y="3357"/>
                  <a:pt x="4515" y="3357"/>
                </a:cubicBezTo>
                <a:cubicBezTo>
                  <a:pt x="4569" y="3331"/>
                  <a:pt x="4636" y="3408"/>
                  <a:pt x="4650" y="3461"/>
                </a:cubicBezTo>
                <a:cubicBezTo>
                  <a:pt x="4664" y="3487"/>
                  <a:pt x="4650" y="3513"/>
                  <a:pt x="4664" y="3564"/>
                </a:cubicBezTo>
                <a:cubicBezTo>
                  <a:pt x="4678" y="3564"/>
                  <a:pt x="4732" y="3669"/>
                  <a:pt x="4745" y="3693"/>
                </a:cubicBezTo>
                <a:cubicBezTo>
                  <a:pt x="4745" y="3720"/>
                  <a:pt x="4732" y="3720"/>
                  <a:pt x="4732" y="3746"/>
                </a:cubicBezTo>
                <a:cubicBezTo>
                  <a:pt x="4718" y="3746"/>
                  <a:pt x="4704" y="3746"/>
                  <a:pt x="4691" y="3772"/>
                </a:cubicBezTo>
                <a:cubicBezTo>
                  <a:pt x="4691" y="3772"/>
                  <a:pt x="4691" y="3799"/>
                  <a:pt x="4678" y="3823"/>
                </a:cubicBezTo>
                <a:cubicBezTo>
                  <a:pt x="4704" y="3823"/>
                  <a:pt x="4704" y="3849"/>
                  <a:pt x="4718" y="3849"/>
                </a:cubicBezTo>
                <a:cubicBezTo>
                  <a:pt x="4745" y="3849"/>
                  <a:pt x="4745" y="3849"/>
                  <a:pt x="4759" y="3823"/>
                </a:cubicBezTo>
                <a:cubicBezTo>
                  <a:pt x="4773" y="3823"/>
                  <a:pt x="4799" y="3849"/>
                  <a:pt x="4813" y="3876"/>
                </a:cubicBezTo>
                <a:cubicBezTo>
                  <a:pt x="4813" y="3902"/>
                  <a:pt x="4799" y="3902"/>
                  <a:pt x="4785" y="3926"/>
                </a:cubicBezTo>
                <a:cubicBezTo>
                  <a:pt x="4799" y="3955"/>
                  <a:pt x="4813" y="3955"/>
                  <a:pt x="4813" y="3979"/>
                </a:cubicBezTo>
                <a:cubicBezTo>
                  <a:pt x="4825" y="4005"/>
                  <a:pt x="4825" y="4058"/>
                  <a:pt x="4825" y="4109"/>
                </a:cubicBezTo>
                <a:cubicBezTo>
                  <a:pt x="4880" y="4084"/>
                  <a:pt x="4867" y="3979"/>
                  <a:pt x="4907" y="3926"/>
                </a:cubicBezTo>
                <a:cubicBezTo>
                  <a:pt x="4934" y="3926"/>
                  <a:pt x="4988" y="4032"/>
                  <a:pt x="4974" y="4109"/>
                </a:cubicBezTo>
                <a:cubicBezTo>
                  <a:pt x="4962" y="4109"/>
                  <a:pt x="4962" y="4109"/>
                  <a:pt x="4948" y="4109"/>
                </a:cubicBezTo>
                <a:cubicBezTo>
                  <a:pt x="4948" y="4135"/>
                  <a:pt x="4934" y="4161"/>
                  <a:pt x="4934" y="4188"/>
                </a:cubicBezTo>
                <a:cubicBezTo>
                  <a:pt x="4948" y="4212"/>
                  <a:pt x="5002" y="4317"/>
                  <a:pt x="5016" y="4341"/>
                </a:cubicBezTo>
                <a:cubicBezTo>
                  <a:pt x="5029" y="4341"/>
                  <a:pt x="5056" y="4317"/>
                  <a:pt x="5069" y="4291"/>
                </a:cubicBezTo>
                <a:cubicBezTo>
                  <a:pt x="5069" y="4212"/>
                  <a:pt x="5097" y="4212"/>
                  <a:pt x="5111" y="4161"/>
                </a:cubicBezTo>
                <a:cubicBezTo>
                  <a:pt x="5123" y="4109"/>
                  <a:pt x="5111" y="4058"/>
                  <a:pt x="5123" y="4032"/>
                </a:cubicBezTo>
                <a:cubicBezTo>
                  <a:pt x="5151" y="4032"/>
                  <a:pt x="5164" y="4032"/>
                  <a:pt x="5178" y="4005"/>
                </a:cubicBezTo>
                <a:lnTo>
                  <a:pt x="5178" y="3979"/>
                </a:lnTo>
                <a:cubicBezTo>
                  <a:pt x="5164" y="3955"/>
                  <a:pt x="5151" y="3926"/>
                  <a:pt x="5123" y="3902"/>
                </a:cubicBezTo>
                <a:cubicBezTo>
                  <a:pt x="5123" y="3876"/>
                  <a:pt x="5123" y="3849"/>
                  <a:pt x="5137" y="3823"/>
                </a:cubicBezTo>
                <a:cubicBezTo>
                  <a:pt x="5137" y="3823"/>
                  <a:pt x="5137" y="3799"/>
                  <a:pt x="5151" y="3799"/>
                </a:cubicBezTo>
                <a:cubicBezTo>
                  <a:pt x="5191" y="3799"/>
                  <a:pt x="5218" y="3799"/>
                  <a:pt x="5259" y="3823"/>
                </a:cubicBezTo>
                <a:cubicBezTo>
                  <a:pt x="5272" y="3849"/>
                  <a:pt x="5286" y="3849"/>
                  <a:pt x="5300" y="3849"/>
                </a:cubicBezTo>
                <a:cubicBezTo>
                  <a:pt x="5300" y="3876"/>
                  <a:pt x="5313" y="3902"/>
                  <a:pt x="5327" y="3926"/>
                </a:cubicBezTo>
                <a:cubicBezTo>
                  <a:pt x="5340" y="3926"/>
                  <a:pt x="5353" y="3902"/>
                  <a:pt x="5367" y="3926"/>
                </a:cubicBezTo>
                <a:cubicBezTo>
                  <a:pt x="5381" y="3926"/>
                  <a:pt x="5381" y="4032"/>
                  <a:pt x="5367" y="4032"/>
                </a:cubicBezTo>
                <a:cubicBezTo>
                  <a:pt x="5367" y="4058"/>
                  <a:pt x="5353" y="4058"/>
                  <a:pt x="5353" y="4058"/>
                </a:cubicBezTo>
                <a:cubicBezTo>
                  <a:pt x="5340" y="4058"/>
                  <a:pt x="5340" y="4032"/>
                  <a:pt x="5327" y="4005"/>
                </a:cubicBezTo>
                <a:cubicBezTo>
                  <a:pt x="5313" y="4005"/>
                  <a:pt x="5313" y="4032"/>
                  <a:pt x="5300" y="4032"/>
                </a:cubicBezTo>
                <a:cubicBezTo>
                  <a:pt x="5300" y="4161"/>
                  <a:pt x="5353" y="4212"/>
                  <a:pt x="5381" y="4291"/>
                </a:cubicBezTo>
                <a:cubicBezTo>
                  <a:pt x="5381" y="4341"/>
                  <a:pt x="5340" y="4421"/>
                  <a:pt x="5327" y="4447"/>
                </a:cubicBezTo>
                <a:cubicBezTo>
                  <a:pt x="5300" y="4473"/>
                  <a:pt x="5286" y="4473"/>
                  <a:pt x="5272" y="4497"/>
                </a:cubicBezTo>
                <a:cubicBezTo>
                  <a:pt x="5232" y="4473"/>
                  <a:pt x="5218" y="4368"/>
                  <a:pt x="5178" y="4368"/>
                </a:cubicBezTo>
                <a:cubicBezTo>
                  <a:pt x="5164" y="4368"/>
                  <a:pt x="5164" y="4368"/>
                  <a:pt x="5151" y="4394"/>
                </a:cubicBezTo>
                <a:lnTo>
                  <a:pt x="5151" y="4394"/>
                </a:lnTo>
                <a:cubicBezTo>
                  <a:pt x="5191" y="4421"/>
                  <a:pt x="5218" y="4473"/>
                  <a:pt x="5232" y="4524"/>
                </a:cubicBezTo>
                <a:cubicBezTo>
                  <a:pt x="5218" y="4524"/>
                  <a:pt x="5204" y="4497"/>
                  <a:pt x="5191" y="4524"/>
                </a:cubicBezTo>
                <a:cubicBezTo>
                  <a:pt x="5151" y="4524"/>
                  <a:pt x="5137" y="4497"/>
                  <a:pt x="5137" y="4447"/>
                </a:cubicBezTo>
                <a:cubicBezTo>
                  <a:pt x="5097" y="4447"/>
                  <a:pt x="5069" y="4447"/>
                  <a:pt x="5043" y="4473"/>
                </a:cubicBezTo>
                <a:lnTo>
                  <a:pt x="5043" y="4473"/>
                </a:lnTo>
                <a:lnTo>
                  <a:pt x="5043" y="4473"/>
                </a:lnTo>
                <a:cubicBezTo>
                  <a:pt x="5056" y="4524"/>
                  <a:pt x="5083" y="4524"/>
                  <a:pt x="5097" y="4550"/>
                </a:cubicBezTo>
                <a:cubicBezTo>
                  <a:pt x="5083" y="4577"/>
                  <a:pt x="5016" y="4706"/>
                  <a:pt x="4974" y="4706"/>
                </a:cubicBezTo>
                <a:cubicBezTo>
                  <a:pt x="4962" y="4680"/>
                  <a:pt x="4948" y="4653"/>
                  <a:pt x="4934" y="4627"/>
                </a:cubicBezTo>
                <a:cubicBezTo>
                  <a:pt x="4920" y="4627"/>
                  <a:pt x="4907" y="4627"/>
                  <a:pt x="4894" y="4603"/>
                </a:cubicBezTo>
                <a:cubicBezTo>
                  <a:pt x="4880" y="4603"/>
                  <a:pt x="4867" y="4577"/>
                  <a:pt x="4867" y="4577"/>
                </a:cubicBezTo>
                <a:cubicBezTo>
                  <a:pt x="4840" y="4577"/>
                  <a:pt x="4813" y="4577"/>
                  <a:pt x="4799" y="4603"/>
                </a:cubicBezTo>
                <a:lnTo>
                  <a:pt x="4799" y="4603"/>
                </a:lnTo>
                <a:cubicBezTo>
                  <a:pt x="4825" y="4603"/>
                  <a:pt x="4840" y="4627"/>
                  <a:pt x="4867" y="4627"/>
                </a:cubicBezTo>
                <a:cubicBezTo>
                  <a:pt x="4880" y="4653"/>
                  <a:pt x="4894" y="4680"/>
                  <a:pt x="4907" y="4706"/>
                </a:cubicBezTo>
                <a:cubicBezTo>
                  <a:pt x="4934" y="4730"/>
                  <a:pt x="4974" y="4757"/>
                  <a:pt x="5016" y="4757"/>
                </a:cubicBezTo>
                <a:lnTo>
                  <a:pt x="5016" y="4757"/>
                </a:lnTo>
                <a:cubicBezTo>
                  <a:pt x="5016" y="4783"/>
                  <a:pt x="5016" y="4809"/>
                  <a:pt x="5002" y="4836"/>
                </a:cubicBezTo>
                <a:cubicBezTo>
                  <a:pt x="4988" y="4886"/>
                  <a:pt x="4934" y="4965"/>
                  <a:pt x="4907" y="4965"/>
                </a:cubicBezTo>
                <a:cubicBezTo>
                  <a:pt x="4880" y="4965"/>
                  <a:pt x="4867" y="4939"/>
                  <a:pt x="4853" y="4913"/>
                </a:cubicBezTo>
                <a:cubicBezTo>
                  <a:pt x="4853" y="4965"/>
                  <a:pt x="4853" y="5016"/>
                  <a:pt x="4853" y="5042"/>
                </a:cubicBezTo>
                <a:cubicBezTo>
                  <a:pt x="4813" y="5042"/>
                  <a:pt x="4785" y="5016"/>
                  <a:pt x="4745" y="4992"/>
                </a:cubicBezTo>
                <a:cubicBezTo>
                  <a:pt x="4718" y="4992"/>
                  <a:pt x="4678" y="4965"/>
                  <a:pt x="4636" y="4965"/>
                </a:cubicBezTo>
                <a:lnTo>
                  <a:pt x="4636" y="4965"/>
                </a:lnTo>
                <a:cubicBezTo>
                  <a:pt x="4650" y="4965"/>
                  <a:pt x="4650" y="4965"/>
                  <a:pt x="4650" y="4965"/>
                </a:cubicBezTo>
                <a:cubicBezTo>
                  <a:pt x="4664" y="4992"/>
                  <a:pt x="4678" y="5016"/>
                  <a:pt x="4704" y="5042"/>
                </a:cubicBezTo>
                <a:cubicBezTo>
                  <a:pt x="4745" y="5069"/>
                  <a:pt x="4785" y="5042"/>
                  <a:pt x="4813" y="5095"/>
                </a:cubicBezTo>
                <a:cubicBezTo>
                  <a:pt x="4813" y="5121"/>
                  <a:pt x="4813" y="5121"/>
                  <a:pt x="4813" y="5121"/>
                </a:cubicBezTo>
                <a:cubicBezTo>
                  <a:pt x="4799" y="5146"/>
                  <a:pt x="4785" y="5172"/>
                  <a:pt x="4759" y="5172"/>
                </a:cubicBezTo>
                <a:cubicBezTo>
                  <a:pt x="4745" y="5172"/>
                  <a:pt x="4718" y="5146"/>
                  <a:pt x="4704" y="5172"/>
                </a:cubicBezTo>
                <a:lnTo>
                  <a:pt x="4691" y="5172"/>
                </a:lnTo>
                <a:lnTo>
                  <a:pt x="4691" y="5172"/>
                </a:lnTo>
                <a:cubicBezTo>
                  <a:pt x="4704" y="5198"/>
                  <a:pt x="4718" y="5198"/>
                  <a:pt x="4732" y="5225"/>
                </a:cubicBezTo>
                <a:lnTo>
                  <a:pt x="4732" y="5225"/>
                </a:lnTo>
                <a:cubicBezTo>
                  <a:pt x="4718" y="5275"/>
                  <a:pt x="4650" y="5302"/>
                  <a:pt x="4636" y="5354"/>
                </a:cubicBezTo>
                <a:cubicBezTo>
                  <a:pt x="4636" y="5378"/>
                  <a:pt x="4636" y="5407"/>
                  <a:pt x="4636" y="5407"/>
                </a:cubicBezTo>
                <a:cubicBezTo>
                  <a:pt x="4636" y="5431"/>
                  <a:pt x="4610" y="5431"/>
                  <a:pt x="4610" y="5457"/>
                </a:cubicBezTo>
                <a:cubicBezTo>
                  <a:pt x="4569" y="5510"/>
                  <a:pt x="4529" y="5794"/>
                  <a:pt x="4569" y="5899"/>
                </a:cubicBezTo>
                <a:cubicBezTo>
                  <a:pt x="4596" y="5925"/>
                  <a:pt x="4610" y="5899"/>
                  <a:pt x="4650" y="5925"/>
                </a:cubicBezTo>
                <a:cubicBezTo>
                  <a:pt x="4664" y="5950"/>
                  <a:pt x="4691" y="6079"/>
                  <a:pt x="4691" y="6132"/>
                </a:cubicBezTo>
                <a:cubicBezTo>
                  <a:pt x="4691" y="6158"/>
                  <a:pt x="4691" y="6182"/>
                  <a:pt x="4691" y="6209"/>
                </a:cubicBezTo>
                <a:cubicBezTo>
                  <a:pt x="4732" y="6209"/>
                  <a:pt x="4759" y="6158"/>
                  <a:pt x="4799" y="6182"/>
                </a:cubicBezTo>
                <a:cubicBezTo>
                  <a:pt x="4853" y="6182"/>
                  <a:pt x="4934" y="6262"/>
                  <a:pt x="4974" y="6312"/>
                </a:cubicBezTo>
                <a:cubicBezTo>
                  <a:pt x="4988" y="6341"/>
                  <a:pt x="4988" y="6365"/>
                  <a:pt x="5002" y="6391"/>
                </a:cubicBezTo>
                <a:cubicBezTo>
                  <a:pt x="5029" y="6418"/>
                  <a:pt x="5069" y="6418"/>
                  <a:pt x="5097" y="6444"/>
                </a:cubicBezTo>
                <a:cubicBezTo>
                  <a:pt x="5111" y="6444"/>
                  <a:pt x="5123" y="6468"/>
                  <a:pt x="5151" y="6494"/>
                </a:cubicBezTo>
                <a:cubicBezTo>
                  <a:pt x="5191" y="6521"/>
                  <a:pt x="5300" y="6468"/>
                  <a:pt x="5327" y="6547"/>
                </a:cubicBezTo>
                <a:cubicBezTo>
                  <a:pt x="5327" y="6574"/>
                  <a:pt x="5313" y="6624"/>
                  <a:pt x="5313" y="6650"/>
                </a:cubicBezTo>
                <a:cubicBezTo>
                  <a:pt x="5313" y="6677"/>
                  <a:pt x="5327" y="6703"/>
                  <a:pt x="5327" y="6727"/>
                </a:cubicBezTo>
                <a:cubicBezTo>
                  <a:pt x="5340" y="6780"/>
                  <a:pt x="5313" y="6806"/>
                  <a:pt x="5313" y="6857"/>
                </a:cubicBezTo>
                <a:cubicBezTo>
                  <a:pt x="5340" y="6910"/>
                  <a:pt x="5353" y="6910"/>
                  <a:pt x="5353" y="6989"/>
                </a:cubicBezTo>
                <a:cubicBezTo>
                  <a:pt x="5393" y="6989"/>
                  <a:pt x="5435" y="7066"/>
                  <a:pt x="5435" y="7143"/>
                </a:cubicBezTo>
                <a:cubicBezTo>
                  <a:pt x="5475" y="7116"/>
                  <a:pt x="5475" y="7169"/>
                  <a:pt x="5502" y="7195"/>
                </a:cubicBezTo>
                <a:cubicBezTo>
                  <a:pt x="5502" y="7169"/>
                  <a:pt x="5488" y="7169"/>
                  <a:pt x="5488" y="7143"/>
                </a:cubicBezTo>
                <a:cubicBezTo>
                  <a:pt x="5488" y="7116"/>
                  <a:pt x="5502" y="7092"/>
                  <a:pt x="5502" y="7092"/>
                </a:cubicBezTo>
                <a:cubicBezTo>
                  <a:pt x="5530" y="7092"/>
                  <a:pt x="5530" y="7143"/>
                  <a:pt x="5542" y="7143"/>
                </a:cubicBezTo>
                <a:cubicBezTo>
                  <a:pt x="5542" y="7116"/>
                  <a:pt x="5542" y="7092"/>
                  <a:pt x="5542" y="7066"/>
                </a:cubicBezTo>
                <a:cubicBezTo>
                  <a:pt x="5570" y="7013"/>
                  <a:pt x="5542" y="6936"/>
                  <a:pt x="5530" y="6857"/>
                </a:cubicBezTo>
                <a:cubicBezTo>
                  <a:pt x="5530" y="6857"/>
                  <a:pt x="5530" y="6831"/>
                  <a:pt x="5530" y="6806"/>
                </a:cubicBezTo>
                <a:cubicBezTo>
                  <a:pt x="5530" y="6780"/>
                  <a:pt x="5530" y="6754"/>
                  <a:pt x="5530" y="6754"/>
                </a:cubicBezTo>
                <a:cubicBezTo>
                  <a:pt x="5530" y="6754"/>
                  <a:pt x="5530" y="6754"/>
                  <a:pt x="5542" y="6754"/>
                </a:cubicBezTo>
                <a:cubicBezTo>
                  <a:pt x="5542" y="6677"/>
                  <a:pt x="5516" y="6703"/>
                  <a:pt x="5502" y="6677"/>
                </a:cubicBezTo>
                <a:cubicBezTo>
                  <a:pt x="5502" y="6650"/>
                  <a:pt x="5488" y="6624"/>
                  <a:pt x="5488" y="6598"/>
                </a:cubicBezTo>
                <a:cubicBezTo>
                  <a:pt x="5584" y="6547"/>
                  <a:pt x="5746" y="6312"/>
                  <a:pt x="5665" y="6079"/>
                </a:cubicBezTo>
                <a:cubicBezTo>
                  <a:pt x="5637" y="6029"/>
                  <a:pt x="5570" y="5976"/>
                  <a:pt x="5556" y="5899"/>
                </a:cubicBezTo>
                <a:cubicBezTo>
                  <a:pt x="5570" y="5873"/>
                  <a:pt x="5584" y="5846"/>
                  <a:pt x="5597" y="5794"/>
                </a:cubicBezTo>
                <a:lnTo>
                  <a:pt x="5610" y="5769"/>
                </a:lnTo>
                <a:cubicBezTo>
                  <a:pt x="5610" y="5743"/>
                  <a:pt x="5624" y="5769"/>
                  <a:pt x="5637" y="5743"/>
                </a:cubicBezTo>
                <a:cubicBezTo>
                  <a:pt x="5637" y="5717"/>
                  <a:pt x="5624" y="5690"/>
                  <a:pt x="5624" y="5664"/>
                </a:cubicBezTo>
                <a:cubicBezTo>
                  <a:pt x="5624" y="5640"/>
                  <a:pt x="5624" y="5640"/>
                  <a:pt x="5610" y="5613"/>
                </a:cubicBezTo>
                <a:cubicBezTo>
                  <a:pt x="5610" y="5613"/>
                  <a:pt x="5624" y="5587"/>
                  <a:pt x="5624" y="5561"/>
                </a:cubicBezTo>
                <a:cubicBezTo>
                  <a:pt x="5610" y="5561"/>
                  <a:pt x="5597" y="5561"/>
                  <a:pt x="5570" y="5561"/>
                </a:cubicBezTo>
                <a:lnTo>
                  <a:pt x="5570" y="5561"/>
                </a:lnTo>
                <a:cubicBezTo>
                  <a:pt x="5584" y="5510"/>
                  <a:pt x="5610" y="5484"/>
                  <a:pt x="5624" y="5407"/>
                </a:cubicBezTo>
                <a:cubicBezTo>
                  <a:pt x="5610" y="5407"/>
                  <a:pt x="5597" y="5378"/>
                  <a:pt x="5584" y="5354"/>
                </a:cubicBezTo>
                <a:cubicBezTo>
                  <a:pt x="5570" y="5302"/>
                  <a:pt x="5610" y="5225"/>
                  <a:pt x="5637" y="5225"/>
                </a:cubicBezTo>
                <a:cubicBezTo>
                  <a:pt x="5677" y="5251"/>
                  <a:pt x="5705" y="5275"/>
                  <a:pt x="5746" y="5302"/>
                </a:cubicBezTo>
                <a:cubicBezTo>
                  <a:pt x="5800" y="5302"/>
                  <a:pt x="5840" y="5251"/>
                  <a:pt x="5867" y="5251"/>
                </a:cubicBezTo>
                <a:cubicBezTo>
                  <a:pt x="5908" y="5275"/>
                  <a:pt x="5948" y="5378"/>
                  <a:pt x="5975" y="5407"/>
                </a:cubicBezTo>
                <a:cubicBezTo>
                  <a:pt x="5961" y="5431"/>
                  <a:pt x="5961" y="5431"/>
                  <a:pt x="5975" y="5457"/>
                </a:cubicBezTo>
                <a:cubicBezTo>
                  <a:pt x="6003" y="5484"/>
                  <a:pt x="6043" y="5510"/>
                  <a:pt x="6069" y="5537"/>
                </a:cubicBezTo>
                <a:cubicBezTo>
                  <a:pt x="6097" y="5537"/>
                  <a:pt x="6097" y="5510"/>
                  <a:pt x="6110" y="5510"/>
                </a:cubicBezTo>
                <a:cubicBezTo>
                  <a:pt x="6110" y="5510"/>
                  <a:pt x="6110" y="5537"/>
                  <a:pt x="6124" y="5537"/>
                </a:cubicBezTo>
                <a:cubicBezTo>
                  <a:pt x="6124" y="5561"/>
                  <a:pt x="6110" y="5561"/>
                  <a:pt x="6110" y="5561"/>
                </a:cubicBezTo>
                <a:cubicBezTo>
                  <a:pt x="6069" y="5613"/>
                  <a:pt x="6138" y="5794"/>
                  <a:pt x="6110" y="5873"/>
                </a:cubicBezTo>
                <a:cubicBezTo>
                  <a:pt x="6110" y="5873"/>
                  <a:pt x="6097" y="5873"/>
                  <a:pt x="6084" y="5873"/>
                </a:cubicBezTo>
                <a:cubicBezTo>
                  <a:pt x="6084" y="5899"/>
                  <a:pt x="6084" y="5925"/>
                  <a:pt x="6097" y="5925"/>
                </a:cubicBezTo>
                <a:lnTo>
                  <a:pt x="6097" y="5925"/>
                </a:lnTo>
                <a:cubicBezTo>
                  <a:pt x="6138" y="5899"/>
                  <a:pt x="6164" y="5873"/>
                  <a:pt x="6192" y="5950"/>
                </a:cubicBezTo>
                <a:cubicBezTo>
                  <a:pt x="6192" y="5976"/>
                  <a:pt x="6192" y="5976"/>
                  <a:pt x="6192" y="5976"/>
                </a:cubicBezTo>
                <a:cubicBezTo>
                  <a:pt x="6192" y="6002"/>
                  <a:pt x="6205" y="6002"/>
                  <a:pt x="6205" y="6002"/>
                </a:cubicBezTo>
                <a:cubicBezTo>
                  <a:pt x="6218" y="6002"/>
                  <a:pt x="6259" y="6002"/>
                  <a:pt x="6273" y="5976"/>
                </a:cubicBezTo>
                <a:cubicBezTo>
                  <a:pt x="6287" y="5950"/>
                  <a:pt x="6287" y="5925"/>
                  <a:pt x="6299" y="5899"/>
                </a:cubicBezTo>
                <a:cubicBezTo>
                  <a:pt x="6313" y="5899"/>
                  <a:pt x="6313" y="5950"/>
                  <a:pt x="6327" y="5950"/>
                </a:cubicBezTo>
                <a:lnTo>
                  <a:pt x="6327" y="5950"/>
                </a:lnTo>
                <a:cubicBezTo>
                  <a:pt x="6327" y="5873"/>
                  <a:pt x="6354" y="5846"/>
                  <a:pt x="6367" y="5794"/>
                </a:cubicBezTo>
                <a:cubicBezTo>
                  <a:pt x="6340" y="5717"/>
                  <a:pt x="6367" y="5743"/>
                  <a:pt x="6394" y="5717"/>
                </a:cubicBezTo>
                <a:cubicBezTo>
                  <a:pt x="6394" y="5690"/>
                  <a:pt x="6408" y="5664"/>
                  <a:pt x="6408" y="5664"/>
                </a:cubicBezTo>
                <a:lnTo>
                  <a:pt x="6408" y="5664"/>
                </a:lnTo>
                <a:cubicBezTo>
                  <a:pt x="6434" y="5690"/>
                  <a:pt x="6488" y="5846"/>
                  <a:pt x="6516" y="5925"/>
                </a:cubicBezTo>
                <a:cubicBezTo>
                  <a:pt x="6516" y="5950"/>
                  <a:pt x="6503" y="5950"/>
                  <a:pt x="6516" y="5976"/>
                </a:cubicBezTo>
                <a:cubicBezTo>
                  <a:pt x="6516" y="5976"/>
                  <a:pt x="6516" y="5976"/>
                  <a:pt x="6529" y="5976"/>
                </a:cubicBezTo>
                <a:cubicBezTo>
                  <a:pt x="6529" y="6079"/>
                  <a:pt x="6569" y="6029"/>
                  <a:pt x="6583" y="6106"/>
                </a:cubicBezTo>
                <a:cubicBezTo>
                  <a:pt x="6569" y="6106"/>
                  <a:pt x="6569" y="6132"/>
                  <a:pt x="6557" y="6132"/>
                </a:cubicBezTo>
                <a:cubicBezTo>
                  <a:pt x="6569" y="6158"/>
                  <a:pt x="6597" y="6182"/>
                  <a:pt x="6611" y="6209"/>
                </a:cubicBezTo>
                <a:lnTo>
                  <a:pt x="6611" y="6235"/>
                </a:lnTo>
                <a:cubicBezTo>
                  <a:pt x="6597" y="6262"/>
                  <a:pt x="6569" y="6235"/>
                  <a:pt x="6557" y="6235"/>
                </a:cubicBezTo>
                <a:lnTo>
                  <a:pt x="6557" y="6235"/>
                </a:lnTo>
                <a:cubicBezTo>
                  <a:pt x="6557" y="6262"/>
                  <a:pt x="6569" y="6341"/>
                  <a:pt x="6583" y="6341"/>
                </a:cubicBezTo>
                <a:cubicBezTo>
                  <a:pt x="6597" y="6341"/>
                  <a:pt x="6597" y="6341"/>
                  <a:pt x="6611" y="6341"/>
                </a:cubicBezTo>
                <a:cubicBezTo>
                  <a:pt x="6624" y="6365"/>
                  <a:pt x="6678" y="6418"/>
                  <a:pt x="6678" y="6468"/>
                </a:cubicBezTo>
                <a:cubicBezTo>
                  <a:pt x="6664" y="6494"/>
                  <a:pt x="6664" y="6494"/>
                  <a:pt x="6664" y="6521"/>
                </a:cubicBezTo>
                <a:cubicBezTo>
                  <a:pt x="6678" y="6521"/>
                  <a:pt x="6692" y="6494"/>
                  <a:pt x="6718" y="6521"/>
                </a:cubicBezTo>
                <a:cubicBezTo>
                  <a:pt x="6746" y="6521"/>
                  <a:pt x="6760" y="6547"/>
                  <a:pt x="6786" y="6574"/>
                </a:cubicBezTo>
                <a:cubicBezTo>
                  <a:pt x="6800" y="6574"/>
                  <a:pt x="6827" y="6598"/>
                  <a:pt x="6853" y="6598"/>
                </a:cubicBezTo>
                <a:cubicBezTo>
                  <a:pt x="6841" y="6650"/>
                  <a:pt x="6813" y="6650"/>
                  <a:pt x="6786" y="6650"/>
                </a:cubicBezTo>
                <a:cubicBezTo>
                  <a:pt x="6760" y="6677"/>
                  <a:pt x="6760" y="6703"/>
                  <a:pt x="6732" y="6727"/>
                </a:cubicBezTo>
                <a:cubicBezTo>
                  <a:pt x="6718" y="6727"/>
                  <a:pt x="6705" y="6727"/>
                  <a:pt x="6705" y="6727"/>
                </a:cubicBezTo>
                <a:cubicBezTo>
                  <a:pt x="6692" y="6754"/>
                  <a:pt x="6678" y="6780"/>
                  <a:pt x="6678" y="6806"/>
                </a:cubicBezTo>
                <a:cubicBezTo>
                  <a:pt x="6705" y="6806"/>
                  <a:pt x="6732" y="6806"/>
                  <a:pt x="6746" y="6780"/>
                </a:cubicBezTo>
                <a:cubicBezTo>
                  <a:pt x="6786" y="6727"/>
                  <a:pt x="6813" y="6624"/>
                  <a:pt x="6881" y="6727"/>
                </a:cubicBezTo>
                <a:cubicBezTo>
                  <a:pt x="6867" y="6727"/>
                  <a:pt x="6867" y="6754"/>
                  <a:pt x="6867" y="6754"/>
                </a:cubicBezTo>
                <a:cubicBezTo>
                  <a:pt x="6867" y="6780"/>
                  <a:pt x="6867" y="6780"/>
                  <a:pt x="6867" y="6780"/>
                </a:cubicBezTo>
                <a:cubicBezTo>
                  <a:pt x="6881" y="6780"/>
                  <a:pt x="6895" y="6754"/>
                  <a:pt x="6908" y="6754"/>
                </a:cubicBezTo>
                <a:cubicBezTo>
                  <a:pt x="6921" y="6754"/>
                  <a:pt x="6948" y="6806"/>
                  <a:pt x="6962" y="6831"/>
                </a:cubicBezTo>
                <a:cubicBezTo>
                  <a:pt x="6948" y="6857"/>
                  <a:pt x="6948" y="6910"/>
                  <a:pt x="6935" y="6936"/>
                </a:cubicBezTo>
                <a:cubicBezTo>
                  <a:pt x="6948" y="6936"/>
                  <a:pt x="6948" y="6962"/>
                  <a:pt x="6962" y="6989"/>
                </a:cubicBezTo>
                <a:lnTo>
                  <a:pt x="6962" y="6989"/>
                </a:lnTo>
                <a:cubicBezTo>
                  <a:pt x="6948" y="7013"/>
                  <a:pt x="6908" y="7092"/>
                  <a:pt x="6881" y="7116"/>
                </a:cubicBezTo>
                <a:cubicBezTo>
                  <a:pt x="6853" y="7116"/>
                  <a:pt x="6813" y="7116"/>
                  <a:pt x="6786" y="7116"/>
                </a:cubicBezTo>
                <a:cubicBezTo>
                  <a:pt x="6773" y="7169"/>
                  <a:pt x="6746" y="7195"/>
                  <a:pt x="6732" y="7222"/>
                </a:cubicBezTo>
                <a:cubicBezTo>
                  <a:pt x="6705" y="7272"/>
                  <a:pt x="6651" y="7272"/>
                  <a:pt x="6611" y="7298"/>
                </a:cubicBezTo>
                <a:cubicBezTo>
                  <a:pt x="6569" y="7298"/>
                  <a:pt x="6529" y="7272"/>
                  <a:pt x="6503" y="7272"/>
                </a:cubicBezTo>
                <a:cubicBezTo>
                  <a:pt x="6462" y="7272"/>
                  <a:pt x="6434" y="7298"/>
                  <a:pt x="6394" y="7272"/>
                </a:cubicBezTo>
                <a:cubicBezTo>
                  <a:pt x="6367" y="7272"/>
                  <a:pt x="6327" y="7272"/>
                  <a:pt x="6299" y="7298"/>
                </a:cubicBezTo>
                <a:cubicBezTo>
                  <a:pt x="6259" y="7325"/>
                  <a:pt x="6273" y="7402"/>
                  <a:pt x="6245" y="7428"/>
                </a:cubicBezTo>
                <a:cubicBezTo>
                  <a:pt x="6232" y="7454"/>
                  <a:pt x="6192" y="7428"/>
                  <a:pt x="6178" y="7454"/>
                </a:cubicBezTo>
                <a:cubicBezTo>
                  <a:pt x="6124" y="7531"/>
                  <a:pt x="6043" y="7687"/>
                  <a:pt x="6016" y="7817"/>
                </a:cubicBezTo>
                <a:cubicBezTo>
                  <a:pt x="6056" y="7764"/>
                  <a:pt x="6084" y="7687"/>
                  <a:pt x="6124" y="7610"/>
                </a:cubicBezTo>
                <a:cubicBezTo>
                  <a:pt x="6164" y="7558"/>
                  <a:pt x="6232" y="7531"/>
                  <a:pt x="6299" y="7481"/>
                </a:cubicBezTo>
                <a:cubicBezTo>
                  <a:pt x="6354" y="7428"/>
                  <a:pt x="6422" y="7428"/>
                  <a:pt x="6434" y="7531"/>
                </a:cubicBezTo>
                <a:cubicBezTo>
                  <a:pt x="6434" y="7558"/>
                  <a:pt x="6380" y="7635"/>
                  <a:pt x="6354" y="7635"/>
                </a:cubicBezTo>
                <a:cubicBezTo>
                  <a:pt x="6354" y="7610"/>
                  <a:pt x="6340" y="7610"/>
                  <a:pt x="6340" y="7610"/>
                </a:cubicBezTo>
                <a:cubicBezTo>
                  <a:pt x="6327" y="7610"/>
                  <a:pt x="6313" y="7610"/>
                  <a:pt x="6299" y="7635"/>
                </a:cubicBezTo>
                <a:lnTo>
                  <a:pt x="6299" y="7635"/>
                </a:lnTo>
                <a:cubicBezTo>
                  <a:pt x="6327" y="7635"/>
                  <a:pt x="6340" y="7661"/>
                  <a:pt x="6354" y="7687"/>
                </a:cubicBezTo>
                <a:cubicBezTo>
                  <a:pt x="6367" y="7687"/>
                  <a:pt x="6380" y="7661"/>
                  <a:pt x="6380" y="7661"/>
                </a:cubicBezTo>
                <a:lnTo>
                  <a:pt x="6380" y="7661"/>
                </a:lnTo>
                <a:cubicBezTo>
                  <a:pt x="6394" y="7661"/>
                  <a:pt x="6394" y="7661"/>
                  <a:pt x="6394" y="7661"/>
                </a:cubicBezTo>
                <a:cubicBezTo>
                  <a:pt x="6408" y="7661"/>
                  <a:pt x="6408" y="7661"/>
                  <a:pt x="6408" y="7661"/>
                </a:cubicBezTo>
                <a:cubicBezTo>
                  <a:pt x="6408" y="7687"/>
                  <a:pt x="6394" y="7687"/>
                  <a:pt x="6394" y="7687"/>
                </a:cubicBezTo>
                <a:cubicBezTo>
                  <a:pt x="6380" y="7740"/>
                  <a:pt x="6380" y="7740"/>
                  <a:pt x="6367" y="7764"/>
                </a:cubicBezTo>
                <a:cubicBezTo>
                  <a:pt x="6380" y="7764"/>
                  <a:pt x="6394" y="7764"/>
                  <a:pt x="6394" y="7793"/>
                </a:cubicBezTo>
                <a:cubicBezTo>
                  <a:pt x="6394" y="7793"/>
                  <a:pt x="6394" y="7817"/>
                  <a:pt x="6394" y="7843"/>
                </a:cubicBezTo>
                <a:cubicBezTo>
                  <a:pt x="6408" y="7817"/>
                  <a:pt x="6408" y="7817"/>
                  <a:pt x="6408" y="7843"/>
                </a:cubicBezTo>
                <a:cubicBezTo>
                  <a:pt x="6394" y="7896"/>
                  <a:pt x="6434" y="7896"/>
                  <a:pt x="6462" y="7920"/>
                </a:cubicBezTo>
                <a:lnTo>
                  <a:pt x="6462" y="7920"/>
                </a:lnTo>
                <a:cubicBezTo>
                  <a:pt x="6448" y="7920"/>
                  <a:pt x="6448" y="7920"/>
                  <a:pt x="6448" y="7920"/>
                </a:cubicBezTo>
                <a:lnTo>
                  <a:pt x="6448" y="7920"/>
                </a:lnTo>
                <a:lnTo>
                  <a:pt x="6448" y="7920"/>
                </a:lnTo>
                <a:lnTo>
                  <a:pt x="6448" y="7920"/>
                </a:lnTo>
                <a:cubicBezTo>
                  <a:pt x="6462" y="7947"/>
                  <a:pt x="6462" y="7947"/>
                  <a:pt x="6462" y="7947"/>
                </a:cubicBezTo>
                <a:cubicBezTo>
                  <a:pt x="6476" y="7947"/>
                  <a:pt x="6476" y="7947"/>
                  <a:pt x="6476" y="7947"/>
                </a:cubicBezTo>
                <a:cubicBezTo>
                  <a:pt x="6488" y="7947"/>
                  <a:pt x="6488" y="7973"/>
                  <a:pt x="6488" y="7973"/>
                </a:cubicBezTo>
                <a:cubicBezTo>
                  <a:pt x="6503" y="7973"/>
                  <a:pt x="6516" y="7947"/>
                  <a:pt x="6529" y="7973"/>
                </a:cubicBezTo>
                <a:lnTo>
                  <a:pt x="6529" y="7973"/>
                </a:lnTo>
                <a:lnTo>
                  <a:pt x="6529" y="7973"/>
                </a:lnTo>
                <a:lnTo>
                  <a:pt x="6529" y="7973"/>
                </a:lnTo>
                <a:lnTo>
                  <a:pt x="6543" y="7973"/>
                </a:lnTo>
                <a:cubicBezTo>
                  <a:pt x="6557" y="7973"/>
                  <a:pt x="6557" y="7947"/>
                  <a:pt x="6569" y="7947"/>
                </a:cubicBezTo>
                <a:cubicBezTo>
                  <a:pt x="6583" y="7999"/>
                  <a:pt x="6583" y="7973"/>
                  <a:pt x="6611" y="7973"/>
                </a:cubicBezTo>
                <a:cubicBezTo>
                  <a:pt x="6611" y="7973"/>
                  <a:pt x="6611" y="7999"/>
                  <a:pt x="6624" y="7999"/>
                </a:cubicBezTo>
                <a:cubicBezTo>
                  <a:pt x="6611" y="7999"/>
                  <a:pt x="6611" y="7999"/>
                  <a:pt x="6611" y="8026"/>
                </a:cubicBezTo>
                <a:lnTo>
                  <a:pt x="6611" y="8026"/>
                </a:lnTo>
                <a:lnTo>
                  <a:pt x="6611" y="8026"/>
                </a:lnTo>
                <a:cubicBezTo>
                  <a:pt x="6624" y="8026"/>
                  <a:pt x="6637" y="8026"/>
                  <a:pt x="6637" y="8050"/>
                </a:cubicBezTo>
                <a:lnTo>
                  <a:pt x="6624" y="8050"/>
                </a:lnTo>
                <a:cubicBezTo>
                  <a:pt x="6624" y="8050"/>
                  <a:pt x="6624" y="8050"/>
                  <a:pt x="6611" y="8050"/>
                </a:cubicBezTo>
                <a:lnTo>
                  <a:pt x="6611" y="8050"/>
                </a:lnTo>
                <a:lnTo>
                  <a:pt x="6611" y="8050"/>
                </a:lnTo>
                <a:lnTo>
                  <a:pt x="6597" y="8050"/>
                </a:lnTo>
                <a:cubicBezTo>
                  <a:pt x="6597" y="8050"/>
                  <a:pt x="6597" y="8050"/>
                  <a:pt x="6597" y="8076"/>
                </a:cubicBezTo>
                <a:cubicBezTo>
                  <a:pt x="6569" y="8076"/>
                  <a:pt x="6529" y="8103"/>
                  <a:pt x="6503" y="8129"/>
                </a:cubicBezTo>
                <a:cubicBezTo>
                  <a:pt x="6503" y="8129"/>
                  <a:pt x="6503" y="8129"/>
                  <a:pt x="6503" y="8103"/>
                </a:cubicBezTo>
                <a:cubicBezTo>
                  <a:pt x="6503" y="8103"/>
                  <a:pt x="6503" y="8103"/>
                  <a:pt x="6488" y="8129"/>
                </a:cubicBezTo>
                <a:lnTo>
                  <a:pt x="6488" y="8129"/>
                </a:lnTo>
                <a:lnTo>
                  <a:pt x="6488" y="8129"/>
                </a:lnTo>
                <a:cubicBezTo>
                  <a:pt x="6488" y="8155"/>
                  <a:pt x="6476" y="8129"/>
                  <a:pt x="6476" y="8155"/>
                </a:cubicBezTo>
                <a:cubicBezTo>
                  <a:pt x="6476" y="8155"/>
                  <a:pt x="6462" y="8155"/>
                  <a:pt x="6448" y="8155"/>
                </a:cubicBezTo>
                <a:lnTo>
                  <a:pt x="6462" y="8129"/>
                </a:lnTo>
                <a:cubicBezTo>
                  <a:pt x="6448" y="8129"/>
                  <a:pt x="6448" y="8129"/>
                  <a:pt x="6448" y="8129"/>
                </a:cubicBezTo>
                <a:cubicBezTo>
                  <a:pt x="6448" y="8155"/>
                  <a:pt x="6448" y="8155"/>
                  <a:pt x="6448" y="8155"/>
                </a:cubicBezTo>
                <a:lnTo>
                  <a:pt x="6448" y="8155"/>
                </a:lnTo>
                <a:cubicBezTo>
                  <a:pt x="6434" y="8155"/>
                  <a:pt x="6434" y="8155"/>
                  <a:pt x="6434" y="8155"/>
                </a:cubicBezTo>
                <a:lnTo>
                  <a:pt x="6434" y="8155"/>
                </a:lnTo>
                <a:cubicBezTo>
                  <a:pt x="6434" y="8155"/>
                  <a:pt x="6434" y="8155"/>
                  <a:pt x="6434" y="8179"/>
                </a:cubicBezTo>
                <a:cubicBezTo>
                  <a:pt x="6408" y="8179"/>
                  <a:pt x="6408" y="8232"/>
                  <a:pt x="6394" y="8259"/>
                </a:cubicBezTo>
                <a:lnTo>
                  <a:pt x="6380" y="8259"/>
                </a:lnTo>
                <a:lnTo>
                  <a:pt x="6380" y="8259"/>
                </a:lnTo>
                <a:cubicBezTo>
                  <a:pt x="6380" y="8259"/>
                  <a:pt x="6367" y="8259"/>
                  <a:pt x="6367" y="8283"/>
                </a:cubicBezTo>
                <a:cubicBezTo>
                  <a:pt x="6367" y="8283"/>
                  <a:pt x="6354" y="8283"/>
                  <a:pt x="6354" y="8311"/>
                </a:cubicBezTo>
                <a:cubicBezTo>
                  <a:pt x="6354" y="8283"/>
                  <a:pt x="6354" y="8283"/>
                  <a:pt x="6340" y="8283"/>
                </a:cubicBezTo>
                <a:cubicBezTo>
                  <a:pt x="6340" y="8283"/>
                  <a:pt x="6340" y="8259"/>
                  <a:pt x="6327" y="8259"/>
                </a:cubicBezTo>
                <a:lnTo>
                  <a:pt x="6327" y="8259"/>
                </a:lnTo>
                <a:cubicBezTo>
                  <a:pt x="6327" y="8232"/>
                  <a:pt x="6313" y="8179"/>
                  <a:pt x="6327" y="8155"/>
                </a:cubicBezTo>
                <a:cubicBezTo>
                  <a:pt x="6327" y="8155"/>
                  <a:pt x="6327" y="8155"/>
                  <a:pt x="6340" y="8155"/>
                </a:cubicBezTo>
                <a:cubicBezTo>
                  <a:pt x="6327" y="8155"/>
                  <a:pt x="6327" y="8155"/>
                  <a:pt x="6313" y="8155"/>
                </a:cubicBezTo>
                <a:lnTo>
                  <a:pt x="6313" y="8155"/>
                </a:lnTo>
                <a:lnTo>
                  <a:pt x="6313" y="8155"/>
                </a:lnTo>
                <a:cubicBezTo>
                  <a:pt x="6327" y="8155"/>
                  <a:pt x="6327" y="8129"/>
                  <a:pt x="6340" y="8129"/>
                </a:cubicBezTo>
                <a:lnTo>
                  <a:pt x="6340" y="8129"/>
                </a:lnTo>
                <a:lnTo>
                  <a:pt x="6340" y="8129"/>
                </a:lnTo>
                <a:lnTo>
                  <a:pt x="6340" y="8129"/>
                </a:lnTo>
                <a:lnTo>
                  <a:pt x="6340" y="8129"/>
                </a:lnTo>
                <a:cubicBezTo>
                  <a:pt x="6354" y="8103"/>
                  <a:pt x="6408" y="8026"/>
                  <a:pt x="6434" y="8026"/>
                </a:cubicBezTo>
                <a:cubicBezTo>
                  <a:pt x="6434" y="8050"/>
                  <a:pt x="6434" y="8050"/>
                  <a:pt x="6434" y="8050"/>
                </a:cubicBezTo>
                <a:cubicBezTo>
                  <a:pt x="6434" y="8050"/>
                  <a:pt x="6434" y="8050"/>
                  <a:pt x="6434" y="8076"/>
                </a:cubicBezTo>
                <a:cubicBezTo>
                  <a:pt x="6434" y="8050"/>
                  <a:pt x="6434" y="8050"/>
                  <a:pt x="6434" y="8050"/>
                </a:cubicBezTo>
                <a:cubicBezTo>
                  <a:pt x="6462" y="8050"/>
                  <a:pt x="6462" y="8026"/>
                  <a:pt x="6488" y="8026"/>
                </a:cubicBezTo>
                <a:lnTo>
                  <a:pt x="6488" y="8026"/>
                </a:lnTo>
                <a:cubicBezTo>
                  <a:pt x="6462" y="8026"/>
                  <a:pt x="6422" y="7999"/>
                  <a:pt x="6394" y="8026"/>
                </a:cubicBezTo>
                <a:lnTo>
                  <a:pt x="6394" y="8026"/>
                </a:lnTo>
                <a:cubicBezTo>
                  <a:pt x="6408" y="7999"/>
                  <a:pt x="6422" y="7973"/>
                  <a:pt x="6434" y="7947"/>
                </a:cubicBezTo>
                <a:lnTo>
                  <a:pt x="6434" y="7947"/>
                </a:lnTo>
                <a:cubicBezTo>
                  <a:pt x="6422" y="7947"/>
                  <a:pt x="6422" y="7973"/>
                  <a:pt x="6422" y="7973"/>
                </a:cubicBezTo>
                <a:cubicBezTo>
                  <a:pt x="6422" y="7947"/>
                  <a:pt x="6408" y="7947"/>
                  <a:pt x="6408" y="7947"/>
                </a:cubicBezTo>
                <a:lnTo>
                  <a:pt x="6408" y="7947"/>
                </a:lnTo>
                <a:cubicBezTo>
                  <a:pt x="6408" y="7973"/>
                  <a:pt x="6408" y="7973"/>
                  <a:pt x="6408" y="7999"/>
                </a:cubicBezTo>
                <a:cubicBezTo>
                  <a:pt x="6367" y="7999"/>
                  <a:pt x="6367" y="8050"/>
                  <a:pt x="6327" y="8050"/>
                </a:cubicBezTo>
                <a:cubicBezTo>
                  <a:pt x="6327" y="8050"/>
                  <a:pt x="6327" y="8026"/>
                  <a:pt x="6313" y="8026"/>
                </a:cubicBezTo>
                <a:lnTo>
                  <a:pt x="6327" y="8050"/>
                </a:lnTo>
                <a:cubicBezTo>
                  <a:pt x="6313" y="8050"/>
                  <a:pt x="6313" y="8050"/>
                  <a:pt x="6299" y="8076"/>
                </a:cubicBezTo>
                <a:cubicBezTo>
                  <a:pt x="6287" y="8050"/>
                  <a:pt x="6273" y="8050"/>
                  <a:pt x="6259" y="8076"/>
                </a:cubicBezTo>
                <a:cubicBezTo>
                  <a:pt x="6259" y="8050"/>
                  <a:pt x="6259" y="8050"/>
                  <a:pt x="6259" y="8050"/>
                </a:cubicBezTo>
                <a:lnTo>
                  <a:pt x="6259" y="8076"/>
                </a:lnTo>
                <a:lnTo>
                  <a:pt x="6259" y="8103"/>
                </a:lnTo>
                <a:cubicBezTo>
                  <a:pt x="6259" y="8103"/>
                  <a:pt x="6259" y="8103"/>
                  <a:pt x="6273" y="8103"/>
                </a:cubicBezTo>
                <a:cubicBezTo>
                  <a:pt x="6273" y="8103"/>
                  <a:pt x="6273" y="8103"/>
                  <a:pt x="6259" y="8103"/>
                </a:cubicBezTo>
                <a:cubicBezTo>
                  <a:pt x="6245" y="8129"/>
                  <a:pt x="6245" y="8129"/>
                  <a:pt x="6232" y="8129"/>
                </a:cubicBezTo>
                <a:cubicBezTo>
                  <a:pt x="6232" y="8155"/>
                  <a:pt x="6232" y="8129"/>
                  <a:pt x="6232" y="8155"/>
                </a:cubicBezTo>
                <a:cubicBezTo>
                  <a:pt x="6218" y="8155"/>
                  <a:pt x="6218" y="8129"/>
                  <a:pt x="6218" y="8129"/>
                </a:cubicBezTo>
                <a:cubicBezTo>
                  <a:pt x="6205" y="8155"/>
                  <a:pt x="6205" y="8155"/>
                  <a:pt x="6192" y="8179"/>
                </a:cubicBezTo>
                <a:cubicBezTo>
                  <a:pt x="6192" y="8155"/>
                  <a:pt x="6192" y="8155"/>
                  <a:pt x="6192" y="8155"/>
                </a:cubicBezTo>
                <a:cubicBezTo>
                  <a:pt x="6178" y="8155"/>
                  <a:pt x="6178" y="8155"/>
                  <a:pt x="6164" y="8155"/>
                </a:cubicBezTo>
                <a:cubicBezTo>
                  <a:pt x="6164" y="8179"/>
                  <a:pt x="6164" y="8179"/>
                  <a:pt x="6164" y="8179"/>
                </a:cubicBezTo>
                <a:cubicBezTo>
                  <a:pt x="6164" y="8179"/>
                  <a:pt x="6164" y="8179"/>
                  <a:pt x="6150" y="8179"/>
                </a:cubicBezTo>
                <a:lnTo>
                  <a:pt x="6150" y="8179"/>
                </a:lnTo>
                <a:cubicBezTo>
                  <a:pt x="6150" y="8155"/>
                  <a:pt x="6150" y="8155"/>
                  <a:pt x="6164" y="8155"/>
                </a:cubicBezTo>
                <a:cubicBezTo>
                  <a:pt x="6150" y="8155"/>
                  <a:pt x="6150" y="8155"/>
                  <a:pt x="6150" y="8155"/>
                </a:cubicBezTo>
                <a:lnTo>
                  <a:pt x="6150" y="8155"/>
                </a:lnTo>
                <a:cubicBezTo>
                  <a:pt x="6150" y="8179"/>
                  <a:pt x="6138" y="8206"/>
                  <a:pt x="6124" y="8232"/>
                </a:cubicBezTo>
                <a:cubicBezTo>
                  <a:pt x="6124" y="8232"/>
                  <a:pt x="6124" y="8232"/>
                  <a:pt x="6110" y="8232"/>
                </a:cubicBezTo>
                <a:cubicBezTo>
                  <a:pt x="6110" y="8232"/>
                  <a:pt x="6110" y="8232"/>
                  <a:pt x="6110" y="8259"/>
                </a:cubicBezTo>
                <a:cubicBezTo>
                  <a:pt x="6110" y="8259"/>
                  <a:pt x="6110" y="8232"/>
                  <a:pt x="6097" y="8232"/>
                </a:cubicBezTo>
                <a:lnTo>
                  <a:pt x="6097" y="8232"/>
                </a:lnTo>
                <a:lnTo>
                  <a:pt x="6097" y="8232"/>
                </a:lnTo>
                <a:cubicBezTo>
                  <a:pt x="6097" y="8259"/>
                  <a:pt x="6097" y="8259"/>
                  <a:pt x="6097" y="8259"/>
                </a:cubicBezTo>
                <a:lnTo>
                  <a:pt x="6084" y="8259"/>
                </a:lnTo>
                <a:lnTo>
                  <a:pt x="6084" y="8259"/>
                </a:lnTo>
                <a:cubicBezTo>
                  <a:pt x="6084" y="8259"/>
                  <a:pt x="6084" y="8259"/>
                  <a:pt x="6084" y="8232"/>
                </a:cubicBezTo>
                <a:cubicBezTo>
                  <a:pt x="6084" y="8259"/>
                  <a:pt x="6069" y="8259"/>
                  <a:pt x="6069" y="8259"/>
                </a:cubicBezTo>
                <a:lnTo>
                  <a:pt x="6069" y="8283"/>
                </a:lnTo>
                <a:cubicBezTo>
                  <a:pt x="6043" y="8283"/>
                  <a:pt x="6029" y="8362"/>
                  <a:pt x="6029" y="8388"/>
                </a:cubicBezTo>
                <a:cubicBezTo>
                  <a:pt x="6029" y="8415"/>
                  <a:pt x="6029" y="8415"/>
                  <a:pt x="6043" y="8415"/>
                </a:cubicBezTo>
                <a:lnTo>
                  <a:pt x="6043" y="8415"/>
                </a:lnTo>
                <a:cubicBezTo>
                  <a:pt x="6029" y="8439"/>
                  <a:pt x="6016" y="8439"/>
                  <a:pt x="6016" y="8465"/>
                </a:cubicBezTo>
                <a:cubicBezTo>
                  <a:pt x="6043" y="8465"/>
                  <a:pt x="6043" y="8518"/>
                  <a:pt x="6056" y="8544"/>
                </a:cubicBezTo>
                <a:lnTo>
                  <a:pt x="6056" y="8544"/>
                </a:lnTo>
                <a:cubicBezTo>
                  <a:pt x="6069" y="8544"/>
                  <a:pt x="6069" y="8544"/>
                  <a:pt x="6084" y="8544"/>
                </a:cubicBezTo>
                <a:lnTo>
                  <a:pt x="6084" y="8518"/>
                </a:lnTo>
                <a:lnTo>
                  <a:pt x="6069" y="8518"/>
                </a:lnTo>
                <a:cubicBezTo>
                  <a:pt x="6069" y="8518"/>
                  <a:pt x="6069" y="8518"/>
                  <a:pt x="6069" y="8491"/>
                </a:cubicBezTo>
                <a:lnTo>
                  <a:pt x="6069" y="8491"/>
                </a:lnTo>
                <a:lnTo>
                  <a:pt x="6069" y="8491"/>
                </a:lnTo>
                <a:cubicBezTo>
                  <a:pt x="6084" y="8518"/>
                  <a:pt x="6084" y="8518"/>
                  <a:pt x="6084" y="8544"/>
                </a:cubicBezTo>
                <a:cubicBezTo>
                  <a:pt x="6069" y="8568"/>
                  <a:pt x="6056" y="8568"/>
                  <a:pt x="6043" y="8568"/>
                </a:cubicBezTo>
                <a:cubicBezTo>
                  <a:pt x="6043" y="8568"/>
                  <a:pt x="6043" y="8544"/>
                  <a:pt x="6029" y="8544"/>
                </a:cubicBezTo>
                <a:lnTo>
                  <a:pt x="6029" y="8544"/>
                </a:lnTo>
                <a:cubicBezTo>
                  <a:pt x="6029" y="8568"/>
                  <a:pt x="6016" y="8595"/>
                  <a:pt x="6003" y="8595"/>
                </a:cubicBezTo>
                <a:cubicBezTo>
                  <a:pt x="6003" y="8595"/>
                  <a:pt x="6003" y="8595"/>
                  <a:pt x="6003" y="8568"/>
                </a:cubicBezTo>
                <a:lnTo>
                  <a:pt x="6003" y="8544"/>
                </a:lnTo>
                <a:lnTo>
                  <a:pt x="5989" y="8544"/>
                </a:lnTo>
                <a:cubicBezTo>
                  <a:pt x="5989" y="8568"/>
                  <a:pt x="5989" y="8595"/>
                  <a:pt x="5989" y="8595"/>
                </a:cubicBezTo>
                <a:cubicBezTo>
                  <a:pt x="5921" y="8595"/>
                  <a:pt x="5867" y="8647"/>
                  <a:pt x="5826" y="8698"/>
                </a:cubicBezTo>
                <a:cubicBezTo>
                  <a:pt x="5840" y="8674"/>
                  <a:pt x="5840" y="8647"/>
                  <a:pt x="5840" y="8621"/>
                </a:cubicBezTo>
                <a:cubicBezTo>
                  <a:pt x="5840" y="8647"/>
                  <a:pt x="5826" y="8674"/>
                  <a:pt x="5826" y="8698"/>
                </a:cubicBezTo>
                <a:cubicBezTo>
                  <a:pt x="5826" y="8698"/>
                  <a:pt x="5826" y="8698"/>
                  <a:pt x="5813" y="8698"/>
                </a:cubicBezTo>
                <a:lnTo>
                  <a:pt x="5813" y="8724"/>
                </a:lnTo>
                <a:cubicBezTo>
                  <a:pt x="5826" y="8724"/>
                  <a:pt x="5826" y="8724"/>
                  <a:pt x="5840" y="8724"/>
                </a:cubicBezTo>
                <a:cubicBezTo>
                  <a:pt x="5826" y="8777"/>
                  <a:pt x="5826" y="8828"/>
                  <a:pt x="5813" y="8854"/>
                </a:cubicBezTo>
                <a:lnTo>
                  <a:pt x="5813" y="8854"/>
                </a:lnTo>
                <a:cubicBezTo>
                  <a:pt x="5813" y="8880"/>
                  <a:pt x="5786" y="8933"/>
                  <a:pt x="5772" y="8933"/>
                </a:cubicBezTo>
                <a:lnTo>
                  <a:pt x="5772" y="8933"/>
                </a:lnTo>
                <a:lnTo>
                  <a:pt x="5772" y="8933"/>
                </a:lnTo>
                <a:lnTo>
                  <a:pt x="5772" y="8907"/>
                </a:lnTo>
                <a:cubicBezTo>
                  <a:pt x="5746" y="8907"/>
                  <a:pt x="5746" y="8880"/>
                  <a:pt x="5731" y="8854"/>
                </a:cubicBezTo>
                <a:cubicBezTo>
                  <a:pt x="5746" y="8828"/>
                  <a:pt x="5746" y="8828"/>
                  <a:pt x="5746" y="8828"/>
                </a:cubicBezTo>
                <a:lnTo>
                  <a:pt x="5746" y="8828"/>
                </a:lnTo>
                <a:cubicBezTo>
                  <a:pt x="5746" y="8828"/>
                  <a:pt x="5746" y="8828"/>
                  <a:pt x="5731" y="8854"/>
                </a:cubicBezTo>
                <a:cubicBezTo>
                  <a:pt x="5731" y="8880"/>
                  <a:pt x="5746" y="8959"/>
                  <a:pt x="5772" y="8959"/>
                </a:cubicBezTo>
                <a:cubicBezTo>
                  <a:pt x="5772" y="8984"/>
                  <a:pt x="5772" y="8984"/>
                  <a:pt x="5772" y="9010"/>
                </a:cubicBezTo>
                <a:cubicBezTo>
                  <a:pt x="5759" y="9036"/>
                  <a:pt x="5759" y="9036"/>
                  <a:pt x="5746" y="9063"/>
                </a:cubicBezTo>
                <a:cubicBezTo>
                  <a:pt x="5746" y="9087"/>
                  <a:pt x="5731" y="9113"/>
                  <a:pt x="5731" y="9140"/>
                </a:cubicBezTo>
                <a:lnTo>
                  <a:pt x="5731" y="9140"/>
                </a:lnTo>
                <a:cubicBezTo>
                  <a:pt x="5719" y="9140"/>
                  <a:pt x="5719" y="9166"/>
                  <a:pt x="5719" y="9192"/>
                </a:cubicBezTo>
                <a:lnTo>
                  <a:pt x="5705" y="9192"/>
                </a:lnTo>
                <a:lnTo>
                  <a:pt x="5705" y="9166"/>
                </a:lnTo>
                <a:cubicBezTo>
                  <a:pt x="5719" y="9140"/>
                  <a:pt x="5719" y="9113"/>
                  <a:pt x="5731" y="9087"/>
                </a:cubicBezTo>
                <a:cubicBezTo>
                  <a:pt x="5731" y="9063"/>
                  <a:pt x="5731" y="9063"/>
                  <a:pt x="5719" y="9087"/>
                </a:cubicBezTo>
                <a:lnTo>
                  <a:pt x="5719" y="9087"/>
                </a:lnTo>
                <a:lnTo>
                  <a:pt x="5719" y="9063"/>
                </a:lnTo>
                <a:lnTo>
                  <a:pt x="5719" y="9063"/>
                </a:lnTo>
                <a:cubicBezTo>
                  <a:pt x="5719" y="9063"/>
                  <a:pt x="5719" y="9063"/>
                  <a:pt x="5719" y="9036"/>
                </a:cubicBezTo>
                <a:cubicBezTo>
                  <a:pt x="5719" y="9036"/>
                  <a:pt x="5719" y="9036"/>
                  <a:pt x="5719" y="9010"/>
                </a:cubicBezTo>
                <a:cubicBezTo>
                  <a:pt x="5719" y="9036"/>
                  <a:pt x="5705" y="9036"/>
                  <a:pt x="5705" y="9036"/>
                </a:cubicBezTo>
                <a:cubicBezTo>
                  <a:pt x="5705" y="9036"/>
                  <a:pt x="5705" y="9036"/>
                  <a:pt x="5691" y="9010"/>
                </a:cubicBezTo>
                <a:lnTo>
                  <a:pt x="5691" y="9010"/>
                </a:lnTo>
                <a:lnTo>
                  <a:pt x="5691" y="9010"/>
                </a:lnTo>
                <a:cubicBezTo>
                  <a:pt x="5691" y="8984"/>
                  <a:pt x="5705" y="8984"/>
                  <a:pt x="5705" y="8984"/>
                </a:cubicBezTo>
                <a:lnTo>
                  <a:pt x="5705" y="8984"/>
                </a:lnTo>
                <a:cubicBezTo>
                  <a:pt x="5691" y="8959"/>
                  <a:pt x="5691" y="8959"/>
                  <a:pt x="5691" y="8984"/>
                </a:cubicBezTo>
                <a:lnTo>
                  <a:pt x="5691" y="8959"/>
                </a:lnTo>
                <a:lnTo>
                  <a:pt x="5691" y="8959"/>
                </a:lnTo>
                <a:lnTo>
                  <a:pt x="5691" y="8959"/>
                </a:lnTo>
                <a:cubicBezTo>
                  <a:pt x="5691" y="8959"/>
                  <a:pt x="5691" y="8959"/>
                  <a:pt x="5705" y="8959"/>
                </a:cubicBezTo>
                <a:lnTo>
                  <a:pt x="5705" y="8959"/>
                </a:lnTo>
                <a:cubicBezTo>
                  <a:pt x="5705" y="8959"/>
                  <a:pt x="5705" y="8959"/>
                  <a:pt x="5705" y="8933"/>
                </a:cubicBezTo>
                <a:cubicBezTo>
                  <a:pt x="5691" y="8933"/>
                  <a:pt x="5691" y="8933"/>
                  <a:pt x="5691" y="8933"/>
                </a:cubicBezTo>
                <a:lnTo>
                  <a:pt x="5691" y="8933"/>
                </a:lnTo>
                <a:cubicBezTo>
                  <a:pt x="5705" y="8933"/>
                  <a:pt x="5705" y="8933"/>
                  <a:pt x="5705" y="8907"/>
                </a:cubicBezTo>
                <a:lnTo>
                  <a:pt x="5691" y="8907"/>
                </a:lnTo>
                <a:lnTo>
                  <a:pt x="5691" y="8907"/>
                </a:lnTo>
                <a:cubicBezTo>
                  <a:pt x="5691" y="8907"/>
                  <a:pt x="5691" y="8880"/>
                  <a:pt x="5705" y="8880"/>
                </a:cubicBezTo>
                <a:cubicBezTo>
                  <a:pt x="5705" y="8880"/>
                  <a:pt x="5705" y="8880"/>
                  <a:pt x="5719" y="8880"/>
                </a:cubicBezTo>
                <a:lnTo>
                  <a:pt x="5705" y="8880"/>
                </a:lnTo>
                <a:cubicBezTo>
                  <a:pt x="5705" y="8854"/>
                  <a:pt x="5705" y="8854"/>
                  <a:pt x="5719" y="8854"/>
                </a:cubicBezTo>
                <a:cubicBezTo>
                  <a:pt x="5705" y="8854"/>
                  <a:pt x="5705" y="8854"/>
                  <a:pt x="5705" y="8854"/>
                </a:cubicBezTo>
                <a:cubicBezTo>
                  <a:pt x="5705" y="8880"/>
                  <a:pt x="5705" y="8880"/>
                  <a:pt x="5691" y="8880"/>
                </a:cubicBezTo>
                <a:cubicBezTo>
                  <a:pt x="5691" y="8880"/>
                  <a:pt x="5691" y="8880"/>
                  <a:pt x="5691" y="8854"/>
                </a:cubicBezTo>
                <a:cubicBezTo>
                  <a:pt x="5691" y="8880"/>
                  <a:pt x="5691" y="8880"/>
                  <a:pt x="5691" y="8880"/>
                </a:cubicBezTo>
                <a:lnTo>
                  <a:pt x="5691" y="8880"/>
                </a:lnTo>
                <a:lnTo>
                  <a:pt x="5691" y="8880"/>
                </a:lnTo>
                <a:cubicBezTo>
                  <a:pt x="5691" y="8880"/>
                  <a:pt x="5691" y="8880"/>
                  <a:pt x="5691" y="8907"/>
                </a:cubicBezTo>
                <a:cubicBezTo>
                  <a:pt x="5677" y="8907"/>
                  <a:pt x="5677" y="8907"/>
                  <a:pt x="5677" y="8907"/>
                </a:cubicBezTo>
                <a:cubicBezTo>
                  <a:pt x="5691" y="8959"/>
                  <a:pt x="5677" y="8933"/>
                  <a:pt x="5677" y="8984"/>
                </a:cubicBezTo>
                <a:cubicBezTo>
                  <a:pt x="5677" y="8984"/>
                  <a:pt x="5677" y="9010"/>
                  <a:pt x="5691" y="9010"/>
                </a:cubicBezTo>
                <a:lnTo>
                  <a:pt x="5677" y="9010"/>
                </a:lnTo>
                <a:lnTo>
                  <a:pt x="5677" y="9010"/>
                </a:lnTo>
                <a:cubicBezTo>
                  <a:pt x="5677" y="9010"/>
                  <a:pt x="5677" y="9010"/>
                  <a:pt x="5665" y="8984"/>
                </a:cubicBezTo>
                <a:lnTo>
                  <a:pt x="5665" y="8984"/>
                </a:lnTo>
                <a:cubicBezTo>
                  <a:pt x="5677" y="9010"/>
                  <a:pt x="5691" y="9010"/>
                  <a:pt x="5691" y="9063"/>
                </a:cubicBezTo>
                <a:cubicBezTo>
                  <a:pt x="5677" y="9036"/>
                  <a:pt x="5665" y="9036"/>
                  <a:pt x="5651" y="9010"/>
                </a:cubicBezTo>
                <a:lnTo>
                  <a:pt x="5651" y="9036"/>
                </a:lnTo>
                <a:cubicBezTo>
                  <a:pt x="5651" y="9010"/>
                  <a:pt x="5651" y="9010"/>
                  <a:pt x="5624" y="9010"/>
                </a:cubicBezTo>
                <a:cubicBezTo>
                  <a:pt x="5624" y="9010"/>
                  <a:pt x="5624" y="9010"/>
                  <a:pt x="5624" y="8984"/>
                </a:cubicBezTo>
                <a:cubicBezTo>
                  <a:pt x="5637" y="8984"/>
                  <a:pt x="5637" y="8984"/>
                  <a:pt x="5637" y="8984"/>
                </a:cubicBezTo>
                <a:cubicBezTo>
                  <a:pt x="5637" y="8984"/>
                  <a:pt x="5637" y="8984"/>
                  <a:pt x="5624" y="8984"/>
                </a:cubicBezTo>
                <a:cubicBezTo>
                  <a:pt x="5624" y="9010"/>
                  <a:pt x="5624" y="9010"/>
                  <a:pt x="5624" y="9010"/>
                </a:cubicBezTo>
                <a:cubicBezTo>
                  <a:pt x="5651" y="9036"/>
                  <a:pt x="5691" y="9063"/>
                  <a:pt x="5691" y="9087"/>
                </a:cubicBezTo>
                <a:cubicBezTo>
                  <a:pt x="5691" y="9113"/>
                  <a:pt x="5691" y="9113"/>
                  <a:pt x="5677" y="9113"/>
                </a:cubicBezTo>
                <a:lnTo>
                  <a:pt x="5677" y="9113"/>
                </a:lnTo>
                <a:cubicBezTo>
                  <a:pt x="5677" y="9087"/>
                  <a:pt x="5665" y="9087"/>
                  <a:pt x="5665" y="9063"/>
                </a:cubicBezTo>
                <a:cubicBezTo>
                  <a:pt x="5665" y="9113"/>
                  <a:pt x="5677" y="9113"/>
                  <a:pt x="5691" y="9140"/>
                </a:cubicBezTo>
                <a:lnTo>
                  <a:pt x="5691" y="9140"/>
                </a:lnTo>
                <a:cubicBezTo>
                  <a:pt x="5691" y="9140"/>
                  <a:pt x="5691" y="9140"/>
                  <a:pt x="5691" y="9166"/>
                </a:cubicBezTo>
                <a:lnTo>
                  <a:pt x="5691" y="9166"/>
                </a:lnTo>
                <a:cubicBezTo>
                  <a:pt x="5691" y="9166"/>
                  <a:pt x="5691" y="9166"/>
                  <a:pt x="5677" y="9140"/>
                </a:cubicBezTo>
                <a:cubicBezTo>
                  <a:pt x="5677" y="9166"/>
                  <a:pt x="5677" y="9166"/>
                  <a:pt x="5677" y="9166"/>
                </a:cubicBezTo>
                <a:lnTo>
                  <a:pt x="5677" y="9166"/>
                </a:lnTo>
                <a:lnTo>
                  <a:pt x="5665" y="9140"/>
                </a:lnTo>
                <a:cubicBezTo>
                  <a:pt x="5677" y="9166"/>
                  <a:pt x="5677" y="9166"/>
                  <a:pt x="5691" y="9192"/>
                </a:cubicBezTo>
                <a:cubicBezTo>
                  <a:pt x="5691" y="9192"/>
                  <a:pt x="5691" y="9192"/>
                  <a:pt x="5691" y="9216"/>
                </a:cubicBezTo>
                <a:cubicBezTo>
                  <a:pt x="5677" y="9216"/>
                  <a:pt x="5677" y="9216"/>
                  <a:pt x="5677" y="9192"/>
                </a:cubicBezTo>
                <a:cubicBezTo>
                  <a:pt x="5677" y="9192"/>
                  <a:pt x="5665" y="9166"/>
                  <a:pt x="5651" y="9166"/>
                </a:cubicBezTo>
                <a:lnTo>
                  <a:pt x="5651" y="9166"/>
                </a:lnTo>
                <a:lnTo>
                  <a:pt x="5651" y="9166"/>
                </a:lnTo>
                <a:cubicBezTo>
                  <a:pt x="5665" y="9192"/>
                  <a:pt x="5677" y="9192"/>
                  <a:pt x="5677" y="9216"/>
                </a:cubicBezTo>
                <a:cubicBezTo>
                  <a:pt x="5705" y="9216"/>
                  <a:pt x="5719" y="9216"/>
                  <a:pt x="5719" y="9269"/>
                </a:cubicBezTo>
                <a:lnTo>
                  <a:pt x="5719" y="9269"/>
                </a:lnTo>
                <a:cubicBezTo>
                  <a:pt x="5719" y="9245"/>
                  <a:pt x="5719" y="9245"/>
                  <a:pt x="5719" y="9245"/>
                </a:cubicBezTo>
                <a:cubicBezTo>
                  <a:pt x="5719" y="9245"/>
                  <a:pt x="5719" y="9245"/>
                  <a:pt x="5705" y="9269"/>
                </a:cubicBezTo>
                <a:cubicBezTo>
                  <a:pt x="5719" y="9269"/>
                  <a:pt x="5719" y="9269"/>
                  <a:pt x="5719" y="9269"/>
                </a:cubicBezTo>
                <a:lnTo>
                  <a:pt x="5705" y="9269"/>
                </a:lnTo>
                <a:cubicBezTo>
                  <a:pt x="5719" y="9295"/>
                  <a:pt x="5719" y="9295"/>
                  <a:pt x="5719" y="9322"/>
                </a:cubicBezTo>
                <a:lnTo>
                  <a:pt x="5719" y="9322"/>
                </a:lnTo>
                <a:lnTo>
                  <a:pt x="5719" y="9322"/>
                </a:lnTo>
                <a:cubicBezTo>
                  <a:pt x="5705" y="9322"/>
                  <a:pt x="5705" y="9295"/>
                  <a:pt x="5691" y="9295"/>
                </a:cubicBezTo>
                <a:cubicBezTo>
                  <a:pt x="5705" y="9295"/>
                  <a:pt x="5705" y="9322"/>
                  <a:pt x="5705" y="9322"/>
                </a:cubicBezTo>
                <a:lnTo>
                  <a:pt x="5705" y="9322"/>
                </a:lnTo>
                <a:lnTo>
                  <a:pt x="5691" y="9322"/>
                </a:lnTo>
                <a:cubicBezTo>
                  <a:pt x="5691" y="9322"/>
                  <a:pt x="5691" y="9322"/>
                  <a:pt x="5677" y="9322"/>
                </a:cubicBezTo>
                <a:cubicBezTo>
                  <a:pt x="5691" y="9322"/>
                  <a:pt x="5691" y="9322"/>
                  <a:pt x="5691" y="9322"/>
                </a:cubicBezTo>
                <a:cubicBezTo>
                  <a:pt x="5677" y="9322"/>
                  <a:pt x="5677" y="9348"/>
                  <a:pt x="5677" y="9348"/>
                </a:cubicBezTo>
                <a:cubicBezTo>
                  <a:pt x="5665" y="9322"/>
                  <a:pt x="5665" y="9322"/>
                  <a:pt x="5665" y="9322"/>
                </a:cubicBezTo>
                <a:lnTo>
                  <a:pt x="5665" y="9295"/>
                </a:lnTo>
                <a:lnTo>
                  <a:pt x="5665" y="9295"/>
                </a:lnTo>
                <a:cubicBezTo>
                  <a:pt x="5665" y="9322"/>
                  <a:pt x="5665" y="9322"/>
                  <a:pt x="5665" y="9348"/>
                </a:cubicBezTo>
                <a:cubicBezTo>
                  <a:pt x="5677" y="9348"/>
                  <a:pt x="5691" y="9348"/>
                  <a:pt x="5705" y="9348"/>
                </a:cubicBezTo>
                <a:lnTo>
                  <a:pt x="5705" y="9348"/>
                </a:lnTo>
                <a:cubicBezTo>
                  <a:pt x="5705" y="9372"/>
                  <a:pt x="5705" y="9372"/>
                  <a:pt x="5705" y="9399"/>
                </a:cubicBezTo>
                <a:cubicBezTo>
                  <a:pt x="5705" y="9372"/>
                  <a:pt x="5705" y="9372"/>
                  <a:pt x="5705" y="9372"/>
                </a:cubicBezTo>
                <a:cubicBezTo>
                  <a:pt x="5705" y="9372"/>
                  <a:pt x="5705" y="9348"/>
                  <a:pt x="5719" y="9348"/>
                </a:cubicBezTo>
                <a:lnTo>
                  <a:pt x="5719" y="9348"/>
                </a:lnTo>
                <a:lnTo>
                  <a:pt x="5731" y="9372"/>
                </a:lnTo>
                <a:cubicBezTo>
                  <a:pt x="5731" y="9399"/>
                  <a:pt x="5719" y="9399"/>
                  <a:pt x="5719" y="9399"/>
                </a:cubicBezTo>
                <a:lnTo>
                  <a:pt x="5719" y="9399"/>
                </a:lnTo>
                <a:cubicBezTo>
                  <a:pt x="5705" y="9399"/>
                  <a:pt x="5705" y="9425"/>
                  <a:pt x="5705" y="9425"/>
                </a:cubicBezTo>
                <a:cubicBezTo>
                  <a:pt x="5677" y="9425"/>
                  <a:pt x="5677" y="9425"/>
                  <a:pt x="5665" y="9399"/>
                </a:cubicBezTo>
                <a:lnTo>
                  <a:pt x="5665" y="9399"/>
                </a:lnTo>
                <a:lnTo>
                  <a:pt x="5677" y="9425"/>
                </a:lnTo>
                <a:cubicBezTo>
                  <a:pt x="5665" y="9425"/>
                  <a:pt x="5651" y="9399"/>
                  <a:pt x="5651" y="9399"/>
                </a:cubicBezTo>
                <a:cubicBezTo>
                  <a:pt x="5651" y="9399"/>
                  <a:pt x="5651" y="9399"/>
                  <a:pt x="5651" y="9425"/>
                </a:cubicBezTo>
                <a:cubicBezTo>
                  <a:pt x="5665" y="9425"/>
                  <a:pt x="5677" y="9425"/>
                  <a:pt x="5677" y="9451"/>
                </a:cubicBezTo>
                <a:lnTo>
                  <a:pt x="5677" y="9451"/>
                </a:lnTo>
                <a:cubicBezTo>
                  <a:pt x="5665" y="9451"/>
                  <a:pt x="5677" y="9478"/>
                  <a:pt x="5665" y="9478"/>
                </a:cubicBezTo>
                <a:cubicBezTo>
                  <a:pt x="5651" y="9478"/>
                  <a:pt x="5651" y="9478"/>
                  <a:pt x="5651" y="9451"/>
                </a:cubicBezTo>
                <a:cubicBezTo>
                  <a:pt x="5651" y="9478"/>
                  <a:pt x="5651" y="9478"/>
                  <a:pt x="5651" y="9478"/>
                </a:cubicBezTo>
                <a:lnTo>
                  <a:pt x="5665" y="9478"/>
                </a:lnTo>
                <a:lnTo>
                  <a:pt x="5677" y="9478"/>
                </a:lnTo>
                <a:lnTo>
                  <a:pt x="5691" y="9478"/>
                </a:lnTo>
                <a:lnTo>
                  <a:pt x="5691" y="9478"/>
                </a:lnTo>
                <a:cubicBezTo>
                  <a:pt x="5677" y="9502"/>
                  <a:pt x="5677" y="9502"/>
                  <a:pt x="5677" y="9502"/>
                </a:cubicBezTo>
                <a:cubicBezTo>
                  <a:pt x="5665" y="9528"/>
                  <a:pt x="5637" y="9528"/>
                  <a:pt x="5624" y="9528"/>
                </a:cubicBezTo>
                <a:cubicBezTo>
                  <a:pt x="5610" y="9555"/>
                  <a:pt x="5597" y="9581"/>
                  <a:pt x="5584" y="9632"/>
                </a:cubicBezTo>
                <a:cubicBezTo>
                  <a:pt x="5570" y="9632"/>
                  <a:pt x="5542" y="9632"/>
                  <a:pt x="5530" y="9658"/>
                </a:cubicBezTo>
                <a:cubicBezTo>
                  <a:pt x="5516" y="9684"/>
                  <a:pt x="5516" y="9711"/>
                  <a:pt x="5502" y="9735"/>
                </a:cubicBezTo>
                <a:cubicBezTo>
                  <a:pt x="5488" y="9788"/>
                  <a:pt x="5461" y="9814"/>
                  <a:pt x="5421" y="9814"/>
                </a:cubicBezTo>
                <a:cubicBezTo>
                  <a:pt x="5421" y="9867"/>
                  <a:pt x="5407" y="9891"/>
                  <a:pt x="5393" y="9917"/>
                </a:cubicBezTo>
                <a:cubicBezTo>
                  <a:pt x="5381" y="9970"/>
                  <a:pt x="5381" y="9996"/>
                  <a:pt x="5367" y="10047"/>
                </a:cubicBezTo>
                <a:cubicBezTo>
                  <a:pt x="5353" y="10150"/>
                  <a:pt x="5407" y="10256"/>
                  <a:pt x="5421" y="10332"/>
                </a:cubicBezTo>
                <a:cubicBezTo>
                  <a:pt x="5435" y="10359"/>
                  <a:pt x="5435" y="10385"/>
                  <a:pt x="5435" y="10436"/>
                </a:cubicBezTo>
                <a:cubicBezTo>
                  <a:pt x="5435" y="10462"/>
                  <a:pt x="5448" y="10488"/>
                  <a:pt x="5461" y="10539"/>
                </a:cubicBezTo>
                <a:cubicBezTo>
                  <a:pt x="5475" y="10618"/>
                  <a:pt x="5448" y="10721"/>
                  <a:pt x="5435" y="10774"/>
                </a:cubicBezTo>
                <a:lnTo>
                  <a:pt x="5435" y="10774"/>
                </a:lnTo>
                <a:lnTo>
                  <a:pt x="5435" y="10748"/>
                </a:lnTo>
                <a:cubicBezTo>
                  <a:pt x="5421" y="10748"/>
                  <a:pt x="5407" y="10748"/>
                  <a:pt x="5393" y="10774"/>
                </a:cubicBezTo>
                <a:cubicBezTo>
                  <a:pt x="5393" y="10748"/>
                  <a:pt x="5381" y="10697"/>
                  <a:pt x="5381" y="10669"/>
                </a:cubicBezTo>
                <a:cubicBezTo>
                  <a:pt x="5340" y="10669"/>
                  <a:pt x="5353" y="10644"/>
                  <a:pt x="5340" y="10592"/>
                </a:cubicBezTo>
                <a:lnTo>
                  <a:pt x="5340" y="10592"/>
                </a:lnTo>
                <a:cubicBezTo>
                  <a:pt x="5327" y="10565"/>
                  <a:pt x="5327" y="10565"/>
                  <a:pt x="5327" y="10539"/>
                </a:cubicBezTo>
                <a:cubicBezTo>
                  <a:pt x="5327" y="10539"/>
                  <a:pt x="5327" y="10539"/>
                  <a:pt x="5313" y="10539"/>
                </a:cubicBezTo>
                <a:cubicBezTo>
                  <a:pt x="5313" y="10515"/>
                  <a:pt x="5300" y="10488"/>
                  <a:pt x="5300" y="10462"/>
                </a:cubicBezTo>
                <a:cubicBezTo>
                  <a:pt x="5300" y="10462"/>
                  <a:pt x="5300" y="10436"/>
                  <a:pt x="5313" y="10436"/>
                </a:cubicBezTo>
                <a:lnTo>
                  <a:pt x="5313" y="10412"/>
                </a:lnTo>
                <a:cubicBezTo>
                  <a:pt x="5300" y="10412"/>
                  <a:pt x="5300" y="10436"/>
                  <a:pt x="5286" y="10412"/>
                </a:cubicBezTo>
                <a:lnTo>
                  <a:pt x="5286" y="10412"/>
                </a:lnTo>
                <a:cubicBezTo>
                  <a:pt x="5286" y="10385"/>
                  <a:pt x="5300" y="10332"/>
                  <a:pt x="5300" y="10282"/>
                </a:cubicBezTo>
                <a:cubicBezTo>
                  <a:pt x="5300" y="10256"/>
                  <a:pt x="5286" y="10256"/>
                  <a:pt x="5272" y="10229"/>
                </a:cubicBezTo>
                <a:cubicBezTo>
                  <a:pt x="5259" y="10229"/>
                  <a:pt x="5232" y="10100"/>
                  <a:pt x="5204" y="10126"/>
                </a:cubicBezTo>
                <a:cubicBezTo>
                  <a:pt x="5191" y="10126"/>
                  <a:pt x="5178" y="10150"/>
                  <a:pt x="5178" y="10176"/>
                </a:cubicBezTo>
                <a:cubicBezTo>
                  <a:pt x="5164" y="10176"/>
                  <a:pt x="5151" y="10176"/>
                  <a:pt x="5137" y="10176"/>
                </a:cubicBezTo>
                <a:cubicBezTo>
                  <a:pt x="5123" y="10176"/>
                  <a:pt x="5123" y="10126"/>
                  <a:pt x="5111" y="10126"/>
                </a:cubicBezTo>
                <a:cubicBezTo>
                  <a:pt x="5097" y="10100"/>
                  <a:pt x="5083" y="10100"/>
                  <a:pt x="5069" y="10073"/>
                </a:cubicBezTo>
                <a:cubicBezTo>
                  <a:pt x="5043" y="10073"/>
                  <a:pt x="5029" y="10100"/>
                  <a:pt x="5002" y="10073"/>
                </a:cubicBezTo>
                <a:cubicBezTo>
                  <a:pt x="5002" y="10100"/>
                  <a:pt x="5002" y="10100"/>
                  <a:pt x="5002" y="10100"/>
                </a:cubicBezTo>
                <a:lnTo>
                  <a:pt x="4988" y="10100"/>
                </a:lnTo>
                <a:cubicBezTo>
                  <a:pt x="4974" y="10100"/>
                  <a:pt x="4974" y="10073"/>
                  <a:pt x="4962" y="10047"/>
                </a:cubicBezTo>
                <a:lnTo>
                  <a:pt x="4962" y="10047"/>
                </a:lnTo>
                <a:cubicBezTo>
                  <a:pt x="4962" y="10073"/>
                  <a:pt x="4962" y="10073"/>
                  <a:pt x="4962" y="10100"/>
                </a:cubicBezTo>
                <a:cubicBezTo>
                  <a:pt x="4948" y="10100"/>
                  <a:pt x="4907" y="10073"/>
                  <a:pt x="4894" y="10100"/>
                </a:cubicBezTo>
                <a:cubicBezTo>
                  <a:pt x="4880" y="10100"/>
                  <a:pt x="4880" y="10100"/>
                  <a:pt x="4867" y="10126"/>
                </a:cubicBezTo>
                <a:cubicBezTo>
                  <a:pt x="4853" y="10126"/>
                  <a:pt x="4840" y="10073"/>
                  <a:pt x="4825" y="10100"/>
                </a:cubicBezTo>
                <a:cubicBezTo>
                  <a:pt x="4825" y="10100"/>
                  <a:pt x="4825" y="10100"/>
                  <a:pt x="4825" y="10126"/>
                </a:cubicBezTo>
                <a:cubicBezTo>
                  <a:pt x="4825" y="10150"/>
                  <a:pt x="4840" y="10126"/>
                  <a:pt x="4853" y="10126"/>
                </a:cubicBezTo>
                <a:cubicBezTo>
                  <a:pt x="4867" y="10126"/>
                  <a:pt x="4880" y="10150"/>
                  <a:pt x="4880" y="10150"/>
                </a:cubicBezTo>
                <a:cubicBezTo>
                  <a:pt x="4880" y="10176"/>
                  <a:pt x="4867" y="10176"/>
                  <a:pt x="4867" y="10176"/>
                </a:cubicBezTo>
                <a:cubicBezTo>
                  <a:pt x="4867" y="10229"/>
                  <a:pt x="4894" y="10229"/>
                  <a:pt x="4907" y="10256"/>
                </a:cubicBezTo>
                <a:cubicBezTo>
                  <a:pt x="4894" y="10256"/>
                  <a:pt x="4894" y="10256"/>
                  <a:pt x="4880" y="10256"/>
                </a:cubicBezTo>
                <a:cubicBezTo>
                  <a:pt x="4867" y="10229"/>
                  <a:pt x="4853" y="10203"/>
                  <a:pt x="4840" y="10203"/>
                </a:cubicBezTo>
                <a:cubicBezTo>
                  <a:pt x="4825" y="10203"/>
                  <a:pt x="4825" y="10203"/>
                  <a:pt x="4825" y="10229"/>
                </a:cubicBezTo>
                <a:lnTo>
                  <a:pt x="4825" y="10229"/>
                </a:lnTo>
                <a:cubicBezTo>
                  <a:pt x="4840" y="10229"/>
                  <a:pt x="4840" y="10229"/>
                  <a:pt x="4840" y="10229"/>
                </a:cubicBezTo>
                <a:lnTo>
                  <a:pt x="4840" y="10229"/>
                </a:lnTo>
                <a:cubicBezTo>
                  <a:pt x="4840" y="10256"/>
                  <a:pt x="4840" y="10256"/>
                  <a:pt x="4825" y="10256"/>
                </a:cubicBezTo>
                <a:lnTo>
                  <a:pt x="4825" y="10256"/>
                </a:lnTo>
                <a:lnTo>
                  <a:pt x="4825" y="10229"/>
                </a:lnTo>
                <a:cubicBezTo>
                  <a:pt x="4813" y="10229"/>
                  <a:pt x="4799" y="10256"/>
                  <a:pt x="4799" y="10256"/>
                </a:cubicBezTo>
                <a:cubicBezTo>
                  <a:pt x="4785" y="10256"/>
                  <a:pt x="4773" y="10229"/>
                  <a:pt x="4773" y="10229"/>
                </a:cubicBezTo>
                <a:lnTo>
                  <a:pt x="4759" y="10203"/>
                </a:lnTo>
                <a:cubicBezTo>
                  <a:pt x="4745" y="10176"/>
                  <a:pt x="4732" y="10176"/>
                  <a:pt x="4732" y="10150"/>
                </a:cubicBezTo>
                <a:cubicBezTo>
                  <a:pt x="4718" y="10150"/>
                  <a:pt x="4718" y="10150"/>
                  <a:pt x="4704" y="10176"/>
                </a:cubicBezTo>
                <a:cubicBezTo>
                  <a:pt x="4704" y="10176"/>
                  <a:pt x="4704" y="10176"/>
                  <a:pt x="4718" y="10176"/>
                </a:cubicBezTo>
                <a:cubicBezTo>
                  <a:pt x="4718" y="10176"/>
                  <a:pt x="4718" y="10176"/>
                  <a:pt x="4718" y="10203"/>
                </a:cubicBezTo>
                <a:lnTo>
                  <a:pt x="4718" y="10203"/>
                </a:lnTo>
                <a:cubicBezTo>
                  <a:pt x="4718" y="10203"/>
                  <a:pt x="4691" y="10203"/>
                  <a:pt x="4678" y="10203"/>
                </a:cubicBezTo>
                <a:cubicBezTo>
                  <a:pt x="4650" y="10176"/>
                  <a:pt x="4624" y="10150"/>
                  <a:pt x="4596" y="10176"/>
                </a:cubicBezTo>
                <a:cubicBezTo>
                  <a:pt x="4569" y="10176"/>
                  <a:pt x="4569" y="10203"/>
                  <a:pt x="4543" y="10203"/>
                </a:cubicBezTo>
                <a:cubicBezTo>
                  <a:pt x="4543" y="10176"/>
                  <a:pt x="4543" y="10176"/>
                  <a:pt x="4543" y="10176"/>
                </a:cubicBezTo>
                <a:lnTo>
                  <a:pt x="4543" y="10176"/>
                </a:lnTo>
                <a:cubicBezTo>
                  <a:pt x="4543" y="10203"/>
                  <a:pt x="4543" y="10203"/>
                  <a:pt x="4543" y="10229"/>
                </a:cubicBezTo>
                <a:cubicBezTo>
                  <a:pt x="4515" y="10256"/>
                  <a:pt x="4503" y="10306"/>
                  <a:pt x="4475" y="10306"/>
                </a:cubicBezTo>
                <a:cubicBezTo>
                  <a:pt x="4461" y="10332"/>
                  <a:pt x="4434" y="10306"/>
                  <a:pt x="4434" y="10306"/>
                </a:cubicBezTo>
                <a:cubicBezTo>
                  <a:pt x="4434" y="10332"/>
                  <a:pt x="4434" y="10332"/>
                  <a:pt x="4448" y="10332"/>
                </a:cubicBezTo>
                <a:cubicBezTo>
                  <a:pt x="4434" y="10385"/>
                  <a:pt x="4394" y="10385"/>
                  <a:pt x="4380" y="10412"/>
                </a:cubicBezTo>
                <a:lnTo>
                  <a:pt x="4380" y="10412"/>
                </a:lnTo>
                <a:cubicBezTo>
                  <a:pt x="4394" y="10412"/>
                  <a:pt x="4394" y="10436"/>
                  <a:pt x="4394" y="10436"/>
                </a:cubicBezTo>
                <a:lnTo>
                  <a:pt x="4394" y="10436"/>
                </a:lnTo>
                <a:cubicBezTo>
                  <a:pt x="4394" y="10462"/>
                  <a:pt x="4380" y="10462"/>
                  <a:pt x="4380" y="10488"/>
                </a:cubicBezTo>
                <a:cubicBezTo>
                  <a:pt x="4366" y="10565"/>
                  <a:pt x="4394" y="10618"/>
                  <a:pt x="4394" y="10669"/>
                </a:cubicBezTo>
                <a:cubicBezTo>
                  <a:pt x="4380" y="10697"/>
                  <a:pt x="4366" y="10748"/>
                  <a:pt x="4366" y="10774"/>
                </a:cubicBezTo>
                <a:cubicBezTo>
                  <a:pt x="4354" y="10798"/>
                  <a:pt x="4354" y="10825"/>
                  <a:pt x="4354" y="10877"/>
                </a:cubicBezTo>
                <a:cubicBezTo>
                  <a:pt x="4340" y="10981"/>
                  <a:pt x="4354" y="11187"/>
                  <a:pt x="4366" y="11266"/>
                </a:cubicBezTo>
                <a:cubicBezTo>
                  <a:pt x="4394" y="11319"/>
                  <a:pt x="4407" y="11369"/>
                  <a:pt x="4434" y="11422"/>
                </a:cubicBezTo>
                <a:cubicBezTo>
                  <a:pt x="4448" y="11448"/>
                  <a:pt x="4461" y="11499"/>
                  <a:pt x="4475" y="11552"/>
                </a:cubicBezTo>
                <a:cubicBezTo>
                  <a:pt x="4488" y="11552"/>
                  <a:pt x="4515" y="11552"/>
                  <a:pt x="4529" y="11552"/>
                </a:cubicBezTo>
                <a:cubicBezTo>
                  <a:pt x="4543" y="11578"/>
                  <a:pt x="4543" y="11602"/>
                  <a:pt x="4556" y="11602"/>
                </a:cubicBezTo>
                <a:cubicBezTo>
                  <a:pt x="4596" y="11629"/>
                  <a:pt x="4664" y="11552"/>
                  <a:pt x="4704" y="11552"/>
                </a:cubicBezTo>
                <a:lnTo>
                  <a:pt x="4704" y="11578"/>
                </a:lnTo>
                <a:cubicBezTo>
                  <a:pt x="4718" y="11578"/>
                  <a:pt x="4718" y="11602"/>
                  <a:pt x="4732" y="11578"/>
                </a:cubicBezTo>
                <a:cubicBezTo>
                  <a:pt x="4732" y="11578"/>
                  <a:pt x="4732" y="11578"/>
                  <a:pt x="4745" y="11578"/>
                </a:cubicBezTo>
                <a:cubicBezTo>
                  <a:pt x="4745" y="11552"/>
                  <a:pt x="4732" y="11552"/>
                  <a:pt x="4732" y="11552"/>
                </a:cubicBezTo>
                <a:lnTo>
                  <a:pt x="4732" y="11552"/>
                </a:lnTo>
                <a:cubicBezTo>
                  <a:pt x="4745" y="11525"/>
                  <a:pt x="4773" y="11499"/>
                  <a:pt x="4773" y="11473"/>
                </a:cubicBezTo>
                <a:cubicBezTo>
                  <a:pt x="4773" y="11473"/>
                  <a:pt x="4773" y="11448"/>
                  <a:pt x="4773" y="11422"/>
                </a:cubicBezTo>
                <a:cubicBezTo>
                  <a:pt x="4785" y="11422"/>
                  <a:pt x="4785" y="11422"/>
                  <a:pt x="4785" y="11396"/>
                </a:cubicBezTo>
                <a:cubicBezTo>
                  <a:pt x="4785" y="11396"/>
                  <a:pt x="4785" y="11369"/>
                  <a:pt x="4785" y="11343"/>
                </a:cubicBezTo>
                <a:cubicBezTo>
                  <a:pt x="4799" y="11319"/>
                  <a:pt x="4799" y="11292"/>
                  <a:pt x="4799" y="11266"/>
                </a:cubicBezTo>
                <a:cubicBezTo>
                  <a:pt x="4867" y="11240"/>
                  <a:pt x="4974" y="11163"/>
                  <a:pt x="5029" y="11240"/>
                </a:cubicBezTo>
                <a:cubicBezTo>
                  <a:pt x="5029" y="11266"/>
                  <a:pt x="5029" y="11266"/>
                  <a:pt x="5029" y="11292"/>
                </a:cubicBezTo>
                <a:cubicBezTo>
                  <a:pt x="5016" y="11319"/>
                  <a:pt x="5002" y="11319"/>
                  <a:pt x="4988" y="11369"/>
                </a:cubicBezTo>
                <a:lnTo>
                  <a:pt x="4962" y="11448"/>
                </a:lnTo>
                <a:lnTo>
                  <a:pt x="4974" y="11448"/>
                </a:lnTo>
                <a:lnTo>
                  <a:pt x="4974" y="11448"/>
                </a:lnTo>
                <a:cubicBezTo>
                  <a:pt x="4974" y="11499"/>
                  <a:pt x="4974" y="11552"/>
                  <a:pt x="4962" y="11602"/>
                </a:cubicBezTo>
                <a:lnTo>
                  <a:pt x="4962" y="11602"/>
                </a:lnTo>
                <a:cubicBezTo>
                  <a:pt x="4962" y="11578"/>
                  <a:pt x="4948" y="11552"/>
                  <a:pt x="4948" y="11552"/>
                </a:cubicBezTo>
                <a:lnTo>
                  <a:pt x="4948" y="11552"/>
                </a:lnTo>
                <a:cubicBezTo>
                  <a:pt x="4934" y="11552"/>
                  <a:pt x="4934" y="11552"/>
                  <a:pt x="4934" y="11552"/>
                </a:cubicBezTo>
                <a:cubicBezTo>
                  <a:pt x="4934" y="11578"/>
                  <a:pt x="4934" y="11602"/>
                  <a:pt x="4934" y="11602"/>
                </a:cubicBezTo>
                <a:lnTo>
                  <a:pt x="4948" y="11602"/>
                </a:lnTo>
                <a:lnTo>
                  <a:pt x="4948" y="11629"/>
                </a:lnTo>
                <a:cubicBezTo>
                  <a:pt x="4934" y="11681"/>
                  <a:pt x="4948" y="11758"/>
                  <a:pt x="4934" y="11837"/>
                </a:cubicBezTo>
                <a:cubicBezTo>
                  <a:pt x="4920" y="11864"/>
                  <a:pt x="4907" y="11864"/>
                  <a:pt x="4907" y="11914"/>
                </a:cubicBezTo>
                <a:cubicBezTo>
                  <a:pt x="4907" y="11914"/>
                  <a:pt x="4907" y="11914"/>
                  <a:pt x="4920" y="11914"/>
                </a:cubicBezTo>
                <a:lnTo>
                  <a:pt x="4920" y="11914"/>
                </a:lnTo>
                <a:lnTo>
                  <a:pt x="4920" y="11888"/>
                </a:lnTo>
                <a:cubicBezTo>
                  <a:pt x="4934" y="11914"/>
                  <a:pt x="4934" y="11914"/>
                  <a:pt x="4948" y="11914"/>
                </a:cubicBezTo>
                <a:cubicBezTo>
                  <a:pt x="4988" y="11888"/>
                  <a:pt x="5016" y="11914"/>
                  <a:pt x="5069" y="11914"/>
                </a:cubicBezTo>
                <a:lnTo>
                  <a:pt x="5083" y="11888"/>
                </a:lnTo>
                <a:cubicBezTo>
                  <a:pt x="5097" y="11888"/>
                  <a:pt x="5097" y="11888"/>
                  <a:pt x="5097" y="11914"/>
                </a:cubicBezTo>
                <a:cubicBezTo>
                  <a:pt x="5123" y="11914"/>
                  <a:pt x="5151" y="11888"/>
                  <a:pt x="5164" y="11888"/>
                </a:cubicBezTo>
                <a:cubicBezTo>
                  <a:pt x="5178" y="11914"/>
                  <a:pt x="5191" y="11914"/>
                  <a:pt x="5191" y="11914"/>
                </a:cubicBezTo>
                <a:cubicBezTo>
                  <a:pt x="5191" y="11941"/>
                  <a:pt x="5191" y="11941"/>
                  <a:pt x="5191" y="11967"/>
                </a:cubicBezTo>
                <a:cubicBezTo>
                  <a:pt x="5204" y="11967"/>
                  <a:pt x="5218" y="11967"/>
                  <a:pt x="5232" y="11991"/>
                </a:cubicBezTo>
                <a:cubicBezTo>
                  <a:pt x="5245" y="12017"/>
                  <a:pt x="5259" y="12070"/>
                  <a:pt x="5245" y="12121"/>
                </a:cubicBezTo>
                <a:cubicBezTo>
                  <a:pt x="5232" y="12149"/>
                  <a:pt x="5232" y="12149"/>
                  <a:pt x="5218" y="12173"/>
                </a:cubicBezTo>
                <a:cubicBezTo>
                  <a:pt x="5218" y="12200"/>
                  <a:pt x="5218" y="12277"/>
                  <a:pt x="5218" y="12329"/>
                </a:cubicBezTo>
                <a:cubicBezTo>
                  <a:pt x="5204" y="12356"/>
                  <a:pt x="5204" y="12406"/>
                  <a:pt x="5204" y="12459"/>
                </a:cubicBezTo>
                <a:cubicBezTo>
                  <a:pt x="5218" y="12536"/>
                  <a:pt x="5272" y="12615"/>
                  <a:pt x="5300" y="12668"/>
                </a:cubicBezTo>
                <a:cubicBezTo>
                  <a:pt x="5313" y="12692"/>
                  <a:pt x="5313" y="12718"/>
                  <a:pt x="5313" y="12718"/>
                </a:cubicBezTo>
                <a:cubicBezTo>
                  <a:pt x="5327" y="12745"/>
                  <a:pt x="5340" y="12692"/>
                  <a:pt x="5353" y="12745"/>
                </a:cubicBezTo>
                <a:cubicBezTo>
                  <a:pt x="5393" y="12745"/>
                  <a:pt x="5407" y="12718"/>
                  <a:pt x="5435" y="12692"/>
                </a:cubicBezTo>
                <a:lnTo>
                  <a:pt x="5448" y="12692"/>
                </a:lnTo>
                <a:cubicBezTo>
                  <a:pt x="5461" y="12692"/>
                  <a:pt x="5475" y="12668"/>
                  <a:pt x="5475" y="12668"/>
                </a:cubicBezTo>
                <a:cubicBezTo>
                  <a:pt x="5488" y="12639"/>
                  <a:pt x="5502" y="12668"/>
                  <a:pt x="5516" y="12668"/>
                </a:cubicBezTo>
                <a:cubicBezTo>
                  <a:pt x="5530" y="12692"/>
                  <a:pt x="5542" y="12668"/>
                  <a:pt x="5556" y="12692"/>
                </a:cubicBezTo>
                <a:cubicBezTo>
                  <a:pt x="5597" y="12718"/>
                  <a:pt x="5610" y="12769"/>
                  <a:pt x="5624" y="12848"/>
                </a:cubicBezTo>
                <a:cubicBezTo>
                  <a:pt x="5624" y="12874"/>
                  <a:pt x="5610" y="12874"/>
                  <a:pt x="5597" y="12898"/>
                </a:cubicBezTo>
                <a:lnTo>
                  <a:pt x="5597" y="12898"/>
                </a:lnTo>
                <a:cubicBezTo>
                  <a:pt x="5597" y="12874"/>
                  <a:pt x="5597" y="12874"/>
                  <a:pt x="5597" y="12874"/>
                </a:cubicBezTo>
                <a:cubicBezTo>
                  <a:pt x="5597" y="12898"/>
                  <a:pt x="5584" y="12898"/>
                  <a:pt x="5584" y="12923"/>
                </a:cubicBezTo>
                <a:cubicBezTo>
                  <a:pt x="5597" y="12923"/>
                  <a:pt x="5597" y="12898"/>
                  <a:pt x="5610" y="12898"/>
                </a:cubicBezTo>
                <a:cubicBezTo>
                  <a:pt x="5624" y="12898"/>
                  <a:pt x="5637" y="12795"/>
                  <a:pt x="5665" y="12822"/>
                </a:cubicBezTo>
                <a:cubicBezTo>
                  <a:pt x="5677" y="12848"/>
                  <a:pt x="5691" y="12848"/>
                  <a:pt x="5691" y="12874"/>
                </a:cubicBezTo>
                <a:lnTo>
                  <a:pt x="5691" y="12898"/>
                </a:lnTo>
                <a:cubicBezTo>
                  <a:pt x="5665" y="12898"/>
                  <a:pt x="5637" y="12898"/>
                  <a:pt x="5637" y="12923"/>
                </a:cubicBezTo>
                <a:cubicBezTo>
                  <a:pt x="5637" y="12975"/>
                  <a:pt x="5651" y="13002"/>
                  <a:pt x="5651" y="13028"/>
                </a:cubicBezTo>
                <a:cubicBezTo>
                  <a:pt x="5637" y="13052"/>
                  <a:pt x="5637" y="13105"/>
                  <a:pt x="5624" y="13131"/>
                </a:cubicBezTo>
                <a:cubicBezTo>
                  <a:pt x="5637" y="13158"/>
                  <a:pt x="5651" y="13208"/>
                  <a:pt x="5665" y="13235"/>
                </a:cubicBezTo>
                <a:cubicBezTo>
                  <a:pt x="5665" y="13235"/>
                  <a:pt x="5691" y="13208"/>
                  <a:pt x="5691" y="13184"/>
                </a:cubicBezTo>
                <a:cubicBezTo>
                  <a:pt x="5705" y="13158"/>
                  <a:pt x="5665" y="13052"/>
                  <a:pt x="5665" y="13028"/>
                </a:cubicBezTo>
                <a:cubicBezTo>
                  <a:pt x="5665" y="13028"/>
                  <a:pt x="5665" y="13028"/>
                  <a:pt x="5665" y="13002"/>
                </a:cubicBezTo>
                <a:lnTo>
                  <a:pt x="5665" y="13002"/>
                </a:lnTo>
                <a:cubicBezTo>
                  <a:pt x="5677" y="13002"/>
                  <a:pt x="5772" y="12949"/>
                  <a:pt x="5772" y="12923"/>
                </a:cubicBezTo>
                <a:cubicBezTo>
                  <a:pt x="5772" y="12923"/>
                  <a:pt x="5772" y="12923"/>
                  <a:pt x="5759" y="12898"/>
                </a:cubicBezTo>
                <a:cubicBezTo>
                  <a:pt x="5759" y="12898"/>
                  <a:pt x="5746" y="12898"/>
                  <a:pt x="5746" y="12923"/>
                </a:cubicBezTo>
                <a:cubicBezTo>
                  <a:pt x="5746" y="12898"/>
                  <a:pt x="5746" y="12898"/>
                  <a:pt x="5731" y="12874"/>
                </a:cubicBezTo>
                <a:cubicBezTo>
                  <a:pt x="5746" y="12874"/>
                  <a:pt x="5746" y="12848"/>
                  <a:pt x="5759" y="12848"/>
                </a:cubicBezTo>
                <a:cubicBezTo>
                  <a:pt x="5759" y="12874"/>
                  <a:pt x="5772" y="12923"/>
                  <a:pt x="5786" y="12923"/>
                </a:cubicBezTo>
                <a:cubicBezTo>
                  <a:pt x="5813" y="12923"/>
                  <a:pt x="5854" y="12949"/>
                  <a:pt x="5854" y="13002"/>
                </a:cubicBezTo>
                <a:cubicBezTo>
                  <a:pt x="5867" y="13028"/>
                  <a:pt x="5867" y="13028"/>
                  <a:pt x="5867" y="13052"/>
                </a:cubicBezTo>
                <a:cubicBezTo>
                  <a:pt x="5894" y="13079"/>
                  <a:pt x="5948" y="13028"/>
                  <a:pt x="5975" y="13028"/>
                </a:cubicBezTo>
                <a:cubicBezTo>
                  <a:pt x="6016" y="13052"/>
                  <a:pt x="6029" y="13131"/>
                  <a:pt x="6084" y="13105"/>
                </a:cubicBezTo>
                <a:cubicBezTo>
                  <a:pt x="6097" y="13105"/>
                  <a:pt x="6110" y="13052"/>
                  <a:pt x="6124" y="13052"/>
                </a:cubicBezTo>
                <a:cubicBezTo>
                  <a:pt x="6150" y="13028"/>
                  <a:pt x="6205" y="13028"/>
                  <a:pt x="6232" y="13028"/>
                </a:cubicBezTo>
                <a:lnTo>
                  <a:pt x="6245" y="13028"/>
                </a:lnTo>
                <a:cubicBezTo>
                  <a:pt x="6232" y="13052"/>
                  <a:pt x="6232" y="13052"/>
                  <a:pt x="6232" y="13052"/>
                </a:cubicBezTo>
                <a:lnTo>
                  <a:pt x="6232" y="13052"/>
                </a:lnTo>
                <a:cubicBezTo>
                  <a:pt x="6218" y="13052"/>
                  <a:pt x="6205" y="13052"/>
                  <a:pt x="6192" y="13052"/>
                </a:cubicBezTo>
                <a:lnTo>
                  <a:pt x="6192" y="13079"/>
                </a:lnTo>
                <a:cubicBezTo>
                  <a:pt x="6205" y="13079"/>
                  <a:pt x="6232" y="13105"/>
                  <a:pt x="6232" y="13158"/>
                </a:cubicBezTo>
                <a:lnTo>
                  <a:pt x="6232" y="13158"/>
                </a:lnTo>
                <a:cubicBezTo>
                  <a:pt x="6232" y="13131"/>
                  <a:pt x="6232" y="13131"/>
                  <a:pt x="6245" y="13105"/>
                </a:cubicBezTo>
                <a:cubicBezTo>
                  <a:pt x="6245" y="13131"/>
                  <a:pt x="6273" y="13131"/>
                  <a:pt x="6287" y="13131"/>
                </a:cubicBezTo>
                <a:lnTo>
                  <a:pt x="6287" y="13158"/>
                </a:lnTo>
                <a:cubicBezTo>
                  <a:pt x="6299" y="13184"/>
                  <a:pt x="6313" y="13184"/>
                  <a:pt x="6327" y="13184"/>
                </a:cubicBezTo>
                <a:cubicBezTo>
                  <a:pt x="6327" y="13184"/>
                  <a:pt x="6327" y="13184"/>
                  <a:pt x="6327" y="13208"/>
                </a:cubicBezTo>
                <a:cubicBezTo>
                  <a:pt x="6299" y="13208"/>
                  <a:pt x="6299" y="13261"/>
                  <a:pt x="6273" y="13287"/>
                </a:cubicBezTo>
                <a:lnTo>
                  <a:pt x="6273" y="13287"/>
                </a:lnTo>
                <a:cubicBezTo>
                  <a:pt x="6287" y="13287"/>
                  <a:pt x="6299" y="13287"/>
                  <a:pt x="6313" y="13287"/>
                </a:cubicBezTo>
                <a:cubicBezTo>
                  <a:pt x="6327" y="13287"/>
                  <a:pt x="6340" y="13287"/>
                  <a:pt x="6354" y="13287"/>
                </a:cubicBezTo>
                <a:cubicBezTo>
                  <a:pt x="6394" y="13314"/>
                  <a:pt x="6448" y="13364"/>
                  <a:pt x="6462" y="13417"/>
                </a:cubicBezTo>
                <a:cubicBezTo>
                  <a:pt x="6462" y="13441"/>
                  <a:pt x="6462" y="13494"/>
                  <a:pt x="6462" y="13520"/>
                </a:cubicBezTo>
                <a:lnTo>
                  <a:pt x="6462" y="13520"/>
                </a:lnTo>
                <a:lnTo>
                  <a:pt x="6476" y="13494"/>
                </a:lnTo>
                <a:cubicBezTo>
                  <a:pt x="6516" y="13494"/>
                  <a:pt x="6543" y="13571"/>
                  <a:pt x="6557" y="13623"/>
                </a:cubicBezTo>
                <a:cubicBezTo>
                  <a:pt x="6557" y="13597"/>
                  <a:pt x="6557" y="13597"/>
                  <a:pt x="6569" y="13597"/>
                </a:cubicBezTo>
                <a:lnTo>
                  <a:pt x="6569" y="13597"/>
                </a:lnTo>
                <a:cubicBezTo>
                  <a:pt x="6583" y="13597"/>
                  <a:pt x="6611" y="13623"/>
                  <a:pt x="6624" y="13623"/>
                </a:cubicBezTo>
                <a:cubicBezTo>
                  <a:pt x="6624" y="13597"/>
                  <a:pt x="6624" y="13597"/>
                  <a:pt x="6624" y="13597"/>
                </a:cubicBezTo>
                <a:cubicBezTo>
                  <a:pt x="6664" y="13571"/>
                  <a:pt x="6718" y="13597"/>
                  <a:pt x="6732" y="13623"/>
                </a:cubicBezTo>
                <a:cubicBezTo>
                  <a:pt x="6760" y="13623"/>
                  <a:pt x="6786" y="13650"/>
                  <a:pt x="6800" y="13650"/>
                </a:cubicBezTo>
                <a:cubicBezTo>
                  <a:pt x="6827" y="13676"/>
                  <a:pt x="6881" y="13806"/>
                  <a:pt x="6895" y="13806"/>
                </a:cubicBezTo>
                <a:cubicBezTo>
                  <a:pt x="6895" y="13806"/>
                  <a:pt x="6895" y="13806"/>
                  <a:pt x="6908" y="13806"/>
                </a:cubicBezTo>
                <a:cubicBezTo>
                  <a:pt x="6921" y="13806"/>
                  <a:pt x="6921" y="13832"/>
                  <a:pt x="6921" y="13856"/>
                </a:cubicBezTo>
                <a:cubicBezTo>
                  <a:pt x="6935" y="13962"/>
                  <a:pt x="6935" y="14089"/>
                  <a:pt x="6990" y="14089"/>
                </a:cubicBezTo>
                <a:cubicBezTo>
                  <a:pt x="7002" y="14118"/>
                  <a:pt x="7002" y="14142"/>
                  <a:pt x="6990" y="14168"/>
                </a:cubicBezTo>
                <a:cubicBezTo>
                  <a:pt x="6975" y="14195"/>
                  <a:pt x="6962" y="14245"/>
                  <a:pt x="6948" y="14271"/>
                </a:cubicBezTo>
                <a:cubicBezTo>
                  <a:pt x="6935" y="14298"/>
                  <a:pt x="6908" y="14324"/>
                  <a:pt x="6895" y="14351"/>
                </a:cubicBezTo>
                <a:cubicBezTo>
                  <a:pt x="6881" y="14401"/>
                  <a:pt x="6881" y="14454"/>
                  <a:pt x="6853" y="14480"/>
                </a:cubicBezTo>
                <a:cubicBezTo>
                  <a:pt x="6867" y="14480"/>
                  <a:pt x="6867" y="14480"/>
                  <a:pt x="6867" y="14480"/>
                </a:cubicBezTo>
                <a:cubicBezTo>
                  <a:pt x="6895" y="14504"/>
                  <a:pt x="6908" y="14454"/>
                  <a:pt x="6935" y="14427"/>
                </a:cubicBezTo>
                <a:cubicBezTo>
                  <a:pt x="6935" y="14480"/>
                  <a:pt x="6948" y="14504"/>
                  <a:pt x="6948" y="14531"/>
                </a:cubicBezTo>
                <a:cubicBezTo>
                  <a:pt x="6975" y="14531"/>
                  <a:pt x="7016" y="14531"/>
                  <a:pt x="7030" y="14531"/>
                </a:cubicBezTo>
                <a:cubicBezTo>
                  <a:pt x="7030" y="14531"/>
                  <a:pt x="7030" y="14557"/>
                  <a:pt x="7030" y="14583"/>
                </a:cubicBezTo>
                <a:lnTo>
                  <a:pt x="7030" y="14583"/>
                </a:lnTo>
                <a:cubicBezTo>
                  <a:pt x="7043" y="14531"/>
                  <a:pt x="7070" y="14504"/>
                  <a:pt x="7084" y="14480"/>
                </a:cubicBezTo>
                <a:cubicBezTo>
                  <a:pt x="7097" y="14454"/>
                  <a:pt x="7097" y="14401"/>
                  <a:pt x="7111" y="14401"/>
                </a:cubicBezTo>
                <a:cubicBezTo>
                  <a:pt x="7124" y="14401"/>
                  <a:pt x="7151" y="14375"/>
                  <a:pt x="7165" y="14375"/>
                </a:cubicBezTo>
                <a:cubicBezTo>
                  <a:pt x="7165" y="14401"/>
                  <a:pt x="7179" y="14427"/>
                  <a:pt x="7191" y="14427"/>
                </a:cubicBezTo>
                <a:cubicBezTo>
                  <a:pt x="7232" y="14454"/>
                  <a:pt x="7260" y="14454"/>
                  <a:pt x="7273" y="14504"/>
                </a:cubicBezTo>
                <a:lnTo>
                  <a:pt x="7286" y="14504"/>
                </a:lnTo>
                <a:lnTo>
                  <a:pt x="7286" y="14504"/>
                </a:lnTo>
                <a:cubicBezTo>
                  <a:pt x="7314" y="14504"/>
                  <a:pt x="7340" y="14557"/>
                  <a:pt x="7327" y="14583"/>
                </a:cubicBezTo>
                <a:cubicBezTo>
                  <a:pt x="7327" y="14636"/>
                  <a:pt x="7314" y="14583"/>
                  <a:pt x="7327" y="14660"/>
                </a:cubicBezTo>
                <a:cubicBezTo>
                  <a:pt x="7340" y="14636"/>
                  <a:pt x="7368" y="14583"/>
                  <a:pt x="7408" y="14583"/>
                </a:cubicBezTo>
                <a:cubicBezTo>
                  <a:pt x="7421" y="14583"/>
                  <a:pt x="7449" y="14636"/>
                  <a:pt x="7461" y="14636"/>
                </a:cubicBezTo>
                <a:cubicBezTo>
                  <a:pt x="7489" y="14636"/>
                  <a:pt x="7503" y="14660"/>
                  <a:pt x="7530" y="14660"/>
                </a:cubicBezTo>
                <a:cubicBezTo>
                  <a:pt x="7570" y="14660"/>
                  <a:pt x="7584" y="14636"/>
                  <a:pt x="7624" y="14660"/>
                </a:cubicBezTo>
                <a:cubicBezTo>
                  <a:pt x="7692" y="14713"/>
                  <a:pt x="7719" y="14816"/>
                  <a:pt x="7773" y="14893"/>
                </a:cubicBezTo>
                <a:cubicBezTo>
                  <a:pt x="7800" y="14920"/>
                  <a:pt x="7840" y="14893"/>
                  <a:pt x="7881" y="14920"/>
                </a:cubicBezTo>
                <a:cubicBezTo>
                  <a:pt x="7894" y="14920"/>
                  <a:pt x="7922" y="15155"/>
                  <a:pt x="7922" y="15232"/>
                </a:cubicBezTo>
                <a:cubicBezTo>
                  <a:pt x="7908" y="15387"/>
                  <a:pt x="7868" y="15491"/>
                  <a:pt x="7813" y="15570"/>
                </a:cubicBezTo>
                <a:cubicBezTo>
                  <a:pt x="7800" y="15570"/>
                  <a:pt x="7787" y="15594"/>
                  <a:pt x="7773" y="15594"/>
                </a:cubicBezTo>
                <a:cubicBezTo>
                  <a:pt x="7773" y="15620"/>
                  <a:pt x="7773" y="15647"/>
                  <a:pt x="7773" y="15673"/>
                </a:cubicBezTo>
                <a:cubicBezTo>
                  <a:pt x="7759" y="15724"/>
                  <a:pt x="7732" y="15827"/>
                  <a:pt x="7705" y="15853"/>
                </a:cubicBezTo>
                <a:lnTo>
                  <a:pt x="7705" y="15853"/>
                </a:lnTo>
                <a:cubicBezTo>
                  <a:pt x="7692" y="15827"/>
                  <a:pt x="7692" y="15827"/>
                  <a:pt x="7692" y="15803"/>
                </a:cubicBezTo>
                <a:lnTo>
                  <a:pt x="7678" y="15803"/>
                </a:lnTo>
                <a:cubicBezTo>
                  <a:pt x="7678" y="15880"/>
                  <a:pt x="7665" y="15932"/>
                  <a:pt x="7665" y="15983"/>
                </a:cubicBezTo>
                <a:cubicBezTo>
                  <a:pt x="7665" y="16062"/>
                  <a:pt x="7665" y="16139"/>
                  <a:pt x="7665" y="16192"/>
                </a:cubicBezTo>
                <a:cubicBezTo>
                  <a:pt x="7678" y="16242"/>
                  <a:pt x="7665" y="16295"/>
                  <a:pt x="7652" y="16345"/>
                </a:cubicBezTo>
                <a:cubicBezTo>
                  <a:pt x="7652" y="16372"/>
                  <a:pt x="7665" y="16424"/>
                  <a:pt x="7665" y="16424"/>
                </a:cubicBezTo>
                <a:cubicBezTo>
                  <a:pt x="7638" y="16451"/>
                  <a:pt x="7610" y="16501"/>
                  <a:pt x="7624" y="16580"/>
                </a:cubicBezTo>
                <a:cubicBezTo>
                  <a:pt x="7624" y="16580"/>
                  <a:pt x="7624" y="16607"/>
                  <a:pt x="7624" y="16631"/>
                </a:cubicBezTo>
                <a:cubicBezTo>
                  <a:pt x="7624" y="16657"/>
                  <a:pt x="7610" y="16684"/>
                  <a:pt x="7598" y="16684"/>
                </a:cubicBezTo>
                <a:cubicBezTo>
                  <a:pt x="7598" y="16736"/>
                  <a:pt x="7584" y="16761"/>
                  <a:pt x="7584" y="16787"/>
                </a:cubicBezTo>
                <a:cubicBezTo>
                  <a:pt x="7570" y="16813"/>
                  <a:pt x="7543" y="16840"/>
                  <a:pt x="7543" y="16890"/>
                </a:cubicBezTo>
                <a:cubicBezTo>
                  <a:pt x="7543" y="16917"/>
                  <a:pt x="7543" y="16943"/>
                  <a:pt x="7543" y="16969"/>
                </a:cubicBezTo>
                <a:cubicBezTo>
                  <a:pt x="7516" y="16969"/>
                  <a:pt x="7489" y="16993"/>
                  <a:pt x="7489" y="17073"/>
                </a:cubicBezTo>
                <a:cubicBezTo>
                  <a:pt x="7449" y="17073"/>
                  <a:pt x="7421" y="17099"/>
                  <a:pt x="7381" y="17073"/>
                </a:cubicBezTo>
                <a:cubicBezTo>
                  <a:pt x="7368" y="17073"/>
                  <a:pt x="7340" y="17073"/>
                  <a:pt x="7327" y="17073"/>
                </a:cubicBezTo>
                <a:cubicBezTo>
                  <a:pt x="7314" y="17125"/>
                  <a:pt x="7314" y="17125"/>
                  <a:pt x="7286" y="17125"/>
                </a:cubicBezTo>
                <a:cubicBezTo>
                  <a:pt x="7286" y="17149"/>
                  <a:pt x="7273" y="17149"/>
                  <a:pt x="7273" y="17176"/>
                </a:cubicBezTo>
                <a:cubicBezTo>
                  <a:pt x="7260" y="17176"/>
                  <a:pt x="7260" y="17149"/>
                  <a:pt x="7246" y="17176"/>
                </a:cubicBezTo>
                <a:cubicBezTo>
                  <a:pt x="7219" y="17176"/>
                  <a:pt x="7137" y="17279"/>
                  <a:pt x="7124" y="17332"/>
                </a:cubicBezTo>
                <a:cubicBezTo>
                  <a:pt x="7097" y="17358"/>
                  <a:pt x="7097" y="17384"/>
                  <a:pt x="7070" y="17384"/>
                </a:cubicBezTo>
                <a:lnTo>
                  <a:pt x="7070" y="17384"/>
                </a:lnTo>
                <a:cubicBezTo>
                  <a:pt x="7097" y="17409"/>
                  <a:pt x="7070" y="17461"/>
                  <a:pt x="7070" y="17488"/>
                </a:cubicBezTo>
                <a:cubicBezTo>
                  <a:pt x="7070" y="17514"/>
                  <a:pt x="7070" y="17540"/>
                  <a:pt x="7084" y="17565"/>
                </a:cubicBezTo>
                <a:cubicBezTo>
                  <a:pt x="7097" y="17798"/>
                  <a:pt x="7030" y="17798"/>
                  <a:pt x="6990" y="17903"/>
                </a:cubicBezTo>
                <a:cubicBezTo>
                  <a:pt x="6990" y="17953"/>
                  <a:pt x="6975" y="18006"/>
                  <a:pt x="6962" y="18059"/>
                </a:cubicBezTo>
                <a:cubicBezTo>
                  <a:pt x="6948" y="18109"/>
                  <a:pt x="6921" y="18162"/>
                  <a:pt x="6895" y="18189"/>
                </a:cubicBezTo>
                <a:cubicBezTo>
                  <a:pt x="6908" y="18109"/>
                  <a:pt x="6948" y="18083"/>
                  <a:pt x="6948" y="18006"/>
                </a:cubicBezTo>
                <a:lnTo>
                  <a:pt x="6948" y="18006"/>
                </a:lnTo>
                <a:cubicBezTo>
                  <a:pt x="6935" y="18006"/>
                  <a:pt x="6921" y="18006"/>
                  <a:pt x="6908" y="18006"/>
                </a:cubicBezTo>
                <a:lnTo>
                  <a:pt x="6908" y="18006"/>
                </a:lnTo>
                <a:cubicBezTo>
                  <a:pt x="6908" y="18033"/>
                  <a:pt x="6908" y="18059"/>
                  <a:pt x="6908" y="18083"/>
                </a:cubicBezTo>
                <a:cubicBezTo>
                  <a:pt x="6895" y="18136"/>
                  <a:pt x="6867" y="18136"/>
                  <a:pt x="6867" y="18162"/>
                </a:cubicBezTo>
                <a:cubicBezTo>
                  <a:pt x="6853" y="18213"/>
                  <a:pt x="6853" y="18265"/>
                  <a:pt x="6841" y="18318"/>
                </a:cubicBezTo>
                <a:cubicBezTo>
                  <a:pt x="6827" y="18369"/>
                  <a:pt x="6800" y="18421"/>
                  <a:pt x="6773" y="18474"/>
                </a:cubicBezTo>
                <a:cubicBezTo>
                  <a:pt x="6760" y="18525"/>
                  <a:pt x="6746" y="18577"/>
                  <a:pt x="6705" y="18602"/>
                </a:cubicBezTo>
                <a:cubicBezTo>
                  <a:pt x="6678" y="18628"/>
                  <a:pt x="6664" y="18602"/>
                  <a:pt x="6651" y="18602"/>
                </a:cubicBezTo>
                <a:cubicBezTo>
                  <a:pt x="6637" y="18602"/>
                  <a:pt x="6624" y="18628"/>
                  <a:pt x="6597" y="18628"/>
                </a:cubicBezTo>
                <a:cubicBezTo>
                  <a:pt x="6569" y="18551"/>
                  <a:pt x="6557" y="18551"/>
                  <a:pt x="6503" y="18577"/>
                </a:cubicBezTo>
                <a:cubicBezTo>
                  <a:pt x="6503" y="18551"/>
                  <a:pt x="6488" y="18525"/>
                  <a:pt x="6476" y="18525"/>
                </a:cubicBezTo>
                <a:cubicBezTo>
                  <a:pt x="6476" y="18525"/>
                  <a:pt x="6462" y="18525"/>
                  <a:pt x="6462" y="18551"/>
                </a:cubicBezTo>
                <a:lnTo>
                  <a:pt x="6462" y="18551"/>
                </a:lnTo>
                <a:cubicBezTo>
                  <a:pt x="6488" y="18628"/>
                  <a:pt x="6529" y="18628"/>
                  <a:pt x="6543" y="18681"/>
                </a:cubicBezTo>
                <a:cubicBezTo>
                  <a:pt x="6543" y="18707"/>
                  <a:pt x="6543" y="18707"/>
                  <a:pt x="6529" y="18731"/>
                </a:cubicBezTo>
                <a:cubicBezTo>
                  <a:pt x="6529" y="18784"/>
                  <a:pt x="6557" y="18810"/>
                  <a:pt x="6569" y="18837"/>
                </a:cubicBezTo>
                <a:cubicBezTo>
                  <a:pt x="6569" y="18837"/>
                  <a:pt x="6583" y="18861"/>
                  <a:pt x="6569" y="18887"/>
                </a:cubicBezTo>
                <a:cubicBezTo>
                  <a:pt x="6569" y="18914"/>
                  <a:pt x="6543" y="18966"/>
                  <a:pt x="6529" y="18993"/>
                </a:cubicBezTo>
                <a:cubicBezTo>
                  <a:pt x="6529" y="19017"/>
                  <a:pt x="6529" y="19043"/>
                  <a:pt x="6516" y="19070"/>
                </a:cubicBezTo>
                <a:cubicBezTo>
                  <a:pt x="6503" y="19122"/>
                  <a:pt x="6422" y="19122"/>
                  <a:pt x="6367" y="19146"/>
                </a:cubicBezTo>
                <a:cubicBezTo>
                  <a:pt x="6340" y="19173"/>
                  <a:pt x="6299" y="19173"/>
                  <a:pt x="6273" y="19146"/>
                </a:cubicBezTo>
                <a:cubicBezTo>
                  <a:pt x="6259" y="19146"/>
                  <a:pt x="6232" y="19146"/>
                  <a:pt x="6232" y="19146"/>
                </a:cubicBezTo>
                <a:cubicBezTo>
                  <a:pt x="6218" y="19199"/>
                  <a:pt x="6232" y="19225"/>
                  <a:pt x="6245" y="19250"/>
                </a:cubicBezTo>
                <a:cubicBezTo>
                  <a:pt x="6245" y="19276"/>
                  <a:pt x="6218" y="19302"/>
                  <a:pt x="6218" y="19329"/>
                </a:cubicBezTo>
                <a:cubicBezTo>
                  <a:pt x="6218" y="19379"/>
                  <a:pt x="6232" y="19379"/>
                  <a:pt x="6232" y="19406"/>
                </a:cubicBezTo>
                <a:cubicBezTo>
                  <a:pt x="6232" y="19432"/>
                  <a:pt x="6218" y="19432"/>
                  <a:pt x="6205" y="19432"/>
                </a:cubicBezTo>
                <a:cubicBezTo>
                  <a:pt x="6192" y="19458"/>
                  <a:pt x="6164" y="19485"/>
                  <a:pt x="6138" y="19458"/>
                </a:cubicBezTo>
                <a:cubicBezTo>
                  <a:pt x="6110" y="19458"/>
                  <a:pt x="6084" y="19406"/>
                  <a:pt x="6056" y="19406"/>
                </a:cubicBezTo>
                <a:cubicBezTo>
                  <a:pt x="6056" y="19432"/>
                  <a:pt x="6056" y="19432"/>
                  <a:pt x="6056" y="19432"/>
                </a:cubicBezTo>
                <a:cubicBezTo>
                  <a:pt x="6056" y="19485"/>
                  <a:pt x="6069" y="19511"/>
                  <a:pt x="6069" y="19535"/>
                </a:cubicBezTo>
                <a:cubicBezTo>
                  <a:pt x="6069" y="19562"/>
                  <a:pt x="6069" y="19588"/>
                  <a:pt x="6069" y="19614"/>
                </a:cubicBezTo>
                <a:cubicBezTo>
                  <a:pt x="6069" y="19614"/>
                  <a:pt x="6097" y="19665"/>
                  <a:pt x="6110" y="19641"/>
                </a:cubicBezTo>
                <a:cubicBezTo>
                  <a:pt x="6110" y="19641"/>
                  <a:pt x="6110" y="19641"/>
                  <a:pt x="6124" y="19641"/>
                </a:cubicBezTo>
                <a:cubicBezTo>
                  <a:pt x="6110" y="19641"/>
                  <a:pt x="6110" y="19614"/>
                  <a:pt x="6110" y="19614"/>
                </a:cubicBezTo>
                <a:cubicBezTo>
                  <a:pt x="6124" y="19614"/>
                  <a:pt x="6138" y="19588"/>
                  <a:pt x="6138" y="19588"/>
                </a:cubicBezTo>
                <a:cubicBezTo>
                  <a:pt x="6138" y="19588"/>
                  <a:pt x="6138" y="19588"/>
                  <a:pt x="6150" y="19588"/>
                </a:cubicBezTo>
                <a:cubicBezTo>
                  <a:pt x="6150" y="19614"/>
                  <a:pt x="6150" y="19665"/>
                  <a:pt x="6150" y="19691"/>
                </a:cubicBezTo>
                <a:lnTo>
                  <a:pt x="6150" y="19691"/>
                </a:lnTo>
                <a:cubicBezTo>
                  <a:pt x="6138" y="19691"/>
                  <a:pt x="6124" y="19718"/>
                  <a:pt x="6124" y="19691"/>
                </a:cubicBezTo>
                <a:cubicBezTo>
                  <a:pt x="6124" y="19691"/>
                  <a:pt x="6124" y="19665"/>
                  <a:pt x="6110" y="19665"/>
                </a:cubicBezTo>
                <a:cubicBezTo>
                  <a:pt x="6097" y="19665"/>
                  <a:pt x="6069" y="19691"/>
                  <a:pt x="6056" y="19691"/>
                </a:cubicBezTo>
                <a:cubicBezTo>
                  <a:pt x="6069" y="19691"/>
                  <a:pt x="6069" y="19691"/>
                  <a:pt x="6069" y="19718"/>
                </a:cubicBezTo>
                <a:cubicBezTo>
                  <a:pt x="6084" y="19718"/>
                  <a:pt x="6097" y="19718"/>
                  <a:pt x="6110" y="19718"/>
                </a:cubicBezTo>
                <a:lnTo>
                  <a:pt x="6110" y="19718"/>
                </a:lnTo>
                <a:cubicBezTo>
                  <a:pt x="6084" y="19744"/>
                  <a:pt x="6056" y="19770"/>
                  <a:pt x="6043" y="19821"/>
                </a:cubicBezTo>
                <a:cubicBezTo>
                  <a:pt x="6043" y="19898"/>
                  <a:pt x="6056" y="19898"/>
                  <a:pt x="6029" y="19950"/>
                </a:cubicBezTo>
                <a:cubicBezTo>
                  <a:pt x="6029" y="19977"/>
                  <a:pt x="6029" y="19977"/>
                  <a:pt x="6043" y="20003"/>
                </a:cubicBezTo>
                <a:cubicBezTo>
                  <a:pt x="6016" y="20003"/>
                  <a:pt x="6003" y="20003"/>
                  <a:pt x="5975" y="20030"/>
                </a:cubicBezTo>
                <a:cubicBezTo>
                  <a:pt x="5948" y="20054"/>
                  <a:pt x="5894" y="20133"/>
                  <a:pt x="5921" y="20236"/>
                </a:cubicBezTo>
                <a:cubicBezTo>
                  <a:pt x="5935" y="20262"/>
                  <a:pt x="5961" y="20313"/>
                  <a:pt x="5975" y="20339"/>
                </a:cubicBezTo>
                <a:cubicBezTo>
                  <a:pt x="5989" y="20339"/>
                  <a:pt x="6016" y="20339"/>
                  <a:pt x="6016" y="20339"/>
                </a:cubicBezTo>
                <a:cubicBezTo>
                  <a:pt x="6043" y="20495"/>
                  <a:pt x="5948" y="20522"/>
                  <a:pt x="5921" y="20599"/>
                </a:cubicBezTo>
                <a:cubicBezTo>
                  <a:pt x="5908" y="20599"/>
                  <a:pt x="5908" y="20625"/>
                  <a:pt x="5894" y="20651"/>
                </a:cubicBezTo>
                <a:cubicBezTo>
                  <a:pt x="5894" y="20678"/>
                  <a:pt x="5908" y="20728"/>
                  <a:pt x="5894" y="20755"/>
                </a:cubicBezTo>
                <a:cubicBezTo>
                  <a:pt x="5880" y="20807"/>
                  <a:pt x="5840" y="20781"/>
                  <a:pt x="5826" y="20831"/>
                </a:cubicBezTo>
                <a:cubicBezTo>
                  <a:pt x="5772" y="20937"/>
                  <a:pt x="5840" y="21067"/>
                  <a:pt x="5854" y="21143"/>
                </a:cubicBezTo>
                <a:cubicBezTo>
                  <a:pt x="5840" y="21143"/>
                  <a:pt x="5813" y="21143"/>
                  <a:pt x="5800" y="21117"/>
                </a:cubicBezTo>
                <a:lnTo>
                  <a:pt x="5800" y="21117"/>
                </a:lnTo>
                <a:cubicBezTo>
                  <a:pt x="5786" y="21143"/>
                  <a:pt x="5772" y="21170"/>
                  <a:pt x="5759" y="21170"/>
                </a:cubicBezTo>
                <a:cubicBezTo>
                  <a:pt x="5746" y="21196"/>
                  <a:pt x="5719" y="21170"/>
                  <a:pt x="5719" y="21196"/>
                </a:cubicBezTo>
                <a:lnTo>
                  <a:pt x="5719" y="21196"/>
                </a:lnTo>
                <a:cubicBezTo>
                  <a:pt x="5691" y="21247"/>
                  <a:pt x="5705" y="21326"/>
                  <a:pt x="5691" y="21376"/>
                </a:cubicBezTo>
                <a:cubicBezTo>
                  <a:pt x="5691" y="21376"/>
                  <a:pt x="5677" y="21376"/>
                  <a:pt x="5665" y="21376"/>
                </a:cubicBezTo>
                <a:cubicBezTo>
                  <a:pt x="5665" y="21376"/>
                  <a:pt x="5651" y="21350"/>
                  <a:pt x="5637" y="21350"/>
                </a:cubicBezTo>
                <a:cubicBezTo>
                  <a:pt x="5651" y="21299"/>
                  <a:pt x="5665" y="21273"/>
                  <a:pt x="5691" y="21247"/>
                </a:cubicBezTo>
                <a:cubicBezTo>
                  <a:pt x="5691" y="21222"/>
                  <a:pt x="5691" y="21222"/>
                  <a:pt x="5691" y="21222"/>
                </a:cubicBezTo>
                <a:cubicBezTo>
                  <a:pt x="5677" y="21222"/>
                  <a:pt x="5677" y="21222"/>
                  <a:pt x="5665" y="21196"/>
                </a:cubicBezTo>
                <a:cubicBezTo>
                  <a:pt x="5651" y="21222"/>
                  <a:pt x="5624" y="21247"/>
                  <a:pt x="5584" y="21247"/>
                </a:cubicBezTo>
                <a:lnTo>
                  <a:pt x="5584" y="21222"/>
                </a:lnTo>
                <a:cubicBezTo>
                  <a:pt x="5610" y="21196"/>
                  <a:pt x="5624" y="21196"/>
                  <a:pt x="5651" y="21170"/>
                </a:cubicBezTo>
                <a:cubicBezTo>
                  <a:pt x="5637" y="21170"/>
                  <a:pt x="5624" y="21170"/>
                  <a:pt x="5597" y="21170"/>
                </a:cubicBezTo>
                <a:cubicBezTo>
                  <a:pt x="5597" y="21143"/>
                  <a:pt x="5610" y="21117"/>
                  <a:pt x="5610" y="21093"/>
                </a:cubicBezTo>
                <a:cubicBezTo>
                  <a:pt x="5597" y="21093"/>
                  <a:pt x="5584" y="21093"/>
                  <a:pt x="5584" y="21067"/>
                </a:cubicBezTo>
                <a:lnTo>
                  <a:pt x="5570" y="21093"/>
                </a:lnTo>
                <a:cubicBezTo>
                  <a:pt x="5556" y="21093"/>
                  <a:pt x="5556" y="21093"/>
                  <a:pt x="5542" y="21093"/>
                </a:cubicBezTo>
                <a:cubicBezTo>
                  <a:pt x="5556" y="21067"/>
                  <a:pt x="5556" y="21067"/>
                  <a:pt x="5556" y="21040"/>
                </a:cubicBezTo>
                <a:lnTo>
                  <a:pt x="5556" y="21040"/>
                </a:lnTo>
                <a:cubicBezTo>
                  <a:pt x="5542" y="21040"/>
                  <a:pt x="5542" y="21040"/>
                  <a:pt x="5530" y="21040"/>
                </a:cubicBezTo>
                <a:cubicBezTo>
                  <a:pt x="5530" y="21014"/>
                  <a:pt x="5530" y="21014"/>
                  <a:pt x="5516" y="21014"/>
                </a:cubicBezTo>
                <a:lnTo>
                  <a:pt x="5530" y="20987"/>
                </a:lnTo>
                <a:lnTo>
                  <a:pt x="5530" y="20987"/>
                </a:lnTo>
                <a:cubicBezTo>
                  <a:pt x="5530" y="20963"/>
                  <a:pt x="5530" y="20963"/>
                  <a:pt x="5530" y="20963"/>
                </a:cubicBezTo>
                <a:cubicBezTo>
                  <a:pt x="5516" y="20937"/>
                  <a:pt x="5502" y="20937"/>
                  <a:pt x="5488" y="20911"/>
                </a:cubicBezTo>
                <a:cubicBezTo>
                  <a:pt x="5516" y="20911"/>
                  <a:pt x="5530" y="20884"/>
                  <a:pt x="5542" y="20831"/>
                </a:cubicBezTo>
                <a:cubicBezTo>
                  <a:pt x="5530" y="20831"/>
                  <a:pt x="5516" y="20858"/>
                  <a:pt x="5502" y="20831"/>
                </a:cubicBezTo>
                <a:cubicBezTo>
                  <a:pt x="5502" y="20807"/>
                  <a:pt x="5502" y="20807"/>
                  <a:pt x="5502" y="20781"/>
                </a:cubicBezTo>
                <a:cubicBezTo>
                  <a:pt x="5502" y="20781"/>
                  <a:pt x="5502" y="20781"/>
                  <a:pt x="5516" y="20755"/>
                </a:cubicBezTo>
                <a:cubicBezTo>
                  <a:pt x="5502" y="20755"/>
                  <a:pt x="5502" y="20728"/>
                  <a:pt x="5502" y="20702"/>
                </a:cubicBezTo>
                <a:lnTo>
                  <a:pt x="5516" y="20678"/>
                </a:lnTo>
                <a:lnTo>
                  <a:pt x="5516" y="20651"/>
                </a:lnTo>
                <a:cubicBezTo>
                  <a:pt x="5502" y="20651"/>
                  <a:pt x="5502" y="20678"/>
                  <a:pt x="5488" y="20678"/>
                </a:cubicBezTo>
                <a:cubicBezTo>
                  <a:pt x="5488" y="20651"/>
                  <a:pt x="5488" y="20599"/>
                  <a:pt x="5488" y="20574"/>
                </a:cubicBezTo>
                <a:cubicBezTo>
                  <a:pt x="5488" y="20548"/>
                  <a:pt x="5502" y="20548"/>
                  <a:pt x="5502" y="20522"/>
                </a:cubicBezTo>
                <a:cubicBezTo>
                  <a:pt x="5502" y="20522"/>
                  <a:pt x="5502" y="20495"/>
                  <a:pt x="5502" y="20469"/>
                </a:cubicBezTo>
                <a:cubicBezTo>
                  <a:pt x="5516" y="20469"/>
                  <a:pt x="5530" y="20469"/>
                  <a:pt x="5542" y="20469"/>
                </a:cubicBezTo>
                <a:cubicBezTo>
                  <a:pt x="5542" y="20469"/>
                  <a:pt x="5542" y="20469"/>
                  <a:pt x="5556" y="20469"/>
                </a:cubicBezTo>
                <a:cubicBezTo>
                  <a:pt x="5556" y="20469"/>
                  <a:pt x="5556" y="20469"/>
                  <a:pt x="5556" y="20445"/>
                </a:cubicBezTo>
                <a:cubicBezTo>
                  <a:pt x="5542" y="20445"/>
                  <a:pt x="5530" y="20445"/>
                  <a:pt x="5530" y="20418"/>
                </a:cubicBezTo>
                <a:cubicBezTo>
                  <a:pt x="5475" y="20418"/>
                  <a:pt x="5475" y="20418"/>
                  <a:pt x="5475" y="20418"/>
                </a:cubicBezTo>
                <a:lnTo>
                  <a:pt x="5475" y="20418"/>
                </a:lnTo>
                <a:cubicBezTo>
                  <a:pt x="5488" y="20392"/>
                  <a:pt x="5488" y="20366"/>
                  <a:pt x="5488" y="20339"/>
                </a:cubicBezTo>
                <a:cubicBezTo>
                  <a:pt x="5502" y="20339"/>
                  <a:pt x="5502" y="20339"/>
                  <a:pt x="5502" y="20339"/>
                </a:cubicBezTo>
                <a:lnTo>
                  <a:pt x="5516" y="20313"/>
                </a:lnTo>
                <a:cubicBezTo>
                  <a:pt x="5488" y="20289"/>
                  <a:pt x="5475" y="20289"/>
                  <a:pt x="5448" y="20262"/>
                </a:cubicBezTo>
                <a:cubicBezTo>
                  <a:pt x="5448" y="20262"/>
                  <a:pt x="5448" y="20262"/>
                  <a:pt x="5448" y="20236"/>
                </a:cubicBezTo>
                <a:cubicBezTo>
                  <a:pt x="5435" y="20236"/>
                  <a:pt x="5435" y="20236"/>
                  <a:pt x="5421" y="20262"/>
                </a:cubicBezTo>
                <a:cubicBezTo>
                  <a:pt x="5421" y="20236"/>
                  <a:pt x="5421" y="20236"/>
                  <a:pt x="5421" y="20236"/>
                </a:cubicBezTo>
                <a:cubicBezTo>
                  <a:pt x="5448" y="20210"/>
                  <a:pt x="5461" y="20183"/>
                  <a:pt x="5475" y="20133"/>
                </a:cubicBezTo>
                <a:cubicBezTo>
                  <a:pt x="5488" y="20133"/>
                  <a:pt x="5502" y="20133"/>
                  <a:pt x="5502" y="20159"/>
                </a:cubicBezTo>
                <a:cubicBezTo>
                  <a:pt x="5502" y="20159"/>
                  <a:pt x="5502" y="20159"/>
                  <a:pt x="5502" y="20183"/>
                </a:cubicBezTo>
                <a:cubicBezTo>
                  <a:pt x="5502" y="20183"/>
                  <a:pt x="5488" y="20183"/>
                  <a:pt x="5475" y="20210"/>
                </a:cubicBezTo>
                <a:cubicBezTo>
                  <a:pt x="5488" y="20210"/>
                  <a:pt x="5488" y="20236"/>
                  <a:pt x="5488" y="20236"/>
                </a:cubicBezTo>
                <a:lnTo>
                  <a:pt x="5488" y="20236"/>
                </a:lnTo>
                <a:cubicBezTo>
                  <a:pt x="5502" y="20236"/>
                  <a:pt x="5502" y="20210"/>
                  <a:pt x="5502" y="20210"/>
                </a:cubicBezTo>
                <a:lnTo>
                  <a:pt x="5516" y="20210"/>
                </a:lnTo>
                <a:cubicBezTo>
                  <a:pt x="5516" y="20236"/>
                  <a:pt x="5516" y="20236"/>
                  <a:pt x="5516" y="20262"/>
                </a:cubicBezTo>
                <a:lnTo>
                  <a:pt x="5516" y="20262"/>
                </a:lnTo>
                <a:cubicBezTo>
                  <a:pt x="5530" y="20236"/>
                  <a:pt x="5530" y="20210"/>
                  <a:pt x="5542" y="20183"/>
                </a:cubicBezTo>
                <a:cubicBezTo>
                  <a:pt x="5556" y="20106"/>
                  <a:pt x="5530" y="20133"/>
                  <a:pt x="5570" y="20080"/>
                </a:cubicBezTo>
                <a:cubicBezTo>
                  <a:pt x="5556" y="20054"/>
                  <a:pt x="5542" y="20054"/>
                  <a:pt x="5556" y="20030"/>
                </a:cubicBezTo>
                <a:lnTo>
                  <a:pt x="5570" y="20003"/>
                </a:lnTo>
                <a:cubicBezTo>
                  <a:pt x="5584" y="20003"/>
                  <a:pt x="5597" y="19977"/>
                  <a:pt x="5597" y="19950"/>
                </a:cubicBezTo>
                <a:lnTo>
                  <a:pt x="5597" y="19926"/>
                </a:lnTo>
                <a:cubicBezTo>
                  <a:pt x="5584" y="19926"/>
                  <a:pt x="5584" y="19898"/>
                  <a:pt x="5570" y="19898"/>
                </a:cubicBezTo>
                <a:cubicBezTo>
                  <a:pt x="5570" y="19874"/>
                  <a:pt x="5570" y="19847"/>
                  <a:pt x="5570" y="19821"/>
                </a:cubicBezTo>
                <a:cubicBezTo>
                  <a:pt x="5584" y="19770"/>
                  <a:pt x="5570" y="19744"/>
                  <a:pt x="5597" y="19744"/>
                </a:cubicBezTo>
                <a:cubicBezTo>
                  <a:pt x="5597" y="19718"/>
                  <a:pt x="5584" y="19665"/>
                  <a:pt x="5584" y="19641"/>
                </a:cubicBezTo>
                <a:cubicBezTo>
                  <a:pt x="5597" y="19641"/>
                  <a:pt x="5597" y="19614"/>
                  <a:pt x="5610" y="19614"/>
                </a:cubicBezTo>
                <a:lnTo>
                  <a:pt x="5610" y="19614"/>
                </a:lnTo>
                <a:cubicBezTo>
                  <a:pt x="5597" y="19588"/>
                  <a:pt x="5597" y="19588"/>
                  <a:pt x="5597" y="19562"/>
                </a:cubicBezTo>
                <a:lnTo>
                  <a:pt x="5597" y="19535"/>
                </a:lnTo>
                <a:cubicBezTo>
                  <a:pt x="5597" y="19511"/>
                  <a:pt x="5584" y="19511"/>
                  <a:pt x="5570" y="19511"/>
                </a:cubicBezTo>
                <a:cubicBezTo>
                  <a:pt x="5570" y="19535"/>
                  <a:pt x="5556" y="19562"/>
                  <a:pt x="5530" y="19535"/>
                </a:cubicBezTo>
                <a:cubicBezTo>
                  <a:pt x="5530" y="19511"/>
                  <a:pt x="5516" y="19485"/>
                  <a:pt x="5516" y="19458"/>
                </a:cubicBezTo>
                <a:cubicBezTo>
                  <a:pt x="5502" y="19355"/>
                  <a:pt x="5556" y="19302"/>
                  <a:pt x="5556" y="19250"/>
                </a:cubicBezTo>
                <a:lnTo>
                  <a:pt x="5556" y="19225"/>
                </a:lnTo>
                <a:cubicBezTo>
                  <a:pt x="5556" y="19199"/>
                  <a:pt x="5542" y="19146"/>
                  <a:pt x="5542" y="19122"/>
                </a:cubicBezTo>
                <a:cubicBezTo>
                  <a:pt x="5542" y="19070"/>
                  <a:pt x="5542" y="19043"/>
                  <a:pt x="5542" y="19017"/>
                </a:cubicBezTo>
                <a:cubicBezTo>
                  <a:pt x="5542" y="18993"/>
                  <a:pt x="5530" y="18966"/>
                  <a:pt x="5530" y="18940"/>
                </a:cubicBezTo>
                <a:lnTo>
                  <a:pt x="5530" y="18940"/>
                </a:lnTo>
                <a:cubicBezTo>
                  <a:pt x="5542" y="18914"/>
                  <a:pt x="5556" y="18940"/>
                  <a:pt x="5556" y="18914"/>
                </a:cubicBezTo>
                <a:cubicBezTo>
                  <a:pt x="5584" y="18758"/>
                  <a:pt x="5610" y="18654"/>
                  <a:pt x="5637" y="18525"/>
                </a:cubicBezTo>
                <a:cubicBezTo>
                  <a:pt x="5637" y="18498"/>
                  <a:pt x="5651" y="18474"/>
                  <a:pt x="5665" y="18421"/>
                </a:cubicBezTo>
                <a:cubicBezTo>
                  <a:pt x="5651" y="18421"/>
                  <a:pt x="5651" y="18395"/>
                  <a:pt x="5651" y="18369"/>
                </a:cubicBezTo>
                <a:cubicBezTo>
                  <a:pt x="5651" y="18342"/>
                  <a:pt x="5665" y="18342"/>
                  <a:pt x="5665" y="18318"/>
                </a:cubicBezTo>
                <a:cubicBezTo>
                  <a:pt x="5665" y="18292"/>
                  <a:pt x="5665" y="18292"/>
                  <a:pt x="5665" y="18265"/>
                </a:cubicBezTo>
                <a:cubicBezTo>
                  <a:pt x="5665" y="18239"/>
                  <a:pt x="5651" y="18059"/>
                  <a:pt x="5651" y="18033"/>
                </a:cubicBezTo>
                <a:cubicBezTo>
                  <a:pt x="5665" y="18006"/>
                  <a:pt x="5677" y="17980"/>
                  <a:pt x="5677" y="17953"/>
                </a:cubicBezTo>
                <a:cubicBezTo>
                  <a:pt x="5691" y="17903"/>
                  <a:pt x="5665" y="17877"/>
                  <a:pt x="5665" y="17824"/>
                </a:cubicBezTo>
                <a:cubicBezTo>
                  <a:pt x="5677" y="17798"/>
                  <a:pt x="5677" y="17747"/>
                  <a:pt x="5691" y="17694"/>
                </a:cubicBezTo>
                <a:cubicBezTo>
                  <a:pt x="5691" y="17694"/>
                  <a:pt x="5691" y="17670"/>
                  <a:pt x="5705" y="17670"/>
                </a:cubicBezTo>
                <a:cubicBezTo>
                  <a:pt x="5705" y="17617"/>
                  <a:pt x="5719" y="17461"/>
                  <a:pt x="5719" y="17409"/>
                </a:cubicBezTo>
                <a:cubicBezTo>
                  <a:pt x="5719" y="17409"/>
                  <a:pt x="5731" y="17384"/>
                  <a:pt x="5731" y="17358"/>
                </a:cubicBezTo>
                <a:cubicBezTo>
                  <a:pt x="5731" y="17332"/>
                  <a:pt x="5731" y="17332"/>
                  <a:pt x="5731" y="17305"/>
                </a:cubicBezTo>
                <a:cubicBezTo>
                  <a:pt x="5719" y="17255"/>
                  <a:pt x="5731" y="17176"/>
                  <a:pt x="5731" y="17149"/>
                </a:cubicBezTo>
                <a:cubicBezTo>
                  <a:pt x="5731" y="17149"/>
                  <a:pt x="5731" y="17125"/>
                  <a:pt x="5719" y="17125"/>
                </a:cubicBezTo>
                <a:lnTo>
                  <a:pt x="5719" y="17099"/>
                </a:lnTo>
                <a:cubicBezTo>
                  <a:pt x="5731" y="17073"/>
                  <a:pt x="5731" y="17073"/>
                  <a:pt x="5746" y="17073"/>
                </a:cubicBezTo>
                <a:cubicBezTo>
                  <a:pt x="5746" y="16943"/>
                  <a:pt x="5759" y="16580"/>
                  <a:pt x="5731" y="16475"/>
                </a:cubicBezTo>
                <a:cubicBezTo>
                  <a:pt x="5719" y="16451"/>
                  <a:pt x="5691" y="16451"/>
                  <a:pt x="5677" y="16424"/>
                </a:cubicBezTo>
                <a:cubicBezTo>
                  <a:pt x="5665" y="16398"/>
                  <a:pt x="5665" y="16372"/>
                  <a:pt x="5651" y="16345"/>
                </a:cubicBezTo>
                <a:cubicBezTo>
                  <a:pt x="5637" y="16345"/>
                  <a:pt x="5610" y="16321"/>
                  <a:pt x="5597" y="16295"/>
                </a:cubicBezTo>
                <a:cubicBezTo>
                  <a:pt x="5530" y="16242"/>
                  <a:pt x="5448" y="16165"/>
                  <a:pt x="5393" y="16062"/>
                </a:cubicBezTo>
                <a:cubicBezTo>
                  <a:pt x="5393" y="16036"/>
                  <a:pt x="5381" y="16009"/>
                  <a:pt x="5367" y="15983"/>
                </a:cubicBezTo>
                <a:cubicBezTo>
                  <a:pt x="5367" y="15956"/>
                  <a:pt x="5367" y="15932"/>
                  <a:pt x="5367" y="15906"/>
                </a:cubicBezTo>
                <a:cubicBezTo>
                  <a:pt x="5367" y="15880"/>
                  <a:pt x="5353" y="15853"/>
                  <a:pt x="5340" y="15827"/>
                </a:cubicBezTo>
                <a:cubicBezTo>
                  <a:pt x="5327" y="15750"/>
                  <a:pt x="5313" y="15673"/>
                  <a:pt x="5286" y="15647"/>
                </a:cubicBezTo>
                <a:cubicBezTo>
                  <a:pt x="5286" y="15517"/>
                  <a:pt x="5204" y="15308"/>
                  <a:pt x="5178" y="15232"/>
                </a:cubicBezTo>
                <a:cubicBezTo>
                  <a:pt x="5164" y="15179"/>
                  <a:pt x="5151" y="15128"/>
                  <a:pt x="5137" y="15102"/>
                </a:cubicBezTo>
                <a:cubicBezTo>
                  <a:pt x="5111" y="15076"/>
                  <a:pt x="5083" y="15049"/>
                  <a:pt x="5056" y="15023"/>
                </a:cubicBezTo>
                <a:cubicBezTo>
                  <a:pt x="5056" y="15023"/>
                  <a:pt x="5056" y="15023"/>
                  <a:pt x="5069" y="14999"/>
                </a:cubicBezTo>
                <a:cubicBezTo>
                  <a:pt x="5069" y="14999"/>
                  <a:pt x="5069" y="14999"/>
                  <a:pt x="5083" y="14999"/>
                </a:cubicBezTo>
                <a:cubicBezTo>
                  <a:pt x="5097" y="14946"/>
                  <a:pt x="5056" y="14920"/>
                  <a:pt x="5056" y="14843"/>
                </a:cubicBezTo>
                <a:cubicBezTo>
                  <a:pt x="5069" y="14766"/>
                  <a:pt x="5137" y="14739"/>
                  <a:pt x="5151" y="14636"/>
                </a:cubicBezTo>
                <a:cubicBezTo>
                  <a:pt x="5164" y="14610"/>
                  <a:pt x="5151" y="14583"/>
                  <a:pt x="5151" y="14557"/>
                </a:cubicBezTo>
                <a:cubicBezTo>
                  <a:pt x="5123" y="14610"/>
                  <a:pt x="5111" y="14660"/>
                  <a:pt x="5083" y="14583"/>
                </a:cubicBezTo>
                <a:lnTo>
                  <a:pt x="5083" y="14583"/>
                </a:lnTo>
                <a:cubicBezTo>
                  <a:pt x="5097" y="14583"/>
                  <a:pt x="5097" y="14557"/>
                  <a:pt x="5097" y="14557"/>
                </a:cubicBezTo>
                <a:cubicBezTo>
                  <a:pt x="5083" y="14504"/>
                  <a:pt x="5097" y="14454"/>
                  <a:pt x="5083" y="14427"/>
                </a:cubicBezTo>
                <a:cubicBezTo>
                  <a:pt x="5097" y="14401"/>
                  <a:pt x="5111" y="14401"/>
                  <a:pt x="5123" y="14375"/>
                </a:cubicBezTo>
                <a:cubicBezTo>
                  <a:pt x="5111" y="14375"/>
                  <a:pt x="5111" y="14375"/>
                  <a:pt x="5111" y="14351"/>
                </a:cubicBezTo>
                <a:cubicBezTo>
                  <a:pt x="5111" y="14324"/>
                  <a:pt x="5137" y="14324"/>
                  <a:pt x="5137" y="14298"/>
                </a:cubicBezTo>
                <a:cubicBezTo>
                  <a:pt x="5137" y="14271"/>
                  <a:pt x="5123" y="14221"/>
                  <a:pt x="5137" y="14221"/>
                </a:cubicBezTo>
                <a:cubicBezTo>
                  <a:pt x="5164" y="14195"/>
                  <a:pt x="5191" y="14195"/>
                  <a:pt x="5204" y="14142"/>
                </a:cubicBezTo>
                <a:cubicBezTo>
                  <a:pt x="5204" y="14118"/>
                  <a:pt x="5204" y="14118"/>
                  <a:pt x="5204" y="14118"/>
                </a:cubicBezTo>
                <a:cubicBezTo>
                  <a:pt x="5204" y="14089"/>
                  <a:pt x="5204" y="14089"/>
                  <a:pt x="5204" y="14089"/>
                </a:cubicBezTo>
                <a:cubicBezTo>
                  <a:pt x="5218" y="14089"/>
                  <a:pt x="5218" y="14089"/>
                  <a:pt x="5232" y="14089"/>
                </a:cubicBezTo>
                <a:cubicBezTo>
                  <a:pt x="5232" y="14065"/>
                  <a:pt x="5232" y="14065"/>
                  <a:pt x="5232" y="14012"/>
                </a:cubicBezTo>
                <a:cubicBezTo>
                  <a:pt x="5232" y="14012"/>
                  <a:pt x="5272" y="14012"/>
                  <a:pt x="5272" y="13986"/>
                </a:cubicBezTo>
                <a:cubicBezTo>
                  <a:pt x="5286" y="13962"/>
                  <a:pt x="5300" y="13909"/>
                  <a:pt x="5313" y="13856"/>
                </a:cubicBezTo>
                <a:cubicBezTo>
                  <a:pt x="5313" y="13832"/>
                  <a:pt x="5300" y="13832"/>
                  <a:pt x="5300" y="13806"/>
                </a:cubicBezTo>
                <a:cubicBezTo>
                  <a:pt x="5300" y="13779"/>
                  <a:pt x="5313" y="13753"/>
                  <a:pt x="5313" y="13727"/>
                </a:cubicBezTo>
                <a:cubicBezTo>
                  <a:pt x="5313" y="13702"/>
                  <a:pt x="5300" y="13676"/>
                  <a:pt x="5300" y="13650"/>
                </a:cubicBezTo>
                <a:cubicBezTo>
                  <a:pt x="5300" y="13623"/>
                  <a:pt x="5313" y="13623"/>
                  <a:pt x="5313" y="13623"/>
                </a:cubicBezTo>
                <a:cubicBezTo>
                  <a:pt x="5313" y="13597"/>
                  <a:pt x="5300" y="13597"/>
                  <a:pt x="5300" y="13571"/>
                </a:cubicBezTo>
                <a:cubicBezTo>
                  <a:pt x="5300" y="13546"/>
                  <a:pt x="5300" y="13546"/>
                  <a:pt x="5300" y="13520"/>
                </a:cubicBezTo>
                <a:cubicBezTo>
                  <a:pt x="5300" y="13494"/>
                  <a:pt x="5286" y="13494"/>
                  <a:pt x="5272" y="13467"/>
                </a:cubicBezTo>
                <a:cubicBezTo>
                  <a:pt x="5272" y="13417"/>
                  <a:pt x="5286" y="13417"/>
                  <a:pt x="5286" y="13391"/>
                </a:cubicBezTo>
                <a:cubicBezTo>
                  <a:pt x="5286" y="13391"/>
                  <a:pt x="5286" y="13391"/>
                  <a:pt x="5286" y="13417"/>
                </a:cubicBezTo>
                <a:cubicBezTo>
                  <a:pt x="5300" y="13391"/>
                  <a:pt x="5313" y="13364"/>
                  <a:pt x="5313" y="13364"/>
                </a:cubicBezTo>
                <a:cubicBezTo>
                  <a:pt x="5313" y="13338"/>
                  <a:pt x="5300" y="13314"/>
                  <a:pt x="5300" y="13287"/>
                </a:cubicBezTo>
                <a:lnTo>
                  <a:pt x="5300" y="13287"/>
                </a:lnTo>
                <a:cubicBezTo>
                  <a:pt x="5313" y="13287"/>
                  <a:pt x="5327" y="13338"/>
                  <a:pt x="5340" y="13364"/>
                </a:cubicBezTo>
                <a:lnTo>
                  <a:pt x="5340" y="13364"/>
                </a:lnTo>
                <a:lnTo>
                  <a:pt x="5340" y="13338"/>
                </a:lnTo>
                <a:cubicBezTo>
                  <a:pt x="5340" y="13338"/>
                  <a:pt x="5340" y="13314"/>
                  <a:pt x="5340" y="13287"/>
                </a:cubicBezTo>
                <a:cubicBezTo>
                  <a:pt x="5381" y="13208"/>
                  <a:pt x="5381" y="13208"/>
                  <a:pt x="5381" y="13208"/>
                </a:cubicBezTo>
                <a:cubicBezTo>
                  <a:pt x="5393" y="13184"/>
                  <a:pt x="5393" y="13184"/>
                  <a:pt x="5407" y="13184"/>
                </a:cubicBezTo>
                <a:cubicBezTo>
                  <a:pt x="5421" y="13105"/>
                  <a:pt x="5407" y="13052"/>
                  <a:pt x="5448" y="13002"/>
                </a:cubicBezTo>
                <a:lnTo>
                  <a:pt x="5461" y="13002"/>
                </a:lnTo>
                <a:cubicBezTo>
                  <a:pt x="5475" y="13002"/>
                  <a:pt x="5475" y="13002"/>
                  <a:pt x="5475" y="13028"/>
                </a:cubicBezTo>
                <a:cubicBezTo>
                  <a:pt x="5488" y="13028"/>
                  <a:pt x="5488" y="13028"/>
                  <a:pt x="5488" y="13002"/>
                </a:cubicBezTo>
                <a:cubicBezTo>
                  <a:pt x="5488" y="12975"/>
                  <a:pt x="5488" y="12975"/>
                  <a:pt x="5502" y="12949"/>
                </a:cubicBezTo>
                <a:cubicBezTo>
                  <a:pt x="5530" y="12975"/>
                  <a:pt x="5570" y="12949"/>
                  <a:pt x="5570" y="12923"/>
                </a:cubicBezTo>
                <a:cubicBezTo>
                  <a:pt x="5570" y="12898"/>
                  <a:pt x="5556" y="12874"/>
                  <a:pt x="5556" y="12848"/>
                </a:cubicBezTo>
                <a:cubicBezTo>
                  <a:pt x="5556" y="12822"/>
                  <a:pt x="5570" y="12822"/>
                  <a:pt x="5584" y="12822"/>
                </a:cubicBezTo>
                <a:lnTo>
                  <a:pt x="5584" y="12822"/>
                </a:lnTo>
                <a:cubicBezTo>
                  <a:pt x="5570" y="12822"/>
                  <a:pt x="5570" y="12795"/>
                  <a:pt x="5570" y="12795"/>
                </a:cubicBezTo>
                <a:cubicBezTo>
                  <a:pt x="5570" y="12795"/>
                  <a:pt x="5556" y="12795"/>
                  <a:pt x="5542" y="12795"/>
                </a:cubicBezTo>
                <a:cubicBezTo>
                  <a:pt x="5542" y="12745"/>
                  <a:pt x="5516" y="12718"/>
                  <a:pt x="5475" y="12745"/>
                </a:cubicBezTo>
                <a:cubicBezTo>
                  <a:pt x="5461" y="12745"/>
                  <a:pt x="5461" y="12769"/>
                  <a:pt x="5461" y="12769"/>
                </a:cubicBezTo>
                <a:cubicBezTo>
                  <a:pt x="5448" y="12795"/>
                  <a:pt x="5435" y="12795"/>
                  <a:pt x="5421" y="12822"/>
                </a:cubicBezTo>
                <a:cubicBezTo>
                  <a:pt x="5435" y="12874"/>
                  <a:pt x="5448" y="12874"/>
                  <a:pt x="5448" y="12898"/>
                </a:cubicBezTo>
                <a:cubicBezTo>
                  <a:pt x="5435" y="12923"/>
                  <a:pt x="5421" y="12949"/>
                  <a:pt x="5393" y="12923"/>
                </a:cubicBezTo>
                <a:lnTo>
                  <a:pt x="5393" y="12923"/>
                </a:lnTo>
                <a:cubicBezTo>
                  <a:pt x="5393" y="12898"/>
                  <a:pt x="5393" y="12874"/>
                  <a:pt x="5381" y="12848"/>
                </a:cubicBezTo>
                <a:lnTo>
                  <a:pt x="5381" y="12848"/>
                </a:lnTo>
                <a:cubicBezTo>
                  <a:pt x="5381" y="12874"/>
                  <a:pt x="5381" y="12874"/>
                  <a:pt x="5381" y="12898"/>
                </a:cubicBezTo>
                <a:cubicBezTo>
                  <a:pt x="5353" y="12874"/>
                  <a:pt x="5353" y="12874"/>
                  <a:pt x="5353" y="12822"/>
                </a:cubicBezTo>
                <a:cubicBezTo>
                  <a:pt x="5313" y="12822"/>
                  <a:pt x="5300" y="12795"/>
                  <a:pt x="5272" y="12822"/>
                </a:cubicBezTo>
                <a:cubicBezTo>
                  <a:pt x="5272" y="12822"/>
                  <a:pt x="5272" y="12822"/>
                  <a:pt x="5272" y="12848"/>
                </a:cubicBezTo>
                <a:cubicBezTo>
                  <a:pt x="5272" y="12795"/>
                  <a:pt x="5259" y="12769"/>
                  <a:pt x="5245" y="12769"/>
                </a:cubicBezTo>
                <a:lnTo>
                  <a:pt x="5245" y="12769"/>
                </a:lnTo>
                <a:cubicBezTo>
                  <a:pt x="5245" y="12769"/>
                  <a:pt x="5245" y="12769"/>
                  <a:pt x="5259" y="12795"/>
                </a:cubicBezTo>
                <a:cubicBezTo>
                  <a:pt x="5245" y="12795"/>
                  <a:pt x="5245" y="12795"/>
                  <a:pt x="5245" y="12795"/>
                </a:cubicBezTo>
                <a:cubicBezTo>
                  <a:pt x="5232" y="12795"/>
                  <a:pt x="5232" y="12795"/>
                  <a:pt x="5218" y="12769"/>
                </a:cubicBezTo>
                <a:cubicBezTo>
                  <a:pt x="5245" y="12692"/>
                  <a:pt x="5204" y="12692"/>
                  <a:pt x="5178" y="12668"/>
                </a:cubicBezTo>
                <a:cubicBezTo>
                  <a:pt x="5164" y="12668"/>
                  <a:pt x="5164" y="12615"/>
                  <a:pt x="5164" y="12615"/>
                </a:cubicBezTo>
                <a:cubicBezTo>
                  <a:pt x="5151" y="12589"/>
                  <a:pt x="5137" y="12589"/>
                  <a:pt x="5123" y="12589"/>
                </a:cubicBezTo>
                <a:lnTo>
                  <a:pt x="5123" y="12589"/>
                </a:lnTo>
                <a:cubicBezTo>
                  <a:pt x="5137" y="12589"/>
                  <a:pt x="5137" y="12589"/>
                  <a:pt x="5137" y="12615"/>
                </a:cubicBezTo>
                <a:cubicBezTo>
                  <a:pt x="5137" y="12615"/>
                  <a:pt x="5151" y="12615"/>
                  <a:pt x="5151" y="12639"/>
                </a:cubicBezTo>
                <a:cubicBezTo>
                  <a:pt x="5151" y="12639"/>
                  <a:pt x="5137" y="12639"/>
                  <a:pt x="5137" y="12668"/>
                </a:cubicBezTo>
                <a:lnTo>
                  <a:pt x="5137" y="12668"/>
                </a:lnTo>
                <a:cubicBezTo>
                  <a:pt x="5123" y="12615"/>
                  <a:pt x="5097" y="12639"/>
                  <a:pt x="5083" y="12562"/>
                </a:cubicBezTo>
                <a:cubicBezTo>
                  <a:pt x="5097" y="12536"/>
                  <a:pt x="5097" y="12536"/>
                  <a:pt x="5111" y="12536"/>
                </a:cubicBezTo>
                <a:cubicBezTo>
                  <a:pt x="5111" y="12512"/>
                  <a:pt x="5111" y="12512"/>
                  <a:pt x="5097" y="12512"/>
                </a:cubicBezTo>
                <a:cubicBezTo>
                  <a:pt x="5097" y="12512"/>
                  <a:pt x="5097" y="12512"/>
                  <a:pt x="5083" y="12485"/>
                </a:cubicBezTo>
                <a:cubicBezTo>
                  <a:pt x="5097" y="12485"/>
                  <a:pt x="5097" y="12485"/>
                  <a:pt x="5097" y="12485"/>
                </a:cubicBezTo>
                <a:lnTo>
                  <a:pt x="5097" y="12485"/>
                </a:lnTo>
                <a:cubicBezTo>
                  <a:pt x="5083" y="12485"/>
                  <a:pt x="5069" y="12433"/>
                  <a:pt x="5056" y="12406"/>
                </a:cubicBezTo>
                <a:cubicBezTo>
                  <a:pt x="5043" y="12356"/>
                  <a:pt x="5002" y="12303"/>
                  <a:pt x="4974" y="12253"/>
                </a:cubicBezTo>
                <a:lnTo>
                  <a:pt x="4974" y="12253"/>
                </a:lnTo>
                <a:cubicBezTo>
                  <a:pt x="4988" y="12253"/>
                  <a:pt x="4988" y="12253"/>
                  <a:pt x="4988" y="12253"/>
                </a:cubicBezTo>
                <a:cubicBezTo>
                  <a:pt x="4988" y="12226"/>
                  <a:pt x="4988" y="12200"/>
                  <a:pt x="4974" y="12200"/>
                </a:cubicBezTo>
                <a:cubicBezTo>
                  <a:pt x="4962" y="12200"/>
                  <a:pt x="4962" y="12226"/>
                  <a:pt x="4962" y="12226"/>
                </a:cubicBezTo>
                <a:cubicBezTo>
                  <a:pt x="4894" y="12226"/>
                  <a:pt x="4853" y="12173"/>
                  <a:pt x="4799" y="12149"/>
                </a:cubicBezTo>
                <a:cubicBezTo>
                  <a:pt x="4773" y="12121"/>
                  <a:pt x="4759" y="12149"/>
                  <a:pt x="4732" y="12121"/>
                </a:cubicBezTo>
                <a:cubicBezTo>
                  <a:pt x="4691" y="12044"/>
                  <a:pt x="4624" y="11888"/>
                  <a:pt x="4569" y="11864"/>
                </a:cubicBezTo>
                <a:cubicBezTo>
                  <a:pt x="4515" y="11837"/>
                  <a:pt x="4488" y="11914"/>
                  <a:pt x="4448" y="11914"/>
                </a:cubicBezTo>
                <a:cubicBezTo>
                  <a:pt x="4434" y="11914"/>
                  <a:pt x="4354" y="11888"/>
                  <a:pt x="4340" y="11888"/>
                </a:cubicBezTo>
                <a:cubicBezTo>
                  <a:pt x="4312" y="11864"/>
                  <a:pt x="4299" y="11837"/>
                  <a:pt x="4272" y="11811"/>
                </a:cubicBezTo>
                <a:cubicBezTo>
                  <a:pt x="4259" y="11785"/>
                  <a:pt x="4231" y="11785"/>
                  <a:pt x="4217" y="11785"/>
                </a:cubicBezTo>
                <a:cubicBezTo>
                  <a:pt x="4191" y="11758"/>
                  <a:pt x="4177" y="11734"/>
                  <a:pt x="4150" y="11734"/>
                </a:cubicBezTo>
                <a:cubicBezTo>
                  <a:pt x="4123" y="11708"/>
                  <a:pt x="4110" y="11629"/>
                  <a:pt x="4083" y="11655"/>
                </a:cubicBezTo>
                <a:cubicBezTo>
                  <a:pt x="4056" y="11629"/>
                  <a:pt x="4028" y="11629"/>
                  <a:pt x="4002" y="11602"/>
                </a:cubicBezTo>
                <a:cubicBezTo>
                  <a:pt x="3988" y="11578"/>
                  <a:pt x="3975" y="11552"/>
                  <a:pt x="3961" y="11525"/>
                </a:cubicBezTo>
                <a:cubicBezTo>
                  <a:pt x="3947" y="11499"/>
                  <a:pt x="3935" y="11473"/>
                  <a:pt x="3907" y="11473"/>
                </a:cubicBezTo>
                <a:cubicBezTo>
                  <a:pt x="3893" y="11448"/>
                  <a:pt x="3893" y="11422"/>
                  <a:pt x="3880" y="11396"/>
                </a:cubicBezTo>
                <a:cubicBezTo>
                  <a:pt x="3880" y="11369"/>
                  <a:pt x="3867" y="11369"/>
                  <a:pt x="3867" y="11369"/>
                </a:cubicBezTo>
                <a:cubicBezTo>
                  <a:pt x="3867" y="11343"/>
                  <a:pt x="3893" y="11343"/>
                  <a:pt x="3893" y="11319"/>
                </a:cubicBezTo>
                <a:cubicBezTo>
                  <a:pt x="3893" y="11319"/>
                  <a:pt x="3880" y="11319"/>
                  <a:pt x="3880" y="11292"/>
                </a:cubicBezTo>
                <a:cubicBezTo>
                  <a:pt x="3907" y="11240"/>
                  <a:pt x="3880" y="11187"/>
                  <a:pt x="3867" y="11163"/>
                </a:cubicBezTo>
                <a:cubicBezTo>
                  <a:pt x="3880" y="11136"/>
                  <a:pt x="3880" y="11136"/>
                  <a:pt x="3880" y="11136"/>
                </a:cubicBezTo>
                <a:cubicBezTo>
                  <a:pt x="3840" y="11033"/>
                  <a:pt x="3799" y="10954"/>
                  <a:pt x="3772" y="10877"/>
                </a:cubicBezTo>
                <a:cubicBezTo>
                  <a:pt x="3758" y="10851"/>
                  <a:pt x="3746" y="10851"/>
                  <a:pt x="3731" y="10825"/>
                </a:cubicBezTo>
                <a:cubicBezTo>
                  <a:pt x="3731" y="10798"/>
                  <a:pt x="3718" y="10798"/>
                  <a:pt x="3718" y="10774"/>
                </a:cubicBezTo>
                <a:cubicBezTo>
                  <a:pt x="3704" y="10774"/>
                  <a:pt x="3704" y="10748"/>
                  <a:pt x="3691" y="10748"/>
                </a:cubicBezTo>
                <a:cubicBezTo>
                  <a:pt x="3677" y="10721"/>
                  <a:pt x="3677" y="10721"/>
                  <a:pt x="3677" y="10697"/>
                </a:cubicBezTo>
                <a:cubicBezTo>
                  <a:pt x="3663" y="10697"/>
                  <a:pt x="3651" y="10697"/>
                  <a:pt x="3651" y="10697"/>
                </a:cubicBezTo>
                <a:lnTo>
                  <a:pt x="3651" y="10697"/>
                </a:lnTo>
                <a:cubicBezTo>
                  <a:pt x="3637" y="10669"/>
                  <a:pt x="3651" y="10644"/>
                  <a:pt x="3651" y="10618"/>
                </a:cubicBezTo>
                <a:cubicBezTo>
                  <a:pt x="3651" y="10565"/>
                  <a:pt x="3637" y="10565"/>
                  <a:pt x="3623" y="10565"/>
                </a:cubicBezTo>
                <a:cubicBezTo>
                  <a:pt x="3609" y="10488"/>
                  <a:pt x="3583" y="10515"/>
                  <a:pt x="3569" y="10462"/>
                </a:cubicBezTo>
                <a:cubicBezTo>
                  <a:pt x="3569" y="10436"/>
                  <a:pt x="3569" y="10436"/>
                  <a:pt x="3569" y="10412"/>
                </a:cubicBezTo>
                <a:cubicBezTo>
                  <a:pt x="3556" y="10412"/>
                  <a:pt x="3542" y="10412"/>
                  <a:pt x="3529" y="10385"/>
                </a:cubicBezTo>
                <a:cubicBezTo>
                  <a:pt x="3488" y="10332"/>
                  <a:pt x="3407" y="10100"/>
                  <a:pt x="3407" y="9996"/>
                </a:cubicBezTo>
                <a:cubicBezTo>
                  <a:pt x="3407" y="9970"/>
                  <a:pt x="3393" y="9970"/>
                  <a:pt x="3380" y="9970"/>
                </a:cubicBezTo>
                <a:cubicBezTo>
                  <a:pt x="3380" y="9944"/>
                  <a:pt x="3367" y="9944"/>
                  <a:pt x="3367" y="9917"/>
                </a:cubicBezTo>
                <a:cubicBezTo>
                  <a:pt x="3367" y="9917"/>
                  <a:pt x="3367" y="9917"/>
                  <a:pt x="3353" y="9917"/>
                </a:cubicBezTo>
                <a:lnTo>
                  <a:pt x="3353" y="9944"/>
                </a:lnTo>
                <a:cubicBezTo>
                  <a:pt x="3325" y="9944"/>
                  <a:pt x="3313" y="9917"/>
                  <a:pt x="3299" y="9917"/>
                </a:cubicBezTo>
                <a:cubicBezTo>
                  <a:pt x="3299" y="9944"/>
                  <a:pt x="3285" y="9970"/>
                  <a:pt x="3299" y="9996"/>
                </a:cubicBezTo>
                <a:lnTo>
                  <a:pt x="3313" y="10020"/>
                </a:lnTo>
                <a:cubicBezTo>
                  <a:pt x="3313" y="10073"/>
                  <a:pt x="3313" y="10100"/>
                  <a:pt x="3313" y="10126"/>
                </a:cubicBezTo>
                <a:cubicBezTo>
                  <a:pt x="3325" y="10176"/>
                  <a:pt x="3353" y="10176"/>
                  <a:pt x="3367" y="10229"/>
                </a:cubicBezTo>
                <a:cubicBezTo>
                  <a:pt x="3380" y="10256"/>
                  <a:pt x="3380" y="10306"/>
                  <a:pt x="3393" y="10332"/>
                </a:cubicBezTo>
                <a:cubicBezTo>
                  <a:pt x="3407" y="10332"/>
                  <a:pt x="3420" y="10359"/>
                  <a:pt x="3420" y="10359"/>
                </a:cubicBezTo>
                <a:cubicBezTo>
                  <a:pt x="3420" y="10385"/>
                  <a:pt x="3434" y="10436"/>
                  <a:pt x="3434" y="10436"/>
                </a:cubicBezTo>
                <a:cubicBezTo>
                  <a:pt x="3448" y="10462"/>
                  <a:pt x="3448" y="10462"/>
                  <a:pt x="3460" y="10462"/>
                </a:cubicBezTo>
                <a:cubicBezTo>
                  <a:pt x="3474" y="10515"/>
                  <a:pt x="3460" y="10565"/>
                  <a:pt x="3502" y="10565"/>
                </a:cubicBezTo>
                <a:cubicBezTo>
                  <a:pt x="3515" y="10592"/>
                  <a:pt x="3515" y="10644"/>
                  <a:pt x="3515" y="10669"/>
                </a:cubicBezTo>
                <a:cubicBezTo>
                  <a:pt x="3529" y="10721"/>
                  <a:pt x="3542" y="10748"/>
                  <a:pt x="3556" y="10798"/>
                </a:cubicBezTo>
                <a:cubicBezTo>
                  <a:pt x="3556" y="10851"/>
                  <a:pt x="3542" y="10851"/>
                  <a:pt x="3569" y="10877"/>
                </a:cubicBezTo>
                <a:cubicBezTo>
                  <a:pt x="3583" y="10877"/>
                  <a:pt x="3583" y="10877"/>
                  <a:pt x="3597" y="10877"/>
                </a:cubicBezTo>
                <a:cubicBezTo>
                  <a:pt x="3597" y="10904"/>
                  <a:pt x="3609" y="10930"/>
                  <a:pt x="3609" y="10954"/>
                </a:cubicBezTo>
                <a:cubicBezTo>
                  <a:pt x="3623" y="10954"/>
                  <a:pt x="3637" y="10954"/>
                  <a:pt x="3637" y="10981"/>
                </a:cubicBezTo>
                <a:cubicBezTo>
                  <a:pt x="3637" y="11007"/>
                  <a:pt x="3623" y="11033"/>
                  <a:pt x="3609" y="11060"/>
                </a:cubicBezTo>
                <a:cubicBezTo>
                  <a:pt x="3609" y="11033"/>
                  <a:pt x="3597" y="11033"/>
                  <a:pt x="3597" y="11033"/>
                </a:cubicBezTo>
                <a:cubicBezTo>
                  <a:pt x="3597" y="11033"/>
                  <a:pt x="3597" y="11007"/>
                  <a:pt x="3583" y="10981"/>
                </a:cubicBezTo>
                <a:cubicBezTo>
                  <a:pt x="3583" y="10954"/>
                  <a:pt x="3569" y="10954"/>
                  <a:pt x="3556" y="10930"/>
                </a:cubicBezTo>
                <a:cubicBezTo>
                  <a:pt x="3529" y="10904"/>
                  <a:pt x="3488" y="10825"/>
                  <a:pt x="3474" y="10798"/>
                </a:cubicBezTo>
                <a:cubicBezTo>
                  <a:pt x="3460" y="10774"/>
                  <a:pt x="3474" y="10721"/>
                  <a:pt x="3474" y="10697"/>
                </a:cubicBezTo>
                <a:cubicBezTo>
                  <a:pt x="3460" y="10669"/>
                  <a:pt x="3460" y="10618"/>
                  <a:pt x="3448" y="10618"/>
                </a:cubicBezTo>
                <a:cubicBezTo>
                  <a:pt x="3434" y="10592"/>
                  <a:pt x="3434" y="10592"/>
                  <a:pt x="3420" y="10592"/>
                </a:cubicBezTo>
                <a:cubicBezTo>
                  <a:pt x="3407" y="10592"/>
                  <a:pt x="3407" y="10565"/>
                  <a:pt x="3393" y="10539"/>
                </a:cubicBezTo>
                <a:cubicBezTo>
                  <a:pt x="3367" y="10565"/>
                  <a:pt x="3299" y="10462"/>
                  <a:pt x="3285" y="10412"/>
                </a:cubicBezTo>
                <a:cubicBezTo>
                  <a:pt x="3313" y="10436"/>
                  <a:pt x="3339" y="10436"/>
                  <a:pt x="3339" y="10412"/>
                </a:cubicBezTo>
                <a:cubicBezTo>
                  <a:pt x="3367" y="10359"/>
                  <a:pt x="3339" y="10282"/>
                  <a:pt x="3313" y="10256"/>
                </a:cubicBezTo>
                <a:cubicBezTo>
                  <a:pt x="3299" y="10256"/>
                  <a:pt x="3259" y="10203"/>
                  <a:pt x="3259" y="10176"/>
                </a:cubicBezTo>
                <a:cubicBezTo>
                  <a:pt x="3259" y="10150"/>
                  <a:pt x="3244" y="10126"/>
                  <a:pt x="3244" y="10126"/>
                </a:cubicBezTo>
                <a:cubicBezTo>
                  <a:pt x="3244" y="10100"/>
                  <a:pt x="3231" y="10100"/>
                  <a:pt x="3231" y="10073"/>
                </a:cubicBezTo>
                <a:cubicBezTo>
                  <a:pt x="3218" y="10047"/>
                  <a:pt x="3218" y="10020"/>
                  <a:pt x="3218" y="10020"/>
                </a:cubicBezTo>
                <a:cubicBezTo>
                  <a:pt x="3204" y="9970"/>
                  <a:pt x="3178" y="9944"/>
                  <a:pt x="3190" y="9891"/>
                </a:cubicBezTo>
                <a:lnTo>
                  <a:pt x="3178" y="9867"/>
                </a:lnTo>
                <a:cubicBezTo>
                  <a:pt x="3178" y="9840"/>
                  <a:pt x="3178" y="9814"/>
                  <a:pt x="3178" y="9814"/>
                </a:cubicBezTo>
                <a:cubicBezTo>
                  <a:pt x="3164" y="9763"/>
                  <a:pt x="3136" y="9607"/>
                  <a:pt x="3096" y="9632"/>
                </a:cubicBezTo>
                <a:lnTo>
                  <a:pt x="3096" y="9632"/>
                </a:lnTo>
                <a:cubicBezTo>
                  <a:pt x="3096" y="9632"/>
                  <a:pt x="3096" y="9607"/>
                  <a:pt x="3083" y="9607"/>
                </a:cubicBezTo>
                <a:cubicBezTo>
                  <a:pt x="3043" y="9607"/>
                  <a:pt x="3043" y="9581"/>
                  <a:pt x="3029" y="9555"/>
                </a:cubicBezTo>
                <a:cubicBezTo>
                  <a:pt x="3001" y="9555"/>
                  <a:pt x="2988" y="9555"/>
                  <a:pt x="2961" y="9555"/>
                </a:cubicBezTo>
                <a:cubicBezTo>
                  <a:pt x="2961" y="9528"/>
                  <a:pt x="2947" y="9528"/>
                  <a:pt x="2961" y="9502"/>
                </a:cubicBezTo>
                <a:cubicBezTo>
                  <a:pt x="2947" y="9478"/>
                  <a:pt x="2961" y="9478"/>
                  <a:pt x="2961" y="9451"/>
                </a:cubicBezTo>
                <a:cubicBezTo>
                  <a:pt x="2947" y="9451"/>
                  <a:pt x="2947" y="9451"/>
                  <a:pt x="2934" y="9451"/>
                </a:cubicBezTo>
                <a:cubicBezTo>
                  <a:pt x="2947" y="9399"/>
                  <a:pt x="2880" y="9322"/>
                  <a:pt x="2880" y="9245"/>
                </a:cubicBezTo>
                <a:cubicBezTo>
                  <a:pt x="2894" y="9245"/>
                  <a:pt x="2880" y="9216"/>
                  <a:pt x="2880" y="9216"/>
                </a:cubicBezTo>
                <a:cubicBezTo>
                  <a:pt x="2852" y="9192"/>
                  <a:pt x="2852" y="9192"/>
                  <a:pt x="2840" y="9166"/>
                </a:cubicBezTo>
                <a:cubicBezTo>
                  <a:pt x="2852" y="9140"/>
                  <a:pt x="2840" y="9140"/>
                  <a:pt x="2840" y="9113"/>
                </a:cubicBezTo>
                <a:cubicBezTo>
                  <a:pt x="2840" y="9087"/>
                  <a:pt x="2840" y="9087"/>
                  <a:pt x="2840" y="9087"/>
                </a:cubicBezTo>
                <a:cubicBezTo>
                  <a:pt x="2840" y="9087"/>
                  <a:pt x="2840" y="9087"/>
                  <a:pt x="2852" y="9087"/>
                </a:cubicBezTo>
                <a:cubicBezTo>
                  <a:pt x="2852" y="9113"/>
                  <a:pt x="2852" y="9140"/>
                  <a:pt x="2866" y="9140"/>
                </a:cubicBezTo>
                <a:lnTo>
                  <a:pt x="2866" y="9140"/>
                </a:lnTo>
                <a:cubicBezTo>
                  <a:pt x="2852" y="9113"/>
                  <a:pt x="2840" y="9087"/>
                  <a:pt x="2840" y="9063"/>
                </a:cubicBezTo>
                <a:lnTo>
                  <a:pt x="2840" y="9063"/>
                </a:lnTo>
                <a:lnTo>
                  <a:pt x="2840" y="9087"/>
                </a:lnTo>
                <a:cubicBezTo>
                  <a:pt x="2840" y="9087"/>
                  <a:pt x="2840" y="9087"/>
                  <a:pt x="2825" y="9087"/>
                </a:cubicBezTo>
                <a:cubicBezTo>
                  <a:pt x="2759" y="8933"/>
                  <a:pt x="2759" y="8933"/>
                  <a:pt x="2759" y="8933"/>
                </a:cubicBezTo>
                <a:lnTo>
                  <a:pt x="2759" y="8933"/>
                </a:lnTo>
                <a:lnTo>
                  <a:pt x="2759" y="8880"/>
                </a:lnTo>
                <a:cubicBezTo>
                  <a:pt x="2759" y="8854"/>
                  <a:pt x="2759" y="8854"/>
                  <a:pt x="2759" y="8854"/>
                </a:cubicBezTo>
                <a:cubicBezTo>
                  <a:pt x="2759" y="8803"/>
                  <a:pt x="2731" y="8777"/>
                  <a:pt x="2731" y="8751"/>
                </a:cubicBezTo>
                <a:cubicBezTo>
                  <a:pt x="2717" y="8674"/>
                  <a:pt x="2745" y="8647"/>
                  <a:pt x="2745" y="8568"/>
                </a:cubicBezTo>
                <a:cubicBezTo>
                  <a:pt x="2731" y="8518"/>
                  <a:pt x="2704" y="8415"/>
                  <a:pt x="2717" y="8362"/>
                </a:cubicBezTo>
                <a:cubicBezTo>
                  <a:pt x="2717" y="8335"/>
                  <a:pt x="2731" y="8335"/>
                  <a:pt x="2731" y="8335"/>
                </a:cubicBezTo>
                <a:cubicBezTo>
                  <a:pt x="2731" y="8311"/>
                  <a:pt x="2745" y="8283"/>
                  <a:pt x="2745" y="8283"/>
                </a:cubicBezTo>
                <a:cubicBezTo>
                  <a:pt x="2745" y="8259"/>
                  <a:pt x="2731" y="8259"/>
                  <a:pt x="2731" y="8232"/>
                </a:cubicBezTo>
                <a:cubicBezTo>
                  <a:pt x="2731" y="8206"/>
                  <a:pt x="2745" y="8155"/>
                  <a:pt x="2745" y="8103"/>
                </a:cubicBezTo>
                <a:cubicBezTo>
                  <a:pt x="2759" y="8050"/>
                  <a:pt x="2759" y="7947"/>
                  <a:pt x="2745" y="7896"/>
                </a:cubicBezTo>
                <a:cubicBezTo>
                  <a:pt x="2759" y="7896"/>
                  <a:pt x="2759" y="7896"/>
                  <a:pt x="2759" y="7896"/>
                </a:cubicBezTo>
                <a:lnTo>
                  <a:pt x="2745" y="7896"/>
                </a:lnTo>
                <a:cubicBezTo>
                  <a:pt x="2745" y="7870"/>
                  <a:pt x="2745" y="7817"/>
                  <a:pt x="2745" y="7793"/>
                </a:cubicBezTo>
                <a:cubicBezTo>
                  <a:pt x="2745" y="7793"/>
                  <a:pt x="2745" y="7793"/>
                  <a:pt x="2759" y="7793"/>
                </a:cubicBezTo>
                <a:cubicBezTo>
                  <a:pt x="2745" y="7793"/>
                  <a:pt x="2745" y="7764"/>
                  <a:pt x="2745" y="7764"/>
                </a:cubicBezTo>
                <a:cubicBezTo>
                  <a:pt x="2731" y="7793"/>
                  <a:pt x="2745" y="7793"/>
                  <a:pt x="2731" y="7793"/>
                </a:cubicBezTo>
                <a:lnTo>
                  <a:pt x="2731" y="7793"/>
                </a:lnTo>
                <a:cubicBezTo>
                  <a:pt x="2731" y="7687"/>
                  <a:pt x="2704" y="7661"/>
                  <a:pt x="2704" y="7584"/>
                </a:cubicBezTo>
                <a:cubicBezTo>
                  <a:pt x="2731" y="7584"/>
                  <a:pt x="2745" y="7610"/>
                  <a:pt x="2759" y="7610"/>
                </a:cubicBezTo>
                <a:cubicBezTo>
                  <a:pt x="2799" y="7635"/>
                  <a:pt x="2825" y="7584"/>
                  <a:pt x="2825" y="7661"/>
                </a:cubicBezTo>
                <a:cubicBezTo>
                  <a:pt x="2812" y="7687"/>
                  <a:pt x="2812" y="7687"/>
                  <a:pt x="2799" y="7714"/>
                </a:cubicBezTo>
                <a:lnTo>
                  <a:pt x="2799" y="7714"/>
                </a:lnTo>
                <a:cubicBezTo>
                  <a:pt x="2812" y="7714"/>
                  <a:pt x="2825" y="7740"/>
                  <a:pt x="2825" y="7740"/>
                </a:cubicBezTo>
                <a:cubicBezTo>
                  <a:pt x="2840" y="7687"/>
                  <a:pt x="2852" y="7661"/>
                  <a:pt x="2852" y="7610"/>
                </a:cubicBezTo>
                <a:cubicBezTo>
                  <a:pt x="2852" y="7558"/>
                  <a:pt x="2840" y="7531"/>
                  <a:pt x="2840" y="7507"/>
                </a:cubicBezTo>
                <a:cubicBezTo>
                  <a:pt x="2825" y="7481"/>
                  <a:pt x="2785" y="7454"/>
                  <a:pt x="2799" y="7402"/>
                </a:cubicBezTo>
                <a:cubicBezTo>
                  <a:pt x="2785" y="7402"/>
                  <a:pt x="2785" y="7402"/>
                  <a:pt x="2772" y="7402"/>
                </a:cubicBezTo>
                <a:cubicBezTo>
                  <a:pt x="2759" y="7378"/>
                  <a:pt x="2759" y="7378"/>
                  <a:pt x="2759" y="7351"/>
                </a:cubicBezTo>
                <a:cubicBezTo>
                  <a:pt x="2731" y="7351"/>
                  <a:pt x="2745" y="7351"/>
                  <a:pt x="2717" y="7378"/>
                </a:cubicBezTo>
                <a:cubicBezTo>
                  <a:pt x="2704" y="7325"/>
                  <a:pt x="2704" y="7298"/>
                  <a:pt x="2691" y="7246"/>
                </a:cubicBezTo>
                <a:cubicBezTo>
                  <a:pt x="2664" y="7246"/>
                  <a:pt x="2636" y="7246"/>
                  <a:pt x="2623" y="7222"/>
                </a:cubicBezTo>
                <a:cubicBezTo>
                  <a:pt x="2610" y="7195"/>
                  <a:pt x="2610" y="7169"/>
                  <a:pt x="2596" y="7169"/>
                </a:cubicBezTo>
                <a:cubicBezTo>
                  <a:pt x="2582" y="7195"/>
                  <a:pt x="2542" y="7195"/>
                  <a:pt x="2528" y="7143"/>
                </a:cubicBezTo>
                <a:cubicBezTo>
                  <a:pt x="2515" y="7116"/>
                  <a:pt x="2528" y="7092"/>
                  <a:pt x="2542" y="7092"/>
                </a:cubicBezTo>
                <a:cubicBezTo>
                  <a:pt x="2542" y="7039"/>
                  <a:pt x="2528" y="7066"/>
                  <a:pt x="2502" y="7066"/>
                </a:cubicBezTo>
                <a:cubicBezTo>
                  <a:pt x="2502" y="7039"/>
                  <a:pt x="2502" y="7039"/>
                  <a:pt x="2502" y="7039"/>
                </a:cubicBezTo>
                <a:cubicBezTo>
                  <a:pt x="2515" y="7039"/>
                  <a:pt x="2528" y="7013"/>
                  <a:pt x="2528" y="6989"/>
                </a:cubicBezTo>
                <a:cubicBezTo>
                  <a:pt x="2542" y="6989"/>
                  <a:pt x="2556" y="6989"/>
                  <a:pt x="2556" y="6962"/>
                </a:cubicBezTo>
                <a:cubicBezTo>
                  <a:pt x="2528" y="6962"/>
                  <a:pt x="2515" y="6962"/>
                  <a:pt x="2502" y="6936"/>
                </a:cubicBezTo>
                <a:cubicBezTo>
                  <a:pt x="2502" y="6910"/>
                  <a:pt x="2502" y="6883"/>
                  <a:pt x="2502" y="6883"/>
                </a:cubicBezTo>
                <a:cubicBezTo>
                  <a:pt x="2487" y="6883"/>
                  <a:pt x="2487" y="6883"/>
                  <a:pt x="2475" y="6883"/>
                </a:cubicBezTo>
                <a:cubicBezTo>
                  <a:pt x="2461" y="6831"/>
                  <a:pt x="2447" y="6806"/>
                  <a:pt x="2447" y="6727"/>
                </a:cubicBezTo>
                <a:cubicBezTo>
                  <a:pt x="2433" y="6754"/>
                  <a:pt x="2433" y="6754"/>
                  <a:pt x="2421" y="6780"/>
                </a:cubicBezTo>
                <a:cubicBezTo>
                  <a:pt x="2393" y="6754"/>
                  <a:pt x="2366" y="6703"/>
                  <a:pt x="2366" y="6598"/>
                </a:cubicBezTo>
                <a:cubicBezTo>
                  <a:pt x="2380" y="6598"/>
                  <a:pt x="2380" y="6574"/>
                  <a:pt x="2393" y="6547"/>
                </a:cubicBezTo>
                <a:cubicBezTo>
                  <a:pt x="2393" y="6521"/>
                  <a:pt x="2380" y="6521"/>
                  <a:pt x="2380" y="6494"/>
                </a:cubicBezTo>
                <a:lnTo>
                  <a:pt x="2380" y="6494"/>
                </a:lnTo>
                <a:lnTo>
                  <a:pt x="2380" y="6521"/>
                </a:lnTo>
                <a:cubicBezTo>
                  <a:pt x="2366" y="6521"/>
                  <a:pt x="2353" y="6547"/>
                  <a:pt x="2353" y="6547"/>
                </a:cubicBezTo>
                <a:cubicBezTo>
                  <a:pt x="2339" y="6547"/>
                  <a:pt x="2339" y="6547"/>
                  <a:pt x="2339" y="6547"/>
                </a:cubicBezTo>
                <a:cubicBezTo>
                  <a:pt x="2339" y="6521"/>
                  <a:pt x="2339" y="6494"/>
                  <a:pt x="2339" y="6468"/>
                </a:cubicBezTo>
                <a:cubicBezTo>
                  <a:pt x="2339" y="6418"/>
                  <a:pt x="2312" y="6391"/>
                  <a:pt x="2312" y="6365"/>
                </a:cubicBezTo>
                <a:cubicBezTo>
                  <a:pt x="2272" y="6365"/>
                  <a:pt x="2272" y="6391"/>
                  <a:pt x="2244" y="6391"/>
                </a:cubicBezTo>
                <a:cubicBezTo>
                  <a:pt x="2244" y="6365"/>
                  <a:pt x="2258" y="6312"/>
                  <a:pt x="2244" y="6288"/>
                </a:cubicBezTo>
                <a:cubicBezTo>
                  <a:pt x="2231" y="6235"/>
                  <a:pt x="2204" y="6209"/>
                  <a:pt x="2177" y="6158"/>
                </a:cubicBezTo>
                <a:cubicBezTo>
                  <a:pt x="2177" y="6132"/>
                  <a:pt x="2163" y="6106"/>
                  <a:pt x="2163" y="6079"/>
                </a:cubicBezTo>
                <a:cubicBezTo>
                  <a:pt x="2163" y="6079"/>
                  <a:pt x="2163" y="6079"/>
                  <a:pt x="2163" y="6055"/>
                </a:cubicBezTo>
                <a:lnTo>
                  <a:pt x="2163" y="6055"/>
                </a:lnTo>
                <a:cubicBezTo>
                  <a:pt x="2137" y="6029"/>
                  <a:pt x="2137" y="6029"/>
                  <a:pt x="2123" y="6002"/>
                </a:cubicBezTo>
                <a:cubicBezTo>
                  <a:pt x="2109" y="5976"/>
                  <a:pt x="2096" y="5950"/>
                  <a:pt x="2082" y="5950"/>
                </a:cubicBezTo>
                <a:cubicBezTo>
                  <a:pt x="2069" y="5925"/>
                  <a:pt x="2055" y="5846"/>
                  <a:pt x="2055" y="5794"/>
                </a:cubicBezTo>
                <a:lnTo>
                  <a:pt x="2042" y="5794"/>
                </a:lnTo>
                <a:cubicBezTo>
                  <a:pt x="2042" y="5794"/>
                  <a:pt x="2042" y="5794"/>
                  <a:pt x="2042" y="5820"/>
                </a:cubicBezTo>
                <a:cubicBezTo>
                  <a:pt x="2042" y="5873"/>
                  <a:pt x="2055" y="5925"/>
                  <a:pt x="2055" y="5976"/>
                </a:cubicBezTo>
                <a:lnTo>
                  <a:pt x="2055" y="5976"/>
                </a:lnTo>
                <a:cubicBezTo>
                  <a:pt x="2015" y="5950"/>
                  <a:pt x="2015" y="5925"/>
                  <a:pt x="2000" y="5873"/>
                </a:cubicBezTo>
                <a:cubicBezTo>
                  <a:pt x="1988" y="5899"/>
                  <a:pt x="1974" y="5873"/>
                  <a:pt x="1960" y="5873"/>
                </a:cubicBezTo>
                <a:lnTo>
                  <a:pt x="1960" y="5873"/>
                </a:lnTo>
                <a:lnTo>
                  <a:pt x="1960" y="5873"/>
                </a:lnTo>
                <a:cubicBezTo>
                  <a:pt x="1974" y="5899"/>
                  <a:pt x="1988" y="5899"/>
                  <a:pt x="1988" y="5950"/>
                </a:cubicBezTo>
                <a:cubicBezTo>
                  <a:pt x="1974" y="5950"/>
                  <a:pt x="1960" y="5950"/>
                  <a:pt x="1947" y="5950"/>
                </a:cubicBezTo>
                <a:cubicBezTo>
                  <a:pt x="1907" y="5950"/>
                  <a:pt x="1893" y="5873"/>
                  <a:pt x="1867" y="5846"/>
                </a:cubicBezTo>
                <a:cubicBezTo>
                  <a:pt x="1853" y="5846"/>
                  <a:pt x="1853" y="5820"/>
                  <a:pt x="1839" y="5820"/>
                </a:cubicBezTo>
                <a:cubicBezTo>
                  <a:pt x="1812" y="5820"/>
                  <a:pt x="1799" y="5794"/>
                  <a:pt x="1785" y="5769"/>
                </a:cubicBezTo>
                <a:cubicBezTo>
                  <a:pt x="1785" y="5769"/>
                  <a:pt x="1799" y="5743"/>
                  <a:pt x="1812" y="5743"/>
                </a:cubicBezTo>
                <a:cubicBezTo>
                  <a:pt x="1799" y="5717"/>
                  <a:pt x="1799" y="5717"/>
                  <a:pt x="1799" y="5717"/>
                </a:cubicBezTo>
                <a:cubicBezTo>
                  <a:pt x="1785" y="5717"/>
                  <a:pt x="1771" y="5717"/>
                  <a:pt x="1758" y="5743"/>
                </a:cubicBezTo>
                <a:cubicBezTo>
                  <a:pt x="1730" y="5743"/>
                  <a:pt x="1704" y="5717"/>
                  <a:pt x="1676" y="5717"/>
                </a:cubicBezTo>
                <a:cubicBezTo>
                  <a:pt x="1676" y="5690"/>
                  <a:pt x="1676" y="5690"/>
                  <a:pt x="1676" y="5664"/>
                </a:cubicBezTo>
                <a:cubicBezTo>
                  <a:pt x="1650" y="5664"/>
                  <a:pt x="1650" y="5690"/>
                  <a:pt x="1636" y="5690"/>
                </a:cubicBezTo>
                <a:cubicBezTo>
                  <a:pt x="1609" y="5690"/>
                  <a:pt x="1596" y="5690"/>
                  <a:pt x="1581" y="5664"/>
                </a:cubicBezTo>
                <a:cubicBezTo>
                  <a:pt x="1555" y="5664"/>
                  <a:pt x="1515" y="5690"/>
                  <a:pt x="1487" y="5664"/>
                </a:cubicBezTo>
                <a:cubicBezTo>
                  <a:pt x="1474" y="5664"/>
                  <a:pt x="1474" y="5613"/>
                  <a:pt x="1460" y="5587"/>
                </a:cubicBezTo>
                <a:cubicBezTo>
                  <a:pt x="1447" y="5613"/>
                  <a:pt x="1434" y="5613"/>
                  <a:pt x="1420" y="5613"/>
                </a:cubicBezTo>
                <a:cubicBezTo>
                  <a:pt x="1406" y="5587"/>
                  <a:pt x="1380" y="5561"/>
                  <a:pt x="1366" y="5537"/>
                </a:cubicBezTo>
                <a:cubicBezTo>
                  <a:pt x="1325" y="5510"/>
                  <a:pt x="1312" y="5510"/>
                  <a:pt x="1271" y="5484"/>
                </a:cubicBezTo>
                <a:cubicBezTo>
                  <a:pt x="1271" y="5484"/>
                  <a:pt x="1258" y="5484"/>
                  <a:pt x="1244" y="5510"/>
                </a:cubicBezTo>
                <a:lnTo>
                  <a:pt x="1244" y="5537"/>
                </a:lnTo>
                <a:cubicBezTo>
                  <a:pt x="1231" y="5537"/>
                  <a:pt x="1231" y="5561"/>
                  <a:pt x="1217" y="5587"/>
                </a:cubicBezTo>
                <a:cubicBezTo>
                  <a:pt x="1258" y="5640"/>
                  <a:pt x="1271" y="5587"/>
                  <a:pt x="1244" y="5690"/>
                </a:cubicBezTo>
                <a:cubicBezTo>
                  <a:pt x="1217" y="5690"/>
                  <a:pt x="1203" y="5664"/>
                  <a:pt x="1190" y="5690"/>
                </a:cubicBezTo>
                <a:cubicBezTo>
                  <a:pt x="1163" y="5690"/>
                  <a:pt x="1163" y="5717"/>
                  <a:pt x="1150" y="5743"/>
                </a:cubicBezTo>
                <a:cubicBezTo>
                  <a:pt x="1136" y="5743"/>
                  <a:pt x="1122" y="5743"/>
                  <a:pt x="1110" y="5769"/>
                </a:cubicBezTo>
                <a:cubicBezTo>
                  <a:pt x="1082" y="5794"/>
                  <a:pt x="1082" y="5820"/>
                  <a:pt x="1028" y="5846"/>
                </a:cubicBezTo>
                <a:cubicBezTo>
                  <a:pt x="1042" y="5794"/>
                  <a:pt x="1055" y="5794"/>
                  <a:pt x="1055" y="5769"/>
                </a:cubicBezTo>
                <a:cubicBezTo>
                  <a:pt x="1055" y="5717"/>
                  <a:pt x="1042" y="5717"/>
                  <a:pt x="1042" y="5690"/>
                </a:cubicBezTo>
                <a:cubicBezTo>
                  <a:pt x="1042" y="5664"/>
                  <a:pt x="1055" y="5664"/>
                  <a:pt x="1068" y="5640"/>
                </a:cubicBezTo>
                <a:cubicBezTo>
                  <a:pt x="1082" y="5587"/>
                  <a:pt x="1082" y="5537"/>
                  <a:pt x="1122" y="5537"/>
                </a:cubicBezTo>
                <a:cubicBezTo>
                  <a:pt x="1136" y="5510"/>
                  <a:pt x="1177" y="5537"/>
                  <a:pt x="1190" y="5537"/>
                </a:cubicBezTo>
                <a:cubicBezTo>
                  <a:pt x="1190" y="5537"/>
                  <a:pt x="1190" y="5537"/>
                  <a:pt x="1190" y="5510"/>
                </a:cubicBezTo>
                <a:lnTo>
                  <a:pt x="1190" y="5510"/>
                </a:lnTo>
                <a:cubicBezTo>
                  <a:pt x="1163" y="5510"/>
                  <a:pt x="1136" y="5431"/>
                  <a:pt x="1110" y="5457"/>
                </a:cubicBezTo>
                <a:cubicBezTo>
                  <a:pt x="1082" y="5484"/>
                  <a:pt x="1068" y="5510"/>
                  <a:pt x="1042" y="5537"/>
                </a:cubicBezTo>
                <a:cubicBezTo>
                  <a:pt x="1042" y="5561"/>
                  <a:pt x="1028" y="5561"/>
                  <a:pt x="1015" y="5561"/>
                </a:cubicBezTo>
                <a:cubicBezTo>
                  <a:pt x="1001" y="5587"/>
                  <a:pt x="1001" y="5613"/>
                  <a:pt x="987" y="5613"/>
                </a:cubicBezTo>
                <a:cubicBezTo>
                  <a:pt x="987" y="5640"/>
                  <a:pt x="973" y="5640"/>
                  <a:pt x="973" y="5640"/>
                </a:cubicBezTo>
                <a:cubicBezTo>
                  <a:pt x="1001" y="5769"/>
                  <a:pt x="893" y="5717"/>
                  <a:pt x="879" y="5846"/>
                </a:cubicBezTo>
                <a:cubicBezTo>
                  <a:pt x="893" y="5846"/>
                  <a:pt x="893" y="5846"/>
                  <a:pt x="893" y="5846"/>
                </a:cubicBezTo>
                <a:cubicBezTo>
                  <a:pt x="906" y="5846"/>
                  <a:pt x="933" y="5873"/>
                  <a:pt x="933" y="5873"/>
                </a:cubicBezTo>
                <a:cubicBezTo>
                  <a:pt x="933" y="5925"/>
                  <a:pt x="906" y="5925"/>
                  <a:pt x="893" y="5950"/>
                </a:cubicBezTo>
                <a:cubicBezTo>
                  <a:pt x="879" y="5976"/>
                  <a:pt x="879" y="6002"/>
                  <a:pt x="866" y="6029"/>
                </a:cubicBezTo>
                <a:cubicBezTo>
                  <a:pt x="839" y="6029"/>
                  <a:pt x="826" y="6055"/>
                  <a:pt x="798" y="6055"/>
                </a:cubicBezTo>
                <a:cubicBezTo>
                  <a:pt x="784" y="6079"/>
                  <a:pt x="757" y="6106"/>
                  <a:pt x="744" y="6132"/>
                </a:cubicBezTo>
                <a:cubicBezTo>
                  <a:pt x="744" y="6158"/>
                  <a:pt x="744" y="6158"/>
                  <a:pt x="757" y="6182"/>
                </a:cubicBezTo>
                <a:cubicBezTo>
                  <a:pt x="744" y="6235"/>
                  <a:pt x="703" y="6209"/>
                  <a:pt x="677" y="6235"/>
                </a:cubicBezTo>
                <a:cubicBezTo>
                  <a:pt x="663" y="6262"/>
                  <a:pt x="636" y="6288"/>
                  <a:pt x="623" y="6288"/>
                </a:cubicBezTo>
                <a:cubicBezTo>
                  <a:pt x="623" y="6312"/>
                  <a:pt x="609" y="6341"/>
                  <a:pt x="609" y="6341"/>
                </a:cubicBezTo>
                <a:cubicBezTo>
                  <a:pt x="582" y="6391"/>
                  <a:pt x="528" y="6418"/>
                  <a:pt x="500" y="6365"/>
                </a:cubicBezTo>
                <a:lnTo>
                  <a:pt x="500" y="6365"/>
                </a:lnTo>
                <a:cubicBezTo>
                  <a:pt x="514" y="6341"/>
                  <a:pt x="555" y="6262"/>
                  <a:pt x="582" y="6235"/>
                </a:cubicBezTo>
                <a:cubicBezTo>
                  <a:pt x="595" y="6235"/>
                  <a:pt x="609" y="6235"/>
                  <a:pt x="623" y="6235"/>
                </a:cubicBezTo>
                <a:lnTo>
                  <a:pt x="623" y="6235"/>
                </a:lnTo>
                <a:cubicBezTo>
                  <a:pt x="609" y="6235"/>
                  <a:pt x="609" y="6182"/>
                  <a:pt x="623" y="6182"/>
                </a:cubicBezTo>
                <a:cubicBezTo>
                  <a:pt x="636" y="6158"/>
                  <a:pt x="677" y="6132"/>
                  <a:pt x="677" y="6106"/>
                </a:cubicBezTo>
                <a:cubicBezTo>
                  <a:pt x="690" y="6055"/>
                  <a:pt x="677" y="6029"/>
                  <a:pt x="677" y="5976"/>
                </a:cubicBezTo>
                <a:cubicBezTo>
                  <a:pt x="690" y="5976"/>
                  <a:pt x="690" y="5976"/>
                  <a:pt x="703" y="5950"/>
                </a:cubicBezTo>
                <a:cubicBezTo>
                  <a:pt x="703" y="5925"/>
                  <a:pt x="703" y="5925"/>
                  <a:pt x="703" y="5899"/>
                </a:cubicBezTo>
                <a:lnTo>
                  <a:pt x="703" y="5899"/>
                </a:lnTo>
                <a:cubicBezTo>
                  <a:pt x="690" y="5899"/>
                  <a:pt x="663" y="5925"/>
                  <a:pt x="636" y="5899"/>
                </a:cubicBezTo>
                <a:lnTo>
                  <a:pt x="623" y="5873"/>
                </a:lnTo>
                <a:cubicBezTo>
                  <a:pt x="609" y="5873"/>
                  <a:pt x="609" y="5873"/>
                  <a:pt x="595" y="5899"/>
                </a:cubicBezTo>
                <a:cubicBezTo>
                  <a:pt x="595" y="5899"/>
                  <a:pt x="609" y="5925"/>
                  <a:pt x="595" y="5950"/>
                </a:cubicBezTo>
                <a:cubicBezTo>
                  <a:pt x="582" y="5976"/>
                  <a:pt x="555" y="5873"/>
                  <a:pt x="542" y="5873"/>
                </a:cubicBezTo>
                <a:cubicBezTo>
                  <a:pt x="487" y="5846"/>
                  <a:pt x="487" y="5899"/>
                  <a:pt x="460" y="5899"/>
                </a:cubicBezTo>
                <a:cubicBezTo>
                  <a:pt x="447" y="5925"/>
                  <a:pt x="419" y="5925"/>
                  <a:pt x="407" y="5899"/>
                </a:cubicBezTo>
                <a:cubicBezTo>
                  <a:pt x="407" y="5873"/>
                  <a:pt x="407" y="5794"/>
                  <a:pt x="407" y="5769"/>
                </a:cubicBezTo>
                <a:cubicBezTo>
                  <a:pt x="419" y="5743"/>
                  <a:pt x="393" y="5690"/>
                  <a:pt x="393" y="5664"/>
                </a:cubicBezTo>
                <a:cubicBezTo>
                  <a:pt x="365" y="5664"/>
                  <a:pt x="298" y="5743"/>
                  <a:pt x="285" y="5717"/>
                </a:cubicBezTo>
                <a:cubicBezTo>
                  <a:pt x="271" y="5717"/>
                  <a:pt x="216" y="5613"/>
                  <a:pt x="216" y="5587"/>
                </a:cubicBezTo>
                <a:lnTo>
                  <a:pt x="216" y="5587"/>
                </a:lnTo>
                <a:cubicBezTo>
                  <a:pt x="230" y="5587"/>
                  <a:pt x="230" y="5561"/>
                  <a:pt x="230" y="5537"/>
                </a:cubicBezTo>
                <a:cubicBezTo>
                  <a:pt x="258" y="5561"/>
                  <a:pt x="298" y="5587"/>
                  <a:pt x="311" y="5561"/>
                </a:cubicBezTo>
                <a:lnTo>
                  <a:pt x="311" y="5561"/>
                </a:lnTo>
                <a:cubicBezTo>
                  <a:pt x="311" y="5537"/>
                  <a:pt x="298" y="5510"/>
                  <a:pt x="298" y="5510"/>
                </a:cubicBezTo>
                <a:cubicBezTo>
                  <a:pt x="271" y="5510"/>
                  <a:pt x="271" y="5537"/>
                  <a:pt x="258" y="5510"/>
                </a:cubicBezTo>
                <a:cubicBezTo>
                  <a:pt x="230" y="5510"/>
                  <a:pt x="216" y="5457"/>
                  <a:pt x="163" y="5457"/>
                </a:cubicBezTo>
                <a:cubicBezTo>
                  <a:pt x="163" y="5431"/>
                  <a:pt x="149" y="5407"/>
                  <a:pt x="149" y="5378"/>
                </a:cubicBezTo>
                <a:cubicBezTo>
                  <a:pt x="163" y="5378"/>
                  <a:pt x="163" y="5354"/>
                  <a:pt x="176" y="5354"/>
                </a:cubicBezTo>
                <a:lnTo>
                  <a:pt x="176" y="5328"/>
                </a:lnTo>
                <a:cubicBezTo>
                  <a:pt x="176" y="5302"/>
                  <a:pt x="190" y="5302"/>
                  <a:pt x="190" y="5302"/>
                </a:cubicBezTo>
                <a:cubicBezTo>
                  <a:pt x="190" y="5275"/>
                  <a:pt x="190" y="5275"/>
                  <a:pt x="204" y="5251"/>
                </a:cubicBezTo>
                <a:cubicBezTo>
                  <a:pt x="204" y="5225"/>
                  <a:pt x="216" y="5225"/>
                  <a:pt x="216" y="5198"/>
                </a:cubicBezTo>
                <a:cubicBezTo>
                  <a:pt x="244" y="5172"/>
                  <a:pt x="244" y="5121"/>
                  <a:pt x="271" y="5095"/>
                </a:cubicBezTo>
                <a:cubicBezTo>
                  <a:pt x="285" y="5095"/>
                  <a:pt x="325" y="5146"/>
                  <a:pt x="339" y="5146"/>
                </a:cubicBezTo>
                <a:cubicBezTo>
                  <a:pt x="353" y="5121"/>
                  <a:pt x="365" y="5095"/>
                  <a:pt x="379" y="5069"/>
                </a:cubicBezTo>
                <a:cubicBezTo>
                  <a:pt x="393" y="5042"/>
                  <a:pt x="433" y="5042"/>
                  <a:pt x="460" y="5042"/>
                </a:cubicBezTo>
                <a:lnTo>
                  <a:pt x="474" y="5016"/>
                </a:lnTo>
                <a:cubicBezTo>
                  <a:pt x="474" y="4939"/>
                  <a:pt x="460" y="4913"/>
                  <a:pt x="447" y="4860"/>
                </a:cubicBezTo>
                <a:lnTo>
                  <a:pt x="447" y="4860"/>
                </a:lnTo>
                <a:cubicBezTo>
                  <a:pt x="460" y="4860"/>
                  <a:pt x="474" y="4860"/>
                  <a:pt x="474" y="4860"/>
                </a:cubicBezTo>
                <a:cubicBezTo>
                  <a:pt x="474" y="4836"/>
                  <a:pt x="487" y="4836"/>
                  <a:pt x="487" y="4836"/>
                </a:cubicBezTo>
                <a:cubicBezTo>
                  <a:pt x="474" y="4809"/>
                  <a:pt x="474" y="4783"/>
                  <a:pt x="447" y="4783"/>
                </a:cubicBezTo>
                <a:cubicBezTo>
                  <a:pt x="433" y="4783"/>
                  <a:pt x="419" y="4809"/>
                  <a:pt x="393" y="4809"/>
                </a:cubicBezTo>
                <a:cubicBezTo>
                  <a:pt x="379" y="4836"/>
                  <a:pt x="365" y="4860"/>
                  <a:pt x="353" y="4860"/>
                </a:cubicBezTo>
                <a:cubicBezTo>
                  <a:pt x="339" y="4886"/>
                  <a:pt x="311" y="4860"/>
                  <a:pt x="298" y="4836"/>
                </a:cubicBezTo>
                <a:cubicBezTo>
                  <a:pt x="271" y="4836"/>
                  <a:pt x="244" y="4836"/>
                  <a:pt x="216" y="4860"/>
                </a:cubicBezTo>
                <a:cubicBezTo>
                  <a:pt x="190" y="4860"/>
                  <a:pt x="149" y="4836"/>
                  <a:pt x="123" y="4809"/>
                </a:cubicBezTo>
                <a:cubicBezTo>
                  <a:pt x="123" y="4783"/>
                  <a:pt x="123" y="4757"/>
                  <a:pt x="123" y="4757"/>
                </a:cubicBezTo>
                <a:cubicBezTo>
                  <a:pt x="123" y="4730"/>
                  <a:pt x="123" y="4730"/>
                  <a:pt x="136" y="4730"/>
                </a:cubicBezTo>
                <a:cubicBezTo>
                  <a:pt x="149" y="4730"/>
                  <a:pt x="176" y="4730"/>
                  <a:pt x="176" y="4730"/>
                </a:cubicBezTo>
                <a:cubicBezTo>
                  <a:pt x="136" y="4680"/>
                  <a:pt x="81" y="4653"/>
                  <a:pt x="27" y="4627"/>
                </a:cubicBezTo>
                <a:cubicBezTo>
                  <a:pt x="27" y="4627"/>
                  <a:pt x="27" y="4627"/>
                  <a:pt x="41" y="4627"/>
                </a:cubicBezTo>
                <a:cubicBezTo>
                  <a:pt x="69" y="4603"/>
                  <a:pt x="123" y="4577"/>
                  <a:pt x="163" y="4550"/>
                </a:cubicBezTo>
                <a:cubicBezTo>
                  <a:pt x="204" y="4497"/>
                  <a:pt x="244" y="4447"/>
                  <a:pt x="298" y="4473"/>
                </a:cubicBezTo>
                <a:cubicBezTo>
                  <a:pt x="298" y="4497"/>
                  <a:pt x="298" y="4524"/>
                  <a:pt x="298" y="4550"/>
                </a:cubicBezTo>
                <a:cubicBezTo>
                  <a:pt x="365" y="4550"/>
                  <a:pt x="407" y="4577"/>
                  <a:pt x="447" y="4497"/>
                </a:cubicBezTo>
                <a:cubicBezTo>
                  <a:pt x="474" y="4497"/>
                  <a:pt x="514" y="4524"/>
                  <a:pt x="528" y="4497"/>
                </a:cubicBezTo>
                <a:lnTo>
                  <a:pt x="528" y="4473"/>
                </a:lnTo>
                <a:lnTo>
                  <a:pt x="419" y="4421"/>
                </a:lnTo>
                <a:cubicBezTo>
                  <a:pt x="419" y="4394"/>
                  <a:pt x="419" y="4368"/>
                  <a:pt x="407" y="4368"/>
                </a:cubicBezTo>
                <a:cubicBezTo>
                  <a:pt x="379" y="4341"/>
                  <a:pt x="339" y="4341"/>
                  <a:pt x="298" y="4341"/>
                </a:cubicBezTo>
                <a:cubicBezTo>
                  <a:pt x="298" y="4212"/>
                  <a:pt x="163" y="4135"/>
                  <a:pt x="109" y="4084"/>
                </a:cubicBezTo>
                <a:lnTo>
                  <a:pt x="109" y="4084"/>
                </a:lnTo>
                <a:cubicBezTo>
                  <a:pt x="136" y="4058"/>
                  <a:pt x="136" y="4032"/>
                  <a:pt x="149" y="4005"/>
                </a:cubicBezTo>
                <a:cubicBezTo>
                  <a:pt x="204" y="3979"/>
                  <a:pt x="271" y="3979"/>
                  <a:pt x="298" y="3926"/>
                </a:cubicBezTo>
                <a:cubicBezTo>
                  <a:pt x="311" y="3902"/>
                  <a:pt x="311" y="3876"/>
                  <a:pt x="311" y="3849"/>
                </a:cubicBezTo>
                <a:cubicBezTo>
                  <a:pt x="325" y="3823"/>
                  <a:pt x="353" y="3746"/>
                  <a:pt x="379" y="3720"/>
                </a:cubicBezTo>
                <a:cubicBezTo>
                  <a:pt x="393" y="3693"/>
                  <a:pt x="447" y="3669"/>
                  <a:pt x="474" y="3669"/>
                </a:cubicBezTo>
                <a:cubicBezTo>
                  <a:pt x="500" y="3669"/>
                  <a:pt x="514" y="3669"/>
                  <a:pt x="542" y="3669"/>
                </a:cubicBezTo>
                <a:cubicBezTo>
                  <a:pt x="542" y="3669"/>
                  <a:pt x="542" y="3669"/>
                  <a:pt x="542" y="3643"/>
                </a:cubicBezTo>
                <a:cubicBezTo>
                  <a:pt x="542" y="3616"/>
                  <a:pt x="528" y="3616"/>
                  <a:pt x="514" y="3590"/>
                </a:cubicBezTo>
                <a:cubicBezTo>
                  <a:pt x="514" y="3590"/>
                  <a:pt x="514" y="3590"/>
                  <a:pt x="514" y="3564"/>
                </a:cubicBezTo>
                <a:cubicBezTo>
                  <a:pt x="568" y="3564"/>
                  <a:pt x="636" y="3590"/>
                  <a:pt x="663" y="3540"/>
                </a:cubicBezTo>
                <a:cubicBezTo>
                  <a:pt x="690" y="3513"/>
                  <a:pt x="703" y="3487"/>
                  <a:pt x="731" y="3461"/>
                </a:cubicBezTo>
                <a:cubicBezTo>
                  <a:pt x="744" y="3461"/>
                  <a:pt x="772" y="3487"/>
                  <a:pt x="784" y="3513"/>
                </a:cubicBezTo>
                <a:cubicBezTo>
                  <a:pt x="772" y="3540"/>
                  <a:pt x="772" y="3540"/>
                  <a:pt x="772" y="3564"/>
                </a:cubicBezTo>
                <a:lnTo>
                  <a:pt x="772" y="3564"/>
                </a:lnTo>
                <a:cubicBezTo>
                  <a:pt x="784" y="3564"/>
                  <a:pt x="798" y="3564"/>
                  <a:pt x="812" y="3590"/>
                </a:cubicBezTo>
                <a:cubicBezTo>
                  <a:pt x="826" y="3564"/>
                  <a:pt x="826" y="3540"/>
                  <a:pt x="839" y="3540"/>
                </a:cubicBezTo>
                <a:cubicBezTo>
                  <a:pt x="852" y="3540"/>
                  <a:pt x="866" y="3540"/>
                  <a:pt x="879" y="3540"/>
                </a:cubicBezTo>
                <a:cubicBezTo>
                  <a:pt x="906" y="3564"/>
                  <a:pt x="933" y="3564"/>
                  <a:pt x="961" y="3564"/>
                </a:cubicBezTo>
                <a:cubicBezTo>
                  <a:pt x="987" y="3590"/>
                  <a:pt x="1001" y="3643"/>
                  <a:pt x="1028" y="3643"/>
                </a:cubicBezTo>
                <a:lnTo>
                  <a:pt x="1042" y="3643"/>
                </a:lnTo>
                <a:cubicBezTo>
                  <a:pt x="1068" y="3643"/>
                  <a:pt x="1096" y="3669"/>
                  <a:pt x="1122" y="3669"/>
                </a:cubicBezTo>
                <a:cubicBezTo>
                  <a:pt x="1150" y="3643"/>
                  <a:pt x="1177" y="3643"/>
                  <a:pt x="1190" y="3643"/>
                </a:cubicBezTo>
                <a:cubicBezTo>
                  <a:pt x="1231" y="3643"/>
                  <a:pt x="1258" y="3669"/>
                  <a:pt x="1285" y="3693"/>
                </a:cubicBezTo>
                <a:cubicBezTo>
                  <a:pt x="1312" y="3693"/>
                  <a:pt x="1352" y="3693"/>
                  <a:pt x="1380" y="3693"/>
                </a:cubicBezTo>
                <a:cubicBezTo>
                  <a:pt x="1406" y="3720"/>
                  <a:pt x="1420" y="3720"/>
                  <a:pt x="1434" y="3746"/>
                </a:cubicBezTo>
                <a:cubicBezTo>
                  <a:pt x="1474" y="3720"/>
                  <a:pt x="1515" y="3720"/>
                  <a:pt x="1569" y="3720"/>
                </a:cubicBezTo>
                <a:cubicBezTo>
                  <a:pt x="1609" y="3746"/>
                  <a:pt x="1650" y="3823"/>
                  <a:pt x="1690" y="3849"/>
                </a:cubicBezTo>
                <a:cubicBezTo>
                  <a:pt x="1718" y="3849"/>
                  <a:pt x="1730" y="3823"/>
                  <a:pt x="1744" y="3849"/>
                </a:cubicBezTo>
                <a:cubicBezTo>
                  <a:pt x="1771" y="3849"/>
                  <a:pt x="1799" y="3876"/>
                  <a:pt x="1825" y="3902"/>
                </a:cubicBezTo>
                <a:cubicBezTo>
                  <a:pt x="1853" y="3902"/>
                  <a:pt x="1879" y="3955"/>
                  <a:pt x="1907" y="3979"/>
                </a:cubicBezTo>
                <a:cubicBezTo>
                  <a:pt x="1934" y="3979"/>
                  <a:pt x="1960" y="3979"/>
                  <a:pt x="2000" y="3979"/>
                </a:cubicBezTo>
                <a:cubicBezTo>
                  <a:pt x="2015" y="4005"/>
                  <a:pt x="2028" y="4032"/>
                  <a:pt x="2042" y="4032"/>
                </a:cubicBezTo>
                <a:lnTo>
                  <a:pt x="2042" y="4032"/>
                </a:lnTo>
                <a:cubicBezTo>
                  <a:pt x="2042" y="3979"/>
                  <a:pt x="2028" y="3955"/>
                  <a:pt x="2015" y="3955"/>
                </a:cubicBezTo>
                <a:cubicBezTo>
                  <a:pt x="2015" y="3926"/>
                  <a:pt x="2000" y="3902"/>
                  <a:pt x="2015" y="3902"/>
                </a:cubicBezTo>
                <a:cubicBezTo>
                  <a:pt x="2028" y="3876"/>
                  <a:pt x="2028" y="3876"/>
                  <a:pt x="2042" y="3849"/>
                </a:cubicBezTo>
                <a:cubicBezTo>
                  <a:pt x="2055" y="3849"/>
                  <a:pt x="2055" y="3849"/>
                  <a:pt x="2055" y="3876"/>
                </a:cubicBezTo>
                <a:cubicBezTo>
                  <a:pt x="2069" y="3876"/>
                  <a:pt x="2082" y="3849"/>
                  <a:pt x="2082" y="3849"/>
                </a:cubicBezTo>
                <a:cubicBezTo>
                  <a:pt x="2109" y="3849"/>
                  <a:pt x="2137" y="3876"/>
                  <a:pt x="2163" y="3876"/>
                </a:cubicBezTo>
                <a:cubicBezTo>
                  <a:pt x="2177" y="3849"/>
                  <a:pt x="2177" y="3823"/>
                  <a:pt x="2191" y="3799"/>
                </a:cubicBezTo>
                <a:cubicBezTo>
                  <a:pt x="2204" y="3799"/>
                  <a:pt x="2204" y="3799"/>
                  <a:pt x="2204" y="3799"/>
                </a:cubicBezTo>
                <a:cubicBezTo>
                  <a:pt x="2217" y="3799"/>
                  <a:pt x="2217" y="3799"/>
                  <a:pt x="2231" y="3799"/>
                </a:cubicBezTo>
                <a:cubicBezTo>
                  <a:pt x="2244" y="3772"/>
                  <a:pt x="2272" y="3772"/>
                  <a:pt x="2286" y="3772"/>
                </a:cubicBezTo>
                <a:cubicBezTo>
                  <a:pt x="2298" y="3746"/>
                  <a:pt x="2312" y="3746"/>
                  <a:pt x="2312" y="3720"/>
                </a:cubicBezTo>
                <a:cubicBezTo>
                  <a:pt x="2339" y="3693"/>
                  <a:pt x="2366" y="3720"/>
                  <a:pt x="2393" y="3720"/>
                </a:cubicBezTo>
                <a:cubicBezTo>
                  <a:pt x="2380" y="3772"/>
                  <a:pt x="2366" y="3772"/>
                  <a:pt x="2339" y="3799"/>
                </a:cubicBezTo>
                <a:cubicBezTo>
                  <a:pt x="2326" y="3799"/>
                  <a:pt x="2326" y="3823"/>
                  <a:pt x="2312" y="3823"/>
                </a:cubicBezTo>
                <a:cubicBezTo>
                  <a:pt x="2286" y="3849"/>
                  <a:pt x="2258" y="3849"/>
                  <a:pt x="2244" y="3876"/>
                </a:cubicBezTo>
                <a:cubicBezTo>
                  <a:pt x="2231" y="3876"/>
                  <a:pt x="2231" y="3902"/>
                  <a:pt x="2217" y="3926"/>
                </a:cubicBezTo>
                <a:cubicBezTo>
                  <a:pt x="2191" y="3955"/>
                  <a:pt x="2177" y="3902"/>
                  <a:pt x="2149" y="3979"/>
                </a:cubicBezTo>
                <a:lnTo>
                  <a:pt x="2149" y="3979"/>
                </a:lnTo>
                <a:cubicBezTo>
                  <a:pt x="2177" y="4005"/>
                  <a:pt x="2191" y="4058"/>
                  <a:pt x="2217" y="4084"/>
                </a:cubicBezTo>
                <a:cubicBezTo>
                  <a:pt x="2204" y="4058"/>
                  <a:pt x="2204" y="4032"/>
                  <a:pt x="2217" y="4005"/>
                </a:cubicBezTo>
                <a:cubicBezTo>
                  <a:pt x="2244" y="3979"/>
                  <a:pt x="2258" y="3955"/>
                  <a:pt x="2286" y="3902"/>
                </a:cubicBezTo>
                <a:cubicBezTo>
                  <a:pt x="2339" y="3902"/>
                  <a:pt x="2339" y="3876"/>
                  <a:pt x="2380" y="3823"/>
                </a:cubicBezTo>
                <a:cubicBezTo>
                  <a:pt x="2407" y="3823"/>
                  <a:pt x="2421" y="3823"/>
                  <a:pt x="2433" y="3823"/>
                </a:cubicBezTo>
                <a:cubicBezTo>
                  <a:pt x="2447" y="3799"/>
                  <a:pt x="2447" y="3799"/>
                  <a:pt x="2461" y="3772"/>
                </a:cubicBezTo>
                <a:cubicBezTo>
                  <a:pt x="2475" y="3746"/>
                  <a:pt x="2502" y="3746"/>
                  <a:pt x="2515" y="3720"/>
                </a:cubicBezTo>
                <a:cubicBezTo>
                  <a:pt x="2515" y="3669"/>
                  <a:pt x="2487" y="3643"/>
                  <a:pt x="2475" y="3616"/>
                </a:cubicBezTo>
                <a:cubicBezTo>
                  <a:pt x="2556" y="3643"/>
                  <a:pt x="2556" y="3772"/>
                  <a:pt x="2610" y="3849"/>
                </a:cubicBezTo>
                <a:cubicBezTo>
                  <a:pt x="2623" y="3876"/>
                  <a:pt x="2664" y="3926"/>
                  <a:pt x="2677" y="3876"/>
                </a:cubicBezTo>
                <a:close/>
                <a:moveTo>
                  <a:pt x="5719" y="9269"/>
                </a:moveTo>
                <a:lnTo>
                  <a:pt x="5719" y="9269"/>
                </a:lnTo>
                <a:close/>
                <a:moveTo>
                  <a:pt x="5719" y="9269"/>
                </a:moveTo>
                <a:lnTo>
                  <a:pt x="5719" y="9269"/>
                </a:lnTo>
                <a:close/>
                <a:moveTo>
                  <a:pt x="41" y="6806"/>
                </a:moveTo>
                <a:lnTo>
                  <a:pt x="41" y="6806"/>
                </a:lnTo>
                <a:cubicBezTo>
                  <a:pt x="41" y="6806"/>
                  <a:pt x="27" y="6831"/>
                  <a:pt x="15" y="6831"/>
                </a:cubicBezTo>
                <a:cubicBezTo>
                  <a:pt x="15" y="6806"/>
                  <a:pt x="15" y="6806"/>
                  <a:pt x="0" y="6806"/>
                </a:cubicBezTo>
                <a:cubicBezTo>
                  <a:pt x="15" y="6780"/>
                  <a:pt x="15" y="6780"/>
                  <a:pt x="27" y="6780"/>
                </a:cubicBezTo>
                <a:cubicBezTo>
                  <a:pt x="41" y="6780"/>
                  <a:pt x="41" y="6780"/>
                  <a:pt x="41" y="6806"/>
                </a:cubicBezTo>
                <a:close/>
                <a:moveTo>
                  <a:pt x="109" y="6703"/>
                </a:moveTo>
                <a:lnTo>
                  <a:pt x="109" y="6703"/>
                </a:lnTo>
                <a:cubicBezTo>
                  <a:pt x="123" y="6703"/>
                  <a:pt x="123" y="6703"/>
                  <a:pt x="123" y="6703"/>
                </a:cubicBezTo>
                <a:cubicBezTo>
                  <a:pt x="136" y="6727"/>
                  <a:pt x="136" y="6727"/>
                  <a:pt x="136" y="6727"/>
                </a:cubicBezTo>
                <a:cubicBezTo>
                  <a:pt x="136" y="6754"/>
                  <a:pt x="123" y="6780"/>
                  <a:pt x="109" y="6780"/>
                </a:cubicBezTo>
                <a:lnTo>
                  <a:pt x="109" y="6780"/>
                </a:lnTo>
                <a:cubicBezTo>
                  <a:pt x="109" y="6754"/>
                  <a:pt x="95" y="6727"/>
                  <a:pt x="95" y="6703"/>
                </a:cubicBezTo>
                <a:lnTo>
                  <a:pt x="95" y="6703"/>
                </a:lnTo>
                <a:lnTo>
                  <a:pt x="109" y="6703"/>
                </a:lnTo>
                <a:close/>
                <a:moveTo>
                  <a:pt x="298" y="6521"/>
                </a:moveTo>
                <a:lnTo>
                  <a:pt x="298" y="6521"/>
                </a:lnTo>
                <a:cubicBezTo>
                  <a:pt x="311" y="6521"/>
                  <a:pt x="339" y="6574"/>
                  <a:pt x="339" y="6574"/>
                </a:cubicBezTo>
                <a:cubicBezTo>
                  <a:pt x="325" y="6598"/>
                  <a:pt x="325" y="6598"/>
                  <a:pt x="311" y="6598"/>
                </a:cubicBezTo>
                <a:cubicBezTo>
                  <a:pt x="298" y="6598"/>
                  <a:pt x="285" y="6598"/>
                  <a:pt x="271" y="6598"/>
                </a:cubicBezTo>
                <a:cubicBezTo>
                  <a:pt x="258" y="6624"/>
                  <a:pt x="258" y="6624"/>
                  <a:pt x="244" y="6650"/>
                </a:cubicBezTo>
                <a:cubicBezTo>
                  <a:pt x="244" y="6650"/>
                  <a:pt x="230" y="6650"/>
                  <a:pt x="216" y="6624"/>
                </a:cubicBezTo>
                <a:cubicBezTo>
                  <a:pt x="230" y="6598"/>
                  <a:pt x="244" y="6574"/>
                  <a:pt x="244" y="6574"/>
                </a:cubicBezTo>
                <a:cubicBezTo>
                  <a:pt x="271" y="6547"/>
                  <a:pt x="285" y="6547"/>
                  <a:pt x="298" y="6521"/>
                </a:cubicBezTo>
                <a:close/>
                <a:moveTo>
                  <a:pt x="339" y="6494"/>
                </a:moveTo>
                <a:lnTo>
                  <a:pt x="339" y="6494"/>
                </a:lnTo>
                <a:lnTo>
                  <a:pt x="339" y="6494"/>
                </a:lnTo>
                <a:cubicBezTo>
                  <a:pt x="353" y="6494"/>
                  <a:pt x="353" y="6494"/>
                  <a:pt x="365" y="6521"/>
                </a:cubicBezTo>
                <a:lnTo>
                  <a:pt x="365" y="6521"/>
                </a:lnTo>
                <a:cubicBezTo>
                  <a:pt x="365" y="6547"/>
                  <a:pt x="353" y="6547"/>
                  <a:pt x="353" y="6547"/>
                </a:cubicBezTo>
                <a:cubicBezTo>
                  <a:pt x="339" y="6547"/>
                  <a:pt x="339" y="6521"/>
                  <a:pt x="325" y="6494"/>
                </a:cubicBezTo>
                <a:lnTo>
                  <a:pt x="339" y="6494"/>
                </a:lnTo>
                <a:close/>
                <a:moveTo>
                  <a:pt x="419" y="6418"/>
                </a:moveTo>
                <a:lnTo>
                  <a:pt x="419" y="6418"/>
                </a:lnTo>
                <a:cubicBezTo>
                  <a:pt x="433" y="6391"/>
                  <a:pt x="433" y="6391"/>
                  <a:pt x="447" y="6391"/>
                </a:cubicBezTo>
                <a:cubicBezTo>
                  <a:pt x="474" y="6391"/>
                  <a:pt x="500" y="6418"/>
                  <a:pt x="514" y="6444"/>
                </a:cubicBezTo>
                <a:cubicBezTo>
                  <a:pt x="514" y="6444"/>
                  <a:pt x="514" y="6444"/>
                  <a:pt x="500" y="6444"/>
                </a:cubicBezTo>
                <a:cubicBezTo>
                  <a:pt x="487" y="6444"/>
                  <a:pt x="460" y="6444"/>
                  <a:pt x="433" y="6468"/>
                </a:cubicBezTo>
                <a:cubicBezTo>
                  <a:pt x="419" y="6468"/>
                  <a:pt x="407" y="6521"/>
                  <a:pt x="379" y="6521"/>
                </a:cubicBezTo>
                <a:cubicBezTo>
                  <a:pt x="379" y="6494"/>
                  <a:pt x="379" y="6494"/>
                  <a:pt x="379" y="6468"/>
                </a:cubicBezTo>
                <a:cubicBezTo>
                  <a:pt x="393" y="6468"/>
                  <a:pt x="407" y="6444"/>
                  <a:pt x="419" y="6418"/>
                </a:cubicBezTo>
                <a:close/>
                <a:moveTo>
                  <a:pt x="636" y="11187"/>
                </a:moveTo>
                <a:lnTo>
                  <a:pt x="636" y="11187"/>
                </a:lnTo>
                <a:cubicBezTo>
                  <a:pt x="649" y="11187"/>
                  <a:pt x="663" y="11216"/>
                  <a:pt x="663" y="11240"/>
                </a:cubicBezTo>
                <a:lnTo>
                  <a:pt x="663" y="11240"/>
                </a:lnTo>
                <a:lnTo>
                  <a:pt x="663" y="11240"/>
                </a:lnTo>
                <a:cubicBezTo>
                  <a:pt x="649" y="11240"/>
                  <a:pt x="649" y="11240"/>
                  <a:pt x="636" y="11240"/>
                </a:cubicBezTo>
                <a:cubicBezTo>
                  <a:pt x="636" y="11240"/>
                  <a:pt x="636" y="11216"/>
                  <a:pt x="623" y="11216"/>
                </a:cubicBezTo>
                <a:cubicBezTo>
                  <a:pt x="636" y="11216"/>
                  <a:pt x="636" y="11187"/>
                  <a:pt x="636" y="11187"/>
                </a:cubicBezTo>
                <a:close/>
                <a:moveTo>
                  <a:pt x="772" y="11292"/>
                </a:moveTo>
                <a:lnTo>
                  <a:pt x="772" y="11292"/>
                </a:lnTo>
                <a:cubicBezTo>
                  <a:pt x="772" y="11319"/>
                  <a:pt x="772" y="11319"/>
                  <a:pt x="772" y="11319"/>
                </a:cubicBezTo>
                <a:cubicBezTo>
                  <a:pt x="772" y="11319"/>
                  <a:pt x="757" y="11319"/>
                  <a:pt x="744" y="11319"/>
                </a:cubicBezTo>
                <a:lnTo>
                  <a:pt x="731" y="11292"/>
                </a:lnTo>
                <a:cubicBezTo>
                  <a:pt x="731" y="11266"/>
                  <a:pt x="731" y="11266"/>
                  <a:pt x="731" y="11266"/>
                </a:cubicBezTo>
                <a:cubicBezTo>
                  <a:pt x="744" y="11266"/>
                  <a:pt x="772" y="11292"/>
                  <a:pt x="772" y="11292"/>
                </a:cubicBezTo>
                <a:close/>
                <a:moveTo>
                  <a:pt x="772" y="11369"/>
                </a:moveTo>
                <a:lnTo>
                  <a:pt x="772" y="11369"/>
                </a:lnTo>
                <a:cubicBezTo>
                  <a:pt x="784" y="11369"/>
                  <a:pt x="784" y="11369"/>
                  <a:pt x="784" y="11369"/>
                </a:cubicBezTo>
                <a:cubicBezTo>
                  <a:pt x="798" y="11369"/>
                  <a:pt x="826" y="11396"/>
                  <a:pt x="826" y="11422"/>
                </a:cubicBezTo>
                <a:cubicBezTo>
                  <a:pt x="839" y="11422"/>
                  <a:pt x="839" y="11448"/>
                  <a:pt x="839" y="11448"/>
                </a:cubicBezTo>
                <a:cubicBezTo>
                  <a:pt x="839" y="11499"/>
                  <a:pt x="812" y="11473"/>
                  <a:pt x="798" y="11499"/>
                </a:cubicBezTo>
                <a:lnTo>
                  <a:pt x="798" y="11525"/>
                </a:lnTo>
                <a:lnTo>
                  <a:pt x="784" y="11525"/>
                </a:lnTo>
                <a:cubicBezTo>
                  <a:pt x="784" y="11525"/>
                  <a:pt x="784" y="11525"/>
                  <a:pt x="772" y="11499"/>
                </a:cubicBezTo>
                <a:cubicBezTo>
                  <a:pt x="772" y="11473"/>
                  <a:pt x="772" y="11448"/>
                  <a:pt x="772" y="11422"/>
                </a:cubicBezTo>
                <a:cubicBezTo>
                  <a:pt x="772" y="11422"/>
                  <a:pt x="772" y="11396"/>
                  <a:pt x="784" y="11396"/>
                </a:cubicBezTo>
                <a:cubicBezTo>
                  <a:pt x="784" y="11369"/>
                  <a:pt x="772" y="11369"/>
                  <a:pt x="772" y="11369"/>
                </a:cubicBezTo>
                <a:close/>
                <a:moveTo>
                  <a:pt x="920" y="6132"/>
                </a:moveTo>
                <a:lnTo>
                  <a:pt x="920" y="6132"/>
                </a:lnTo>
                <a:cubicBezTo>
                  <a:pt x="933" y="6106"/>
                  <a:pt x="933" y="6106"/>
                  <a:pt x="947" y="6055"/>
                </a:cubicBezTo>
                <a:lnTo>
                  <a:pt x="947" y="6055"/>
                </a:lnTo>
                <a:cubicBezTo>
                  <a:pt x="973" y="6079"/>
                  <a:pt x="987" y="6079"/>
                  <a:pt x="1001" y="6106"/>
                </a:cubicBezTo>
                <a:lnTo>
                  <a:pt x="1001" y="6106"/>
                </a:lnTo>
                <a:cubicBezTo>
                  <a:pt x="987" y="6132"/>
                  <a:pt x="961" y="6106"/>
                  <a:pt x="947" y="6132"/>
                </a:cubicBezTo>
                <a:cubicBezTo>
                  <a:pt x="933" y="6158"/>
                  <a:pt x="933" y="6262"/>
                  <a:pt x="879" y="6209"/>
                </a:cubicBezTo>
                <a:cubicBezTo>
                  <a:pt x="879" y="6182"/>
                  <a:pt x="866" y="6182"/>
                  <a:pt x="866" y="6158"/>
                </a:cubicBezTo>
                <a:cubicBezTo>
                  <a:pt x="866" y="6132"/>
                  <a:pt x="879" y="6132"/>
                  <a:pt x="893" y="6106"/>
                </a:cubicBezTo>
                <a:cubicBezTo>
                  <a:pt x="893" y="6106"/>
                  <a:pt x="906" y="6132"/>
                  <a:pt x="920" y="6132"/>
                </a:cubicBezTo>
                <a:close/>
                <a:moveTo>
                  <a:pt x="2000" y="6002"/>
                </a:moveTo>
                <a:lnTo>
                  <a:pt x="2000" y="6002"/>
                </a:lnTo>
                <a:cubicBezTo>
                  <a:pt x="2028" y="6002"/>
                  <a:pt x="2028" y="6029"/>
                  <a:pt x="2055" y="6029"/>
                </a:cubicBezTo>
                <a:cubicBezTo>
                  <a:pt x="2055" y="6055"/>
                  <a:pt x="2069" y="6079"/>
                  <a:pt x="2069" y="6106"/>
                </a:cubicBezTo>
                <a:cubicBezTo>
                  <a:pt x="2055" y="6079"/>
                  <a:pt x="2042" y="6079"/>
                  <a:pt x="2028" y="6079"/>
                </a:cubicBezTo>
                <a:cubicBezTo>
                  <a:pt x="2028" y="6106"/>
                  <a:pt x="2028" y="6106"/>
                  <a:pt x="2028" y="6132"/>
                </a:cubicBezTo>
                <a:cubicBezTo>
                  <a:pt x="2015" y="6132"/>
                  <a:pt x="2015" y="6106"/>
                  <a:pt x="2015" y="6106"/>
                </a:cubicBezTo>
                <a:cubicBezTo>
                  <a:pt x="2000" y="6079"/>
                  <a:pt x="1988" y="6079"/>
                  <a:pt x="1974" y="6055"/>
                </a:cubicBezTo>
                <a:cubicBezTo>
                  <a:pt x="1974" y="6029"/>
                  <a:pt x="1988" y="6029"/>
                  <a:pt x="2000" y="6002"/>
                </a:cubicBezTo>
                <a:close/>
                <a:moveTo>
                  <a:pt x="2069" y="6158"/>
                </a:moveTo>
                <a:lnTo>
                  <a:pt x="2069" y="6158"/>
                </a:lnTo>
                <a:cubicBezTo>
                  <a:pt x="2082" y="6235"/>
                  <a:pt x="2096" y="6209"/>
                  <a:pt x="2082" y="6288"/>
                </a:cubicBezTo>
                <a:lnTo>
                  <a:pt x="2082" y="6288"/>
                </a:lnTo>
                <a:lnTo>
                  <a:pt x="2082" y="6288"/>
                </a:lnTo>
                <a:cubicBezTo>
                  <a:pt x="2069" y="6262"/>
                  <a:pt x="2042" y="6182"/>
                  <a:pt x="2042" y="6132"/>
                </a:cubicBezTo>
                <a:cubicBezTo>
                  <a:pt x="2055" y="6132"/>
                  <a:pt x="2069" y="6132"/>
                  <a:pt x="2069" y="6158"/>
                </a:cubicBezTo>
                <a:close/>
                <a:moveTo>
                  <a:pt x="2217" y="6391"/>
                </a:moveTo>
                <a:lnTo>
                  <a:pt x="2217" y="6391"/>
                </a:lnTo>
                <a:cubicBezTo>
                  <a:pt x="2217" y="6418"/>
                  <a:pt x="2217" y="6418"/>
                  <a:pt x="2217" y="6444"/>
                </a:cubicBezTo>
                <a:cubicBezTo>
                  <a:pt x="2217" y="6468"/>
                  <a:pt x="2231" y="6468"/>
                  <a:pt x="2244" y="6494"/>
                </a:cubicBezTo>
                <a:cubicBezTo>
                  <a:pt x="2244" y="6521"/>
                  <a:pt x="2244" y="6547"/>
                  <a:pt x="2244" y="6574"/>
                </a:cubicBezTo>
                <a:cubicBezTo>
                  <a:pt x="2231" y="6547"/>
                  <a:pt x="2191" y="6494"/>
                  <a:pt x="2177" y="6444"/>
                </a:cubicBezTo>
                <a:cubicBezTo>
                  <a:pt x="2177" y="6418"/>
                  <a:pt x="2177" y="6391"/>
                  <a:pt x="2177" y="6391"/>
                </a:cubicBezTo>
                <a:cubicBezTo>
                  <a:pt x="2177" y="6365"/>
                  <a:pt x="2163" y="6341"/>
                  <a:pt x="2163" y="6341"/>
                </a:cubicBezTo>
                <a:cubicBezTo>
                  <a:pt x="2177" y="6341"/>
                  <a:pt x="2204" y="6365"/>
                  <a:pt x="2217" y="6391"/>
                </a:cubicBezTo>
                <a:close/>
                <a:moveTo>
                  <a:pt x="2272" y="6727"/>
                </a:moveTo>
                <a:lnTo>
                  <a:pt x="2272" y="6727"/>
                </a:lnTo>
                <a:cubicBezTo>
                  <a:pt x="2258" y="6727"/>
                  <a:pt x="2258" y="6754"/>
                  <a:pt x="2258" y="6806"/>
                </a:cubicBezTo>
                <a:cubicBezTo>
                  <a:pt x="2244" y="6806"/>
                  <a:pt x="2231" y="6806"/>
                  <a:pt x="2217" y="6806"/>
                </a:cubicBezTo>
                <a:cubicBezTo>
                  <a:pt x="2204" y="6780"/>
                  <a:pt x="2191" y="6754"/>
                  <a:pt x="2191" y="6703"/>
                </a:cubicBezTo>
                <a:cubicBezTo>
                  <a:pt x="2217" y="6703"/>
                  <a:pt x="2258" y="6703"/>
                  <a:pt x="2272" y="6727"/>
                </a:cubicBezTo>
                <a:close/>
                <a:moveTo>
                  <a:pt x="2502" y="7195"/>
                </a:moveTo>
                <a:lnTo>
                  <a:pt x="2502" y="7195"/>
                </a:lnTo>
                <a:cubicBezTo>
                  <a:pt x="2528" y="7195"/>
                  <a:pt x="2556" y="7246"/>
                  <a:pt x="2596" y="7246"/>
                </a:cubicBezTo>
                <a:cubicBezTo>
                  <a:pt x="2610" y="7272"/>
                  <a:pt x="2623" y="7272"/>
                  <a:pt x="2650" y="7272"/>
                </a:cubicBezTo>
                <a:cubicBezTo>
                  <a:pt x="2677" y="7298"/>
                  <a:pt x="2677" y="7378"/>
                  <a:pt x="2704" y="7402"/>
                </a:cubicBezTo>
                <a:cubicBezTo>
                  <a:pt x="2731" y="7454"/>
                  <a:pt x="2772" y="7454"/>
                  <a:pt x="2772" y="7531"/>
                </a:cubicBezTo>
                <a:cubicBezTo>
                  <a:pt x="2772" y="7558"/>
                  <a:pt x="2772" y="7558"/>
                  <a:pt x="2772" y="7558"/>
                </a:cubicBezTo>
                <a:cubicBezTo>
                  <a:pt x="2731" y="7558"/>
                  <a:pt x="2704" y="7531"/>
                  <a:pt x="2677" y="7507"/>
                </a:cubicBezTo>
                <a:lnTo>
                  <a:pt x="2677" y="7507"/>
                </a:lnTo>
                <a:cubicBezTo>
                  <a:pt x="2677" y="7481"/>
                  <a:pt x="2691" y="7481"/>
                  <a:pt x="2691" y="7454"/>
                </a:cubicBezTo>
                <a:cubicBezTo>
                  <a:pt x="2664" y="7454"/>
                  <a:pt x="2664" y="7454"/>
                  <a:pt x="2650" y="7481"/>
                </a:cubicBezTo>
                <a:cubicBezTo>
                  <a:pt x="2636" y="7481"/>
                  <a:pt x="2636" y="7481"/>
                  <a:pt x="2623" y="7454"/>
                </a:cubicBezTo>
                <a:cubicBezTo>
                  <a:pt x="2636" y="7454"/>
                  <a:pt x="2636" y="7428"/>
                  <a:pt x="2636" y="7428"/>
                </a:cubicBezTo>
                <a:cubicBezTo>
                  <a:pt x="2623" y="7402"/>
                  <a:pt x="2610" y="7402"/>
                  <a:pt x="2596" y="7402"/>
                </a:cubicBezTo>
                <a:cubicBezTo>
                  <a:pt x="2596" y="7402"/>
                  <a:pt x="2582" y="7402"/>
                  <a:pt x="2582" y="7378"/>
                </a:cubicBezTo>
                <a:cubicBezTo>
                  <a:pt x="2596" y="7378"/>
                  <a:pt x="2596" y="7378"/>
                  <a:pt x="2596" y="7351"/>
                </a:cubicBezTo>
                <a:cubicBezTo>
                  <a:pt x="2582" y="7351"/>
                  <a:pt x="2582" y="7351"/>
                  <a:pt x="2568" y="7325"/>
                </a:cubicBezTo>
                <a:lnTo>
                  <a:pt x="2556" y="7325"/>
                </a:lnTo>
                <a:cubicBezTo>
                  <a:pt x="2542" y="7325"/>
                  <a:pt x="2475" y="7222"/>
                  <a:pt x="2475" y="7195"/>
                </a:cubicBezTo>
                <a:lnTo>
                  <a:pt x="2475" y="7195"/>
                </a:lnTo>
                <a:cubicBezTo>
                  <a:pt x="2487" y="7195"/>
                  <a:pt x="2487" y="7195"/>
                  <a:pt x="2502" y="7195"/>
                </a:cubicBezTo>
                <a:close/>
                <a:moveTo>
                  <a:pt x="5570" y="21117"/>
                </a:moveTo>
                <a:lnTo>
                  <a:pt x="5570" y="21117"/>
                </a:lnTo>
                <a:lnTo>
                  <a:pt x="5584" y="21117"/>
                </a:lnTo>
                <a:cubicBezTo>
                  <a:pt x="5584" y="21170"/>
                  <a:pt x="5570" y="21196"/>
                  <a:pt x="5570" y="21247"/>
                </a:cubicBezTo>
                <a:lnTo>
                  <a:pt x="5570" y="21247"/>
                </a:lnTo>
                <a:cubicBezTo>
                  <a:pt x="5556" y="21222"/>
                  <a:pt x="5556" y="21222"/>
                  <a:pt x="5556" y="21222"/>
                </a:cubicBezTo>
                <a:cubicBezTo>
                  <a:pt x="5556" y="21196"/>
                  <a:pt x="5556" y="21196"/>
                  <a:pt x="5556" y="21170"/>
                </a:cubicBezTo>
                <a:lnTo>
                  <a:pt x="5556" y="21170"/>
                </a:lnTo>
                <a:cubicBezTo>
                  <a:pt x="5542" y="21170"/>
                  <a:pt x="5542" y="21170"/>
                  <a:pt x="5530" y="21170"/>
                </a:cubicBezTo>
                <a:cubicBezTo>
                  <a:pt x="5530" y="21143"/>
                  <a:pt x="5530" y="21143"/>
                  <a:pt x="5542" y="21117"/>
                </a:cubicBezTo>
                <a:cubicBezTo>
                  <a:pt x="5556" y="21117"/>
                  <a:pt x="5570" y="21117"/>
                  <a:pt x="5570" y="21117"/>
                </a:cubicBezTo>
                <a:close/>
                <a:moveTo>
                  <a:pt x="5800" y="21506"/>
                </a:moveTo>
                <a:lnTo>
                  <a:pt x="5800" y="21506"/>
                </a:lnTo>
                <a:lnTo>
                  <a:pt x="5813" y="21482"/>
                </a:lnTo>
                <a:cubicBezTo>
                  <a:pt x="5813" y="21482"/>
                  <a:pt x="5800" y="21429"/>
                  <a:pt x="5786" y="21429"/>
                </a:cubicBezTo>
                <a:cubicBezTo>
                  <a:pt x="5759" y="21403"/>
                  <a:pt x="5759" y="21429"/>
                  <a:pt x="5746" y="21376"/>
                </a:cubicBezTo>
                <a:lnTo>
                  <a:pt x="5746" y="21350"/>
                </a:lnTo>
                <a:cubicBezTo>
                  <a:pt x="5759" y="21350"/>
                  <a:pt x="5772" y="21326"/>
                  <a:pt x="5800" y="21326"/>
                </a:cubicBezTo>
                <a:lnTo>
                  <a:pt x="5800" y="21299"/>
                </a:lnTo>
                <a:cubicBezTo>
                  <a:pt x="5786" y="21299"/>
                  <a:pt x="5786" y="21299"/>
                  <a:pt x="5786" y="21299"/>
                </a:cubicBezTo>
                <a:cubicBezTo>
                  <a:pt x="5772" y="21299"/>
                  <a:pt x="5746" y="21326"/>
                  <a:pt x="5731" y="21299"/>
                </a:cubicBezTo>
                <a:lnTo>
                  <a:pt x="5731" y="21299"/>
                </a:lnTo>
                <a:cubicBezTo>
                  <a:pt x="5746" y="21222"/>
                  <a:pt x="5772" y="21222"/>
                  <a:pt x="5800" y="21170"/>
                </a:cubicBezTo>
                <a:cubicBezTo>
                  <a:pt x="5813" y="21196"/>
                  <a:pt x="5840" y="21196"/>
                  <a:pt x="5867" y="21222"/>
                </a:cubicBezTo>
                <a:lnTo>
                  <a:pt x="5867" y="21222"/>
                </a:lnTo>
                <a:cubicBezTo>
                  <a:pt x="5854" y="21247"/>
                  <a:pt x="5840" y="21273"/>
                  <a:pt x="5840" y="21299"/>
                </a:cubicBezTo>
                <a:cubicBezTo>
                  <a:pt x="5880" y="21273"/>
                  <a:pt x="5894" y="21350"/>
                  <a:pt x="5908" y="21376"/>
                </a:cubicBezTo>
                <a:cubicBezTo>
                  <a:pt x="5948" y="21455"/>
                  <a:pt x="5975" y="21506"/>
                  <a:pt x="6056" y="21506"/>
                </a:cubicBezTo>
                <a:cubicBezTo>
                  <a:pt x="6056" y="21532"/>
                  <a:pt x="6043" y="21532"/>
                  <a:pt x="6043" y="21532"/>
                </a:cubicBezTo>
                <a:cubicBezTo>
                  <a:pt x="6043" y="21532"/>
                  <a:pt x="6043" y="21532"/>
                  <a:pt x="6043" y="21559"/>
                </a:cubicBezTo>
                <a:cubicBezTo>
                  <a:pt x="6016" y="21559"/>
                  <a:pt x="5975" y="21585"/>
                  <a:pt x="5961" y="21559"/>
                </a:cubicBezTo>
                <a:cubicBezTo>
                  <a:pt x="5948" y="21559"/>
                  <a:pt x="5948" y="21559"/>
                  <a:pt x="5935" y="21532"/>
                </a:cubicBezTo>
                <a:cubicBezTo>
                  <a:pt x="5908" y="21532"/>
                  <a:pt x="5880" y="21532"/>
                  <a:pt x="5867" y="21532"/>
                </a:cubicBezTo>
                <a:cubicBezTo>
                  <a:pt x="5840" y="21532"/>
                  <a:pt x="5826" y="21532"/>
                  <a:pt x="5800" y="21559"/>
                </a:cubicBezTo>
                <a:cubicBezTo>
                  <a:pt x="5786" y="21532"/>
                  <a:pt x="5786" y="21506"/>
                  <a:pt x="5759" y="21532"/>
                </a:cubicBezTo>
                <a:cubicBezTo>
                  <a:pt x="5746" y="21532"/>
                  <a:pt x="5731" y="21532"/>
                  <a:pt x="5719" y="21559"/>
                </a:cubicBezTo>
                <a:lnTo>
                  <a:pt x="5719" y="21559"/>
                </a:lnTo>
                <a:cubicBezTo>
                  <a:pt x="5719" y="21532"/>
                  <a:pt x="5719" y="21506"/>
                  <a:pt x="5719" y="21482"/>
                </a:cubicBezTo>
                <a:cubicBezTo>
                  <a:pt x="5746" y="21482"/>
                  <a:pt x="5786" y="21455"/>
                  <a:pt x="5800" y="21506"/>
                </a:cubicBezTo>
                <a:close/>
                <a:moveTo>
                  <a:pt x="10395" y="12485"/>
                </a:moveTo>
                <a:lnTo>
                  <a:pt x="10395" y="12485"/>
                </a:lnTo>
                <a:cubicBezTo>
                  <a:pt x="10409" y="12485"/>
                  <a:pt x="10409" y="12485"/>
                  <a:pt x="10409" y="12512"/>
                </a:cubicBezTo>
                <a:cubicBezTo>
                  <a:pt x="10395" y="12512"/>
                  <a:pt x="10395" y="12562"/>
                  <a:pt x="10381" y="12562"/>
                </a:cubicBezTo>
                <a:lnTo>
                  <a:pt x="10381" y="12562"/>
                </a:lnTo>
                <a:cubicBezTo>
                  <a:pt x="10381" y="12536"/>
                  <a:pt x="10381" y="12536"/>
                  <a:pt x="10381" y="12536"/>
                </a:cubicBezTo>
                <a:cubicBezTo>
                  <a:pt x="10381" y="12512"/>
                  <a:pt x="10395" y="12512"/>
                  <a:pt x="10395" y="12485"/>
                </a:cubicBezTo>
                <a:close/>
                <a:moveTo>
                  <a:pt x="12572" y="15464"/>
                </a:moveTo>
                <a:lnTo>
                  <a:pt x="12572" y="15464"/>
                </a:lnTo>
                <a:cubicBezTo>
                  <a:pt x="12572" y="15464"/>
                  <a:pt x="12612" y="15308"/>
                  <a:pt x="12612" y="15258"/>
                </a:cubicBezTo>
                <a:cubicBezTo>
                  <a:pt x="12612" y="15232"/>
                  <a:pt x="12598" y="15232"/>
                  <a:pt x="12598" y="15205"/>
                </a:cubicBezTo>
                <a:cubicBezTo>
                  <a:pt x="12598" y="15179"/>
                  <a:pt x="12598" y="15179"/>
                  <a:pt x="12598" y="15155"/>
                </a:cubicBezTo>
                <a:cubicBezTo>
                  <a:pt x="12585" y="15128"/>
                  <a:pt x="12572" y="15049"/>
                  <a:pt x="12572" y="14999"/>
                </a:cubicBezTo>
                <a:cubicBezTo>
                  <a:pt x="12585" y="14946"/>
                  <a:pt x="12612" y="14946"/>
                  <a:pt x="12612" y="14843"/>
                </a:cubicBezTo>
                <a:cubicBezTo>
                  <a:pt x="12612" y="14843"/>
                  <a:pt x="12626" y="14843"/>
                  <a:pt x="12640" y="14843"/>
                </a:cubicBezTo>
                <a:cubicBezTo>
                  <a:pt x="12640" y="14843"/>
                  <a:pt x="12640" y="14843"/>
                  <a:pt x="12652" y="14816"/>
                </a:cubicBezTo>
                <a:lnTo>
                  <a:pt x="12666" y="14843"/>
                </a:lnTo>
                <a:cubicBezTo>
                  <a:pt x="12680" y="14816"/>
                  <a:pt x="12680" y="14816"/>
                  <a:pt x="12680" y="14816"/>
                </a:cubicBezTo>
                <a:cubicBezTo>
                  <a:pt x="12706" y="14790"/>
                  <a:pt x="12706" y="14816"/>
                  <a:pt x="12734" y="14816"/>
                </a:cubicBezTo>
                <a:cubicBezTo>
                  <a:pt x="12721" y="14816"/>
                  <a:pt x="12721" y="14790"/>
                  <a:pt x="12721" y="14790"/>
                </a:cubicBezTo>
                <a:cubicBezTo>
                  <a:pt x="12734" y="14766"/>
                  <a:pt x="12747" y="14766"/>
                  <a:pt x="12761" y="14739"/>
                </a:cubicBezTo>
                <a:cubicBezTo>
                  <a:pt x="12761" y="14766"/>
                  <a:pt x="12761" y="14766"/>
                  <a:pt x="12775" y="14766"/>
                </a:cubicBezTo>
                <a:lnTo>
                  <a:pt x="12775" y="14739"/>
                </a:lnTo>
                <a:cubicBezTo>
                  <a:pt x="12775" y="14739"/>
                  <a:pt x="12775" y="14739"/>
                  <a:pt x="12775" y="14713"/>
                </a:cubicBezTo>
                <a:lnTo>
                  <a:pt x="12787" y="14687"/>
                </a:lnTo>
                <a:lnTo>
                  <a:pt x="12787" y="14687"/>
                </a:lnTo>
                <a:cubicBezTo>
                  <a:pt x="12787" y="14687"/>
                  <a:pt x="12787" y="14687"/>
                  <a:pt x="12801" y="14687"/>
                </a:cubicBezTo>
                <a:cubicBezTo>
                  <a:pt x="12801" y="14687"/>
                  <a:pt x="12815" y="14687"/>
                  <a:pt x="12815" y="14660"/>
                </a:cubicBezTo>
                <a:lnTo>
                  <a:pt x="12801" y="14636"/>
                </a:lnTo>
                <a:lnTo>
                  <a:pt x="12801" y="14636"/>
                </a:lnTo>
                <a:cubicBezTo>
                  <a:pt x="12815" y="14610"/>
                  <a:pt x="12815" y="14610"/>
                  <a:pt x="12829" y="14610"/>
                </a:cubicBezTo>
                <a:lnTo>
                  <a:pt x="12829" y="14610"/>
                </a:lnTo>
                <a:cubicBezTo>
                  <a:pt x="12829" y="14583"/>
                  <a:pt x="12815" y="14557"/>
                  <a:pt x="12815" y="14531"/>
                </a:cubicBezTo>
                <a:cubicBezTo>
                  <a:pt x="12829" y="14531"/>
                  <a:pt x="12829" y="14531"/>
                  <a:pt x="12829" y="14531"/>
                </a:cubicBezTo>
                <a:cubicBezTo>
                  <a:pt x="12829" y="14557"/>
                  <a:pt x="12842" y="14557"/>
                  <a:pt x="12842" y="14557"/>
                </a:cubicBezTo>
                <a:cubicBezTo>
                  <a:pt x="12855" y="14531"/>
                  <a:pt x="12855" y="14531"/>
                  <a:pt x="12869" y="14531"/>
                </a:cubicBezTo>
                <a:cubicBezTo>
                  <a:pt x="12882" y="14504"/>
                  <a:pt x="12882" y="14454"/>
                  <a:pt x="12882" y="14401"/>
                </a:cubicBezTo>
                <a:cubicBezTo>
                  <a:pt x="12896" y="14375"/>
                  <a:pt x="12896" y="14375"/>
                  <a:pt x="12910" y="14401"/>
                </a:cubicBezTo>
                <a:cubicBezTo>
                  <a:pt x="12910" y="14427"/>
                  <a:pt x="12922" y="14427"/>
                  <a:pt x="12936" y="14454"/>
                </a:cubicBezTo>
                <a:cubicBezTo>
                  <a:pt x="12950" y="14480"/>
                  <a:pt x="12950" y="14610"/>
                  <a:pt x="12964" y="14687"/>
                </a:cubicBezTo>
                <a:cubicBezTo>
                  <a:pt x="12964" y="14687"/>
                  <a:pt x="12977" y="14713"/>
                  <a:pt x="12977" y="14739"/>
                </a:cubicBezTo>
                <a:cubicBezTo>
                  <a:pt x="12977" y="14766"/>
                  <a:pt x="12964" y="14816"/>
                  <a:pt x="12964" y="14816"/>
                </a:cubicBezTo>
                <a:cubicBezTo>
                  <a:pt x="12950" y="14816"/>
                  <a:pt x="12936" y="14766"/>
                  <a:pt x="12936" y="14739"/>
                </a:cubicBezTo>
                <a:cubicBezTo>
                  <a:pt x="12936" y="14766"/>
                  <a:pt x="12936" y="14766"/>
                  <a:pt x="12922" y="14766"/>
                </a:cubicBezTo>
                <a:lnTo>
                  <a:pt x="12922" y="14766"/>
                </a:lnTo>
                <a:cubicBezTo>
                  <a:pt x="12922" y="14816"/>
                  <a:pt x="12936" y="14843"/>
                  <a:pt x="12936" y="14869"/>
                </a:cubicBezTo>
                <a:cubicBezTo>
                  <a:pt x="12936" y="14920"/>
                  <a:pt x="12910" y="14946"/>
                  <a:pt x="12910" y="14972"/>
                </a:cubicBezTo>
                <a:cubicBezTo>
                  <a:pt x="12910" y="15023"/>
                  <a:pt x="12910" y="15049"/>
                  <a:pt x="12910" y="15102"/>
                </a:cubicBezTo>
                <a:cubicBezTo>
                  <a:pt x="12869" y="15284"/>
                  <a:pt x="12842" y="15491"/>
                  <a:pt x="12815" y="15697"/>
                </a:cubicBezTo>
                <a:cubicBezTo>
                  <a:pt x="12801" y="15750"/>
                  <a:pt x="12787" y="15932"/>
                  <a:pt x="12761" y="15956"/>
                </a:cubicBezTo>
                <a:cubicBezTo>
                  <a:pt x="12747" y="15956"/>
                  <a:pt x="12721" y="15956"/>
                  <a:pt x="12706" y="15983"/>
                </a:cubicBezTo>
                <a:cubicBezTo>
                  <a:pt x="12693" y="15983"/>
                  <a:pt x="12680" y="16009"/>
                  <a:pt x="12652" y="16009"/>
                </a:cubicBezTo>
                <a:cubicBezTo>
                  <a:pt x="12640" y="15956"/>
                  <a:pt x="12598" y="15983"/>
                  <a:pt x="12585" y="15932"/>
                </a:cubicBezTo>
                <a:cubicBezTo>
                  <a:pt x="12572" y="15932"/>
                  <a:pt x="12572" y="15906"/>
                  <a:pt x="12572" y="15880"/>
                </a:cubicBezTo>
                <a:cubicBezTo>
                  <a:pt x="12572" y="15853"/>
                  <a:pt x="12545" y="15853"/>
                  <a:pt x="12557" y="15803"/>
                </a:cubicBezTo>
                <a:cubicBezTo>
                  <a:pt x="12557" y="15776"/>
                  <a:pt x="12557" y="15750"/>
                  <a:pt x="12572" y="15724"/>
                </a:cubicBezTo>
                <a:cubicBezTo>
                  <a:pt x="12557" y="15697"/>
                  <a:pt x="12545" y="15647"/>
                  <a:pt x="12531" y="15620"/>
                </a:cubicBezTo>
                <a:cubicBezTo>
                  <a:pt x="12531" y="15570"/>
                  <a:pt x="12545" y="15491"/>
                  <a:pt x="12545" y="15491"/>
                </a:cubicBezTo>
                <a:cubicBezTo>
                  <a:pt x="12557" y="15491"/>
                  <a:pt x="12557" y="15491"/>
                  <a:pt x="12572" y="15464"/>
                </a:cubicBezTo>
                <a:close/>
                <a:moveTo>
                  <a:pt x="14774" y="11864"/>
                </a:moveTo>
                <a:lnTo>
                  <a:pt x="14774" y="11864"/>
                </a:lnTo>
                <a:cubicBezTo>
                  <a:pt x="14787" y="11864"/>
                  <a:pt x="14787" y="11864"/>
                  <a:pt x="14800" y="11837"/>
                </a:cubicBezTo>
                <a:cubicBezTo>
                  <a:pt x="14800" y="11811"/>
                  <a:pt x="14814" y="11785"/>
                  <a:pt x="14800" y="11758"/>
                </a:cubicBezTo>
                <a:cubicBezTo>
                  <a:pt x="14842" y="11811"/>
                  <a:pt x="14854" y="11837"/>
                  <a:pt x="14868" y="11914"/>
                </a:cubicBezTo>
                <a:cubicBezTo>
                  <a:pt x="14882" y="11941"/>
                  <a:pt x="14882" y="11941"/>
                  <a:pt x="14882" y="11967"/>
                </a:cubicBezTo>
                <a:cubicBezTo>
                  <a:pt x="14895" y="12017"/>
                  <a:pt x="14909" y="12044"/>
                  <a:pt x="14909" y="12070"/>
                </a:cubicBezTo>
                <a:cubicBezTo>
                  <a:pt x="14922" y="12149"/>
                  <a:pt x="14868" y="12226"/>
                  <a:pt x="14814" y="12200"/>
                </a:cubicBezTo>
                <a:cubicBezTo>
                  <a:pt x="14800" y="12173"/>
                  <a:pt x="14787" y="12121"/>
                  <a:pt x="14787" y="12070"/>
                </a:cubicBezTo>
                <a:cubicBezTo>
                  <a:pt x="14787" y="12044"/>
                  <a:pt x="14787" y="11991"/>
                  <a:pt x="14787" y="11941"/>
                </a:cubicBezTo>
                <a:cubicBezTo>
                  <a:pt x="14787" y="11914"/>
                  <a:pt x="14774" y="11914"/>
                  <a:pt x="14787" y="11888"/>
                </a:cubicBezTo>
                <a:cubicBezTo>
                  <a:pt x="14787" y="11888"/>
                  <a:pt x="14774" y="11888"/>
                  <a:pt x="14774" y="11864"/>
                </a:cubicBezTo>
                <a:close/>
                <a:moveTo>
                  <a:pt x="16517" y="13158"/>
                </a:moveTo>
                <a:lnTo>
                  <a:pt x="16517" y="13158"/>
                </a:lnTo>
                <a:cubicBezTo>
                  <a:pt x="16544" y="13184"/>
                  <a:pt x="16558" y="13158"/>
                  <a:pt x="16598" y="13158"/>
                </a:cubicBezTo>
                <a:cubicBezTo>
                  <a:pt x="16612" y="13208"/>
                  <a:pt x="16626" y="13235"/>
                  <a:pt x="16639" y="13261"/>
                </a:cubicBezTo>
                <a:lnTo>
                  <a:pt x="16639" y="13287"/>
                </a:lnTo>
                <a:cubicBezTo>
                  <a:pt x="16652" y="13314"/>
                  <a:pt x="16666" y="13338"/>
                  <a:pt x="16680" y="13364"/>
                </a:cubicBezTo>
                <a:cubicBezTo>
                  <a:pt x="16706" y="13391"/>
                  <a:pt x="16721" y="13417"/>
                  <a:pt x="16747" y="13417"/>
                </a:cubicBezTo>
                <a:cubicBezTo>
                  <a:pt x="16747" y="13441"/>
                  <a:pt x="16747" y="13441"/>
                  <a:pt x="16747" y="13467"/>
                </a:cubicBezTo>
                <a:cubicBezTo>
                  <a:pt x="16775" y="13467"/>
                  <a:pt x="16775" y="13520"/>
                  <a:pt x="16801" y="13546"/>
                </a:cubicBezTo>
                <a:lnTo>
                  <a:pt x="16801" y="13546"/>
                </a:lnTo>
                <a:lnTo>
                  <a:pt x="16801" y="13520"/>
                </a:lnTo>
                <a:lnTo>
                  <a:pt x="16801" y="13520"/>
                </a:lnTo>
                <a:cubicBezTo>
                  <a:pt x="16828" y="13520"/>
                  <a:pt x="16828" y="13571"/>
                  <a:pt x="16842" y="13597"/>
                </a:cubicBezTo>
                <a:cubicBezTo>
                  <a:pt x="16855" y="13597"/>
                  <a:pt x="16868" y="13597"/>
                  <a:pt x="16868" y="13623"/>
                </a:cubicBezTo>
                <a:lnTo>
                  <a:pt x="16868" y="13623"/>
                </a:lnTo>
                <a:lnTo>
                  <a:pt x="16882" y="13623"/>
                </a:lnTo>
                <a:cubicBezTo>
                  <a:pt x="16882" y="13650"/>
                  <a:pt x="16882" y="13676"/>
                  <a:pt x="16896" y="13676"/>
                </a:cubicBezTo>
                <a:cubicBezTo>
                  <a:pt x="16896" y="13702"/>
                  <a:pt x="16922" y="13702"/>
                  <a:pt x="16936" y="13702"/>
                </a:cubicBezTo>
                <a:cubicBezTo>
                  <a:pt x="16950" y="13727"/>
                  <a:pt x="16963" y="13753"/>
                  <a:pt x="16977" y="13779"/>
                </a:cubicBezTo>
                <a:cubicBezTo>
                  <a:pt x="16977" y="13806"/>
                  <a:pt x="16963" y="13832"/>
                  <a:pt x="16950" y="13856"/>
                </a:cubicBezTo>
                <a:cubicBezTo>
                  <a:pt x="16963" y="13883"/>
                  <a:pt x="16963" y="13883"/>
                  <a:pt x="16977" y="13909"/>
                </a:cubicBezTo>
                <a:cubicBezTo>
                  <a:pt x="16991" y="13909"/>
                  <a:pt x="17004" y="13909"/>
                  <a:pt x="17004" y="13909"/>
                </a:cubicBezTo>
                <a:cubicBezTo>
                  <a:pt x="17031" y="13935"/>
                  <a:pt x="17017" y="14012"/>
                  <a:pt x="17031" y="14012"/>
                </a:cubicBezTo>
                <a:lnTo>
                  <a:pt x="17044" y="14039"/>
                </a:lnTo>
                <a:cubicBezTo>
                  <a:pt x="17044" y="14039"/>
                  <a:pt x="17031" y="14065"/>
                  <a:pt x="17031" y="14089"/>
                </a:cubicBezTo>
                <a:cubicBezTo>
                  <a:pt x="17044" y="14089"/>
                  <a:pt x="17044" y="14089"/>
                  <a:pt x="17044" y="14089"/>
                </a:cubicBezTo>
                <a:lnTo>
                  <a:pt x="17059" y="14065"/>
                </a:lnTo>
                <a:cubicBezTo>
                  <a:pt x="17071" y="14065"/>
                  <a:pt x="17071" y="14065"/>
                  <a:pt x="17085" y="14089"/>
                </a:cubicBezTo>
                <a:cubicBezTo>
                  <a:pt x="17099" y="14089"/>
                  <a:pt x="17099" y="14142"/>
                  <a:pt x="17112" y="14142"/>
                </a:cubicBezTo>
                <a:cubicBezTo>
                  <a:pt x="17112" y="14195"/>
                  <a:pt x="17112" y="14221"/>
                  <a:pt x="17099" y="14271"/>
                </a:cubicBezTo>
                <a:cubicBezTo>
                  <a:pt x="17099" y="14324"/>
                  <a:pt x="17126" y="14427"/>
                  <a:pt x="17099" y="14480"/>
                </a:cubicBezTo>
                <a:cubicBezTo>
                  <a:pt x="17085" y="14454"/>
                  <a:pt x="17085" y="14454"/>
                  <a:pt x="17071" y="14427"/>
                </a:cubicBezTo>
                <a:lnTo>
                  <a:pt x="17071" y="14427"/>
                </a:lnTo>
                <a:cubicBezTo>
                  <a:pt x="17071" y="14454"/>
                  <a:pt x="17071" y="14454"/>
                  <a:pt x="17059" y="14480"/>
                </a:cubicBezTo>
                <a:cubicBezTo>
                  <a:pt x="17044" y="14454"/>
                  <a:pt x="17044" y="14427"/>
                  <a:pt x="17031" y="14427"/>
                </a:cubicBezTo>
                <a:cubicBezTo>
                  <a:pt x="17031" y="14454"/>
                  <a:pt x="17031" y="14454"/>
                  <a:pt x="17031" y="14480"/>
                </a:cubicBezTo>
                <a:cubicBezTo>
                  <a:pt x="17031" y="14480"/>
                  <a:pt x="16950" y="14324"/>
                  <a:pt x="16922" y="14298"/>
                </a:cubicBezTo>
                <a:cubicBezTo>
                  <a:pt x="16910" y="14271"/>
                  <a:pt x="16896" y="14271"/>
                  <a:pt x="16896" y="14245"/>
                </a:cubicBezTo>
                <a:cubicBezTo>
                  <a:pt x="16882" y="14221"/>
                  <a:pt x="16882" y="14195"/>
                  <a:pt x="16882" y="14195"/>
                </a:cubicBezTo>
                <a:cubicBezTo>
                  <a:pt x="16855" y="14168"/>
                  <a:pt x="16815" y="14118"/>
                  <a:pt x="16801" y="14039"/>
                </a:cubicBezTo>
                <a:cubicBezTo>
                  <a:pt x="16787" y="14012"/>
                  <a:pt x="16801" y="13986"/>
                  <a:pt x="16787" y="13962"/>
                </a:cubicBezTo>
                <a:cubicBezTo>
                  <a:pt x="16775" y="13909"/>
                  <a:pt x="16747" y="13856"/>
                  <a:pt x="16733" y="13779"/>
                </a:cubicBezTo>
                <a:cubicBezTo>
                  <a:pt x="16721" y="13779"/>
                  <a:pt x="16706" y="13753"/>
                  <a:pt x="16693" y="13753"/>
                </a:cubicBezTo>
                <a:cubicBezTo>
                  <a:pt x="16693" y="13727"/>
                  <a:pt x="16693" y="13702"/>
                  <a:pt x="16680" y="13676"/>
                </a:cubicBezTo>
                <a:cubicBezTo>
                  <a:pt x="16666" y="13597"/>
                  <a:pt x="16666" y="13520"/>
                  <a:pt x="16598" y="13520"/>
                </a:cubicBezTo>
                <a:cubicBezTo>
                  <a:pt x="16598" y="13417"/>
                  <a:pt x="16572" y="13364"/>
                  <a:pt x="16544" y="13338"/>
                </a:cubicBezTo>
                <a:cubicBezTo>
                  <a:pt x="16531" y="13338"/>
                  <a:pt x="16517" y="13314"/>
                  <a:pt x="16504" y="13314"/>
                </a:cubicBezTo>
                <a:cubicBezTo>
                  <a:pt x="16491" y="13261"/>
                  <a:pt x="16436" y="13184"/>
                  <a:pt x="16463" y="13105"/>
                </a:cubicBezTo>
                <a:cubicBezTo>
                  <a:pt x="16491" y="13105"/>
                  <a:pt x="16491" y="13158"/>
                  <a:pt x="16517" y="13158"/>
                </a:cubicBezTo>
                <a:close/>
                <a:moveTo>
                  <a:pt x="17112" y="14089"/>
                </a:moveTo>
                <a:lnTo>
                  <a:pt x="17112" y="14089"/>
                </a:lnTo>
                <a:cubicBezTo>
                  <a:pt x="17112" y="14065"/>
                  <a:pt x="17112" y="14065"/>
                  <a:pt x="17099" y="14039"/>
                </a:cubicBezTo>
                <a:cubicBezTo>
                  <a:pt x="17099" y="14039"/>
                  <a:pt x="17071" y="14039"/>
                  <a:pt x="17071" y="14012"/>
                </a:cubicBezTo>
                <a:cubicBezTo>
                  <a:pt x="17071" y="14012"/>
                  <a:pt x="17071" y="13986"/>
                  <a:pt x="17085" y="13986"/>
                </a:cubicBezTo>
                <a:cubicBezTo>
                  <a:pt x="17085" y="13986"/>
                  <a:pt x="17099" y="13986"/>
                  <a:pt x="17099" y="14012"/>
                </a:cubicBezTo>
                <a:cubicBezTo>
                  <a:pt x="17099" y="13986"/>
                  <a:pt x="17099" y="13986"/>
                  <a:pt x="17112" y="13962"/>
                </a:cubicBezTo>
                <a:cubicBezTo>
                  <a:pt x="17126" y="14012"/>
                  <a:pt x="17126" y="14065"/>
                  <a:pt x="17166" y="14089"/>
                </a:cubicBezTo>
                <a:cubicBezTo>
                  <a:pt x="17166" y="14089"/>
                  <a:pt x="17166" y="14089"/>
                  <a:pt x="17152" y="14089"/>
                </a:cubicBezTo>
                <a:lnTo>
                  <a:pt x="17152" y="14118"/>
                </a:lnTo>
                <a:lnTo>
                  <a:pt x="17152" y="14142"/>
                </a:lnTo>
                <a:cubicBezTo>
                  <a:pt x="17139" y="14142"/>
                  <a:pt x="17112" y="14118"/>
                  <a:pt x="17112" y="14089"/>
                </a:cubicBezTo>
                <a:close/>
                <a:moveTo>
                  <a:pt x="16666" y="10697"/>
                </a:moveTo>
                <a:lnTo>
                  <a:pt x="16666" y="10697"/>
                </a:lnTo>
                <a:cubicBezTo>
                  <a:pt x="16652" y="10697"/>
                  <a:pt x="16639" y="10697"/>
                  <a:pt x="16626" y="10721"/>
                </a:cubicBezTo>
                <a:lnTo>
                  <a:pt x="16612" y="10748"/>
                </a:lnTo>
                <a:cubicBezTo>
                  <a:pt x="16598" y="10721"/>
                  <a:pt x="16584" y="10721"/>
                  <a:pt x="16558" y="10697"/>
                </a:cubicBezTo>
                <a:cubicBezTo>
                  <a:pt x="16558" y="10669"/>
                  <a:pt x="16558" y="10618"/>
                  <a:pt x="16572" y="10592"/>
                </a:cubicBezTo>
                <a:cubicBezTo>
                  <a:pt x="16584" y="10592"/>
                  <a:pt x="16584" y="10565"/>
                  <a:pt x="16612" y="10565"/>
                </a:cubicBezTo>
                <a:cubicBezTo>
                  <a:pt x="16612" y="10539"/>
                  <a:pt x="16612" y="10539"/>
                  <a:pt x="16626" y="10539"/>
                </a:cubicBezTo>
                <a:lnTo>
                  <a:pt x="16639" y="10539"/>
                </a:lnTo>
                <a:cubicBezTo>
                  <a:pt x="16652" y="10515"/>
                  <a:pt x="16666" y="10515"/>
                  <a:pt x="16680" y="10515"/>
                </a:cubicBezTo>
                <a:cubicBezTo>
                  <a:pt x="16680" y="10515"/>
                  <a:pt x="16680" y="10515"/>
                  <a:pt x="16693" y="10515"/>
                </a:cubicBezTo>
                <a:cubicBezTo>
                  <a:pt x="16693" y="10539"/>
                  <a:pt x="16693" y="10539"/>
                  <a:pt x="16706" y="10539"/>
                </a:cubicBezTo>
                <a:cubicBezTo>
                  <a:pt x="16706" y="10565"/>
                  <a:pt x="16706" y="10565"/>
                  <a:pt x="16706" y="10565"/>
                </a:cubicBezTo>
                <a:cubicBezTo>
                  <a:pt x="16680" y="10565"/>
                  <a:pt x="16666" y="10618"/>
                  <a:pt x="16666" y="10644"/>
                </a:cubicBezTo>
                <a:cubicBezTo>
                  <a:pt x="16666" y="10669"/>
                  <a:pt x="16666" y="10669"/>
                  <a:pt x="16666" y="10697"/>
                </a:cubicBezTo>
                <a:close/>
                <a:moveTo>
                  <a:pt x="17139" y="11837"/>
                </a:moveTo>
                <a:lnTo>
                  <a:pt x="17139" y="11837"/>
                </a:lnTo>
                <a:cubicBezTo>
                  <a:pt x="17139" y="11837"/>
                  <a:pt x="17139" y="11864"/>
                  <a:pt x="17126" y="11864"/>
                </a:cubicBezTo>
                <a:cubicBezTo>
                  <a:pt x="17126" y="11864"/>
                  <a:pt x="17099" y="11914"/>
                  <a:pt x="17085" y="11914"/>
                </a:cubicBezTo>
                <a:lnTo>
                  <a:pt x="17085" y="11914"/>
                </a:lnTo>
                <a:cubicBezTo>
                  <a:pt x="17099" y="11837"/>
                  <a:pt x="17139" y="11811"/>
                  <a:pt x="17166" y="11734"/>
                </a:cubicBezTo>
                <a:cubicBezTo>
                  <a:pt x="17180" y="11758"/>
                  <a:pt x="17180" y="11785"/>
                  <a:pt x="17166" y="11785"/>
                </a:cubicBezTo>
                <a:cubicBezTo>
                  <a:pt x="17166" y="11811"/>
                  <a:pt x="17152" y="11811"/>
                  <a:pt x="17139" y="11837"/>
                </a:cubicBezTo>
                <a:close/>
                <a:moveTo>
                  <a:pt x="17207" y="12303"/>
                </a:moveTo>
                <a:lnTo>
                  <a:pt x="17207" y="12303"/>
                </a:lnTo>
                <a:cubicBezTo>
                  <a:pt x="17207" y="12303"/>
                  <a:pt x="17207" y="12303"/>
                  <a:pt x="17193" y="12329"/>
                </a:cubicBezTo>
                <a:lnTo>
                  <a:pt x="17139" y="12329"/>
                </a:lnTo>
                <a:cubicBezTo>
                  <a:pt x="17139" y="12356"/>
                  <a:pt x="17139" y="12356"/>
                  <a:pt x="17139" y="12356"/>
                </a:cubicBezTo>
                <a:cubicBezTo>
                  <a:pt x="17139" y="12356"/>
                  <a:pt x="17152" y="12382"/>
                  <a:pt x="17166" y="12406"/>
                </a:cubicBezTo>
                <a:lnTo>
                  <a:pt x="17166" y="12406"/>
                </a:lnTo>
                <a:cubicBezTo>
                  <a:pt x="17152" y="12433"/>
                  <a:pt x="17126" y="12406"/>
                  <a:pt x="17112" y="12433"/>
                </a:cubicBezTo>
                <a:cubicBezTo>
                  <a:pt x="17099" y="12433"/>
                  <a:pt x="17017" y="12406"/>
                  <a:pt x="17004" y="12406"/>
                </a:cubicBezTo>
                <a:cubicBezTo>
                  <a:pt x="16977" y="12433"/>
                  <a:pt x="16991" y="12485"/>
                  <a:pt x="16991" y="12536"/>
                </a:cubicBezTo>
                <a:cubicBezTo>
                  <a:pt x="16991" y="12562"/>
                  <a:pt x="16963" y="12562"/>
                  <a:pt x="16963" y="12589"/>
                </a:cubicBezTo>
                <a:cubicBezTo>
                  <a:pt x="16963" y="12589"/>
                  <a:pt x="16963" y="12615"/>
                  <a:pt x="16963" y="12639"/>
                </a:cubicBezTo>
                <a:cubicBezTo>
                  <a:pt x="16950" y="12668"/>
                  <a:pt x="16936" y="12718"/>
                  <a:pt x="16922" y="12745"/>
                </a:cubicBezTo>
                <a:lnTo>
                  <a:pt x="16855" y="12769"/>
                </a:lnTo>
                <a:cubicBezTo>
                  <a:pt x="16842" y="12769"/>
                  <a:pt x="16815" y="12718"/>
                  <a:pt x="16801" y="12745"/>
                </a:cubicBezTo>
                <a:cubicBezTo>
                  <a:pt x="16775" y="12769"/>
                  <a:pt x="16761" y="12795"/>
                  <a:pt x="16747" y="12822"/>
                </a:cubicBezTo>
                <a:cubicBezTo>
                  <a:pt x="16733" y="12822"/>
                  <a:pt x="16721" y="12822"/>
                  <a:pt x="16706" y="12795"/>
                </a:cubicBezTo>
                <a:cubicBezTo>
                  <a:pt x="16693" y="12822"/>
                  <a:pt x="16693" y="12822"/>
                  <a:pt x="16680" y="12822"/>
                </a:cubicBezTo>
                <a:cubicBezTo>
                  <a:pt x="16652" y="12795"/>
                  <a:pt x="16626" y="12769"/>
                  <a:pt x="16612" y="12692"/>
                </a:cubicBezTo>
                <a:cubicBezTo>
                  <a:pt x="16626" y="12718"/>
                  <a:pt x="16626" y="12718"/>
                  <a:pt x="16626" y="12718"/>
                </a:cubicBezTo>
                <a:cubicBezTo>
                  <a:pt x="16639" y="12718"/>
                  <a:pt x="16652" y="12718"/>
                  <a:pt x="16666" y="12745"/>
                </a:cubicBezTo>
                <a:cubicBezTo>
                  <a:pt x="16680" y="12745"/>
                  <a:pt x="16693" y="12769"/>
                  <a:pt x="16706" y="12769"/>
                </a:cubicBezTo>
                <a:cubicBezTo>
                  <a:pt x="16706" y="12769"/>
                  <a:pt x="16706" y="12769"/>
                  <a:pt x="16721" y="12769"/>
                </a:cubicBezTo>
                <a:cubicBezTo>
                  <a:pt x="16706" y="12745"/>
                  <a:pt x="16706" y="12745"/>
                  <a:pt x="16706" y="12745"/>
                </a:cubicBezTo>
                <a:lnTo>
                  <a:pt x="16706" y="12745"/>
                </a:lnTo>
                <a:cubicBezTo>
                  <a:pt x="16706" y="12718"/>
                  <a:pt x="16721" y="12615"/>
                  <a:pt x="16733" y="12589"/>
                </a:cubicBezTo>
                <a:cubicBezTo>
                  <a:pt x="16747" y="12589"/>
                  <a:pt x="16761" y="12589"/>
                  <a:pt x="16775" y="12562"/>
                </a:cubicBezTo>
                <a:cubicBezTo>
                  <a:pt x="16787" y="12562"/>
                  <a:pt x="16801" y="12562"/>
                  <a:pt x="16815" y="12562"/>
                </a:cubicBezTo>
                <a:cubicBezTo>
                  <a:pt x="16828" y="12536"/>
                  <a:pt x="16828" y="12512"/>
                  <a:pt x="16842" y="12485"/>
                </a:cubicBezTo>
                <a:lnTo>
                  <a:pt x="16855" y="12459"/>
                </a:lnTo>
                <a:cubicBezTo>
                  <a:pt x="16868" y="12433"/>
                  <a:pt x="16882" y="12406"/>
                  <a:pt x="16896" y="12382"/>
                </a:cubicBezTo>
                <a:cubicBezTo>
                  <a:pt x="16896" y="12382"/>
                  <a:pt x="16910" y="12382"/>
                  <a:pt x="16922" y="12382"/>
                </a:cubicBezTo>
                <a:cubicBezTo>
                  <a:pt x="16936" y="12356"/>
                  <a:pt x="16936" y="12329"/>
                  <a:pt x="16950" y="12329"/>
                </a:cubicBezTo>
                <a:lnTo>
                  <a:pt x="16950" y="12329"/>
                </a:lnTo>
                <a:lnTo>
                  <a:pt x="16950" y="12329"/>
                </a:lnTo>
                <a:lnTo>
                  <a:pt x="16950" y="12329"/>
                </a:lnTo>
                <a:cubicBezTo>
                  <a:pt x="16950" y="12329"/>
                  <a:pt x="16977" y="12356"/>
                  <a:pt x="16977" y="12329"/>
                </a:cubicBezTo>
                <a:cubicBezTo>
                  <a:pt x="16991" y="12303"/>
                  <a:pt x="16977" y="12303"/>
                  <a:pt x="16963" y="12277"/>
                </a:cubicBezTo>
                <a:lnTo>
                  <a:pt x="16963" y="12277"/>
                </a:lnTo>
                <a:lnTo>
                  <a:pt x="16977" y="12277"/>
                </a:lnTo>
                <a:cubicBezTo>
                  <a:pt x="16977" y="12277"/>
                  <a:pt x="16991" y="12277"/>
                  <a:pt x="17004" y="12253"/>
                </a:cubicBezTo>
                <a:cubicBezTo>
                  <a:pt x="17004" y="12226"/>
                  <a:pt x="17031" y="12200"/>
                  <a:pt x="17044" y="12149"/>
                </a:cubicBezTo>
                <a:cubicBezTo>
                  <a:pt x="17044" y="12149"/>
                  <a:pt x="17044" y="12121"/>
                  <a:pt x="17059" y="12097"/>
                </a:cubicBezTo>
                <a:lnTo>
                  <a:pt x="17059" y="12121"/>
                </a:lnTo>
                <a:lnTo>
                  <a:pt x="17071" y="12121"/>
                </a:lnTo>
                <a:cubicBezTo>
                  <a:pt x="17071" y="12121"/>
                  <a:pt x="17071" y="12121"/>
                  <a:pt x="17085" y="12097"/>
                </a:cubicBezTo>
                <a:cubicBezTo>
                  <a:pt x="17085" y="12121"/>
                  <a:pt x="17099" y="12149"/>
                  <a:pt x="17112" y="12149"/>
                </a:cubicBezTo>
                <a:cubicBezTo>
                  <a:pt x="17112" y="12200"/>
                  <a:pt x="17099" y="12200"/>
                  <a:pt x="17099" y="12226"/>
                </a:cubicBezTo>
                <a:cubicBezTo>
                  <a:pt x="17112" y="12226"/>
                  <a:pt x="17126" y="12226"/>
                  <a:pt x="17139" y="12226"/>
                </a:cubicBezTo>
                <a:lnTo>
                  <a:pt x="17139" y="12226"/>
                </a:lnTo>
                <a:lnTo>
                  <a:pt x="17139" y="12226"/>
                </a:lnTo>
                <a:cubicBezTo>
                  <a:pt x="17126" y="12226"/>
                  <a:pt x="17126" y="12253"/>
                  <a:pt x="17126" y="12253"/>
                </a:cubicBezTo>
                <a:cubicBezTo>
                  <a:pt x="17152" y="12226"/>
                  <a:pt x="17193" y="12253"/>
                  <a:pt x="17207" y="12303"/>
                </a:cubicBezTo>
                <a:close/>
                <a:moveTo>
                  <a:pt x="17193" y="11734"/>
                </a:moveTo>
                <a:lnTo>
                  <a:pt x="17193" y="11734"/>
                </a:lnTo>
                <a:lnTo>
                  <a:pt x="17180" y="11734"/>
                </a:lnTo>
                <a:lnTo>
                  <a:pt x="17180" y="11708"/>
                </a:lnTo>
                <a:cubicBezTo>
                  <a:pt x="17193" y="11708"/>
                  <a:pt x="17207" y="11681"/>
                  <a:pt x="17207" y="11655"/>
                </a:cubicBezTo>
                <a:cubicBezTo>
                  <a:pt x="17220" y="11629"/>
                  <a:pt x="17207" y="11602"/>
                  <a:pt x="17220" y="11578"/>
                </a:cubicBezTo>
                <a:lnTo>
                  <a:pt x="17220" y="11578"/>
                </a:lnTo>
                <a:cubicBezTo>
                  <a:pt x="17220" y="11578"/>
                  <a:pt x="17220" y="11578"/>
                  <a:pt x="17234" y="11602"/>
                </a:cubicBezTo>
                <a:cubicBezTo>
                  <a:pt x="17220" y="11602"/>
                  <a:pt x="17220" y="11602"/>
                  <a:pt x="17220" y="11602"/>
                </a:cubicBezTo>
                <a:cubicBezTo>
                  <a:pt x="17234" y="11629"/>
                  <a:pt x="17234" y="11655"/>
                  <a:pt x="17234" y="11655"/>
                </a:cubicBezTo>
                <a:cubicBezTo>
                  <a:pt x="17220" y="11681"/>
                  <a:pt x="17207" y="11708"/>
                  <a:pt x="17193" y="11734"/>
                </a:cubicBezTo>
                <a:close/>
                <a:moveTo>
                  <a:pt x="17099" y="14583"/>
                </a:moveTo>
                <a:lnTo>
                  <a:pt x="17099" y="14583"/>
                </a:lnTo>
                <a:cubicBezTo>
                  <a:pt x="17099" y="14557"/>
                  <a:pt x="17099" y="14557"/>
                  <a:pt x="17099" y="14531"/>
                </a:cubicBezTo>
                <a:lnTo>
                  <a:pt x="17112" y="14531"/>
                </a:lnTo>
                <a:cubicBezTo>
                  <a:pt x="17112" y="14504"/>
                  <a:pt x="17112" y="14504"/>
                  <a:pt x="17112" y="14480"/>
                </a:cubicBezTo>
                <a:cubicBezTo>
                  <a:pt x="17126" y="14504"/>
                  <a:pt x="17139" y="14480"/>
                  <a:pt x="17152" y="14504"/>
                </a:cubicBezTo>
                <a:cubicBezTo>
                  <a:pt x="17152" y="14504"/>
                  <a:pt x="17152" y="14504"/>
                  <a:pt x="17166" y="14504"/>
                </a:cubicBezTo>
                <a:cubicBezTo>
                  <a:pt x="17166" y="14504"/>
                  <a:pt x="17166" y="14504"/>
                  <a:pt x="17180" y="14504"/>
                </a:cubicBezTo>
                <a:cubicBezTo>
                  <a:pt x="17180" y="14504"/>
                  <a:pt x="17180" y="14504"/>
                  <a:pt x="17180" y="14480"/>
                </a:cubicBezTo>
                <a:cubicBezTo>
                  <a:pt x="17193" y="14504"/>
                  <a:pt x="17220" y="14531"/>
                  <a:pt x="17234" y="14531"/>
                </a:cubicBezTo>
                <a:cubicBezTo>
                  <a:pt x="17247" y="14557"/>
                  <a:pt x="17247" y="14531"/>
                  <a:pt x="17261" y="14531"/>
                </a:cubicBezTo>
                <a:cubicBezTo>
                  <a:pt x="17274" y="14531"/>
                  <a:pt x="17274" y="14557"/>
                  <a:pt x="17274" y="14583"/>
                </a:cubicBezTo>
                <a:cubicBezTo>
                  <a:pt x="17301" y="14583"/>
                  <a:pt x="17383" y="14636"/>
                  <a:pt x="17396" y="14583"/>
                </a:cubicBezTo>
                <a:cubicBezTo>
                  <a:pt x="17396" y="14583"/>
                  <a:pt x="17396" y="14557"/>
                  <a:pt x="17409" y="14557"/>
                </a:cubicBezTo>
                <a:cubicBezTo>
                  <a:pt x="17409" y="14557"/>
                  <a:pt x="17409" y="14557"/>
                  <a:pt x="17423" y="14557"/>
                </a:cubicBezTo>
                <a:cubicBezTo>
                  <a:pt x="17423" y="14557"/>
                  <a:pt x="17423" y="14583"/>
                  <a:pt x="17436" y="14583"/>
                </a:cubicBezTo>
                <a:cubicBezTo>
                  <a:pt x="17450" y="14583"/>
                  <a:pt x="17450" y="14583"/>
                  <a:pt x="17464" y="14583"/>
                </a:cubicBezTo>
                <a:cubicBezTo>
                  <a:pt x="17490" y="14610"/>
                  <a:pt x="17504" y="14610"/>
                  <a:pt x="17531" y="14636"/>
                </a:cubicBezTo>
                <a:cubicBezTo>
                  <a:pt x="17518" y="14636"/>
                  <a:pt x="17518" y="14636"/>
                  <a:pt x="17518" y="14660"/>
                </a:cubicBezTo>
                <a:cubicBezTo>
                  <a:pt x="17545" y="14739"/>
                  <a:pt x="17585" y="14687"/>
                  <a:pt x="17625" y="14713"/>
                </a:cubicBezTo>
                <a:cubicBezTo>
                  <a:pt x="17625" y="14739"/>
                  <a:pt x="17612" y="14766"/>
                  <a:pt x="17625" y="14790"/>
                </a:cubicBezTo>
                <a:cubicBezTo>
                  <a:pt x="17625" y="14790"/>
                  <a:pt x="17625" y="14790"/>
                  <a:pt x="17639" y="14816"/>
                </a:cubicBezTo>
                <a:cubicBezTo>
                  <a:pt x="17612" y="14790"/>
                  <a:pt x="17585" y="14766"/>
                  <a:pt x="17558" y="14766"/>
                </a:cubicBezTo>
                <a:cubicBezTo>
                  <a:pt x="17545" y="14766"/>
                  <a:pt x="17531" y="14766"/>
                  <a:pt x="17518" y="14790"/>
                </a:cubicBezTo>
                <a:cubicBezTo>
                  <a:pt x="17490" y="14766"/>
                  <a:pt x="17450" y="14766"/>
                  <a:pt x="17409" y="14766"/>
                </a:cubicBezTo>
                <a:cubicBezTo>
                  <a:pt x="17383" y="14739"/>
                  <a:pt x="17341" y="14713"/>
                  <a:pt x="17315" y="14687"/>
                </a:cubicBezTo>
                <a:cubicBezTo>
                  <a:pt x="17288" y="14687"/>
                  <a:pt x="17274" y="14713"/>
                  <a:pt x="17247" y="14713"/>
                </a:cubicBezTo>
                <a:cubicBezTo>
                  <a:pt x="17234" y="14687"/>
                  <a:pt x="17220" y="14687"/>
                  <a:pt x="17207" y="14660"/>
                </a:cubicBezTo>
                <a:cubicBezTo>
                  <a:pt x="17193" y="14660"/>
                  <a:pt x="17152" y="14660"/>
                  <a:pt x="17139" y="14660"/>
                </a:cubicBezTo>
                <a:cubicBezTo>
                  <a:pt x="17139" y="14636"/>
                  <a:pt x="17152" y="14636"/>
                  <a:pt x="17152" y="14610"/>
                </a:cubicBezTo>
                <a:lnTo>
                  <a:pt x="17152" y="14610"/>
                </a:lnTo>
                <a:cubicBezTo>
                  <a:pt x="17139" y="14610"/>
                  <a:pt x="17071" y="14583"/>
                  <a:pt x="17071" y="14583"/>
                </a:cubicBezTo>
                <a:cubicBezTo>
                  <a:pt x="17085" y="14583"/>
                  <a:pt x="17085" y="14583"/>
                  <a:pt x="17099" y="14583"/>
                </a:cubicBezTo>
                <a:close/>
                <a:moveTo>
                  <a:pt x="17572" y="17046"/>
                </a:moveTo>
                <a:lnTo>
                  <a:pt x="17572" y="17046"/>
                </a:lnTo>
                <a:lnTo>
                  <a:pt x="17572" y="17046"/>
                </a:lnTo>
                <a:cubicBezTo>
                  <a:pt x="17558" y="17046"/>
                  <a:pt x="17558" y="17046"/>
                  <a:pt x="17558" y="17022"/>
                </a:cubicBezTo>
                <a:lnTo>
                  <a:pt x="17545" y="17022"/>
                </a:lnTo>
                <a:lnTo>
                  <a:pt x="17558" y="16993"/>
                </a:lnTo>
                <a:cubicBezTo>
                  <a:pt x="17572" y="17022"/>
                  <a:pt x="17572" y="17022"/>
                  <a:pt x="17572" y="17046"/>
                </a:cubicBezTo>
                <a:close/>
                <a:moveTo>
                  <a:pt x="19004" y="15491"/>
                </a:moveTo>
                <a:lnTo>
                  <a:pt x="19004" y="15491"/>
                </a:lnTo>
                <a:cubicBezTo>
                  <a:pt x="19004" y="15464"/>
                  <a:pt x="18991" y="15464"/>
                  <a:pt x="18991" y="15464"/>
                </a:cubicBezTo>
                <a:cubicBezTo>
                  <a:pt x="18991" y="15464"/>
                  <a:pt x="18991" y="15464"/>
                  <a:pt x="18991" y="15438"/>
                </a:cubicBezTo>
                <a:cubicBezTo>
                  <a:pt x="18991" y="15438"/>
                  <a:pt x="18991" y="15438"/>
                  <a:pt x="19004" y="15414"/>
                </a:cubicBezTo>
                <a:lnTo>
                  <a:pt x="19018" y="15414"/>
                </a:lnTo>
                <a:cubicBezTo>
                  <a:pt x="19004" y="15438"/>
                  <a:pt x="19018" y="15464"/>
                  <a:pt x="19004" y="15491"/>
                </a:cubicBezTo>
                <a:close/>
                <a:moveTo>
                  <a:pt x="19193" y="15724"/>
                </a:moveTo>
                <a:lnTo>
                  <a:pt x="19193" y="15724"/>
                </a:lnTo>
                <a:lnTo>
                  <a:pt x="19193" y="15724"/>
                </a:lnTo>
                <a:lnTo>
                  <a:pt x="19180" y="15750"/>
                </a:lnTo>
                <a:cubicBezTo>
                  <a:pt x="19180" y="15750"/>
                  <a:pt x="19180" y="15724"/>
                  <a:pt x="19193" y="15724"/>
                </a:cubicBezTo>
                <a:close/>
                <a:moveTo>
                  <a:pt x="19127" y="14660"/>
                </a:moveTo>
                <a:lnTo>
                  <a:pt x="19127" y="14660"/>
                </a:lnTo>
                <a:cubicBezTo>
                  <a:pt x="19139" y="14687"/>
                  <a:pt x="19139" y="14687"/>
                  <a:pt x="19139" y="14687"/>
                </a:cubicBezTo>
                <a:cubicBezTo>
                  <a:pt x="19139" y="14713"/>
                  <a:pt x="19127" y="14790"/>
                  <a:pt x="19113" y="14790"/>
                </a:cubicBezTo>
                <a:cubicBezTo>
                  <a:pt x="19099" y="14790"/>
                  <a:pt x="19085" y="14790"/>
                  <a:pt x="19072" y="14766"/>
                </a:cubicBezTo>
                <a:lnTo>
                  <a:pt x="19072" y="14766"/>
                </a:lnTo>
                <a:cubicBezTo>
                  <a:pt x="19085" y="14739"/>
                  <a:pt x="19099" y="14687"/>
                  <a:pt x="19113" y="14660"/>
                </a:cubicBezTo>
                <a:cubicBezTo>
                  <a:pt x="19127" y="14660"/>
                  <a:pt x="19127" y="14660"/>
                  <a:pt x="19127" y="14660"/>
                </a:cubicBezTo>
                <a:close/>
                <a:moveTo>
                  <a:pt x="18640" y="15155"/>
                </a:moveTo>
                <a:lnTo>
                  <a:pt x="18640" y="15155"/>
                </a:lnTo>
                <a:cubicBezTo>
                  <a:pt x="18653" y="15155"/>
                  <a:pt x="18666" y="15128"/>
                  <a:pt x="18666" y="15155"/>
                </a:cubicBezTo>
                <a:cubicBezTo>
                  <a:pt x="18666" y="15179"/>
                  <a:pt x="18653" y="15179"/>
                  <a:pt x="18653" y="15205"/>
                </a:cubicBezTo>
                <a:cubicBezTo>
                  <a:pt x="18640" y="15205"/>
                  <a:pt x="18640" y="15205"/>
                  <a:pt x="18640" y="15205"/>
                </a:cubicBezTo>
                <a:cubicBezTo>
                  <a:pt x="18626" y="15205"/>
                  <a:pt x="18612" y="15205"/>
                  <a:pt x="18612" y="15205"/>
                </a:cubicBezTo>
                <a:cubicBezTo>
                  <a:pt x="18599" y="15179"/>
                  <a:pt x="18599" y="15179"/>
                  <a:pt x="18599" y="15155"/>
                </a:cubicBezTo>
                <a:cubicBezTo>
                  <a:pt x="18599" y="15155"/>
                  <a:pt x="18599" y="15155"/>
                  <a:pt x="18599" y="15128"/>
                </a:cubicBezTo>
                <a:cubicBezTo>
                  <a:pt x="18612" y="15155"/>
                  <a:pt x="18626" y="15155"/>
                  <a:pt x="18640" y="15155"/>
                </a:cubicBezTo>
                <a:close/>
                <a:moveTo>
                  <a:pt x="18599" y="15205"/>
                </a:moveTo>
                <a:lnTo>
                  <a:pt x="18599" y="15205"/>
                </a:lnTo>
                <a:lnTo>
                  <a:pt x="18585" y="15205"/>
                </a:lnTo>
                <a:lnTo>
                  <a:pt x="18585" y="15205"/>
                </a:lnTo>
                <a:cubicBezTo>
                  <a:pt x="18585" y="15179"/>
                  <a:pt x="18585" y="15179"/>
                  <a:pt x="18585" y="15155"/>
                </a:cubicBezTo>
                <a:lnTo>
                  <a:pt x="18585" y="15155"/>
                </a:lnTo>
                <a:lnTo>
                  <a:pt x="18599" y="15155"/>
                </a:lnTo>
                <a:cubicBezTo>
                  <a:pt x="18599" y="15179"/>
                  <a:pt x="18599" y="15179"/>
                  <a:pt x="18612" y="15205"/>
                </a:cubicBezTo>
                <a:cubicBezTo>
                  <a:pt x="18612" y="15205"/>
                  <a:pt x="18612" y="15205"/>
                  <a:pt x="18599" y="15205"/>
                </a:cubicBezTo>
                <a:close/>
                <a:moveTo>
                  <a:pt x="18531" y="14168"/>
                </a:moveTo>
                <a:lnTo>
                  <a:pt x="18531" y="14168"/>
                </a:lnTo>
                <a:cubicBezTo>
                  <a:pt x="18517" y="14168"/>
                  <a:pt x="18505" y="14168"/>
                  <a:pt x="18491" y="14195"/>
                </a:cubicBezTo>
                <a:cubicBezTo>
                  <a:pt x="18491" y="14168"/>
                  <a:pt x="18491" y="14142"/>
                  <a:pt x="18477" y="14142"/>
                </a:cubicBezTo>
                <a:cubicBezTo>
                  <a:pt x="18505" y="14118"/>
                  <a:pt x="18531" y="14142"/>
                  <a:pt x="18545" y="14142"/>
                </a:cubicBezTo>
                <a:cubicBezTo>
                  <a:pt x="18559" y="14142"/>
                  <a:pt x="18559" y="14118"/>
                  <a:pt x="18572" y="14118"/>
                </a:cubicBezTo>
                <a:cubicBezTo>
                  <a:pt x="18612" y="14089"/>
                  <a:pt x="18640" y="14168"/>
                  <a:pt x="18653" y="14221"/>
                </a:cubicBezTo>
                <a:cubicBezTo>
                  <a:pt x="18653" y="14221"/>
                  <a:pt x="18653" y="14221"/>
                  <a:pt x="18653" y="14245"/>
                </a:cubicBezTo>
                <a:cubicBezTo>
                  <a:pt x="18626" y="14221"/>
                  <a:pt x="18612" y="14195"/>
                  <a:pt x="18585" y="14168"/>
                </a:cubicBezTo>
                <a:lnTo>
                  <a:pt x="18572" y="14168"/>
                </a:lnTo>
                <a:lnTo>
                  <a:pt x="18572" y="14195"/>
                </a:lnTo>
                <a:cubicBezTo>
                  <a:pt x="18559" y="14195"/>
                  <a:pt x="18545" y="14168"/>
                  <a:pt x="18531" y="14168"/>
                </a:cubicBezTo>
                <a:close/>
                <a:moveTo>
                  <a:pt x="18436" y="13650"/>
                </a:moveTo>
                <a:lnTo>
                  <a:pt x="18436" y="13650"/>
                </a:lnTo>
                <a:cubicBezTo>
                  <a:pt x="18451" y="13597"/>
                  <a:pt x="18451" y="13571"/>
                  <a:pt x="18464" y="13546"/>
                </a:cubicBezTo>
                <a:cubicBezTo>
                  <a:pt x="18464" y="13571"/>
                  <a:pt x="18477" y="13571"/>
                  <a:pt x="18477" y="13597"/>
                </a:cubicBezTo>
                <a:cubicBezTo>
                  <a:pt x="18464" y="13623"/>
                  <a:pt x="18464" y="13650"/>
                  <a:pt x="18464" y="13676"/>
                </a:cubicBezTo>
                <a:lnTo>
                  <a:pt x="18464" y="13676"/>
                </a:lnTo>
                <a:lnTo>
                  <a:pt x="18464" y="13676"/>
                </a:lnTo>
                <a:cubicBezTo>
                  <a:pt x="18477" y="13650"/>
                  <a:pt x="18491" y="13597"/>
                  <a:pt x="18517" y="13597"/>
                </a:cubicBezTo>
                <a:cubicBezTo>
                  <a:pt x="18517" y="13623"/>
                  <a:pt x="18517" y="13650"/>
                  <a:pt x="18517" y="13650"/>
                </a:cubicBezTo>
                <a:cubicBezTo>
                  <a:pt x="18505" y="13676"/>
                  <a:pt x="18491" y="13676"/>
                  <a:pt x="18491" y="13702"/>
                </a:cubicBezTo>
                <a:cubicBezTo>
                  <a:pt x="18491" y="13702"/>
                  <a:pt x="18505" y="13702"/>
                  <a:pt x="18517" y="13727"/>
                </a:cubicBezTo>
                <a:cubicBezTo>
                  <a:pt x="18517" y="13727"/>
                  <a:pt x="18517" y="13727"/>
                  <a:pt x="18517" y="13753"/>
                </a:cubicBezTo>
                <a:cubicBezTo>
                  <a:pt x="18505" y="13753"/>
                  <a:pt x="18491" y="13727"/>
                  <a:pt x="18477" y="13727"/>
                </a:cubicBezTo>
                <a:cubicBezTo>
                  <a:pt x="18477" y="13727"/>
                  <a:pt x="18477" y="13727"/>
                  <a:pt x="18464" y="13727"/>
                </a:cubicBezTo>
                <a:cubicBezTo>
                  <a:pt x="18464" y="13806"/>
                  <a:pt x="18477" y="13832"/>
                  <a:pt x="18505" y="13883"/>
                </a:cubicBezTo>
                <a:cubicBezTo>
                  <a:pt x="18491" y="13883"/>
                  <a:pt x="18491" y="13883"/>
                  <a:pt x="18491" y="13883"/>
                </a:cubicBezTo>
                <a:cubicBezTo>
                  <a:pt x="18477" y="13883"/>
                  <a:pt x="18464" y="13832"/>
                  <a:pt x="18451" y="13806"/>
                </a:cubicBezTo>
                <a:cubicBezTo>
                  <a:pt x="18451" y="13779"/>
                  <a:pt x="18451" y="13779"/>
                  <a:pt x="18451" y="13753"/>
                </a:cubicBezTo>
                <a:cubicBezTo>
                  <a:pt x="18451" y="13753"/>
                  <a:pt x="18451" y="13727"/>
                  <a:pt x="18436" y="13702"/>
                </a:cubicBezTo>
                <a:cubicBezTo>
                  <a:pt x="18436" y="13702"/>
                  <a:pt x="18451" y="13702"/>
                  <a:pt x="18451" y="13676"/>
                </a:cubicBezTo>
                <a:cubicBezTo>
                  <a:pt x="18451" y="13676"/>
                  <a:pt x="18436" y="13676"/>
                  <a:pt x="18436" y="13650"/>
                </a:cubicBezTo>
                <a:close/>
                <a:moveTo>
                  <a:pt x="17896" y="8828"/>
                </a:moveTo>
                <a:lnTo>
                  <a:pt x="17896" y="8828"/>
                </a:lnTo>
                <a:cubicBezTo>
                  <a:pt x="17896" y="8803"/>
                  <a:pt x="17896" y="8777"/>
                  <a:pt x="17909" y="8777"/>
                </a:cubicBezTo>
                <a:lnTo>
                  <a:pt x="17909" y="8777"/>
                </a:lnTo>
                <a:cubicBezTo>
                  <a:pt x="17923" y="8777"/>
                  <a:pt x="17923" y="8777"/>
                  <a:pt x="17937" y="8777"/>
                </a:cubicBezTo>
                <a:cubicBezTo>
                  <a:pt x="17949" y="8828"/>
                  <a:pt x="17964" y="8803"/>
                  <a:pt x="17977" y="8803"/>
                </a:cubicBezTo>
                <a:lnTo>
                  <a:pt x="17977" y="8828"/>
                </a:lnTo>
                <a:lnTo>
                  <a:pt x="17964" y="8854"/>
                </a:lnTo>
                <a:cubicBezTo>
                  <a:pt x="17977" y="8854"/>
                  <a:pt x="17991" y="8880"/>
                  <a:pt x="17991" y="8907"/>
                </a:cubicBezTo>
                <a:cubicBezTo>
                  <a:pt x="17964" y="8959"/>
                  <a:pt x="17977" y="8984"/>
                  <a:pt x="17964" y="9063"/>
                </a:cubicBezTo>
                <a:lnTo>
                  <a:pt x="17923" y="9140"/>
                </a:lnTo>
                <a:cubicBezTo>
                  <a:pt x="17923" y="9140"/>
                  <a:pt x="17923" y="9140"/>
                  <a:pt x="17909" y="9140"/>
                </a:cubicBezTo>
                <a:cubicBezTo>
                  <a:pt x="17923" y="9113"/>
                  <a:pt x="17923" y="9087"/>
                  <a:pt x="17923" y="9063"/>
                </a:cubicBezTo>
                <a:lnTo>
                  <a:pt x="17923" y="9063"/>
                </a:lnTo>
                <a:cubicBezTo>
                  <a:pt x="17909" y="9063"/>
                  <a:pt x="17909" y="9063"/>
                  <a:pt x="17909" y="9063"/>
                </a:cubicBezTo>
                <a:cubicBezTo>
                  <a:pt x="17909" y="9087"/>
                  <a:pt x="17896" y="9113"/>
                  <a:pt x="17896" y="9113"/>
                </a:cubicBezTo>
                <a:cubicBezTo>
                  <a:pt x="17896" y="9113"/>
                  <a:pt x="17896" y="9113"/>
                  <a:pt x="17883" y="9113"/>
                </a:cubicBezTo>
                <a:lnTo>
                  <a:pt x="17883" y="9113"/>
                </a:lnTo>
                <a:cubicBezTo>
                  <a:pt x="17883" y="9087"/>
                  <a:pt x="17896" y="9087"/>
                  <a:pt x="17896" y="9036"/>
                </a:cubicBezTo>
                <a:cubicBezTo>
                  <a:pt x="17883" y="9036"/>
                  <a:pt x="17883" y="9010"/>
                  <a:pt x="17883" y="9010"/>
                </a:cubicBezTo>
                <a:cubicBezTo>
                  <a:pt x="17896" y="8984"/>
                  <a:pt x="17896" y="8959"/>
                  <a:pt x="17909" y="8959"/>
                </a:cubicBezTo>
                <a:cubicBezTo>
                  <a:pt x="17909" y="8907"/>
                  <a:pt x="17896" y="8907"/>
                  <a:pt x="17896" y="8880"/>
                </a:cubicBezTo>
                <a:lnTo>
                  <a:pt x="17883" y="8880"/>
                </a:lnTo>
                <a:cubicBezTo>
                  <a:pt x="17883" y="8880"/>
                  <a:pt x="17883" y="8907"/>
                  <a:pt x="17869" y="8907"/>
                </a:cubicBezTo>
                <a:cubicBezTo>
                  <a:pt x="17856" y="8907"/>
                  <a:pt x="17842" y="8854"/>
                  <a:pt x="17842" y="8854"/>
                </a:cubicBezTo>
                <a:cubicBezTo>
                  <a:pt x="17856" y="8828"/>
                  <a:pt x="17869" y="8828"/>
                  <a:pt x="17896" y="8828"/>
                </a:cubicBezTo>
                <a:close/>
                <a:moveTo>
                  <a:pt x="17909" y="14920"/>
                </a:moveTo>
                <a:lnTo>
                  <a:pt x="17909" y="14920"/>
                </a:lnTo>
                <a:lnTo>
                  <a:pt x="17923" y="14920"/>
                </a:lnTo>
                <a:cubicBezTo>
                  <a:pt x="17923" y="14893"/>
                  <a:pt x="17949" y="14893"/>
                  <a:pt x="17964" y="14893"/>
                </a:cubicBezTo>
                <a:cubicBezTo>
                  <a:pt x="17991" y="14920"/>
                  <a:pt x="18004" y="14946"/>
                  <a:pt x="18018" y="14972"/>
                </a:cubicBezTo>
                <a:cubicBezTo>
                  <a:pt x="18018" y="14972"/>
                  <a:pt x="18018" y="14999"/>
                  <a:pt x="18004" y="14999"/>
                </a:cubicBezTo>
                <a:cubicBezTo>
                  <a:pt x="18004" y="14999"/>
                  <a:pt x="17923" y="14920"/>
                  <a:pt x="17909" y="14920"/>
                </a:cubicBezTo>
                <a:close/>
                <a:moveTo>
                  <a:pt x="18153" y="14790"/>
                </a:moveTo>
                <a:lnTo>
                  <a:pt x="18153" y="14790"/>
                </a:lnTo>
                <a:cubicBezTo>
                  <a:pt x="18139" y="14816"/>
                  <a:pt x="18112" y="14816"/>
                  <a:pt x="18098" y="14816"/>
                </a:cubicBezTo>
                <a:cubicBezTo>
                  <a:pt x="18098" y="14816"/>
                  <a:pt x="18098" y="14843"/>
                  <a:pt x="18086" y="14843"/>
                </a:cubicBezTo>
                <a:lnTo>
                  <a:pt x="18072" y="14843"/>
                </a:lnTo>
                <a:cubicBezTo>
                  <a:pt x="18058" y="14843"/>
                  <a:pt x="18058" y="14843"/>
                  <a:pt x="18044" y="14843"/>
                </a:cubicBezTo>
                <a:cubicBezTo>
                  <a:pt x="18031" y="14843"/>
                  <a:pt x="18004" y="14816"/>
                  <a:pt x="17977" y="14843"/>
                </a:cubicBezTo>
                <a:cubicBezTo>
                  <a:pt x="17977" y="14816"/>
                  <a:pt x="17977" y="14816"/>
                  <a:pt x="17977" y="14790"/>
                </a:cubicBezTo>
                <a:lnTo>
                  <a:pt x="17977" y="14790"/>
                </a:lnTo>
                <a:cubicBezTo>
                  <a:pt x="18004" y="14766"/>
                  <a:pt x="18018" y="14766"/>
                  <a:pt x="18044" y="14790"/>
                </a:cubicBezTo>
                <a:cubicBezTo>
                  <a:pt x="18058" y="14790"/>
                  <a:pt x="18058" y="14790"/>
                  <a:pt x="18072" y="14816"/>
                </a:cubicBezTo>
                <a:cubicBezTo>
                  <a:pt x="18086" y="14790"/>
                  <a:pt x="18112" y="14790"/>
                  <a:pt x="18126" y="14790"/>
                </a:cubicBezTo>
                <a:cubicBezTo>
                  <a:pt x="18126" y="14790"/>
                  <a:pt x="18126" y="14790"/>
                  <a:pt x="18126" y="14766"/>
                </a:cubicBezTo>
                <a:cubicBezTo>
                  <a:pt x="18139" y="14766"/>
                  <a:pt x="18153" y="14766"/>
                  <a:pt x="18153" y="14739"/>
                </a:cubicBezTo>
                <a:lnTo>
                  <a:pt x="18153" y="14739"/>
                </a:lnTo>
                <a:lnTo>
                  <a:pt x="18153" y="14739"/>
                </a:lnTo>
                <a:cubicBezTo>
                  <a:pt x="18166" y="14739"/>
                  <a:pt x="18166" y="14739"/>
                  <a:pt x="18166" y="14739"/>
                </a:cubicBezTo>
                <a:cubicBezTo>
                  <a:pt x="18166" y="14766"/>
                  <a:pt x="18166" y="14766"/>
                  <a:pt x="18166" y="14766"/>
                </a:cubicBezTo>
                <a:cubicBezTo>
                  <a:pt x="18153" y="14766"/>
                  <a:pt x="18153" y="14790"/>
                  <a:pt x="18153" y="14790"/>
                </a:cubicBezTo>
                <a:close/>
                <a:moveTo>
                  <a:pt x="18098" y="8803"/>
                </a:moveTo>
                <a:lnTo>
                  <a:pt x="18098" y="8803"/>
                </a:lnTo>
                <a:cubicBezTo>
                  <a:pt x="18058" y="8854"/>
                  <a:pt x="18072" y="8880"/>
                  <a:pt x="18044" y="8933"/>
                </a:cubicBezTo>
                <a:cubicBezTo>
                  <a:pt x="18031" y="8907"/>
                  <a:pt x="18031" y="8854"/>
                  <a:pt x="18004" y="8828"/>
                </a:cubicBezTo>
                <a:cubicBezTo>
                  <a:pt x="18004" y="8828"/>
                  <a:pt x="18004" y="8828"/>
                  <a:pt x="18018" y="8828"/>
                </a:cubicBezTo>
                <a:cubicBezTo>
                  <a:pt x="18031" y="8803"/>
                  <a:pt x="18044" y="8777"/>
                  <a:pt x="18044" y="8751"/>
                </a:cubicBezTo>
                <a:cubicBezTo>
                  <a:pt x="18072" y="8777"/>
                  <a:pt x="18098" y="8751"/>
                  <a:pt x="18112" y="8698"/>
                </a:cubicBezTo>
                <a:cubicBezTo>
                  <a:pt x="18126" y="8698"/>
                  <a:pt x="18153" y="8724"/>
                  <a:pt x="18166" y="8751"/>
                </a:cubicBezTo>
                <a:lnTo>
                  <a:pt x="18166" y="8751"/>
                </a:lnTo>
                <a:cubicBezTo>
                  <a:pt x="18153" y="8777"/>
                  <a:pt x="18139" y="8828"/>
                  <a:pt x="18126" y="8854"/>
                </a:cubicBezTo>
                <a:cubicBezTo>
                  <a:pt x="18126" y="8828"/>
                  <a:pt x="18112" y="8803"/>
                  <a:pt x="18098" y="8803"/>
                </a:cubicBezTo>
                <a:close/>
                <a:moveTo>
                  <a:pt x="18356" y="14168"/>
                </a:moveTo>
                <a:lnTo>
                  <a:pt x="18356" y="14168"/>
                </a:lnTo>
                <a:lnTo>
                  <a:pt x="18356" y="14168"/>
                </a:lnTo>
                <a:cubicBezTo>
                  <a:pt x="18369" y="14168"/>
                  <a:pt x="18382" y="14168"/>
                  <a:pt x="18382" y="14142"/>
                </a:cubicBezTo>
                <a:cubicBezTo>
                  <a:pt x="18396" y="14142"/>
                  <a:pt x="18396" y="14168"/>
                  <a:pt x="18396" y="14168"/>
                </a:cubicBezTo>
                <a:cubicBezTo>
                  <a:pt x="18410" y="14168"/>
                  <a:pt x="18410" y="14195"/>
                  <a:pt x="18423" y="14195"/>
                </a:cubicBezTo>
                <a:cubicBezTo>
                  <a:pt x="18423" y="14195"/>
                  <a:pt x="18423" y="14195"/>
                  <a:pt x="18423" y="14221"/>
                </a:cubicBezTo>
                <a:cubicBezTo>
                  <a:pt x="18396" y="14271"/>
                  <a:pt x="18369" y="14221"/>
                  <a:pt x="18356" y="14168"/>
                </a:cubicBezTo>
                <a:close/>
                <a:moveTo>
                  <a:pt x="18423" y="14790"/>
                </a:moveTo>
                <a:lnTo>
                  <a:pt x="18423" y="14790"/>
                </a:lnTo>
                <a:cubicBezTo>
                  <a:pt x="18382" y="14843"/>
                  <a:pt x="18328" y="14843"/>
                  <a:pt x="18288" y="14893"/>
                </a:cubicBezTo>
                <a:cubicBezTo>
                  <a:pt x="18261" y="14946"/>
                  <a:pt x="18247" y="14999"/>
                  <a:pt x="18193" y="14999"/>
                </a:cubicBezTo>
                <a:cubicBezTo>
                  <a:pt x="18207" y="14999"/>
                  <a:pt x="18207" y="14946"/>
                  <a:pt x="18207" y="14920"/>
                </a:cubicBezTo>
                <a:cubicBezTo>
                  <a:pt x="18221" y="14893"/>
                  <a:pt x="18261" y="14893"/>
                  <a:pt x="18275" y="14869"/>
                </a:cubicBezTo>
                <a:cubicBezTo>
                  <a:pt x="18288" y="14843"/>
                  <a:pt x="18288" y="14816"/>
                  <a:pt x="18302" y="14816"/>
                </a:cubicBezTo>
                <a:cubicBezTo>
                  <a:pt x="18342" y="14790"/>
                  <a:pt x="18382" y="14790"/>
                  <a:pt x="18410" y="14766"/>
                </a:cubicBezTo>
                <a:cubicBezTo>
                  <a:pt x="18423" y="14766"/>
                  <a:pt x="18423" y="14766"/>
                  <a:pt x="18423" y="14790"/>
                </a:cubicBezTo>
                <a:close/>
                <a:moveTo>
                  <a:pt x="18004" y="13909"/>
                </a:moveTo>
                <a:lnTo>
                  <a:pt x="18004" y="13909"/>
                </a:lnTo>
                <a:cubicBezTo>
                  <a:pt x="18018" y="13935"/>
                  <a:pt x="18018" y="13935"/>
                  <a:pt x="18018" y="13935"/>
                </a:cubicBezTo>
                <a:cubicBezTo>
                  <a:pt x="18031" y="13962"/>
                  <a:pt x="18044" y="13962"/>
                  <a:pt x="18044" y="13962"/>
                </a:cubicBezTo>
                <a:cubicBezTo>
                  <a:pt x="18058" y="13935"/>
                  <a:pt x="18072" y="13909"/>
                  <a:pt x="18072" y="13883"/>
                </a:cubicBezTo>
                <a:cubicBezTo>
                  <a:pt x="18086" y="13883"/>
                  <a:pt x="18086" y="13909"/>
                  <a:pt x="18086" y="13909"/>
                </a:cubicBezTo>
                <a:cubicBezTo>
                  <a:pt x="18098" y="13909"/>
                  <a:pt x="18139" y="13883"/>
                  <a:pt x="18153" y="13883"/>
                </a:cubicBezTo>
                <a:cubicBezTo>
                  <a:pt x="18153" y="13856"/>
                  <a:pt x="18153" y="13856"/>
                  <a:pt x="18166" y="13856"/>
                </a:cubicBezTo>
                <a:cubicBezTo>
                  <a:pt x="18180" y="13856"/>
                  <a:pt x="18180" y="13856"/>
                  <a:pt x="18180" y="13883"/>
                </a:cubicBezTo>
                <a:lnTo>
                  <a:pt x="18180" y="13909"/>
                </a:lnTo>
                <a:lnTo>
                  <a:pt x="18180" y="13909"/>
                </a:lnTo>
                <a:cubicBezTo>
                  <a:pt x="18166" y="13909"/>
                  <a:pt x="18166" y="13909"/>
                  <a:pt x="18153" y="13909"/>
                </a:cubicBezTo>
                <a:cubicBezTo>
                  <a:pt x="18139" y="13935"/>
                  <a:pt x="18126" y="13935"/>
                  <a:pt x="18126" y="13962"/>
                </a:cubicBezTo>
                <a:cubicBezTo>
                  <a:pt x="18112" y="13986"/>
                  <a:pt x="18098" y="13986"/>
                  <a:pt x="18086" y="14012"/>
                </a:cubicBezTo>
                <a:cubicBezTo>
                  <a:pt x="18072" y="14012"/>
                  <a:pt x="18072" y="14012"/>
                  <a:pt x="18058" y="14012"/>
                </a:cubicBezTo>
                <a:lnTo>
                  <a:pt x="18058" y="14012"/>
                </a:lnTo>
                <a:lnTo>
                  <a:pt x="18058" y="14012"/>
                </a:lnTo>
                <a:cubicBezTo>
                  <a:pt x="18086" y="14039"/>
                  <a:pt x="18112" y="14118"/>
                  <a:pt x="18126" y="14168"/>
                </a:cubicBezTo>
                <a:cubicBezTo>
                  <a:pt x="18112" y="14221"/>
                  <a:pt x="18126" y="14245"/>
                  <a:pt x="18153" y="14271"/>
                </a:cubicBezTo>
                <a:cubicBezTo>
                  <a:pt x="18153" y="14298"/>
                  <a:pt x="18153" y="14298"/>
                  <a:pt x="18153" y="14298"/>
                </a:cubicBezTo>
                <a:cubicBezTo>
                  <a:pt x="18112" y="14298"/>
                  <a:pt x="18098" y="14324"/>
                  <a:pt x="18098" y="14351"/>
                </a:cubicBezTo>
                <a:cubicBezTo>
                  <a:pt x="18086" y="14351"/>
                  <a:pt x="18086" y="14351"/>
                  <a:pt x="18072" y="14351"/>
                </a:cubicBezTo>
                <a:cubicBezTo>
                  <a:pt x="18072" y="14324"/>
                  <a:pt x="18072" y="14298"/>
                  <a:pt x="18072" y="14271"/>
                </a:cubicBezTo>
                <a:cubicBezTo>
                  <a:pt x="18058" y="14245"/>
                  <a:pt x="18044" y="14221"/>
                  <a:pt x="18031" y="14195"/>
                </a:cubicBezTo>
                <a:cubicBezTo>
                  <a:pt x="18031" y="14168"/>
                  <a:pt x="18058" y="14142"/>
                  <a:pt x="18044" y="14118"/>
                </a:cubicBezTo>
                <a:cubicBezTo>
                  <a:pt x="18018" y="14118"/>
                  <a:pt x="18004" y="14118"/>
                  <a:pt x="17991" y="14142"/>
                </a:cubicBezTo>
                <a:cubicBezTo>
                  <a:pt x="17991" y="14168"/>
                  <a:pt x="18004" y="14195"/>
                  <a:pt x="18004" y="14221"/>
                </a:cubicBezTo>
                <a:cubicBezTo>
                  <a:pt x="18004" y="14245"/>
                  <a:pt x="17991" y="14271"/>
                  <a:pt x="17991" y="14298"/>
                </a:cubicBezTo>
                <a:cubicBezTo>
                  <a:pt x="17991" y="14324"/>
                  <a:pt x="18004" y="14324"/>
                  <a:pt x="18004" y="14351"/>
                </a:cubicBezTo>
                <a:cubicBezTo>
                  <a:pt x="18004" y="14351"/>
                  <a:pt x="17991" y="14375"/>
                  <a:pt x="17991" y="14401"/>
                </a:cubicBezTo>
                <a:cubicBezTo>
                  <a:pt x="17991" y="14401"/>
                  <a:pt x="17991" y="14427"/>
                  <a:pt x="18004" y="14427"/>
                </a:cubicBezTo>
                <a:cubicBezTo>
                  <a:pt x="17977" y="14454"/>
                  <a:pt x="17964" y="14454"/>
                  <a:pt x="17949" y="14454"/>
                </a:cubicBezTo>
                <a:cubicBezTo>
                  <a:pt x="17937" y="14454"/>
                  <a:pt x="17964" y="14271"/>
                  <a:pt x="17949" y="14195"/>
                </a:cubicBezTo>
                <a:cubicBezTo>
                  <a:pt x="17937" y="14195"/>
                  <a:pt x="17923" y="14195"/>
                  <a:pt x="17909" y="14195"/>
                </a:cubicBezTo>
                <a:cubicBezTo>
                  <a:pt x="17909" y="14168"/>
                  <a:pt x="17909" y="14142"/>
                  <a:pt x="17909" y="14118"/>
                </a:cubicBezTo>
                <a:cubicBezTo>
                  <a:pt x="17909" y="14065"/>
                  <a:pt x="17923" y="14039"/>
                  <a:pt x="17937" y="14012"/>
                </a:cubicBezTo>
                <a:cubicBezTo>
                  <a:pt x="17937" y="13986"/>
                  <a:pt x="17937" y="13962"/>
                  <a:pt x="17937" y="13935"/>
                </a:cubicBezTo>
                <a:cubicBezTo>
                  <a:pt x="17937" y="13909"/>
                  <a:pt x="17937" y="13909"/>
                  <a:pt x="17949" y="13883"/>
                </a:cubicBezTo>
                <a:cubicBezTo>
                  <a:pt x="17949" y="13883"/>
                  <a:pt x="17949" y="13883"/>
                  <a:pt x="17964" y="13883"/>
                </a:cubicBezTo>
                <a:cubicBezTo>
                  <a:pt x="17949" y="13779"/>
                  <a:pt x="17964" y="13702"/>
                  <a:pt x="17991" y="13676"/>
                </a:cubicBezTo>
                <a:cubicBezTo>
                  <a:pt x="18004" y="13676"/>
                  <a:pt x="18004" y="13702"/>
                  <a:pt x="18004" y="13702"/>
                </a:cubicBezTo>
                <a:cubicBezTo>
                  <a:pt x="18018" y="13676"/>
                  <a:pt x="18018" y="13650"/>
                  <a:pt x="18031" y="13650"/>
                </a:cubicBezTo>
                <a:cubicBezTo>
                  <a:pt x="18058" y="13623"/>
                  <a:pt x="18072" y="13650"/>
                  <a:pt x="18086" y="13676"/>
                </a:cubicBezTo>
                <a:cubicBezTo>
                  <a:pt x="18098" y="13676"/>
                  <a:pt x="18112" y="13676"/>
                  <a:pt x="18112" y="13676"/>
                </a:cubicBezTo>
                <a:cubicBezTo>
                  <a:pt x="18126" y="13676"/>
                  <a:pt x="18139" y="13676"/>
                  <a:pt x="18153" y="13702"/>
                </a:cubicBezTo>
                <a:lnTo>
                  <a:pt x="18166" y="13676"/>
                </a:lnTo>
                <a:cubicBezTo>
                  <a:pt x="18207" y="13676"/>
                  <a:pt x="18235" y="13702"/>
                  <a:pt x="18261" y="13650"/>
                </a:cubicBezTo>
                <a:lnTo>
                  <a:pt x="18261" y="13623"/>
                </a:lnTo>
                <a:cubicBezTo>
                  <a:pt x="18261" y="13597"/>
                  <a:pt x="18275" y="13571"/>
                  <a:pt x="18288" y="13571"/>
                </a:cubicBezTo>
                <a:cubicBezTo>
                  <a:pt x="18288" y="13623"/>
                  <a:pt x="18288" y="13650"/>
                  <a:pt x="18275" y="13676"/>
                </a:cubicBezTo>
                <a:cubicBezTo>
                  <a:pt x="18221" y="13806"/>
                  <a:pt x="18193" y="13727"/>
                  <a:pt x="18112" y="13727"/>
                </a:cubicBezTo>
                <a:cubicBezTo>
                  <a:pt x="18044" y="13727"/>
                  <a:pt x="18004" y="13702"/>
                  <a:pt x="17977" y="13779"/>
                </a:cubicBezTo>
                <a:cubicBezTo>
                  <a:pt x="17977" y="13806"/>
                  <a:pt x="17977" y="13832"/>
                  <a:pt x="17977" y="13856"/>
                </a:cubicBezTo>
                <a:cubicBezTo>
                  <a:pt x="17977" y="13883"/>
                  <a:pt x="18004" y="13883"/>
                  <a:pt x="18004" y="13909"/>
                </a:cubicBezTo>
                <a:close/>
                <a:moveTo>
                  <a:pt x="17856" y="14843"/>
                </a:moveTo>
                <a:lnTo>
                  <a:pt x="17856" y="14843"/>
                </a:lnTo>
                <a:cubicBezTo>
                  <a:pt x="17828" y="14843"/>
                  <a:pt x="17815" y="14869"/>
                  <a:pt x="17774" y="14843"/>
                </a:cubicBezTo>
                <a:cubicBezTo>
                  <a:pt x="17774" y="14816"/>
                  <a:pt x="17774" y="14816"/>
                  <a:pt x="17774" y="14790"/>
                </a:cubicBezTo>
                <a:cubicBezTo>
                  <a:pt x="17788" y="14790"/>
                  <a:pt x="17788" y="14790"/>
                  <a:pt x="17802" y="14790"/>
                </a:cubicBezTo>
                <a:cubicBezTo>
                  <a:pt x="17802" y="14790"/>
                  <a:pt x="17815" y="14790"/>
                  <a:pt x="17828" y="14790"/>
                </a:cubicBezTo>
                <a:cubicBezTo>
                  <a:pt x="17842" y="14790"/>
                  <a:pt x="17842" y="14843"/>
                  <a:pt x="17869" y="14790"/>
                </a:cubicBezTo>
                <a:cubicBezTo>
                  <a:pt x="17856" y="14790"/>
                  <a:pt x="17856" y="14790"/>
                  <a:pt x="17856" y="14790"/>
                </a:cubicBezTo>
                <a:cubicBezTo>
                  <a:pt x="17856" y="14790"/>
                  <a:pt x="17842" y="14790"/>
                  <a:pt x="17842" y="14766"/>
                </a:cubicBezTo>
                <a:cubicBezTo>
                  <a:pt x="17842" y="14766"/>
                  <a:pt x="17842" y="14766"/>
                  <a:pt x="17842" y="14739"/>
                </a:cubicBezTo>
                <a:lnTo>
                  <a:pt x="17842" y="14739"/>
                </a:lnTo>
                <a:cubicBezTo>
                  <a:pt x="17856" y="14739"/>
                  <a:pt x="17856" y="14739"/>
                  <a:pt x="17869" y="14766"/>
                </a:cubicBezTo>
                <a:cubicBezTo>
                  <a:pt x="17883" y="14766"/>
                  <a:pt x="17883" y="14766"/>
                  <a:pt x="17883" y="14766"/>
                </a:cubicBezTo>
                <a:lnTo>
                  <a:pt x="17883" y="14790"/>
                </a:lnTo>
                <a:cubicBezTo>
                  <a:pt x="17896" y="14790"/>
                  <a:pt x="17896" y="14766"/>
                  <a:pt x="17896" y="14766"/>
                </a:cubicBezTo>
                <a:cubicBezTo>
                  <a:pt x="17909" y="14766"/>
                  <a:pt x="17909" y="14766"/>
                  <a:pt x="17909" y="14766"/>
                </a:cubicBezTo>
                <a:cubicBezTo>
                  <a:pt x="17909" y="14790"/>
                  <a:pt x="17909" y="14790"/>
                  <a:pt x="17909" y="14790"/>
                </a:cubicBezTo>
                <a:cubicBezTo>
                  <a:pt x="17923" y="14790"/>
                  <a:pt x="17923" y="14790"/>
                  <a:pt x="17923" y="14816"/>
                </a:cubicBezTo>
                <a:lnTo>
                  <a:pt x="17923" y="14816"/>
                </a:lnTo>
                <a:cubicBezTo>
                  <a:pt x="17909" y="14816"/>
                  <a:pt x="17909" y="14816"/>
                  <a:pt x="17896" y="14816"/>
                </a:cubicBezTo>
                <a:cubicBezTo>
                  <a:pt x="17896" y="14816"/>
                  <a:pt x="17883" y="14843"/>
                  <a:pt x="17869" y="14816"/>
                </a:cubicBezTo>
                <a:lnTo>
                  <a:pt x="17869" y="14816"/>
                </a:lnTo>
                <a:lnTo>
                  <a:pt x="17869" y="14816"/>
                </a:lnTo>
                <a:lnTo>
                  <a:pt x="17869" y="14816"/>
                </a:lnTo>
                <a:cubicBezTo>
                  <a:pt x="17869" y="14816"/>
                  <a:pt x="17869" y="14816"/>
                  <a:pt x="17856" y="14843"/>
                </a:cubicBezTo>
                <a:close/>
                <a:moveTo>
                  <a:pt x="17679" y="14739"/>
                </a:moveTo>
                <a:lnTo>
                  <a:pt x="17679" y="14739"/>
                </a:lnTo>
                <a:cubicBezTo>
                  <a:pt x="17693" y="14766"/>
                  <a:pt x="17693" y="14766"/>
                  <a:pt x="17707" y="14766"/>
                </a:cubicBezTo>
                <a:lnTo>
                  <a:pt x="17707" y="14766"/>
                </a:lnTo>
                <a:cubicBezTo>
                  <a:pt x="17693" y="14790"/>
                  <a:pt x="17679" y="14790"/>
                  <a:pt x="17679" y="14816"/>
                </a:cubicBezTo>
                <a:cubicBezTo>
                  <a:pt x="17667" y="14790"/>
                  <a:pt x="17653" y="14790"/>
                  <a:pt x="17639" y="14766"/>
                </a:cubicBezTo>
                <a:lnTo>
                  <a:pt x="17639" y="14766"/>
                </a:lnTo>
                <a:cubicBezTo>
                  <a:pt x="17653" y="14766"/>
                  <a:pt x="17667" y="14766"/>
                  <a:pt x="17679" y="14739"/>
                </a:cubicBezTo>
                <a:close/>
                <a:moveTo>
                  <a:pt x="17667" y="13208"/>
                </a:moveTo>
                <a:lnTo>
                  <a:pt x="17667" y="13208"/>
                </a:lnTo>
                <a:cubicBezTo>
                  <a:pt x="17667" y="13208"/>
                  <a:pt x="17667" y="13208"/>
                  <a:pt x="17679" y="13208"/>
                </a:cubicBezTo>
                <a:cubicBezTo>
                  <a:pt x="17679" y="13235"/>
                  <a:pt x="17679" y="13235"/>
                  <a:pt x="17679" y="13261"/>
                </a:cubicBezTo>
                <a:cubicBezTo>
                  <a:pt x="17667" y="13287"/>
                  <a:pt x="17653" y="13287"/>
                  <a:pt x="17639" y="13287"/>
                </a:cubicBezTo>
                <a:cubicBezTo>
                  <a:pt x="17639" y="13287"/>
                  <a:pt x="17625" y="13287"/>
                  <a:pt x="17625" y="13261"/>
                </a:cubicBezTo>
                <a:cubicBezTo>
                  <a:pt x="17625" y="13261"/>
                  <a:pt x="17625" y="13261"/>
                  <a:pt x="17625" y="13235"/>
                </a:cubicBezTo>
                <a:cubicBezTo>
                  <a:pt x="17639" y="13235"/>
                  <a:pt x="17653" y="13208"/>
                  <a:pt x="17667" y="13184"/>
                </a:cubicBezTo>
                <a:cubicBezTo>
                  <a:pt x="17667" y="13184"/>
                  <a:pt x="17667" y="13184"/>
                  <a:pt x="17667" y="13208"/>
                </a:cubicBezTo>
                <a:close/>
                <a:moveTo>
                  <a:pt x="17383" y="11525"/>
                </a:moveTo>
                <a:lnTo>
                  <a:pt x="17383" y="11525"/>
                </a:lnTo>
                <a:cubicBezTo>
                  <a:pt x="17409" y="11552"/>
                  <a:pt x="17409" y="11552"/>
                  <a:pt x="17450" y="11552"/>
                </a:cubicBezTo>
                <a:lnTo>
                  <a:pt x="17450" y="11578"/>
                </a:lnTo>
                <a:cubicBezTo>
                  <a:pt x="17436" y="11629"/>
                  <a:pt x="17409" y="11655"/>
                  <a:pt x="17383" y="11681"/>
                </a:cubicBezTo>
                <a:cubicBezTo>
                  <a:pt x="17383" y="11629"/>
                  <a:pt x="17383" y="11578"/>
                  <a:pt x="17383" y="11525"/>
                </a:cubicBezTo>
                <a:close/>
                <a:moveTo>
                  <a:pt x="17450" y="11837"/>
                </a:moveTo>
                <a:lnTo>
                  <a:pt x="17450" y="11837"/>
                </a:lnTo>
                <a:cubicBezTo>
                  <a:pt x="17436" y="11811"/>
                  <a:pt x="17409" y="11811"/>
                  <a:pt x="17409" y="11758"/>
                </a:cubicBezTo>
                <a:lnTo>
                  <a:pt x="17409" y="11758"/>
                </a:lnTo>
                <a:cubicBezTo>
                  <a:pt x="17436" y="11734"/>
                  <a:pt x="17436" y="11681"/>
                  <a:pt x="17450" y="11629"/>
                </a:cubicBezTo>
                <a:cubicBezTo>
                  <a:pt x="17450" y="11629"/>
                  <a:pt x="17450" y="11629"/>
                  <a:pt x="17450" y="11602"/>
                </a:cubicBezTo>
                <a:cubicBezTo>
                  <a:pt x="17464" y="11629"/>
                  <a:pt x="17464" y="11629"/>
                  <a:pt x="17464" y="11629"/>
                </a:cubicBezTo>
                <a:cubicBezTo>
                  <a:pt x="17464" y="11708"/>
                  <a:pt x="17436" y="11734"/>
                  <a:pt x="17464" y="11811"/>
                </a:cubicBezTo>
                <a:cubicBezTo>
                  <a:pt x="17450" y="11837"/>
                  <a:pt x="17450" y="11837"/>
                  <a:pt x="17450" y="11837"/>
                </a:cubicBezTo>
                <a:close/>
                <a:moveTo>
                  <a:pt x="17341" y="11343"/>
                </a:moveTo>
                <a:lnTo>
                  <a:pt x="17341" y="11343"/>
                </a:lnTo>
                <a:cubicBezTo>
                  <a:pt x="17355" y="11369"/>
                  <a:pt x="17341" y="11448"/>
                  <a:pt x="17329" y="11473"/>
                </a:cubicBezTo>
                <a:cubicBezTo>
                  <a:pt x="17301" y="11422"/>
                  <a:pt x="17301" y="11369"/>
                  <a:pt x="17288" y="11319"/>
                </a:cubicBezTo>
                <a:lnTo>
                  <a:pt x="17288" y="11319"/>
                </a:lnTo>
                <a:cubicBezTo>
                  <a:pt x="17288" y="11319"/>
                  <a:pt x="17301" y="11319"/>
                  <a:pt x="17315" y="11319"/>
                </a:cubicBezTo>
                <a:cubicBezTo>
                  <a:pt x="17329" y="11319"/>
                  <a:pt x="17329" y="11319"/>
                  <a:pt x="17341" y="11343"/>
                </a:cubicBezTo>
                <a:close/>
                <a:moveTo>
                  <a:pt x="17315" y="10176"/>
                </a:moveTo>
                <a:lnTo>
                  <a:pt x="17315" y="10176"/>
                </a:lnTo>
                <a:cubicBezTo>
                  <a:pt x="17315" y="10203"/>
                  <a:pt x="17315" y="10282"/>
                  <a:pt x="17301" y="10282"/>
                </a:cubicBezTo>
                <a:cubicBezTo>
                  <a:pt x="17288" y="10229"/>
                  <a:pt x="17261" y="10203"/>
                  <a:pt x="17261" y="10126"/>
                </a:cubicBezTo>
                <a:cubicBezTo>
                  <a:pt x="17261" y="10073"/>
                  <a:pt x="17301" y="9944"/>
                  <a:pt x="17315" y="9917"/>
                </a:cubicBezTo>
                <a:cubicBezTo>
                  <a:pt x="17329" y="9891"/>
                  <a:pt x="17341" y="9891"/>
                  <a:pt x="17355" y="9867"/>
                </a:cubicBezTo>
                <a:cubicBezTo>
                  <a:pt x="17355" y="9891"/>
                  <a:pt x="17369" y="9891"/>
                  <a:pt x="17369" y="9917"/>
                </a:cubicBezTo>
                <a:cubicBezTo>
                  <a:pt x="17355" y="9970"/>
                  <a:pt x="17355" y="10020"/>
                  <a:pt x="17341" y="10100"/>
                </a:cubicBezTo>
                <a:cubicBezTo>
                  <a:pt x="17341" y="10126"/>
                  <a:pt x="17329" y="10150"/>
                  <a:pt x="17315" y="10176"/>
                </a:cubicBezTo>
                <a:close/>
                <a:moveTo>
                  <a:pt x="17490" y="11369"/>
                </a:moveTo>
                <a:lnTo>
                  <a:pt x="17490" y="11369"/>
                </a:lnTo>
                <a:cubicBezTo>
                  <a:pt x="17478" y="11369"/>
                  <a:pt x="17478" y="11369"/>
                  <a:pt x="17464" y="11369"/>
                </a:cubicBezTo>
                <a:cubicBezTo>
                  <a:pt x="17464" y="11319"/>
                  <a:pt x="17423" y="11266"/>
                  <a:pt x="17409" y="11266"/>
                </a:cubicBezTo>
                <a:lnTo>
                  <a:pt x="17409" y="11266"/>
                </a:lnTo>
                <a:cubicBezTo>
                  <a:pt x="17409" y="11292"/>
                  <a:pt x="17409" y="11292"/>
                  <a:pt x="17409" y="11319"/>
                </a:cubicBezTo>
                <a:cubicBezTo>
                  <a:pt x="17409" y="11319"/>
                  <a:pt x="17409" y="11319"/>
                  <a:pt x="17409" y="11343"/>
                </a:cubicBezTo>
                <a:lnTo>
                  <a:pt x="17409" y="11319"/>
                </a:lnTo>
                <a:cubicBezTo>
                  <a:pt x="17396" y="11292"/>
                  <a:pt x="17383" y="11266"/>
                  <a:pt x="17355" y="11266"/>
                </a:cubicBezTo>
                <a:cubicBezTo>
                  <a:pt x="17341" y="11266"/>
                  <a:pt x="17341" y="11292"/>
                  <a:pt x="17329" y="11292"/>
                </a:cubicBezTo>
                <a:cubicBezTo>
                  <a:pt x="17315" y="11266"/>
                  <a:pt x="17301" y="11266"/>
                  <a:pt x="17301" y="11240"/>
                </a:cubicBezTo>
                <a:cubicBezTo>
                  <a:pt x="17301" y="11216"/>
                  <a:pt x="17301" y="11216"/>
                  <a:pt x="17315" y="11187"/>
                </a:cubicBezTo>
                <a:cubicBezTo>
                  <a:pt x="17315" y="11216"/>
                  <a:pt x="17329" y="11216"/>
                  <a:pt x="17329" y="11216"/>
                </a:cubicBezTo>
                <a:cubicBezTo>
                  <a:pt x="17341" y="11216"/>
                  <a:pt x="17341" y="11216"/>
                  <a:pt x="17341" y="11216"/>
                </a:cubicBezTo>
                <a:lnTo>
                  <a:pt x="17341" y="11187"/>
                </a:lnTo>
                <a:cubicBezTo>
                  <a:pt x="17315" y="11187"/>
                  <a:pt x="17315" y="11163"/>
                  <a:pt x="17288" y="11163"/>
                </a:cubicBezTo>
                <a:cubicBezTo>
                  <a:pt x="17288" y="11163"/>
                  <a:pt x="17288" y="11163"/>
                  <a:pt x="17288" y="11187"/>
                </a:cubicBezTo>
                <a:cubicBezTo>
                  <a:pt x="17234" y="11136"/>
                  <a:pt x="17261" y="11060"/>
                  <a:pt x="17247" y="10981"/>
                </a:cubicBezTo>
                <a:lnTo>
                  <a:pt x="17247" y="10954"/>
                </a:lnTo>
                <a:lnTo>
                  <a:pt x="17247" y="10954"/>
                </a:lnTo>
                <a:cubicBezTo>
                  <a:pt x="17261" y="10981"/>
                  <a:pt x="17274" y="11007"/>
                  <a:pt x="17274" y="11007"/>
                </a:cubicBezTo>
                <a:cubicBezTo>
                  <a:pt x="17288" y="10904"/>
                  <a:pt x="17261" y="10748"/>
                  <a:pt x="17315" y="10697"/>
                </a:cubicBezTo>
                <a:cubicBezTo>
                  <a:pt x="17329" y="10697"/>
                  <a:pt x="17341" y="10721"/>
                  <a:pt x="17355" y="10721"/>
                </a:cubicBezTo>
                <a:cubicBezTo>
                  <a:pt x="17383" y="10748"/>
                  <a:pt x="17383" y="10721"/>
                  <a:pt x="17396" y="10721"/>
                </a:cubicBezTo>
                <a:cubicBezTo>
                  <a:pt x="17396" y="10721"/>
                  <a:pt x="17396" y="10721"/>
                  <a:pt x="17396" y="10748"/>
                </a:cubicBezTo>
                <a:cubicBezTo>
                  <a:pt x="17383" y="10798"/>
                  <a:pt x="17396" y="10825"/>
                  <a:pt x="17409" y="10877"/>
                </a:cubicBezTo>
                <a:cubicBezTo>
                  <a:pt x="17409" y="10954"/>
                  <a:pt x="17383" y="10981"/>
                  <a:pt x="17341" y="11033"/>
                </a:cubicBezTo>
                <a:cubicBezTo>
                  <a:pt x="17355" y="11060"/>
                  <a:pt x="17341" y="11084"/>
                  <a:pt x="17341" y="11084"/>
                </a:cubicBezTo>
                <a:cubicBezTo>
                  <a:pt x="17355" y="11136"/>
                  <a:pt x="17355" y="11240"/>
                  <a:pt x="17396" y="11266"/>
                </a:cubicBezTo>
                <a:cubicBezTo>
                  <a:pt x="17396" y="11240"/>
                  <a:pt x="17409" y="11216"/>
                  <a:pt x="17409" y="11216"/>
                </a:cubicBezTo>
                <a:cubicBezTo>
                  <a:pt x="17423" y="11216"/>
                  <a:pt x="17423" y="11216"/>
                  <a:pt x="17423" y="11216"/>
                </a:cubicBezTo>
                <a:cubicBezTo>
                  <a:pt x="17436" y="11240"/>
                  <a:pt x="17436" y="11266"/>
                  <a:pt x="17450" y="11292"/>
                </a:cubicBezTo>
                <a:cubicBezTo>
                  <a:pt x="17450" y="11292"/>
                  <a:pt x="17450" y="11292"/>
                  <a:pt x="17464" y="11292"/>
                </a:cubicBezTo>
                <a:cubicBezTo>
                  <a:pt x="17464" y="11266"/>
                  <a:pt x="17464" y="11266"/>
                  <a:pt x="17478" y="11240"/>
                </a:cubicBezTo>
                <a:cubicBezTo>
                  <a:pt x="17478" y="11266"/>
                  <a:pt x="17490" y="11266"/>
                  <a:pt x="17490" y="11266"/>
                </a:cubicBezTo>
                <a:lnTo>
                  <a:pt x="17490" y="11266"/>
                </a:lnTo>
                <a:lnTo>
                  <a:pt x="17490" y="11266"/>
                </a:lnTo>
                <a:cubicBezTo>
                  <a:pt x="17490" y="11292"/>
                  <a:pt x="17478" y="11292"/>
                  <a:pt x="17478" y="11292"/>
                </a:cubicBezTo>
                <a:cubicBezTo>
                  <a:pt x="17478" y="11319"/>
                  <a:pt x="17490" y="11343"/>
                  <a:pt x="17504" y="11369"/>
                </a:cubicBezTo>
                <a:cubicBezTo>
                  <a:pt x="17490" y="11369"/>
                  <a:pt x="17490" y="11369"/>
                  <a:pt x="17490" y="11369"/>
                </a:cubicBezTo>
                <a:close/>
                <a:moveTo>
                  <a:pt x="17531" y="11448"/>
                </a:moveTo>
                <a:lnTo>
                  <a:pt x="17531" y="11448"/>
                </a:lnTo>
                <a:cubicBezTo>
                  <a:pt x="17531" y="11422"/>
                  <a:pt x="17545" y="11422"/>
                  <a:pt x="17558" y="11422"/>
                </a:cubicBezTo>
                <a:cubicBezTo>
                  <a:pt x="17572" y="11422"/>
                  <a:pt x="17572" y="11422"/>
                  <a:pt x="17572" y="11422"/>
                </a:cubicBezTo>
                <a:cubicBezTo>
                  <a:pt x="17585" y="11473"/>
                  <a:pt x="17599" y="11552"/>
                  <a:pt x="17599" y="11578"/>
                </a:cubicBezTo>
                <a:lnTo>
                  <a:pt x="17599" y="11578"/>
                </a:lnTo>
                <a:cubicBezTo>
                  <a:pt x="17599" y="11602"/>
                  <a:pt x="17585" y="11602"/>
                  <a:pt x="17585" y="11602"/>
                </a:cubicBezTo>
                <a:cubicBezTo>
                  <a:pt x="17585" y="11578"/>
                  <a:pt x="17572" y="11578"/>
                  <a:pt x="17558" y="11552"/>
                </a:cubicBezTo>
                <a:cubicBezTo>
                  <a:pt x="17558" y="11525"/>
                  <a:pt x="17572" y="11525"/>
                  <a:pt x="17558" y="11499"/>
                </a:cubicBezTo>
                <a:cubicBezTo>
                  <a:pt x="17545" y="11499"/>
                  <a:pt x="17531" y="11473"/>
                  <a:pt x="17531" y="11448"/>
                </a:cubicBezTo>
                <a:close/>
                <a:moveTo>
                  <a:pt x="17653" y="12044"/>
                </a:moveTo>
                <a:lnTo>
                  <a:pt x="17653" y="12044"/>
                </a:lnTo>
                <a:cubicBezTo>
                  <a:pt x="17653" y="12070"/>
                  <a:pt x="17639" y="12097"/>
                  <a:pt x="17639" y="12121"/>
                </a:cubicBezTo>
                <a:lnTo>
                  <a:pt x="17625" y="12121"/>
                </a:lnTo>
                <a:cubicBezTo>
                  <a:pt x="17625" y="12097"/>
                  <a:pt x="17625" y="12070"/>
                  <a:pt x="17612" y="12070"/>
                </a:cubicBezTo>
                <a:cubicBezTo>
                  <a:pt x="17599" y="12070"/>
                  <a:pt x="17599" y="12097"/>
                  <a:pt x="17585" y="12121"/>
                </a:cubicBezTo>
                <a:cubicBezTo>
                  <a:pt x="17585" y="12173"/>
                  <a:pt x="17625" y="12200"/>
                  <a:pt x="17585" y="12253"/>
                </a:cubicBezTo>
                <a:lnTo>
                  <a:pt x="17585" y="12253"/>
                </a:lnTo>
                <a:cubicBezTo>
                  <a:pt x="17585" y="12253"/>
                  <a:pt x="17585" y="12253"/>
                  <a:pt x="17572" y="12253"/>
                </a:cubicBezTo>
                <a:cubicBezTo>
                  <a:pt x="17585" y="12226"/>
                  <a:pt x="17585" y="12226"/>
                  <a:pt x="17585" y="12200"/>
                </a:cubicBezTo>
                <a:cubicBezTo>
                  <a:pt x="17572" y="12200"/>
                  <a:pt x="17572" y="12200"/>
                  <a:pt x="17572" y="12200"/>
                </a:cubicBezTo>
                <a:lnTo>
                  <a:pt x="17558" y="12226"/>
                </a:lnTo>
                <a:cubicBezTo>
                  <a:pt x="17531" y="12226"/>
                  <a:pt x="17504" y="12173"/>
                  <a:pt x="17504" y="12149"/>
                </a:cubicBezTo>
                <a:cubicBezTo>
                  <a:pt x="17490" y="12070"/>
                  <a:pt x="17531" y="12044"/>
                  <a:pt x="17504" y="12017"/>
                </a:cubicBezTo>
                <a:cubicBezTo>
                  <a:pt x="17490" y="11991"/>
                  <a:pt x="17478" y="11991"/>
                  <a:pt x="17464" y="11991"/>
                </a:cubicBezTo>
                <a:cubicBezTo>
                  <a:pt x="17464" y="12017"/>
                  <a:pt x="17450" y="12044"/>
                  <a:pt x="17436" y="12044"/>
                </a:cubicBezTo>
                <a:cubicBezTo>
                  <a:pt x="17436" y="12017"/>
                  <a:pt x="17436" y="12017"/>
                  <a:pt x="17436" y="11991"/>
                </a:cubicBezTo>
                <a:cubicBezTo>
                  <a:pt x="17423" y="11991"/>
                  <a:pt x="17423" y="11991"/>
                  <a:pt x="17423" y="11991"/>
                </a:cubicBezTo>
                <a:cubicBezTo>
                  <a:pt x="17409" y="11991"/>
                  <a:pt x="17396" y="12070"/>
                  <a:pt x="17383" y="12097"/>
                </a:cubicBezTo>
                <a:lnTo>
                  <a:pt x="17383" y="12097"/>
                </a:lnTo>
                <a:cubicBezTo>
                  <a:pt x="17383" y="12097"/>
                  <a:pt x="17383" y="12097"/>
                  <a:pt x="17369" y="12070"/>
                </a:cubicBezTo>
                <a:cubicBezTo>
                  <a:pt x="17383" y="12044"/>
                  <a:pt x="17383" y="11991"/>
                  <a:pt x="17396" y="11967"/>
                </a:cubicBezTo>
                <a:cubicBezTo>
                  <a:pt x="17409" y="11967"/>
                  <a:pt x="17423" y="11967"/>
                  <a:pt x="17436" y="11967"/>
                </a:cubicBezTo>
                <a:cubicBezTo>
                  <a:pt x="17436" y="11914"/>
                  <a:pt x="17450" y="11914"/>
                  <a:pt x="17478" y="11914"/>
                </a:cubicBezTo>
                <a:cubicBezTo>
                  <a:pt x="17490" y="11914"/>
                  <a:pt x="17490" y="11941"/>
                  <a:pt x="17490" y="11967"/>
                </a:cubicBezTo>
                <a:cubicBezTo>
                  <a:pt x="17490" y="11967"/>
                  <a:pt x="17504" y="11941"/>
                  <a:pt x="17518" y="11941"/>
                </a:cubicBezTo>
                <a:cubicBezTo>
                  <a:pt x="17518" y="11914"/>
                  <a:pt x="17518" y="11914"/>
                  <a:pt x="17531" y="11888"/>
                </a:cubicBezTo>
                <a:cubicBezTo>
                  <a:pt x="17545" y="11914"/>
                  <a:pt x="17545" y="11914"/>
                  <a:pt x="17545" y="11914"/>
                </a:cubicBezTo>
                <a:cubicBezTo>
                  <a:pt x="17545" y="11888"/>
                  <a:pt x="17558" y="11864"/>
                  <a:pt x="17558" y="11864"/>
                </a:cubicBezTo>
                <a:cubicBezTo>
                  <a:pt x="17572" y="11864"/>
                  <a:pt x="17572" y="11864"/>
                  <a:pt x="17572" y="11888"/>
                </a:cubicBezTo>
                <a:cubicBezTo>
                  <a:pt x="17572" y="11864"/>
                  <a:pt x="17572" y="11864"/>
                  <a:pt x="17572" y="11864"/>
                </a:cubicBezTo>
                <a:cubicBezTo>
                  <a:pt x="17585" y="11837"/>
                  <a:pt x="17585" y="11864"/>
                  <a:pt x="17599" y="11837"/>
                </a:cubicBezTo>
                <a:cubicBezTo>
                  <a:pt x="17599" y="11811"/>
                  <a:pt x="17599" y="11785"/>
                  <a:pt x="17599" y="11758"/>
                </a:cubicBezTo>
                <a:lnTo>
                  <a:pt x="17599" y="11758"/>
                </a:lnTo>
                <a:cubicBezTo>
                  <a:pt x="17625" y="11785"/>
                  <a:pt x="17639" y="11837"/>
                  <a:pt x="17625" y="11914"/>
                </a:cubicBezTo>
                <a:cubicBezTo>
                  <a:pt x="17625" y="11914"/>
                  <a:pt x="17625" y="11914"/>
                  <a:pt x="17639" y="11914"/>
                </a:cubicBezTo>
                <a:cubicBezTo>
                  <a:pt x="17639" y="11914"/>
                  <a:pt x="17639" y="11914"/>
                  <a:pt x="17653" y="11914"/>
                </a:cubicBezTo>
                <a:lnTo>
                  <a:pt x="17653" y="11941"/>
                </a:lnTo>
                <a:cubicBezTo>
                  <a:pt x="17639" y="11967"/>
                  <a:pt x="17667" y="12017"/>
                  <a:pt x="17653" y="12044"/>
                </a:cubicBezTo>
                <a:close/>
                <a:moveTo>
                  <a:pt x="17720" y="13261"/>
                </a:moveTo>
                <a:lnTo>
                  <a:pt x="17720" y="13261"/>
                </a:lnTo>
                <a:cubicBezTo>
                  <a:pt x="17760" y="13261"/>
                  <a:pt x="17802" y="13261"/>
                  <a:pt x="17828" y="13314"/>
                </a:cubicBezTo>
                <a:lnTo>
                  <a:pt x="17842" y="13338"/>
                </a:lnTo>
                <a:lnTo>
                  <a:pt x="17842" y="13338"/>
                </a:lnTo>
                <a:cubicBezTo>
                  <a:pt x="17828" y="13338"/>
                  <a:pt x="17815" y="13364"/>
                  <a:pt x="17802" y="13364"/>
                </a:cubicBezTo>
                <a:cubicBezTo>
                  <a:pt x="17815" y="13364"/>
                  <a:pt x="17815" y="13391"/>
                  <a:pt x="17815" y="13391"/>
                </a:cubicBezTo>
                <a:cubicBezTo>
                  <a:pt x="17828" y="13417"/>
                  <a:pt x="17842" y="13467"/>
                  <a:pt x="17856" y="13520"/>
                </a:cubicBezTo>
                <a:cubicBezTo>
                  <a:pt x="17842" y="13520"/>
                  <a:pt x="17842" y="13546"/>
                  <a:pt x="17842" y="13546"/>
                </a:cubicBezTo>
                <a:cubicBezTo>
                  <a:pt x="17842" y="13546"/>
                  <a:pt x="17896" y="13650"/>
                  <a:pt x="17909" y="13676"/>
                </a:cubicBezTo>
                <a:lnTo>
                  <a:pt x="17909" y="13676"/>
                </a:lnTo>
                <a:cubicBezTo>
                  <a:pt x="17883" y="13676"/>
                  <a:pt x="17869" y="13676"/>
                  <a:pt x="17842" y="13676"/>
                </a:cubicBezTo>
                <a:cubicBezTo>
                  <a:pt x="17815" y="13727"/>
                  <a:pt x="17828" y="13806"/>
                  <a:pt x="17828" y="13883"/>
                </a:cubicBezTo>
                <a:cubicBezTo>
                  <a:pt x="17815" y="13883"/>
                  <a:pt x="17802" y="13883"/>
                  <a:pt x="17802" y="13883"/>
                </a:cubicBezTo>
                <a:cubicBezTo>
                  <a:pt x="17788" y="13909"/>
                  <a:pt x="17760" y="13962"/>
                  <a:pt x="17734" y="13986"/>
                </a:cubicBezTo>
                <a:cubicBezTo>
                  <a:pt x="17748" y="14012"/>
                  <a:pt x="17748" y="14012"/>
                  <a:pt x="17748" y="14012"/>
                </a:cubicBezTo>
                <a:cubicBezTo>
                  <a:pt x="17748" y="14039"/>
                  <a:pt x="17760" y="14039"/>
                  <a:pt x="17760" y="14065"/>
                </a:cubicBezTo>
                <a:cubicBezTo>
                  <a:pt x="17748" y="14065"/>
                  <a:pt x="17748" y="14065"/>
                  <a:pt x="17734" y="14065"/>
                </a:cubicBezTo>
                <a:cubicBezTo>
                  <a:pt x="17748" y="14065"/>
                  <a:pt x="17760" y="14089"/>
                  <a:pt x="17748" y="14118"/>
                </a:cubicBezTo>
                <a:cubicBezTo>
                  <a:pt x="17748" y="14142"/>
                  <a:pt x="17707" y="14221"/>
                  <a:pt x="17693" y="14245"/>
                </a:cubicBezTo>
                <a:cubicBezTo>
                  <a:pt x="17679" y="14245"/>
                  <a:pt x="17653" y="14271"/>
                  <a:pt x="17653" y="14271"/>
                </a:cubicBezTo>
                <a:cubicBezTo>
                  <a:pt x="17639" y="14245"/>
                  <a:pt x="17653" y="14195"/>
                  <a:pt x="17612" y="14168"/>
                </a:cubicBezTo>
                <a:lnTo>
                  <a:pt x="17599" y="14195"/>
                </a:lnTo>
                <a:cubicBezTo>
                  <a:pt x="17585" y="14195"/>
                  <a:pt x="17585" y="14195"/>
                  <a:pt x="17585" y="14195"/>
                </a:cubicBezTo>
                <a:cubicBezTo>
                  <a:pt x="17585" y="14168"/>
                  <a:pt x="17558" y="14142"/>
                  <a:pt x="17545" y="14118"/>
                </a:cubicBezTo>
                <a:cubicBezTo>
                  <a:pt x="17545" y="14118"/>
                  <a:pt x="17545" y="14118"/>
                  <a:pt x="17531" y="14118"/>
                </a:cubicBezTo>
                <a:cubicBezTo>
                  <a:pt x="17531" y="14142"/>
                  <a:pt x="17531" y="14168"/>
                  <a:pt x="17531" y="14168"/>
                </a:cubicBezTo>
                <a:cubicBezTo>
                  <a:pt x="17490" y="14168"/>
                  <a:pt x="17490" y="14195"/>
                  <a:pt x="17478" y="14195"/>
                </a:cubicBezTo>
                <a:cubicBezTo>
                  <a:pt x="17478" y="14168"/>
                  <a:pt x="17478" y="14142"/>
                  <a:pt x="17464" y="14118"/>
                </a:cubicBezTo>
                <a:cubicBezTo>
                  <a:pt x="17450" y="14118"/>
                  <a:pt x="17436" y="14142"/>
                  <a:pt x="17409" y="14142"/>
                </a:cubicBezTo>
                <a:cubicBezTo>
                  <a:pt x="17409" y="14142"/>
                  <a:pt x="17409" y="14142"/>
                  <a:pt x="17409" y="14118"/>
                </a:cubicBezTo>
                <a:cubicBezTo>
                  <a:pt x="17383" y="14118"/>
                  <a:pt x="17383" y="14142"/>
                  <a:pt x="17369" y="14142"/>
                </a:cubicBezTo>
                <a:cubicBezTo>
                  <a:pt x="17369" y="14065"/>
                  <a:pt x="17369" y="13986"/>
                  <a:pt x="17355" y="13935"/>
                </a:cubicBezTo>
                <a:cubicBezTo>
                  <a:pt x="17341" y="13909"/>
                  <a:pt x="17329" y="13909"/>
                  <a:pt x="17315" y="13883"/>
                </a:cubicBezTo>
                <a:cubicBezTo>
                  <a:pt x="17315" y="13883"/>
                  <a:pt x="17315" y="13883"/>
                  <a:pt x="17315" y="13856"/>
                </a:cubicBezTo>
                <a:cubicBezTo>
                  <a:pt x="17329" y="13856"/>
                  <a:pt x="17329" y="13856"/>
                  <a:pt x="17329" y="13856"/>
                </a:cubicBezTo>
                <a:lnTo>
                  <a:pt x="17315" y="13832"/>
                </a:lnTo>
                <a:cubicBezTo>
                  <a:pt x="17315" y="13779"/>
                  <a:pt x="17315" y="13779"/>
                  <a:pt x="17301" y="13753"/>
                </a:cubicBezTo>
                <a:lnTo>
                  <a:pt x="17301" y="13727"/>
                </a:lnTo>
                <a:cubicBezTo>
                  <a:pt x="17288" y="13676"/>
                  <a:pt x="17315" y="13623"/>
                  <a:pt x="17315" y="13597"/>
                </a:cubicBezTo>
                <a:cubicBezTo>
                  <a:pt x="17315" y="13571"/>
                  <a:pt x="17315" y="13546"/>
                  <a:pt x="17329" y="13546"/>
                </a:cubicBezTo>
                <a:lnTo>
                  <a:pt x="17329" y="13546"/>
                </a:lnTo>
                <a:cubicBezTo>
                  <a:pt x="17341" y="13571"/>
                  <a:pt x="17341" y="13571"/>
                  <a:pt x="17341" y="13597"/>
                </a:cubicBezTo>
                <a:cubicBezTo>
                  <a:pt x="17355" y="13650"/>
                  <a:pt x="17383" y="13676"/>
                  <a:pt x="17396" y="13676"/>
                </a:cubicBezTo>
                <a:cubicBezTo>
                  <a:pt x="17409" y="13676"/>
                  <a:pt x="17423" y="13650"/>
                  <a:pt x="17436" y="13650"/>
                </a:cubicBezTo>
                <a:cubicBezTo>
                  <a:pt x="17436" y="13676"/>
                  <a:pt x="17450" y="13676"/>
                  <a:pt x="17464" y="13676"/>
                </a:cubicBezTo>
                <a:cubicBezTo>
                  <a:pt x="17490" y="13676"/>
                  <a:pt x="17490" y="13623"/>
                  <a:pt x="17518" y="13597"/>
                </a:cubicBezTo>
                <a:cubicBezTo>
                  <a:pt x="17545" y="13597"/>
                  <a:pt x="17558" y="13650"/>
                  <a:pt x="17585" y="13650"/>
                </a:cubicBezTo>
                <a:cubicBezTo>
                  <a:pt x="17599" y="13623"/>
                  <a:pt x="17599" y="13623"/>
                  <a:pt x="17612" y="13623"/>
                </a:cubicBezTo>
                <a:cubicBezTo>
                  <a:pt x="17612" y="13597"/>
                  <a:pt x="17625" y="13597"/>
                  <a:pt x="17639" y="13597"/>
                </a:cubicBezTo>
                <a:cubicBezTo>
                  <a:pt x="17653" y="13597"/>
                  <a:pt x="17679" y="13520"/>
                  <a:pt x="17679" y="13494"/>
                </a:cubicBezTo>
                <a:cubicBezTo>
                  <a:pt x="17679" y="13467"/>
                  <a:pt x="17679" y="13467"/>
                  <a:pt x="17679" y="13441"/>
                </a:cubicBezTo>
                <a:cubicBezTo>
                  <a:pt x="17679" y="13417"/>
                  <a:pt x="17707" y="13417"/>
                  <a:pt x="17707" y="13391"/>
                </a:cubicBezTo>
                <a:cubicBezTo>
                  <a:pt x="17707" y="13338"/>
                  <a:pt x="17707" y="13314"/>
                  <a:pt x="17720" y="13261"/>
                </a:cubicBezTo>
                <a:close/>
                <a:moveTo>
                  <a:pt x="18328" y="8388"/>
                </a:moveTo>
                <a:lnTo>
                  <a:pt x="18328" y="8388"/>
                </a:lnTo>
                <a:cubicBezTo>
                  <a:pt x="18342" y="8335"/>
                  <a:pt x="18382" y="8335"/>
                  <a:pt x="18410" y="8283"/>
                </a:cubicBezTo>
                <a:cubicBezTo>
                  <a:pt x="18410" y="8283"/>
                  <a:pt x="18410" y="8259"/>
                  <a:pt x="18423" y="8232"/>
                </a:cubicBezTo>
                <a:cubicBezTo>
                  <a:pt x="18436" y="8232"/>
                  <a:pt x="18436" y="8206"/>
                  <a:pt x="18451" y="8206"/>
                </a:cubicBezTo>
                <a:cubicBezTo>
                  <a:pt x="18464" y="8155"/>
                  <a:pt x="18491" y="8050"/>
                  <a:pt x="18491" y="7947"/>
                </a:cubicBezTo>
                <a:cubicBezTo>
                  <a:pt x="18491" y="7947"/>
                  <a:pt x="18491" y="7947"/>
                  <a:pt x="18477" y="7947"/>
                </a:cubicBezTo>
                <a:lnTo>
                  <a:pt x="18491" y="7920"/>
                </a:lnTo>
                <a:cubicBezTo>
                  <a:pt x="18491" y="7920"/>
                  <a:pt x="18491" y="7920"/>
                  <a:pt x="18491" y="7896"/>
                </a:cubicBezTo>
                <a:cubicBezTo>
                  <a:pt x="18491" y="7870"/>
                  <a:pt x="18491" y="7843"/>
                  <a:pt x="18491" y="7843"/>
                </a:cubicBezTo>
                <a:cubicBezTo>
                  <a:pt x="18505" y="7817"/>
                  <a:pt x="18505" y="7793"/>
                  <a:pt x="18517" y="7793"/>
                </a:cubicBezTo>
                <a:cubicBezTo>
                  <a:pt x="18517" y="7793"/>
                  <a:pt x="18517" y="7793"/>
                  <a:pt x="18531" y="7793"/>
                </a:cubicBezTo>
                <a:cubicBezTo>
                  <a:pt x="18531" y="7793"/>
                  <a:pt x="18531" y="7793"/>
                  <a:pt x="18531" y="7817"/>
                </a:cubicBezTo>
                <a:cubicBezTo>
                  <a:pt x="18545" y="7817"/>
                  <a:pt x="18559" y="7817"/>
                  <a:pt x="18572" y="7793"/>
                </a:cubicBezTo>
                <a:cubicBezTo>
                  <a:pt x="18559" y="7793"/>
                  <a:pt x="18559" y="7764"/>
                  <a:pt x="18559" y="7764"/>
                </a:cubicBezTo>
                <a:cubicBezTo>
                  <a:pt x="18545" y="7764"/>
                  <a:pt x="18545" y="7764"/>
                  <a:pt x="18545" y="7740"/>
                </a:cubicBezTo>
                <a:lnTo>
                  <a:pt x="18545" y="7740"/>
                </a:lnTo>
                <a:cubicBezTo>
                  <a:pt x="18545" y="7714"/>
                  <a:pt x="18559" y="7714"/>
                  <a:pt x="18559" y="7714"/>
                </a:cubicBezTo>
                <a:cubicBezTo>
                  <a:pt x="18572" y="7714"/>
                  <a:pt x="18572" y="7740"/>
                  <a:pt x="18585" y="7740"/>
                </a:cubicBezTo>
                <a:cubicBezTo>
                  <a:pt x="18585" y="7764"/>
                  <a:pt x="18585" y="7817"/>
                  <a:pt x="18585" y="7843"/>
                </a:cubicBezTo>
                <a:lnTo>
                  <a:pt x="18599" y="7870"/>
                </a:lnTo>
                <a:cubicBezTo>
                  <a:pt x="18612" y="7896"/>
                  <a:pt x="18626" y="7947"/>
                  <a:pt x="18612" y="7999"/>
                </a:cubicBezTo>
                <a:cubicBezTo>
                  <a:pt x="18612" y="8050"/>
                  <a:pt x="18599" y="8050"/>
                  <a:pt x="18585" y="8103"/>
                </a:cubicBezTo>
                <a:lnTo>
                  <a:pt x="18585" y="8129"/>
                </a:lnTo>
                <a:cubicBezTo>
                  <a:pt x="18517" y="8179"/>
                  <a:pt x="18572" y="8232"/>
                  <a:pt x="18559" y="8335"/>
                </a:cubicBezTo>
                <a:cubicBezTo>
                  <a:pt x="18545" y="8388"/>
                  <a:pt x="18505" y="8439"/>
                  <a:pt x="18545" y="8518"/>
                </a:cubicBezTo>
                <a:lnTo>
                  <a:pt x="18545" y="8518"/>
                </a:lnTo>
                <a:cubicBezTo>
                  <a:pt x="18517" y="8518"/>
                  <a:pt x="18517" y="8544"/>
                  <a:pt x="18517" y="8595"/>
                </a:cubicBezTo>
                <a:cubicBezTo>
                  <a:pt x="18505" y="8595"/>
                  <a:pt x="18491" y="8621"/>
                  <a:pt x="18491" y="8621"/>
                </a:cubicBezTo>
                <a:lnTo>
                  <a:pt x="18477" y="8621"/>
                </a:lnTo>
                <a:cubicBezTo>
                  <a:pt x="18477" y="8595"/>
                  <a:pt x="18491" y="8568"/>
                  <a:pt x="18491" y="8544"/>
                </a:cubicBezTo>
                <a:lnTo>
                  <a:pt x="18491" y="8518"/>
                </a:lnTo>
                <a:cubicBezTo>
                  <a:pt x="18477" y="8544"/>
                  <a:pt x="18451" y="8568"/>
                  <a:pt x="18436" y="8595"/>
                </a:cubicBezTo>
                <a:cubicBezTo>
                  <a:pt x="18436" y="8621"/>
                  <a:pt x="18436" y="8647"/>
                  <a:pt x="18423" y="8647"/>
                </a:cubicBezTo>
                <a:lnTo>
                  <a:pt x="18423" y="8647"/>
                </a:lnTo>
                <a:cubicBezTo>
                  <a:pt x="18423" y="8647"/>
                  <a:pt x="18423" y="8621"/>
                  <a:pt x="18410" y="8595"/>
                </a:cubicBezTo>
                <a:lnTo>
                  <a:pt x="18410" y="8595"/>
                </a:lnTo>
                <a:cubicBezTo>
                  <a:pt x="18396" y="8621"/>
                  <a:pt x="18396" y="8647"/>
                  <a:pt x="18382" y="8674"/>
                </a:cubicBezTo>
                <a:cubicBezTo>
                  <a:pt x="18356" y="8674"/>
                  <a:pt x="18342" y="8674"/>
                  <a:pt x="18328" y="8674"/>
                </a:cubicBezTo>
                <a:cubicBezTo>
                  <a:pt x="18315" y="8647"/>
                  <a:pt x="18302" y="8621"/>
                  <a:pt x="18288" y="8621"/>
                </a:cubicBezTo>
                <a:cubicBezTo>
                  <a:pt x="18288" y="8647"/>
                  <a:pt x="18288" y="8647"/>
                  <a:pt x="18275" y="8674"/>
                </a:cubicBezTo>
                <a:cubicBezTo>
                  <a:pt x="18288" y="8674"/>
                  <a:pt x="18302" y="8674"/>
                  <a:pt x="18302" y="8698"/>
                </a:cubicBezTo>
                <a:lnTo>
                  <a:pt x="18302" y="8698"/>
                </a:lnTo>
                <a:cubicBezTo>
                  <a:pt x="18261" y="8724"/>
                  <a:pt x="18247" y="8751"/>
                  <a:pt x="18235" y="8828"/>
                </a:cubicBezTo>
                <a:cubicBezTo>
                  <a:pt x="18221" y="8803"/>
                  <a:pt x="18207" y="8777"/>
                  <a:pt x="18193" y="8777"/>
                </a:cubicBezTo>
                <a:cubicBezTo>
                  <a:pt x="18193" y="8751"/>
                  <a:pt x="18193" y="8724"/>
                  <a:pt x="18180" y="8698"/>
                </a:cubicBezTo>
                <a:cubicBezTo>
                  <a:pt x="18193" y="8698"/>
                  <a:pt x="18207" y="8674"/>
                  <a:pt x="18207" y="8647"/>
                </a:cubicBezTo>
                <a:lnTo>
                  <a:pt x="18207" y="8647"/>
                </a:lnTo>
                <a:cubicBezTo>
                  <a:pt x="18180" y="8674"/>
                  <a:pt x="18166" y="8647"/>
                  <a:pt x="18153" y="8647"/>
                </a:cubicBezTo>
                <a:cubicBezTo>
                  <a:pt x="18139" y="8674"/>
                  <a:pt x="18126" y="8674"/>
                  <a:pt x="18112" y="8674"/>
                </a:cubicBezTo>
                <a:cubicBezTo>
                  <a:pt x="18112" y="8698"/>
                  <a:pt x="18098" y="8674"/>
                  <a:pt x="18098" y="8674"/>
                </a:cubicBezTo>
                <a:cubicBezTo>
                  <a:pt x="18072" y="8698"/>
                  <a:pt x="18058" y="8698"/>
                  <a:pt x="18031" y="8724"/>
                </a:cubicBezTo>
                <a:cubicBezTo>
                  <a:pt x="18031" y="8698"/>
                  <a:pt x="18031" y="8698"/>
                  <a:pt x="18031" y="8698"/>
                </a:cubicBezTo>
                <a:cubicBezTo>
                  <a:pt x="18004" y="8698"/>
                  <a:pt x="18004" y="8724"/>
                  <a:pt x="18004" y="8751"/>
                </a:cubicBezTo>
                <a:cubicBezTo>
                  <a:pt x="17977" y="8751"/>
                  <a:pt x="17964" y="8724"/>
                  <a:pt x="17937" y="8751"/>
                </a:cubicBezTo>
                <a:cubicBezTo>
                  <a:pt x="17937" y="8751"/>
                  <a:pt x="17923" y="8751"/>
                  <a:pt x="17923" y="8724"/>
                </a:cubicBezTo>
                <a:cubicBezTo>
                  <a:pt x="17923" y="8724"/>
                  <a:pt x="17937" y="8724"/>
                  <a:pt x="17937" y="8698"/>
                </a:cubicBezTo>
                <a:cubicBezTo>
                  <a:pt x="17991" y="8698"/>
                  <a:pt x="18004" y="8568"/>
                  <a:pt x="18044" y="8544"/>
                </a:cubicBezTo>
                <a:cubicBezTo>
                  <a:pt x="18058" y="8544"/>
                  <a:pt x="18058" y="8544"/>
                  <a:pt x="18058" y="8568"/>
                </a:cubicBezTo>
                <a:cubicBezTo>
                  <a:pt x="18112" y="8544"/>
                  <a:pt x="18153" y="8544"/>
                  <a:pt x="18193" y="8518"/>
                </a:cubicBezTo>
                <a:cubicBezTo>
                  <a:pt x="18193" y="8544"/>
                  <a:pt x="18207" y="8544"/>
                  <a:pt x="18207" y="8544"/>
                </a:cubicBezTo>
                <a:cubicBezTo>
                  <a:pt x="18221" y="8544"/>
                  <a:pt x="18235" y="8544"/>
                  <a:pt x="18247" y="8518"/>
                </a:cubicBezTo>
                <a:cubicBezTo>
                  <a:pt x="18247" y="8439"/>
                  <a:pt x="18275" y="8439"/>
                  <a:pt x="18288" y="8388"/>
                </a:cubicBezTo>
                <a:cubicBezTo>
                  <a:pt x="18288" y="8362"/>
                  <a:pt x="18288" y="8335"/>
                  <a:pt x="18288" y="8311"/>
                </a:cubicBezTo>
                <a:cubicBezTo>
                  <a:pt x="18302" y="8283"/>
                  <a:pt x="18315" y="8283"/>
                  <a:pt x="18328" y="8283"/>
                </a:cubicBezTo>
                <a:lnTo>
                  <a:pt x="18328" y="8283"/>
                </a:lnTo>
                <a:cubicBezTo>
                  <a:pt x="18328" y="8311"/>
                  <a:pt x="18315" y="8311"/>
                  <a:pt x="18315" y="8335"/>
                </a:cubicBezTo>
                <a:cubicBezTo>
                  <a:pt x="18315" y="8335"/>
                  <a:pt x="18315" y="8362"/>
                  <a:pt x="18315" y="8388"/>
                </a:cubicBezTo>
                <a:cubicBezTo>
                  <a:pt x="18315" y="8388"/>
                  <a:pt x="18315" y="8388"/>
                  <a:pt x="18328" y="8388"/>
                </a:cubicBezTo>
                <a:close/>
                <a:moveTo>
                  <a:pt x="18694" y="6312"/>
                </a:moveTo>
                <a:lnTo>
                  <a:pt x="18694" y="6312"/>
                </a:lnTo>
                <a:cubicBezTo>
                  <a:pt x="18707" y="6391"/>
                  <a:pt x="18721" y="6444"/>
                  <a:pt x="18734" y="6521"/>
                </a:cubicBezTo>
                <a:cubicBezTo>
                  <a:pt x="18748" y="6574"/>
                  <a:pt x="18761" y="6598"/>
                  <a:pt x="18775" y="6650"/>
                </a:cubicBezTo>
                <a:cubicBezTo>
                  <a:pt x="18748" y="6598"/>
                  <a:pt x="18707" y="6547"/>
                  <a:pt x="18666" y="6574"/>
                </a:cubicBezTo>
                <a:cubicBezTo>
                  <a:pt x="18666" y="6650"/>
                  <a:pt x="18640" y="6754"/>
                  <a:pt x="18653" y="6831"/>
                </a:cubicBezTo>
                <a:cubicBezTo>
                  <a:pt x="18666" y="6910"/>
                  <a:pt x="18721" y="6936"/>
                  <a:pt x="18694" y="7039"/>
                </a:cubicBezTo>
                <a:lnTo>
                  <a:pt x="18694" y="7039"/>
                </a:lnTo>
                <a:cubicBezTo>
                  <a:pt x="18694" y="7013"/>
                  <a:pt x="18680" y="6962"/>
                  <a:pt x="18653" y="6936"/>
                </a:cubicBezTo>
                <a:cubicBezTo>
                  <a:pt x="18626" y="6989"/>
                  <a:pt x="18626" y="7013"/>
                  <a:pt x="18612" y="7066"/>
                </a:cubicBezTo>
                <a:cubicBezTo>
                  <a:pt x="18612" y="7066"/>
                  <a:pt x="18612" y="7066"/>
                  <a:pt x="18599" y="7066"/>
                </a:cubicBezTo>
                <a:cubicBezTo>
                  <a:pt x="18599" y="7039"/>
                  <a:pt x="18585" y="6989"/>
                  <a:pt x="18585" y="6962"/>
                </a:cubicBezTo>
                <a:cubicBezTo>
                  <a:pt x="18599" y="6936"/>
                  <a:pt x="18599" y="6910"/>
                  <a:pt x="18612" y="6883"/>
                </a:cubicBezTo>
                <a:cubicBezTo>
                  <a:pt x="18612" y="6883"/>
                  <a:pt x="18599" y="6857"/>
                  <a:pt x="18599" y="6831"/>
                </a:cubicBezTo>
                <a:cubicBezTo>
                  <a:pt x="18599" y="6806"/>
                  <a:pt x="18612" y="6780"/>
                  <a:pt x="18612" y="6754"/>
                </a:cubicBezTo>
                <a:cubicBezTo>
                  <a:pt x="18626" y="6727"/>
                  <a:pt x="18599" y="6677"/>
                  <a:pt x="18599" y="6624"/>
                </a:cubicBezTo>
                <a:cubicBezTo>
                  <a:pt x="18626" y="6598"/>
                  <a:pt x="18626" y="6312"/>
                  <a:pt x="18612" y="6235"/>
                </a:cubicBezTo>
                <a:cubicBezTo>
                  <a:pt x="18612" y="6209"/>
                  <a:pt x="18599" y="6182"/>
                  <a:pt x="18585" y="6132"/>
                </a:cubicBezTo>
                <a:cubicBezTo>
                  <a:pt x="18585" y="6055"/>
                  <a:pt x="18612" y="6029"/>
                  <a:pt x="18599" y="5950"/>
                </a:cubicBezTo>
                <a:cubicBezTo>
                  <a:pt x="18599" y="5925"/>
                  <a:pt x="18640" y="5925"/>
                  <a:pt x="18653" y="5899"/>
                </a:cubicBezTo>
                <a:cubicBezTo>
                  <a:pt x="18666" y="5899"/>
                  <a:pt x="18666" y="5925"/>
                  <a:pt x="18666" y="5925"/>
                </a:cubicBezTo>
                <a:cubicBezTo>
                  <a:pt x="18707" y="6055"/>
                  <a:pt x="18666" y="6079"/>
                  <a:pt x="18680" y="6209"/>
                </a:cubicBezTo>
                <a:cubicBezTo>
                  <a:pt x="18680" y="6235"/>
                  <a:pt x="18694" y="6288"/>
                  <a:pt x="18694" y="6312"/>
                </a:cubicBezTo>
                <a:close/>
                <a:moveTo>
                  <a:pt x="18829" y="7481"/>
                </a:moveTo>
                <a:lnTo>
                  <a:pt x="18829" y="7481"/>
                </a:lnTo>
                <a:cubicBezTo>
                  <a:pt x="18815" y="7507"/>
                  <a:pt x="18801" y="7507"/>
                  <a:pt x="18775" y="7507"/>
                </a:cubicBezTo>
                <a:cubicBezTo>
                  <a:pt x="18775" y="7507"/>
                  <a:pt x="18761" y="7507"/>
                  <a:pt x="18748" y="7507"/>
                </a:cubicBezTo>
                <a:cubicBezTo>
                  <a:pt x="18721" y="7531"/>
                  <a:pt x="18707" y="7584"/>
                  <a:pt x="18694" y="7635"/>
                </a:cubicBezTo>
                <a:cubicBezTo>
                  <a:pt x="18666" y="7635"/>
                  <a:pt x="18612" y="7531"/>
                  <a:pt x="18585" y="7558"/>
                </a:cubicBezTo>
                <a:cubicBezTo>
                  <a:pt x="18572" y="7584"/>
                  <a:pt x="18559" y="7584"/>
                  <a:pt x="18559" y="7610"/>
                </a:cubicBezTo>
                <a:cubicBezTo>
                  <a:pt x="18545" y="7584"/>
                  <a:pt x="18545" y="7584"/>
                  <a:pt x="18531" y="7558"/>
                </a:cubicBezTo>
                <a:cubicBezTo>
                  <a:pt x="18531" y="7558"/>
                  <a:pt x="18517" y="7558"/>
                  <a:pt x="18505" y="7584"/>
                </a:cubicBezTo>
                <a:cubicBezTo>
                  <a:pt x="18505" y="7610"/>
                  <a:pt x="18517" y="7610"/>
                  <a:pt x="18517" y="7610"/>
                </a:cubicBezTo>
                <a:cubicBezTo>
                  <a:pt x="18531" y="7610"/>
                  <a:pt x="18559" y="7635"/>
                  <a:pt x="18572" y="7661"/>
                </a:cubicBezTo>
                <a:lnTo>
                  <a:pt x="18559" y="7687"/>
                </a:lnTo>
                <a:cubicBezTo>
                  <a:pt x="18559" y="7687"/>
                  <a:pt x="18545" y="7687"/>
                  <a:pt x="18531" y="7687"/>
                </a:cubicBezTo>
                <a:cubicBezTo>
                  <a:pt x="18531" y="7714"/>
                  <a:pt x="18517" y="7740"/>
                  <a:pt x="18505" y="7740"/>
                </a:cubicBezTo>
                <a:lnTo>
                  <a:pt x="18505" y="7740"/>
                </a:lnTo>
                <a:cubicBezTo>
                  <a:pt x="18491" y="7714"/>
                  <a:pt x="18505" y="7687"/>
                  <a:pt x="18505" y="7635"/>
                </a:cubicBezTo>
                <a:cubicBezTo>
                  <a:pt x="18491" y="7635"/>
                  <a:pt x="18491" y="7635"/>
                  <a:pt x="18477" y="7610"/>
                </a:cubicBezTo>
                <a:cubicBezTo>
                  <a:pt x="18477" y="7610"/>
                  <a:pt x="18477" y="7584"/>
                  <a:pt x="18477" y="7558"/>
                </a:cubicBezTo>
                <a:cubicBezTo>
                  <a:pt x="18491" y="7558"/>
                  <a:pt x="18505" y="7531"/>
                  <a:pt x="18531" y="7507"/>
                </a:cubicBezTo>
                <a:lnTo>
                  <a:pt x="18531" y="7481"/>
                </a:lnTo>
                <a:cubicBezTo>
                  <a:pt x="18517" y="7481"/>
                  <a:pt x="18517" y="7481"/>
                  <a:pt x="18517" y="7454"/>
                </a:cubicBezTo>
                <a:cubicBezTo>
                  <a:pt x="18517" y="7454"/>
                  <a:pt x="18517" y="7454"/>
                  <a:pt x="18531" y="7454"/>
                </a:cubicBezTo>
                <a:cubicBezTo>
                  <a:pt x="18545" y="7454"/>
                  <a:pt x="18559" y="7481"/>
                  <a:pt x="18572" y="7481"/>
                </a:cubicBezTo>
                <a:cubicBezTo>
                  <a:pt x="18572" y="7454"/>
                  <a:pt x="18572" y="7402"/>
                  <a:pt x="18572" y="7378"/>
                </a:cubicBezTo>
                <a:cubicBezTo>
                  <a:pt x="18585" y="7378"/>
                  <a:pt x="18599" y="7378"/>
                  <a:pt x="18599" y="7351"/>
                </a:cubicBezTo>
                <a:cubicBezTo>
                  <a:pt x="18599" y="7325"/>
                  <a:pt x="18599" y="7298"/>
                  <a:pt x="18599" y="7246"/>
                </a:cubicBezTo>
                <a:cubicBezTo>
                  <a:pt x="18599" y="7195"/>
                  <a:pt x="18572" y="7195"/>
                  <a:pt x="18612" y="7143"/>
                </a:cubicBezTo>
                <a:cubicBezTo>
                  <a:pt x="18640" y="7169"/>
                  <a:pt x="18721" y="7428"/>
                  <a:pt x="18789" y="7378"/>
                </a:cubicBezTo>
                <a:cubicBezTo>
                  <a:pt x="18801" y="7351"/>
                  <a:pt x="18801" y="7325"/>
                  <a:pt x="18829" y="7325"/>
                </a:cubicBezTo>
                <a:lnTo>
                  <a:pt x="18829" y="7325"/>
                </a:lnTo>
                <a:cubicBezTo>
                  <a:pt x="18815" y="7351"/>
                  <a:pt x="18815" y="7351"/>
                  <a:pt x="18801" y="7378"/>
                </a:cubicBezTo>
                <a:cubicBezTo>
                  <a:pt x="18815" y="7402"/>
                  <a:pt x="18829" y="7454"/>
                  <a:pt x="18829" y="7481"/>
                </a:cubicBezTo>
                <a:close/>
                <a:moveTo>
                  <a:pt x="19707" y="14739"/>
                </a:moveTo>
                <a:lnTo>
                  <a:pt x="19707" y="14739"/>
                </a:lnTo>
                <a:cubicBezTo>
                  <a:pt x="19721" y="14790"/>
                  <a:pt x="19721" y="14843"/>
                  <a:pt x="19735" y="14843"/>
                </a:cubicBezTo>
                <a:cubicBezTo>
                  <a:pt x="19748" y="14843"/>
                  <a:pt x="19775" y="14869"/>
                  <a:pt x="19788" y="14869"/>
                </a:cubicBezTo>
                <a:lnTo>
                  <a:pt x="19788" y="14869"/>
                </a:lnTo>
                <a:cubicBezTo>
                  <a:pt x="19788" y="14869"/>
                  <a:pt x="19775" y="14869"/>
                  <a:pt x="19775" y="14893"/>
                </a:cubicBezTo>
                <a:cubicBezTo>
                  <a:pt x="19775" y="14920"/>
                  <a:pt x="19816" y="14920"/>
                  <a:pt x="19829" y="14920"/>
                </a:cubicBezTo>
                <a:lnTo>
                  <a:pt x="19829" y="14946"/>
                </a:lnTo>
                <a:cubicBezTo>
                  <a:pt x="19816" y="14946"/>
                  <a:pt x="19816" y="14946"/>
                  <a:pt x="19802" y="14946"/>
                </a:cubicBezTo>
                <a:lnTo>
                  <a:pt x="19802" y="14946"/>
                </a:lnTo>
                <a:cubicBezTo>
                  <a:pt x="19829" y="14972"/>
                  <a:pt x="19842" y="14972"/>
                  <a:pt x="19856" y="14999"/>
                </a:cubicBezTo>
                <a:cubicBezTo>
                  <a:pt x="19856" y="15023"/>
                  <a:pt x="19870" y="15023"/>
                  <a:pt x="19856" y="15049"/>
                </a:cubicBezTo>
                <a:cubicBezTo>
                  <a:pt x="19842" y="15049"/>
                  <a:pt x="19829" y="15049"/>
                  <a:pt x="19829" y="15023"/>
                </a:cubicBezTo>
                <a:cubicBezTo>
                  <a:pt x="19829" y="15023"/>
                  <a:pt x="19829" y="15023"/>
                  <a:pt x="19816" y="14999"/>
                </a:cubicBezTo>
                <a:cubicBezTo>
                  <a:pt x="19788" y="14999"/>
                  <a:pt x="19775" y="14999"/>
                  <a:pt x="19748" y="14972"/>
                </a:cubicBezTo>
                <a:cubicBezTo>
                  <a:pt x="19721" y="14972"/>
                  <a:pt x="19707" y="14999"/>
                  <a:pt x="19680" y="14972"/>
                </a:cubicBezTo>
                <a:cubicBezTo>
                  <a:pt x="19667" y="14946"/>
                  <a:pt x="19667" y="14946"/>
                  <a:pt x="19667" y="14920"/>
                </a:cubicBezTo>
                <a:cubicBezTo>
                  <a:pt x="19653" y="14893"/>
                  <a:pt x="19640" y="14893"/>
                  <a:pt x="19626" y="14869"/>
                </a:cubicBezTo>
                <a:cubicBezTo>
                  <a:pt x="19612" y="14816"/>
                  <a:pt x="19586" y="14790"/>
                  <a:pt x="19572" y="14739"/>
                </a:cubicBezTo>
                <a:cubicBezTo>
                  <a:pt x="19558" y="14739"/>
                  <a:pt x="19532" y="14713"/>
                  <a:pt x="19518" y="14713"/>
                </a:cubicBezTo>
                <a:cubicBezTo>
                  <a:pt x="19504" y="14713"/>
                  <a:pt x="19504" y="14687"/>
                  <a:pt x="19491" y="14687"/>
                </a:cubicBezTo>
                <a:cubicBezTo>
                  <a:pt x="19491" y="14687"/>
                  <a:pt x="19478" y="14713"/>
                  <a:pt x="19464" y="14713"/>
                </a:cubicBezTo>
                <a:cubicBezTo>
                  <a:pt x="19451" y="14687"/>
                  <a:pt x="19451" y="14687"/>
                  <a:pt x="19437" y="14687"/>
                </a:cubicBezTo>
                <a:cubicBezTo>
                  <a:pt x="19451" y="14687"/>
                  <a:pt x="19451" y="14713"/>
                  <a:pt x="19451" y="14739"/>
                </a:cubicBezTo>
                <a:lnTo>
                  <a:pt x="19451" y="14739"/>
                </a:lnTo>
                <a:cubicBezTo>
                  <a:pt x="19437" y="14739"/>
                  <a:pt x="19437" y="14739"/>
                  <a:pt x="19423" y="14739"/>
                </a:cubicBezTo>
                <a:lnTo>
                  <a:pt x="19423" y="14739"/>
                </a:lnTo>
                <a:lnTo>
                  <a:pt x="19423" y="14766"/>
                </a:lnTo>
                <a:cubicBezTo>
                  <a:pt x="19409" y="14766"/>
                  <a:pt x="19369" y="14739"/>
                  <a:pt x="19356" y="14766"/>
                </a:cubicBezTo>
                <a:lnTo>
                  <a:pt x="19356" y="14766"/>
                </a:lnTo>
                <a:cubicBezTo>
                  <a:pt x="19383" y="14790"/>
                  <a:pt x="19409" y="14790"/>
                  <a:pt x="19423" y="14843"/>
                </a:cubicBezTo>
                <a:cubicBezTo>
                  <a:pt x="19409" y="14843"/>
                  <a:pt x="19397" y="14869"/>
                  <a:pt x="19383" y="14893"/>
                </a:cubicBezTo>
                <a:cubicBezTo>
                  <a:pt x="19342" y="14869"/>
                  <a:pt x="19302" y="14869"/>
                  <a:pt x="19274" y="14869"/>
                </a:cubicBezTo>
                <a:cubicBezTo>
                  <a:pt x="19248" y="14843"/>
                  <a:pt x="19234" y="14790"/>
                  <a:pt x="19208" y="14739"/>
                </a:cubicBezTo>
                <a:cubicBezTo>
                  <a:pt x="19193" y="14739"/>
                  <a:pt x="19167" y="14766"/>
                  <a:pt x="19153" y="14766"/>
                </a:cubicBezTo>
                <a:cubicBezTo>
                  <a:pt x="19153" y="14713"/>
                  <a:pt x="19167" y="14713"/>
                  <a:pt x="19167" y="14687"/>
                </a:cubicBezTo>
                <a:cubicBezTo>
                  <a:pt x="19153" y="14660"/>
                  <a:pt x="19139" y="14636"/>
                  <a:pt x="19127" y="14610"/>
                </a:cubicBezTo>
                <a:cubicBezTo>
                  <a:pt x="19139" y="14610"/>
                  <a:pt x="19139" y="14610"/>
                  <a:pt x="19153" y="14610"/>
                </a:cubicBezTo>
                <a:lnTo>
                  <a:pt x="19153" y="14583"/>
                </a:lnTo>
                <a:cubicBezTo>
                  <a:pt x="19113" y="14557"/>
                  <a:pt x="19113" y="14454"/>
                  <a:pt x="19072" y="14401"/>
                </a:cubicBezTo>
                <a:cubicBezTo>
                  <a:pt x="19032" y="14351"/>
                  <a:pt x="18950" y="14324"/>
                  <a:pt x="18896" y="14271"/>
                </a:cubicBezTo>
                <a:cubicBezTo>
                  <a:pt x="18896" y="14271"/>
                  <a:pt x="18896" y="14245"/>
                  <a:pt x="18883" y="14245"/>
                </a:cubicBezTo>
                <a:cubicBezTo>
                  <a:pt x="18829" y="14298"/>
                  <a:pt x="18843" y="14168"/>
                  <a:pt x="18829" y="14142"/>
                </a:cubicBezTo>
                <a:cubicBezTo>
                  <a:pt x="18801" y="14195"/>
                  <a:pt x="18829" y="14245"/>
                  <a:pt x="18775" y="14271"/>
                </a:cubicBezTo>
                <a:cubicBezTo>
                  <a:pt x="18775" y="14271"/>
                  <a:pt x="18775" y="14245"/>
                  <a:pt x="18761" y="14221"/>
                </a:cubicBezTo>
                <a:cubicBezTo>
                  <a:pt x="18775" y="14221"/>
                  <a:pt x="18775" y="14221"/>
                  <a:pt x="18775" y="14221"/>
                </a:cubicBezTo>
                <a:cubicBezTo>
                  <a:pt x="18775" y="14142"/>
                  <a:pt x="18748" y="14168"/>
                  <a:pt x="18721" y="14118"/>
                </a:cubicBezTo>
                <a:lnTo>
                  <a:pt x="18721" y="14118"/>
                </a:lnTo>
                <a:cubicBezTo>
                  <a:pt x="18734" y="14118"/>
                  <a:pt x="18761" y="14118"/>
                  <a:pt x="18761" y="14118"/>
                </a:cubicBezTo>
                <a:cubicBezTo>
                  <a:pt x="18775" y="14118"/>
                  <a:pt x="18775" y="14089"/>
                  <a:pt x="18789" y="14089"/>
                </a:cubicBezTo>
                <a:cubicBezTo>
                  <a:pt x="18801" y="14089"/>
                  <a:pt x="18829" y="14089"/>
                  <a:pt x="18843" y="14089"/>
                </a:cubicBezTo>
                <a:cubicBezTo>
                  <a:pt x="18843" y="14065"/>
                  <a:pt x="18843" y="14065"/>
                  <a:pt x="18843" y="14039"/>
                </a:cubicBezTo>
                <a:cubicBezTo>
                  <a:pt x="18815" y="14039"/>
                  <a:pt x="18761" y="14065"/>
                  <a:pt x="18734" y="14039"/>
                </a:cubicBezTo>
                <a:cubicBezTo>
                  <a:pt x="18721" y="14039"/>
                  <a:pt x="18721" y="13986"/>
                  <a:pt x="18707" y="13962"/>
                </a:cubicBezTo>
                <a:cubicBezTo>
                  <a:pt x="18694" y="13962"/>
                  <a:pt x="18680" y="13962"/>
                  <a:pt x="18666" y="13962"/>
                </a:cubicBezTo>
                <a:lnTo>
                  <a:pt x="18666" y="13962"/>
                </a:lnTo>
                <a:lnTo>
                  <a:pt x="18666" y="13935"/>
                </a:lnTo>
                <a:cubicBezTo>
                  <a:pt x="18666" y="13935"/>
                  <a:pt x="18666" y="13909"/>
                  <a:pt x="18680" y="13883"/>
                </a:cubicBezTo>
                <a:cubicBezTo>
                  <a:pt x="18707" y="13883"/>
                  <a:pt x="18721" y="13856"/>
                  <a:pt x="18734" y="13832"/>
                </a:cubicBezTo>
                <a:cubicBezTo>
                  <a:pt x="18761" y="13832"/>
                  <a:pt x="18829" y="13883"/>
                  <a:pt x="18843" y="13909"/>
                </a:cubicBezTo>
                <a:lnTo>
                  <a:pt x="18855" y="13935"/>
                </a:lnTo>
                <a:cubicBezTo>
                  <a:pt x="18855" y="13962"/>
                  <a:pt x="18843" y="13986"/>
                  <a:pt x="18843" y="13986"/>
                </a:cubicBezTo>
                <a:cubicBezTo>
                  <a:pt x="18843" y="14039"/>
                  <a:pt x="18855" y="14118"/>
                  <a:pt x="18869" y="14118"/>
                </a:cubicBezTo>
                <a:cubicBezTo>
                  <a:pt x="18883" y="14118"/>
                  <a:pt x="18883" y="14118"/>
                  <a:pt x="18883" y="14089"/>
                </a:cubicBezTo>
                <a:lnTo>
                  <a:pt x="18883" y="14089"/>
                </a:lnTo>
                <a:cubicBezTo>
                  <a:pt x="18883" y="14142"/>
                  <a:pt x="18896" y="14195"/>
                  <a:pt x="18923" y="14195"/>
                </a:cubicBezTo>
                <a:cubicBezTo>
                  <a:pt x="18950" y="14168"/>
                  <a:pt x="18964" y="14118"/>
                  <a:pt x="18991" y="14065"/>
                </a:cubicBezTo>
                <a:cubicBezTo>
                  <a:pt x="19004" y="14065"/>
                  <a:pt x="19018" y="14039"/>
                  <a:pt x="19032" y="14039"/>
                </a:cubicBezTo>
                <a:cubicBezTo>
                  <a:pt x="19032" y="14012"/>
                  <a:pt x="19032" y="14012"/>
                  <a:pt x="19045" y="13986"/>
                </a:cubicBezTo>
                <a:cubicBezTo>
                  <a:pt x="19045" y="13986"/>
                  <a:pt x="19059" y="13986"/>
                  <a:pt x="19072" y="13962"/>
                </a:cubicBezTo>
                <a:cubicBezTo>
                  <a:pt x="19099" y="13962"/>
                  <a:pt x="19167" y="14039"/>
                  <a:pt x="19193" y="14039"/>
                </a:cubicBezTo>
                <a:cubicBezTo>
                  <a:pt x="19262" y="14089"/>
                  <a:pt x="19329" y="14142"/>
                  <a:pt x="19397" y="14195"/>
                </a:cubicBezTo>
                <a:cubicBezTo>
                  <a:pt x="19437" y="14195"/>
                  <a:pt x="19451" y="14245"/>
                  <a:pt x="19491" y="14245"/>
                </a:cubicBezTo>
                <a:cubicBezTo>
                  <a:pt x="19504" y="14298"/>
                  <a:pt x="19546" y="14324"/>
                  <a:pt x="19572" y="14375"/>
                </a:cubicBezTo>
                <a:cubicBezTo>
                  <a:pt x="19558" y="14375"/>
                  <a:pt x="19558" y="14401"/>
                  <a:pt x="19558" y="14427"/>
                </a:cubicBezTo>
                <a:cubicBezTo>
                  <a:pt x="19586" y="14454"/>
                  <a:pt x="19612" y="14480"/>
                  <a:pt x="19640" y="14480"/>
                </a:cubicBezTo>
                <a:cubicBezTo>
                  <a:pt x="19653" y="14480"/>
                  <a:pt x="19667" y="14504"/>
                  <a:pt x="19667" y="14504"/>
                </a:cubicBezTo>
                <a:cubicBezTo>
                  <a:pt x="19680" y="14504"/>
                  <a:pt x="19693" y="14557"/>
                  <a:pt x="19693" y="14583"/>
                </a:cubicBezTo>
                <a:lnTo>
                  <a:pt x="19693" y="14583"/>
                </a:lnTo>
                <a:cubicBezTo>
                  <a:pt x="19667" y="14583"/>
                  <a:pt x="19653" y="14583"/>
                  <a:pt x="19640" y="14610"/>
                </a:cubicBezTo>
                <a:cubicBezTo>
                  <a:pt x="19653" y="14660"/>
                  <a:pt x="19667" y="14687"/>
                  <a:pt x="19693" y="14713"/>
                </a:cubicBezTo>
                <a:cubicBezTo>
                  <a:pt x="19693" y="14739"/>
                  <a:pt x="19707" y="14739"/>
                  <a:pt x="19707" y="14739"/>
                </a:cubicBezTo>
                <a:close/>
                <a:moveTo>
                  <a:pt x="19950" y="14298"/>
                </a:moveTo>
                <a:lnTo>
                  <a:pt x="19950" y="14298"/>
                </a:lnTo>
                <a:cubicBezTo>
                  <a:pt x="19950" y="14298"/>
                  <a:pt x="19950" y="14298"/>
                  <a:pt x="19965" y="14298"/>
                </a:cubicBezTo>
                <a:cubicBezTo>
                  <a:pt x="19965" y="14298"/>
                  <a:pt x="19965" y="14324"/>
                  <a:pt x="19977" y="14324"/>
                </a:cubicBezTo>
                <a:cubicBezTo>
                  <a:pt x="19965" y="14351"/>
                  <a:pt x="19965" y="14351"/>
                  <a:pt x="19965" y="14375"/>
                </a:cubicBezTo>
                <a:cubicBezTo>
                  <a:pt x="19950" y="14375"/>
                  <a:pt x="19950" y="14375"/>
                  <a:pt x="19950" y="14401"/>
                </a:cubicBezTo>
                <a:cubicBezTo>
                  <a:pt x="19950" y="14401"/>
                  <a:pt x="19950" y="14401"/>
                  <a:pt x="19965" y="14427"/>
                </a:cubicBezTo>
                <a:cubicBezTo>
                  <a:pt x="19950" y="14427"/>
                  <a:pt x="19950" y="14427"/>
                  <a:pt x="19950" y="14454"/>
                </a:cubicBezTo>
                <a:cubicBezTo>
                  <a:pt x="19937" y="14454"/>
                  <a:pt x="19924" y="14454"/>
                  <a:pt x="19910" y="14454"/>
                </a:cubicBezTo>
                <a:cubicBezTo>
                  <a:pt x="19896" y="14504"/>
                  <a:pt x="19842" y="14531"/>
                  <a:pt x="19802" y="14531"/>
                </a:cubicBezTo>
                <a:cubicBezTo>
                  <a:pt x="19802" y="14504"/>
                  <a:pt x="19788" y="14504"/>
                  <a:pt x="19788" y="14504"/>
                </a:cubicBezTo>
                <a:cubicBezTo>
                  <a:pt x="19775" y="14504"/>
                  <a:pt x="19775" y="14504"/>
                  <a:pt x="19775" y="14504"/>
                </a:cubicBezTo>
                <a:cubicBezTo>
                  <a:pt x="19761" y="14504"/>
                  <a:pt x="19735" y="14480"/>
                  <a:pt x="19735" y="14454"/>
                </a:cubicBezTo>
                <a:lnTo>
                  <a:pt x="19735" y="14454"/>
                </a:lnTo>
                <a:cubicBezTo>
                  <a:pt x="19761" y="14454"/>
                  <a:pt x="19802" y="14454"/>
                  <a:pt x="19816" y="14427"/>
                </a:cubicBezTo>
                <a:cubicBezTo>
                  <a:pt x="19816" y="14427"/>
                  <a:pt x="19816" y="14427"/>
                  <a:pt x="19829" y="14401"/>
                </a:cubicBezTo>
                <a:lnTo>
                  <a:pt x="19829" y="14401"/>
                </a:lnTo>
                <a:cubicBezTo>
                  <a:pt x="19829" y="14454"/>
                  <a:pt x="19870" y="14454"/>
                  <a:pt x="19883" y="14427"/>
                </a:cubicBezTo>
                <a:cubicBezTo>
                  <a:pt x="19896" y="14401"/>
                  <a:pt x="19896" y="14375"/>
                  <a:pt x="19896" y="14375"/>
                </a:cubicBezTo>
                <a:cubicBezTo>
                  <a:pt x="19910" y="14375"/>
                  <a:pt x="19924" y="14375"/>
                  <a:pt x="19924" y="14375"/>
                </a:cubicBezTo>
                <a:lnTo>
                  <a:pt x="19924" y="14375"/>
                </a:lnTo>
                <a:cubicBezTo>
                  <a:pt x="19924" y="14351"/>
                  <a:pt x="19924" y="14324"/>
                  <a:pt x="19924" y="14298"/>
                </a:cubicBezTo>
                <a:cubicBezTo>
                  <a:pt x="19937" y="14298"/>
                  <a:pt x="19937" y="14298"/>
                  <a:pt x="19950" y="14298"/>
                </a:cubicBezTo>
                <a:close/>
                <a:moveTo>
                  <a:pt x="20045" y="16943"/>
                </a:moveTo>
                <a:lnTo>
                  <a:pt x="20045" y="16943"/>
                </a:lnTo>
                <a:cubicBezTo>
                  <a:pt x="20032" y="16917"/>
                  <a:pt x="20032" y="16890"/>
                  <a:pt x="20045" y="16890"/>
                </a:cubicBezTo>
                <a:lnTo>
                  <a:pt x="20045" y="16866"/>
                </a:lnTo>
                <a:lnTo>
                  <a:pt x="20045" y="16866"/>
                </a:lnTo>
                <a:cubicBezTo>
                  <a:pt x="20072" y="16890"/>
                  <a:pt x="20045" y="16917"/>
                  <a:pt x="20045" y="16943"/>
                </a:cubicBezTo>
                <a:close/>
                <a:moveTo>
                  <a:pt x="17518" y="17022"/>
                </a:moveTo>
                <a:lnTo>
                  <a:pt x="17518" y="17022"/>
                </a:lnTo>
                <a:cubicBezTo>
                  <a:pt x="17531" y="17022"/>
                  <a:pt x="17531" y="17046"/>
                  <a:pt x="17545" y="17073"/>
                </a:cubicBezTo>
                <a:cubicBezTo>
                  <a:pt x="17545" y="17073"/>
                  <a:pt x="17558" y="17073"/>
                  <a:pt x="17558" y="17099"/>
                </a:cubicBezTo>
                <a:cubicBezTo>
                  <a:pt x="17558" y="17099"/>
                  <a:pt x="17572" y="17099"/>
                  <a:pt x="17572" y="17125"/>
                </a:cubicBezTo>
                <a:lnTo>
                  <a:pt x="17572" y="17125"/>
                </a:lnTo>
                <a:cubicBezTo>
                  <a:pt x="17572" y="17099"/>
                  <a:pt x="17585" y="17099"/>
                  <a:pt x="17585" y="17099"/>
                </a:cubicBezTo>
                <a:lnTo>
                  <a:pt x="17572" y="17073"/>
                </a:lnTo>
                <a:cubicBezTo>
                  <a:pt x="17585" y="17073"/>
                  <a:pt x="17585" y="17073"/>
                  <a:pt x="17585" y="17073"/>
                </a:cubicBezTo>
                <a:cubicBezTo>
                  <a:pt x="17585" y="17073"/>
                  <a:pt x="17585" y="17099"/>
                  <a:pt x="17599" y="17099"/>
                </a:cubicBezTo>
                <a:lnTo>
                  <a:pt x="17599" y="17073"/>
                </a:lnTo>
                <a:cubicBezTo>
                  <a:pt x="17599" y="17046"/>
                  <a:pt x="17599" y="17022"/>
                  <a:pt x="17599" y="17022"/>
                </a:cubicBezTo>
                <a:cubicBezTo>
                  <a:pt x="17585" y="16969"/>
                  <a:pt x="17572" y="16943"/>
                  <a:pt x="17558" y="16890"/>
                </a:cubicBezTo>
                <a:cubicBezTo>
                  <a:pt x="17545" y="16890"/>
                  <a:pt x="17545" y="16866"/>
                  <a:pt x="17545" y="16840"/>
                </a:cubicBezTo>
                <a:cubicBezTo>
                  <a:pt x="17531" y="16813"/>
                  <a:pt x="17558" y="16761"/>
                  <a:pt x="17558" y="16710"/>
                </a:cubicBezTo>
                <a:cubicBezTo>
                  <a:pt x="17558" y="16710"/>
                  <a:pt x="17558" y="16710"/>
                  <a:pt x="17558" y="16684"/>
                </a:cubicBezTo>
                <a:cubicBezTo>
                  <a:pt x="17558" y="16684"/>
                  <a:pt x="17558" y="16657"/>
                  <a:pt x="17558" y="16631"/>
                </a:cubicBezTo>
                <a:cubicBezTo>
                  <a:pt x="17558" y="16631"/>
                  <a:pt x="17558" y="16631"/>
                  <a:pt x="17558" y="16607"/>
                </a:cubicBezTo>
                <a:cubicBezTo>
                  <a:pt x="17558" y="16580"/>
                  <a:pt x="17572" y="16554"/>
                  <a:pt x="17572" y="16528"/>
                </a:cubicBezTo>
                <a:lnTo>
                  <a:pt x="17572" y="16528"/>
                </a:lnTo>
                <a:cubicBezTo>
                  <a:pt x="17572" y="16554"/>
                  <a:pt x="17585" y="16580"/>
                  <a:pt x="17599" y="16580"/>
                </a:cubicBezTo>
                <a:cubicBezTo>
                  <a:pt x="17599" y="16580"/>
                  <a:pt x="17599" y="16580"/>
                  <a:pt x="17599" y="16554"/>
                </a:cubicBezTo>
                <a:cubicBezTo>
                  <a:pt x="17612" y="16528"/>
                  <a:pt x="17612" y="16501"/>
                  <a:pt x="17625" y="16475"/>
                </a:cubicBezTo>
                <a:cubicBezTo>
                  <a:pt x="17639" y="16475"/>
                  <a:pt x="17653" y="16475"/>
                  <a:pt x="17653" y="16451"/>
                </a:cubicBezTo>
                <a:cubicBezTo>
                  <a:pt x="17667" y="16451"/>
                  <a:pt x="17667" y="16451"/>
                  <a:pt x="17679" y="16424"/>
                </a:cubicBezTo>
                <a:cubicBezTo>
                  <a:pt x="17693" y="16398"/>
                  <a:pt x="17707" y="16372"/>
                  <a:pt x="17734" y="16345"/>
                </a:cubicBezTo>
                <a:cubicBezTo>
                  <a:pt x="17748" y="16345"/>
                  <a:pt x="17774" y="16345"/>
                  <a:pt x="17788" y="16321"/>
                </a:cubicBezTo>
                <a:cubicBezTo>
                  <a:pt x="17802" y="16321"/>
                  <a:pt x="17815" y="16321"/>
                  <a:pt x="17815" y="16295"/>
                </a:cubicBezTo>
                <a:lnTo>
                  <a:pt x="17828" y="16295"/>
                </a:lnTo>
                <a:cubicBezTo>
                  <a:pt x="17842" y="16268"/>
                  <a:pt x="17869" y="16268"/>
                  <a:pt x="17883" y="16268"/>
                </a:cubicBezTo>
                <a:cubicBezTo>
                  <a:pt x="17883" y="16242"/>
                  <a:pt x="17883" y="16242"/>
                  <a:pt x="17883" y="16242"/>
                </a:cubicBezTo>
                <a:cubicBezTo>
                  <a:pt x="17883" y="16242"/>
                  <a:pt x="17883" y="16242"/>
                  <a:pt x="17896" y="16218"/>
                </a:cubicBezTo>
                <a:cubicBezTo>
                  <a:pt x="17896" y="16218"/>
                  <a:pt x="17923" y="16218"/>
                  <a:pt x="17923" y="16242"/>
                </a:cubicBezTo>
                <a:cubicBezTo>
                  <a:pt x="17937" y="16218"/>
                  <a:pt x="17964" y="16192"/>
                  <a:pt x="17991" y="16192"/>
                </a:cubicBezTo>
                <a:cubicBezTo>
                  <a:pt x="18004" y="16165"/>
                  <a:pt x="18018" y="16165"/>
                  <a:pt x="18031" y="16139"/>
                </a:cubicBezTo>
                <a:cubicBezTo>
                  <a:pt x="18031" y="16112"/>
                  <a:pt x="18044" y="16088"/>
                  <a:pt x="18044" y="16062"/>
                </a:cubicBezTo>
                <a:cubicBezTo>
                  <a:pt x="18044" y="16036"/>
                  <a:pt x="18044" y="16036"/>
                  <a:pt x="18058" y="16009"/>
                </a:cubicBezTo>
                <a:cubicBezTo>
                  <a:pt x="18058" y="16009"/>
                  <a:pt x="18058" y="16009"/>
                  <a:pt x="18072" y="16009"/>
                </a:cubicBezTo>
                <a:lnTo>
                  <a:pt x="18086" y="15983"/>
                </a:lnTo>
                <a:cubicBezTo>
                  <a:pt x="18086" y="15983"/>
                  <a:pt x="18098" y="15956"/>
                  <a:pt x="18086" y="15956"/>
                </a:cubicBezTo>
                <a:lnTo>
                  <a:pt x="18086" y="15956"/>
                </a:lnTo>
                <a:cubicBezTo>
                  <a:pt x="18072" y="15932"/>
                  <a:pt x="18072" y="15932"/>
                  <a:pt x="18072" y="15932"/>
                </a:cubicBezTo>
                <a:cubicBezTo>
                  <a:pt x="18072" y="15906"/>
                  <a:pt x="18086" y="15880"/>
                  <a:pt x="18086" y="15853"/>
                </a:cubicBezTo>
                <a:lnTo>
                  <a:pt x="18086" y="15853"/>
                </a:lnTo>
                <a:cubicBezTo>
                  <a:pt x="18098" y="15827"/>
                  <a:pt x="18112" y="15803"/>
                  <a:pt x="18112" y="15803"/>
                </a:cubicBezTo>
                <a:cubicBezTo>
                  <a:pt x="18112" y="15776"/>
                  <a:pt x="18112" y="15776"/>
                  <a:pt x="18126" y="15776"/>
                </a:cubicBezTo>
                <a:lnTo>
                  <a:pt x="18139" y="15803"/>
                </a:lnTo>
                <a:cubicBezTo>
                  <a:pt x="18139" y="15803"/>
                  <a:pt x="18139" y="15803"/>
                  <a:pt x="18139" y="15827"/>
                </a:cubicBezTo>
                <a:cubicBezTo>
                  <a:pt x="18153" y="15827"/>
                  <a:pt x="18153" y="15853"/>
                  <a:pt x="18153" y="15880"/>
                </a:cubicBezTo>
                <a:cubicBezTo>
                  <a:pt x="18166" y="15880"/>
                  <a:pt x="18166" y="15880"/>
                  <a:pt x="18166" y="15880"/>
                </a:cubicBezTo>
                <a:cubicBezTo>
                  <a:pt x="18166" y="15853"/>
                  <a:pt x="18166" y="15853"/>
                  <a:pt x="18166" y="15827"/>
                </a:cubicBezTo>
                <a:cubicBezTo>
                  <a:pt x="18180" y="15853"/>
                  <a:pt x="18180" y="15853"/>
                  <a:pt x="18193" y="15827"/>
                </a:cubicBezTo>
                <a:lnTo>
                  <a:pt x="18193" y="15827"/>
                </a:lnTo>
                <a:cubicBezTo>
                  <a:pt x="18180" y="15803"/>
                  <a:pt x="18166" y="15803"/>
                  <a:pt x="18166" y="15803"/>
                </a:cubicBezTo>
                <a:cubicBezTo>
                  <a:pt x="18166" y="15776"/>
                  <a:pt x="18180" y="15750"/>
                  <a:pt x="18166" y="15750"/>
                </a:cubicBezTo>
                <a:lnTo>
                  <a:pt x="18166" y="15750"/>
                </a:lnTo>
                <a:cubicBezTo>
                  <a:pt x="18180" y="15724"/>
                  <a:pt x="18180" y="15724"/>
                  <a:pt x="18193" y="15724"/>
                </a:cubicBezTo>
                <a:cubicBezTo>
                  <a:pt x="18193" y="15724"/>
                  <a:pt x="18193" y="15750"/>
                  <a:pt x="18207" y="15750"/>
                </a:cubicBezTo>
                <a:cubicBezTo>
                  <a:pt x="18207" y="15750"/>
                  <a:pt x="18207" y="15776"/>
                  <a:pt x="18221" y="15750"/>
                </a:cubicBezTo>
                <a:cubicBezTo>
                  <a:pt x="18221" y="15750"/>
                  <a:pt x="18221" y="15750"/>
                  <a:pt x="18221" y="15724"/>
                </a:cubicBezTo>
                <a:cubicBezTo>
                  <a:pt x="18235" y="15724"/>
                  <a:pt x="18235" y="15697"/>
                  <a:pt x="18235" y="15673"/>
                </a:cubicBezTo>
                <a:lnTo>
                  <a:pt x="18235" y="15673"/>
                </a:lnTo>
                <a:cubicBezTo>
                  <a:pt x="18235" y="15673"/>
                  <a:pt x="18221" y="15697"/>
                  <a:pt x="18221" y="15673"/>
                </a:cubicBezTo>
                <a:lnTo>
                  <a:pt x="18221" y="15673"/>
                </a:lnTo>
                <a:cubicBezTo>
                  <a:pt x="18221" y="15647"/>
                  <a:pt x="18235" y="15620"/>
                  <a:pt x="18247" y="15620"/>
                </a:cubicBezTo>
                <a:lnTo>
                  <a:pt x="18247" y="15620"/>
                </a:lnTo>
                <a:lnTo>
                  <a:pt x="18247" y="15620"/>
                </a:lnTo>
                <a:lnTo>
                  <a:pt x="18247" y="15620"/>
                </a:lnTo>
                <a:cubicBezTo>
                  <a:pt x="18247" y="15594"/>
                  <a:pt x="18261" y="15594"/>
                  <a:pt x="18261" y="15594"/>
                </a:cubicBezTo>
                <a:cubicBezTo>
                  <a:pt x="18261" y="15594"/>
                  <a:pt x="18275" y="15620"/>
                  <a:pt x="18288" y="15594"/>
                </a:cubicBezTo>
                <a:cubicBezTo>
                  <a:pt x="18275" y="15570"/>
                  <a:pt x="18275" y="15570"/>
                  <a:pt x="18261" y="15570"/>
                </a:cubicBezTo>
                <a:cubicBezTo>
                  <a:pt x="18275" y="15541"/>
                  <a:pt x="18275" y="15541"/>
                  <a:pt x="18288" y="15541"/>
                </a:cubicBezTo>
                <a:cubicBezTo>
                  <a:pt x="18302" y="15517"/>
                  <a:pt x="18302" y="15517"/>
                  <a:pt x="18302" y="15517"/>
                </a:cubicBezTo>
                <a:cubicBezTo>
                  <a:pt x="18302" y="15517"/>
                  <a:pt x="18302" y="15541"/>
                  <a:pt x="18315" y="15541"/>
                </a:cubicBezTo>
                <a:lnTo>
                  <a:pt x="18315" y="15541"/>
                </a:lnTo>
                <a:cubicBezTo>
                  <a:pt x="18315" y="15517"/>
                  <a:pt x="18315" y="15517"/>
                  <a:pt x="18315" y="15491"/>
                </a:cubicBezTo>
                <a:cubicBezTo>
                  <a:pt x="18328" y="15491"/>
                  <a:pt x="18315" y="15464"/>
                  <a:pt x="18315" y="15464"/>
                </a:cubicBezTo>
                <a:cubicBezTo>
                  <a:pt x="18315" y="15464"/>
                  <a:pt x="18315" y="15464"/>
                  <a:pt x="18328" y="15464"/>
                </a:cubicBezTo>
                <a:cubicBezTo>
                  <a:pt x="18328" y="15464"/>
                  <a:pt x="18328" y="15464"/>
                  <a:pt x="18342" y="15464"/>
                </a:cubicBezTo>
                <a:lnTo>
                  <a:pt x="18342" y="15464"/>
                </a:lnTo>
                <a:cubicBezTo>
                  <a:pt x="18342" y="15464"/>
                  <a:pt x="18356" y="15464"/>
                  <a:pt x="18356" y="15491"/>
                </a:cubicBezTo>
                <a:lnTo>
                  <a:pt x="18356" y="15491"/>
                </a:lnTo>
                <a:cubicBezTo>
                  <a:pt x="18356" y="15464"/>
                  <a:pt x="18369" y="15438"/>
                  <a:pt x="18369" y="15438"/>
                </a:cubicBezTo>
                <a:cubicBezTo>
                  <a:pt x="18382" y="15438"/>
                  <a:pt x="18382" y="15438"/>
                  <a:pt x="18396" y="15438"/>
                </a:cubicBezTo>
                <a:cubicBezTo>
                  <a:pt x="18410" y="15464"/>
                  <a:pt x="18423" y="15491"/>
                  <a:pt x="18436" y="15491"/>
                </a:cubicBezTo>
                <a:cubicBezTo>
                  <a:pt x="18436" y="15517"/>
                  <a:pt x="18451" y="15517"/>
                  <a:pt x="18451" y="15517"/>
                </a:cubicBezTo>
                <a:cubicBezTo>
                  <a:pt x="18451" y="15517"/>
                  <a:pt x="18464" y="15517"/>
                  <a:pt x="18464" y="15541"/>
                </a:cubicBezTo>
                <a:lnTo>
                  <a:pt x="18451" y="15541"/>
                </a:lnTo>
                <a:cubicBezTo>
                  <a:pt x="18451" y="15570"/>
                  <a:pt x="18451" y="15570"/>
                  <a:pt x="18451" y="15570"/>
                </a:cubicBezTo>
                <a:cubicBezTo>
                  <a:pt x="18451" y="15570"/>
                  <a:pt x="18451" y="15594"/>
                  <a:pt x="18451" y="15620"/>
                </a:cubicBezTo>
                <a:cubicBezTo>
                  <a:pt x="18464" y="15620"/>
                  <a:pt x="18451" y="15570"/>
                  <a:pt x="18477" y="15570"/>
                </a:cubicBezTo>
                <a:lnTo>
                  <a:pt x="18477" y="15541"/>
                </a:lnTo>
                <a:cubicBezTo>
                  <a:pt x="18491" y="15541"/>
                  <a:pt x="18491" y="15541"/>
                  <a:pt x="18505" y="15570"/>
                </a:cubicBezTo>
                <a:cubicBezTo>
                  <a:pt x="18517" y="15570"/>
                  <a:pt x="18517" y="15570"/>
                  <a:pt x="18517" y="15570"/>
                </a:cubicBezTo>
                <a:lnTo>
                  <a:pt x="18517" y="15570"/>
                </a:lnTo>
                <a:lnTo>
                  <a:pt x="18517" y="15570"/>
                </a:lnTo>
                <a:cubicBezTo>
                  <a:pt x="18531" y="15570"/>
                  <a:pt x="18531" y="15541"/>
                  <a:pt x="18545" y="15570"/>
                </a:cubicBezTo>
                <a:lnTo>
                  <a:pt x="18545" y="15570"/>
                </a:lnTo>
                <a:cubicBezTo>
                  <a:pt x="18559" y="15570"/>
                  <a:pt x="18559" y="15570"/>
                  <a:pt x="18559" y="15517"/>
                </a:cubicBezTo>
                <a:lnTo>
                  <a:pt x="18559" y="15517"/>
                </a:lnTo>
                <a:cubicBezTo>
                  <a:pt x="18559" y="15491"/>
                  <a:pt x="18545" y="15491"/>
                  <a:pt x="18531" y="15491"/>
                </a:cubicBezTo>
                <a:cubicBezTo>
                  <a:pt x="18545" y="15464"/>
                  <a:pt x="18559" y="15438"/>
                  <a:pt x="18559" y="15414"/>
                </a:cubicBezTo>
                <a:cubicBezTo>
                  <a:pt x="18559" y="15414"/>
                  <a:pt x="18559" y="15414"/>
                  <a:pt x="18572" y="15387"/>
                </a:cubicBezTo>
                <a:cubicBezTo>
                  <a:pt x="18572" y="15387"/>
                  <a:pt x="18585" y="15387"/>
                  <a:pt x="18599" y="15361"/>
                </a:cubicBezTo>
                <a:lnTo>
                  <a:pt x="18599" y="15361"/>
                </a:lnTo>
                <a:cubicBezTo>
                  <a:pt x="18585" y="15361"/>
                  <a:pt x="18585" y="15361"/>
                  <a:pt x="18585" y="15335"/>
                </a:cubicBezTo>
                <a:cubicBezTo>
                  <a:pt x="18599" y="15335"/>
                  <a:pt x="18599" y="15308"/>
                  <a:pt x="18599" y="15308"/>
                </a:cubicBezTo>
                <a:cubicBezTo>
                  <a:pt x="18612" y="15308"/>
                  <a:pt x="18612" y="15284"/>
                  <a:pt x="18612" y="15284"/>
                </a:cubicBezTo>
                <a:lnTo>
                  <a:pt x="18612" y="15284"/>
                </a:lnTo>
                <a:cubicBezTo>
                  <a:pt x="18626" y="15258"/>
                  <a:pt x="18626" y="15284"/>
                  <a:pt x="18640" y="15284"/>
                </a:cubicBezTo>
                <a:cubicBezTo>
                  <a:pt x="18640" y="15258"/>
                  <a:pt x="18640" y="15258"/>
                  <a:pt x="18640" y="15232"/>
                </a:cubicBezTo>
                <a:cubicBezTo>
                  <a:pt x="18653" y="15258"/>
                  <a:pt x="18680" y="15232"/>
                  <a:pt x="18694" y="15232"/>
                </a:cubicBezTo>
                <a:cubicBezTo>
                  <a:pt x="18707" y="15232"/>
                  <a:pt x="18721" y="15232"/>
                  <a:pt x="18721" y="15232"/>
                </a:cubicBezTo>
                <a:cubicBezTo>
                  <a:pt x="18721" y="15258"/>
                  <a:pt x="18734" y="15258"/>
                  <a:pt x="18734" y="15258"/>
                </a:cubicBezTo>
                <a:cubicBezTo>
                  <a:pt x="18734" y="15232"/>
                  <a:pt x="18748" y="15232"/>
                  <a:pt x="18748" y="15232"/>
                </a:cubicBezTo>
                <a:cubicBezTo>
                  <a:pt x="18748" y="15205"/>
                  <a:pt x="18748" y="15205"/>
                  <a:pt x="18748" y="15205"/>
                </a:cubicBezTo>
                <a:cubicBezTo>
                  <a:pt x="18734" y="15179"/>
                  <a:pt x="18748" y="15155"/>
                  <a:pt x="18721" y="15155"/>
                </a:cubicBezTo>
                <a:cubicBezTo>
                  <a:pt x="18721" y="15179"/>
                  <a:pt x="18707" y="15179"/>
                  <a:pt x="18694" y="15155"/>
                </a:cubicBezTo>
                <a:cubicBezTo>
                  <a:pt x="18694" y="15155"/>
                  <a:pt x="18694" y="15128"/>
                  <a:pt x="18707" y="15128"/>
                </a:cubicBezTo>
                <a:lnTo>
                  <a:pt x="18707" y="15155"/>
                </a:lnTo>
                <a:cubicBezTo>
                  <a:pt x="18721" y="15155"/>
                  <a:pt x="18721" y="15128"/>
                  <a:pt x="18721" y="15128"/>
                </a:cubicBezTo>
                <a:cubicBezTo>
                  <a:pt x="18734" y="15128"/>
                  <a:pt x="18748" y="15155"/>
                  <a:pt x="18748" y="15155"/>
                </a:cubicBezTo>
                <a:lnTo>
                  <a:pt x="18748" y="15155"/>
                </a:lnTo>
                <a:lnTo>
                  <a:pt x="18748" y="15155"/>
                </a:lnTo>
                <a:cubicBezTo>
                  <a:pt x="18761" y="15155"/>
                  <a:pt x="18761" y="15155"/>
                  <a:pt x="18761" y="15155"/>
                </a:cubicBezTo>
                <a:cubicBezTo>
                  <a:pt x="18775" y="15179"/>
                  <a:pt x="18775" y="15179"/>
                  <a:pt x="18789" y="15205"/>
                </a:cubicBezTo>
                <a:cubicBezTo>
                  <a:pt x="18801" y="15205"/>
                  <a:pt x="18815" y="15179"/>
                  <a:pt x="18815" y="15179"/>
                </a:cubicBezTo>
                <a:cubicBezTo>
                  <a:pt x="18829" y="15179"/>
                  <a:pt x="18829" y="15205"/>
                  <a:pt x="18829" y="15205"/>
                </a:cubicBezTo>
                <a:cubicBezTo>
                  <a:pt x="18843" y="15205"/>
                  <a:pt x="18855" y="15205"/>
                  <a:pt x="18855" y="15205"/>
                </a:cubicBezTo>
                <a:cubicBezTo>
                  <a:pt x="18883" y="15179"/>
                  <a:pt x="18896" y="15258"/>
                  <a:pt x="18910" y="15258"/>
                </a:cubicBezTo>
                <a:cubicBezTo>
                  <a:pt x="18923" y="15232"/>
                  <a:pt x="18936" y="15232"/>
                  <a:pt x="18950" y="15205"/>
                </a:cubicBezTo>
                <a:lnTo>
                  <a:pt x="18950" y="15205"/>
                </a:lnTo>
                <a:cubicBezTo>
                  <a:pt x="18950" y="15232"/>
                  <a:pt x="18950" y="15232"/>
                  <a:pt x="18950" y="15232"/>
                </a:cubicBezTo>
                <a:lnTo>
                  <a:pt x="18964" y="15232"/>
                </a:lnTo>
                <a:cubicBezTo>
                  <a:pt x="18964" y="15258"/>
                  <a:pt x="18964" y="15258"/>
                  <a:pt x="18978" y="15258"/>
                </a:cubicBezTo>
                <a:lnTo>
                  <a:pt x="18978" y="15258"/>
                </a:lnTo>
                <a:cubicBezTo>
                  <a:pt x="18991" y="15258"/>
                  <a:pt x="18964" y="15205"/>
                  <a:pt x="18991" y="15205"/>
                </a:cubicBezTo>
                <a:cubicBezTo>
                  <a:pt x="18991" y="15205"/>
                  <a:pt x="18991" y="15232"/>
                  <a:pt x="19004" y="15232"/>
                </a:cubicBezTo>
                <a:lnTo>
                  <a:pt x="19004" y="15232"/>
                </a:lnTo>
                <a:lnTo>
                  <a:pt x="19004" y="15232"/>
                </a:lnTo>
                <a:cubicBezTo>
                  <a:pt x="19018" y="15232"/>
                  <a:pt x="19018" y="15258"/>
                  <a:pt x="19032" y="15258"/>
                </a:cubicBezTo>
                <a:cubicBezTo>
                  <a:pt x="19018" y="15284"/>
                  <a:pt x="19018" y="15284"/>
                  <a:pt x="19004" y="15308"/>
                </a:cubicBezTo>
                <a:lnTo>
                  <a:pt x="19004" y="15308"/>
                </a:lnTo>
                <a:cubicBezTo>
                  <a:pt x="19004" y="15335"/>
                  <a:pt x="19004" y="15335"/>
                  <a:pt x="19004" y="15335"/>
                </a:cubicBezTo>
                <a:lnTo>
                  <a:pt x="19004" y="15335"/>
                </a:lnTo>
                <a:cubicBezTo>
                  <a:pt x="19004" y="15335"/>
                  <a:pt x="19004" y="15335"/>
                  <a:pt x="18991" y="15361"/>
                </a:cubicBezTo>
                <a:cubicBezTo>
                  <a:pt x="18991" y="15308"/>
                  <a:pt x="18978" y="15361"/>
                  <a:pt x="18964" y="15361"/>
                </a:cubicBezTo>
                <a:cubicBezTo>
                  <a:pt x="18964" y="15387"/>
                  <a:pt x="18950" y="15414"/>
                  <a:pt x="18964" y="15414"/>
                </a:cubicBezTo>
                <a:lnTo>
                  <a:pt x="18964" y="15438"/>
                </a:lnTo>
                <a:cubicBezTo>
                  <a:pt x="18950" y="15464"/>
                  <a:pt x="18936" y="15517"/>
                  <a:pt x="18923" y="15541"/>
                </a:cubicBezTo>
                <a:lnTo>
                  <a:pt x="18923" y="15541"/>
                </a:lnTo>
                <a:cubicBezTo>
                  <a:pt x="18936" y="15570"/>
                  <a:pt x="18950" y="15570"/>
                  <a:pt x="18950" y="15570"/>
                </a:cubicBezTo>
                <a:cubicBezTo>
                  <a:pt x="18964" y="15594"/>
                  <a:pt x="18978" y="15594"/>
                  <a:pt x="18978" y="15594"/>
                </a:cubicBezTo>
                <a:lnTo>
                  <a:pt x="18978" y="15620"/>
                </a:lnTo>
                <a:lnTo>
                  <a:pt x="18991" y="15620"/>
                </a:lnTo>
                <a:cubicBezTo>
                  <a:pt x="18991" y="15647"/>
                  <a:pt x="19004" y="15647"/>
                  <a:pt x="19018" y="15673"/>
                </a:cubicBezTo>
                <a:cubicBezTo>
                  <a:pt x="19032" y="15647"/>
                  <a:pt x="19045" y="15697"/>
                  <a:pt x="19059" y="15697"/>
                </a:cubicBezTo>
                <a:cubicBezTo>
                  <a:pt x="19059" y="15697"/>
                  <a:pt x="19059" y="15697"/>
                  <a:pt x="19072" y="15697"/>
                </a:cubicBezTo>
                <a:cubicBezTo>
                  <a:pt x="19072" y="15697"/>
                  <a:pt x="19072" y="15697"/>
                  <a:pt x="19085" y="15724"/>
                </a:cubicBezTo>
                <a:lnTo>
                  <a:pt x="19099" y="15750"/>
                </a:lnTo>
                <a:cubicBezTo>
                  <a:pt x="19113" y="15750"/>
                  <a:pt x="19113" y="15750"/>
                  <a:pt x="19127" y="15750"/>
                </a:cubicBezTo>
                <a:cubicBezTo>
                  <a:pt x="19139" y="15776"/>
                  <a:pt x="19153" y="15776"/>
                  <a:pt x="19167" y="15803"/>
                </a:cubicBezTo>
                <a:cubicBezTo>
                  <a:pt x="19167" y="15803"/>
                  <a:pt x="19180" y="15827"/>
                  <a:pt x="19180" y="15853"/>
                </a:cubicBezTo>
                <a:lnTo>
                  <a:pt x="19193" y="15853"/>
                </a:lnTo>
                <a:cubicBezTo>
                  <a:pt x="19208" y="15853"/>
                  <a:pt x="19220" y="15880"/>
                  <a:pt x="19220" y="15880"/>
                </a:cubicBezTo>
                <a:cubicBezTo>
                  <a:pt x="19234" y="15880"/>
                  <a:pt x="19262" y="15880"/>
                  <a:pt x="19274" y="15853"/>
                </a:cubicBezTo>
                <a:cubicBezTo>
                  <a:pt x="19288" y="15853"/>
                  <a:pt x="19288" y="15827"/>
                  <a:pt x="19288" y="15803"/>
                </a:cubicBezTo>
                <a:cubicBezTo>
                  <a:pt x="19302" y="15750"/>
                  <a:pt x="19302" y="15724"/>
                  <a:pt x="19315" y="15697"/>
                </a:cubicBezTo>
                <a:cubicBezTo>
                  <a:pt x="19315" y="15673"/>
                  <a:pt x="19315" y="15673"/>
                  <a:pt x="19315" y="15647"/>
                </a:cubicBezTo>
                <a:cubicBezTo>
                  <a:pt x="19315" y="15620"/>
                  <a:pt x="19315" y="15594"/>
                  <a:pt x="19329" y="15594"/>
                </a:cubicBezTo>
                <a:cubicBezTo>
                  <a:pt x="19329" y="15570"/>
                  <a:pt x="19329" y="15541"/>
                  <a:pt x="19329" y="15541"/>
                </a:cubicBezTo>
                <a:cubicBezTo>
                  <a:pt x="19329" y="15517"/>
                  <a:pt x="19329" y="15491"/>
                  <a:pt x="19329" y="15464"/>
                </a:cubicBezTo>
                <a:cubicBezTo>
                  <a:pt x="19329" y="15464"/>
                  <a:pt x="19315" y="15414"/>
                  <a:pt x="19329" y="15414"/>
                </a:cubicBezTo>
                <a:cubicBezTo>
                  <a:pt x="19329" y="15414"/>
                  <a:pt x="19342" y="15387"/>
                  <a:pt x="19329" y="15361"/>
                </a:cubicBezTo>
                <a:cubicBezTo>
                  <a:pt x="19329" y="15361"/>
                  <a:pt x="19329" y="15361"/>
                  <a:pt x="19329" y="15335"/>
                </a:cubicBezTo>
                <a:cubicBezTo>
                  <a:pt x="19342" y="15335"/>
                  <a:pt x="19342" y="15308"/>
                  <a:pt x="19356" y="15308"/>
                </a:cubicBezTo>
                <a:cubicBezTo>
                  <a:pt x="19342" y="15284"/>
                  <a:pt x="19342" y="15308"/>
                  <a:pt x="19329" y="15284"/>
                </a:cubicBezTo>
                <a:lnTo>
                  <a:pt x="19342" y="15284"/>
                </a:lnTo>
                <a:cubicBezTo>
                  <a:pt x="19342" y="15258"/>
                  <a:pt x="19342" y="15258"/>
                  <a:pt x="19342" y="15232"/>
                </a:cubicBezTo>
                <a:cubicBezTo>
                  <a:pt x="19356" y="15232"/>
                  <a:pt x="19356" y="15232"/>
                  <a:pt x="19356" y="15205"/>
                </a:cubicBezTo>
                <a:cubicBezTo>
                  <a:pt x="19369" y="15179"/>
                  <a:pt x="19369" y="15128"/>
                  <a:pt x="19383" y="15102"/>
                </a:cubicBezTo>
                <a:lnTo>
                  <a:pt x="19383" y="15102"/>
                </a:lnTo>
                <a:cubicBezTo>
                  <a:pt x="19397" y="15102"/>
                  <a:pt x="19397" y="15128"/>
                  <a:pt x="19397" y="15128"/>
                </a:cubicBezTo>
                <a:cubicBezTo>
                  <a:pt x="19397" y="15128"/>
                  <a:pt x="19397" y="15128"/>
                  <a:pt x="19409" y="15155"/>
                </a:cubicBezTo>
                <a:cubicBezTo>
                  <a:pt x="19409" y="15155"/>
                  <a:pt x="19409" y="15155"/>
                  <a:pt x="19409" y="15179"/>
                </a:cubicBezTo>
                <a:cubicBezTo>
                  <a:pt x="19409" y="15205"/>
                  <a:pt x="19423" y="15232"/>
                  <a:pt x="19437" y="15232"/>
                </a:cubicBezTo>
                <a:cubicBezTo>
                  <a:pt x="19423" y="15258"/>
                  <a:pt x="19423" y="15258"/>
                  <a:pt x="19423" y="15284"/>
                </a:cubicBezTo>
                <a:cubicBezTo>
                  <a:pt x="19437" y="15284"/>
                  <a:pt x="19451" y="15308"/>
                  <a:pt x="19464" y="15361"/>
                </a:cubicBezTo>
                <a:cubicBezTo>
                  <a:pt x="19464" y="15387"/>
                  <a:pt x="19451" y="15414"/>
                  <a:pt x="19464" y="15438"/>
                </a:cubicBezTo>
                <a:cubicBezTo>
                  <a:pt x="19464" y="15464"/>
                  <a:pt x="19464" y="15464"/>
                  <a:pt x="19464" y="15464"/>
                </a:cubicBezTo>
                <a:cubicBezTo>
                  <a:pt x="19464" y="15491"/>
                  <a:pt x="19464" y="15491"/>
                  <a:pt x="19464" y="15491"/>
                </a:cubicBezTo>
                <a:cubicBezTo>
                  <a:pt x="19464" y="15517"/>
                  <a:pt x="19478" y="15517"/>
                  <a:pt x="19491" y="15517"/>
                </a:cubicBezTo>
                <a:cubicBezTo>
                  <a:pt x="19491" y="15517"/>
                  <a:pt x="19504" y="15517"/>
                  <a:pt x="19518" y="15517"/>
                </a:cubicBezTo>
                <a:cubicBezTo>
                  <a:pt x="19518" y="15491"/>
                  <a:pt x="19518" y="15491"/>
                  <a:pt x="19518" y="15491"/>
                </a:cubicBezTo>
                <a:cubicBezTo>
                  <a:pt x="19532" y="15491"/>
                  <a:pt x="19518" y="15517"/>
                  <a:pt x="19532" y="15541"/>
                </a:cubicBezTo>
                <a:cubicBezTo>
                  <a:pt x="19546" y="15541"/>
                  <a:pt x="19546" y="15570"/>
                  <a:pt x="19572" y="15594"/>
                </a:cubicBezTo>
                <a:cubicBezTo>
                  <a:pt x="19558" y="15620"/>
                  <a:pt x="19572" y="15620"/>
                  <a:pt x="19572" y="15620"/>
                </a:cubicBezTo>
                <a:cubicBezTo>
                  <a:pt x="19572" y="15647"/>
                  <a:pt x="19572" y="15647"/>
                  <a:pt x="19558" y="15647"/>
                </a:cubicBezTo>
                <a:cubicBezTo>
                  <a:pt x="19572" y="15647"/>
                  <a:pt x="19572" y="15673"/>
                  <a:pt x="19572" y="15697"/>
                </a:cubicBezTo>
                <a:cubicBezTo>
                  <a:pt x="19572" y="15724"/>
                  <a:pt x="19572" y="15750"/>
                  <a:pt x="19572" y="15776"/>
                </a:cubicBezTo>
                <a:cubicBezTo>
                  <a:pt x="19586" y="15803"/>
                  <a:pt x="19599" y="15803"/>
                  <a:pt x="19612" y="15827"/>
                </a:cubicBezTo>
                <a:cubicBezTo>
                  <a:pt x="19612" y="15853"/>
                  <a:pt x="19612" y="15853"/>
                  <a:pt x="19612" y="15880"/>
                </a:cubicBezTo>
                <a:cubicBezTo>
                  <a:pt x="19612" y="15880"/>
                  <a:pt x="19612" y="15906"/>
                  <a:pt x="19626" y="15932"/>
                </a:cubicBezTo>
                <a:cubicBezTo>
                  <a:pt x="19612" y="15932"/>
                  <a:pt x="19612" y="15932"/>
                  <a:pt x="19612" y="15932"/>
                </a:cubicBezTo>
                <a:cubicBezTo>
                  <a:pt x="19612" y="15956"/>
                  <a:pt x="19612" y="15983"/>
                  <a:pt x="19626" y="16009"/>
                </a:cubicBezTo>
                <a:cubicBezTo>
                  <a:pt x="19626" y="16062"/>
                  <a:pt x="19626" y="16088"/>
                  <a:pt x="19653" y="16088"/>
                </a:cubicBezTo>
                <a:cubicBezTo>
                  <a:pt x="19667" y="16112"/>
                  <a:pt x="19667" y="16112"/>
                  <a:pt x="19667" y="16112"/>
                </a:cubicBezTo>
                <a:cubicBezTo>
                  <a:pt x="19680" y="16139"/>
                  <a:pt x="19693" y="16112"/>
                  <a:pt x="19693" y="16112"/>
                </a:cubicBezTo>
                <a:cubicBezTo>
                  <a:pt x="19707" y="16139"/>
                  <a:pt x="19707" y="16139"/>
                  <a:pt x="19693" y="16165"/>
                </a:cubicBezTo>
                <a:lnTo>
                  <a:pt x="19693" y="16165"/>
                </a:lnTo>
                <a:cubicBezTo>
                  <a:pt x="19707" y="16165"/>
                  <a:pt x="19707" y="16165"/>
                  <a:pt x="19721" y="16165"/>
                </a:cubicBezTo>
                <a:lnTo>
                  <a:pt x="19721" y="16165"/>
                </a:lnTo>
                <a:cubicBezTo>
                  <a:pt x="19721" y="16165"/>
                  <a:pt x="19721" y="16192"/>
                  <a:pt x="19735" y="16192"/>
                </a:cubicBezTo>
                <a:cubicBezTo>
                  <a:pt x="19735" y="16192"/>
                  <a:pt x="19748" y="16218"/>
                  <a:pt x="19761" y="16218"/>
                </a:cubicBezTo>
                <a:cubicBezTo>
                  <a:pt x="19761" y="16218"/>
                  <a:pt x="19761" y="16218"/>
                  <a:pt x="19775" y="16218"/>
                </a:cubicBezTo>
                <a:cubicBezTo>
                  <a:pt x="19775" y="16242"/>
                  <a:pt x="19788" y="16242"/>
                  <a:pt x="19788" y="16268"/>
                </a:cubicBezTo>
                <a:lnTo>
                  <a:pt x="19775" y="16268"/>
                </a:lnTo>
                <a:cubicBezTo>
                  <a:pt x="19775" y="16295"/>
                  <a:pt x="19775" y="16321"/>
                  <a:pt x="19788" y="16321"/>
                </a:cubicBezTo>
                <a:lnTo>
                  <a:pt x="19788" y="16321"/>
                </a:lnTo>
                <a:lnTo>
                  <a:pt x="19802" y="16345"/>
                </a:lnTo>
                <a:lnTo>
                  <a:pt x="19802" y="16372"/>
                </a:lnTo>
                <a:cubicBezTo>
                  <a:pt x="19816" y="16372"/>
                  <a:pt x="19816" y="16398"/>
                  <a:pt x="19816" y="16424"/>
                </a:cubicBezTo>
                <a:cubicBezTo>
                  <a:pt x="19829" y="16424"/>
                  <a:pt x="19829" y="16451"/>
                  <a:pt x="19829" y="16451"/>
                </a:cubicBezTo>
                <a:cubicBezTo>
                  <a:pt x="19829" y="16475"/>
                  <a:pt x="19829" y="16501"/>
                  <a:pt x="19829" y="16501"/>
                </a:cubicBezTo>
                <a:cubicBezTo>
                  <a:pt x="19829" y="16528"/>
                  <a:pt x="19842" y="16528"/>
                  <a:pt x="19856" y="16528"/>
                </a:cubicBezTo>
                <a:cubicBezTo>
                  <a:pt x="19842" y="16528"/>
                  <a:pt x="19856" y="16501"/>
                  <a:pt x="19856" y="16501"/>
                </a:cubicBezTo>
                <a:lnTo>
                  <a:pt x="19856" y="16501"/>
                </a:lnTo>
                <a:cubicBezTo>
                  <a:pt x="19870" y="16501"/>
                  <a:pt x="19870" y="16528"/>
                  <a:pt x="19883" y="16528"/>
                </a:cubicBezTo>
                <a:cubicBezTo>
                  <a:pt x="19883" y="16554"/>
                  <a:pt x="19883" y="16554"/>
                  <a:pt x="19883" y="16554"/>
                </a:cubicBezTo>
                <a:cubicBezTo>
                  <a:pt x="19896" y="16554"/>
                  <a:pt x="19896" y="16528"/>
                  <a:pt x="19896" y="16528"/>
                </a:cubicBezTo>
                <a:lnTo>
                  <a:pt x="19896" y="16528"/>
                </a:lnTo>
                <a:cubicBezTo>
                  <a:pt x="19896" y="16528"/>
                  <a:pt x="19896" y="16554"/>
                  <a:pt x="19910" y="16554"/>
                </a:cubicBezTo>
                <a:cubicBezTo>
                  <a:pt x="19910" y="16554"/>
                  <a:pt x="19910" y="16554"/>
                  <a:pt x="19896" y="16580"/>
                </a:cubicBezTo>
                <a:cubicBezTo>
                  <a:pt x="19896" y="16580"/>
                  <a:pt x="19896" y="16657"/>
                  <a:pt x="19910" y="16657"/>
                </a:cubicBezTo>
                <a:cubicBezTo>
                  <a:pt x="19910" y="16684"/>
                  <a:pt x="19924" y="16657"/>
                  <a:pt x="19924" y="16684"/>
                </a:cubicBezTo>
                <a:cubicBezTo>
                  <a:pt x="19910" y="16736"/>
                  <a:pt x="19950" y="16736"/>
                  <a:pt x="19965" y="16787"/>
                </a:cubicBezTo>
                <a:cubicBezTo>
                  <a:pt x="19977" y="16787"/>
                  <a:pt x="19977" y="16787"/>
                  <a:pt x="19977" y="16787"/>
                </a:cubicBezTo>
                <a:cubicBezTo>
                  <a:pt x="19977" y="16813"/>
                  <a:pt x="19977" y="16813"/>
                  <a:pt x="19991" y="16840"/>
                </a:cubicBezTo>
                <a:cubicBezTo>
                  <a:pt x="19991" y="16840"/>
                  <a:pt x="20019" y="16866"/>
                  <a:pt x="20005" y="16890"/>
                </a:cubicBezTo>
                <a:cubicBezTo>
                  <a:pt x="20032" y="16890"/>
                  <a:pt x="20032" y="16943"/>
                  <a:pt x="20032" y="16969"/>
                </a:cubicBezTo>
                <a:lnTo>
                  <a:pt x="20032" y="16993"/>
                </a:lnTo>
                <a:cubicBezTo>
                  <a:pt x="20032" y="16993"/>
                  <a:pt x="20045" y="16993"/>
                  <a:pt x="20045" y="17022"/>
                </a:cubicBezTo>
                <a:cubicBezTo>
                  <a:pt x="20045" y="17022"/>
                  <a:pt x="20045" y="17022"/>
                  <a:pt x="20032" y="17046"/>
                </a:cubicBezTo>
                <a:cubicBezTo>
                  <a:pt x="20032" y="17046"/>
                  <a:pt x="20032" y="17073"/>
                  <a:pt x="20032" y="17099"/>
                </a:cubicBezTo>
                <a:cubicBezTo>
                  <a:pt x="20032" y="17099"/>
                  <a:pt x="20045" y="17125"/>
                  <a:pt x="20045" y="17149"/>
                </a:cubicBezTo>
                <a:cubicBezTo>
                  <a:pt x="20032" y="17149"/>
                  <a:pt x="20032" y="17149"/>
                  <a:pt x="20032" y="17176"/>
                </a:cubicBezTo>
                <a:lnTo>
                  <a:pt x="20045" y="17202"/>
                </a:lnTo>
                <a:cubicBezTo>
                  <a:pt x="20045" y="17229"/>
                  <a:pt x="20059" y="17255"/>
                  <a:pt x="20059" y="17279"/>
                </a:cubicBezTo>
                <a:cubicBezTo>
                  <a:pt x="20059" y="17279"/>
                  <a:pt x="20059" y="17305"/>
                  <a:pt x="20072" y="17305"/>
                </a:cubicBezTo>
                <a:cubicBezTo>
                  <a:pt x="20059" y="17305"/>
                  <a:pt x="20059" y="17332"/>
                  <a:pt x="20059" y="17332"/>
                </a:cubicBezTo>
                <a:cubicBezTo>
                  <a:pt x="20059" y="17358"/>
                  <a:pt x="20059" y="17384"/>
                  <a:pt x="20059" y="17384"/>
                </a:cubicBezTo>
                <a:cubicBezTo>
                  <a:pt x="20059" y="17409"/>
                  <a:pt x="20045" y="17409"/>
                  <a:pt x="20045" y="17435"/>
                </a:cubicBezTo>
                <a:cubicBezTo>
                  <a:pt x="20045" y="17461"/>
                  <a:pt x="20045" y="17514"/>
                  <a:pt x="20032" y="17540"/>
                </a:cubicBezTo>
                <a:lnTo>
                  <a:pt x="20032" y="17565"/>
                </a:lnTo>
                <a:cubicBezTo>
                  <a:pt x="20032" y="17565"/>
                  <a:pt x="20032" y="17591"/>
                  <a:pt x="20019" y="17591"/>
                </a:cubicBezTo>
                <a:cubicBezTo>
                  <a:pt x="20019" y="17617"/>
                  <a:pt x="20019" y="17670"/>
                  <a:pt x="20019" y="17694"/>
                </a:cubicBezTo>
                <a:cubicBezTo>
                  <a:pt x="20005" y="17721"/>
                  <a:pt x="20005" y="17747"/>
                  <a:pt x="20005" y="17747"/>
                </a:cubicBezTo>
                <a:cubicBezTo>
                  <a:pt x="20005" y="17747"/>
                  <a:pt x="20005" y="17773"/>
                  <a:pt x="19991" y="17773"/>
                </a:cubicBezTo>
                <a:cubicBezTo>
                  <a:pt x="19991" y="17773"/>
                  <a:pt x="19991" y="17773"/>
                  <a:pt x="19991" y="17798"/>
                </a:cubicBezTo>
                <a:cubicBezTo>
                  <a:pt x="19977" y="17824"/>
                  <a:pt x="19977" y="17877"/>
                  <a:pt x="19950" y="17877"/>
                </a:cubicBezTo>
                <a:cubicBezTo>
                  <a:pt x="19950" y="17903"/>
                  <a:pt x="19937" y="17903"/>
                  <a:pt x="19924" y="17927"/>
                </a:cubicBezTo>
                <a:cubicBezTo>
                  <a:pt x="19910" y="17953"/>
                  <a:pt x="19896" y="18006"/>
                  <a:pt x="19896" y="18059"/>
                </a:cubicBezTo>
                <a:cubicBezTo>
                  <a:pt x="19883" y="18083"/>
                  <a:pt x="19870" y="18083"/>
                  <a:pt x="19883" y="18136"/>
                </a:cubicBezTo>
                <a:lnTo>
                  <a:pt x="19883" y="18136"/>
                </a:lnTo>
                <a:cubicBezTo>
                  <a:pt x="19870" y="18136"/>
                  <a:pt x="19870" y="18136"/>
                  <a:pt x="19870" y="18162"/>
                </a:cubicBezTo>
                <a:lnTo>
                  <a:pt x="19870" y="18162"/>
                </a:lnTo>
                <a:cubicBezTo>
                  <a:pt x="19870" y="18162"/>
                  <a:pt x="19856" y="18189"/>
                  <a:pt x="19856" y="18213"/>
                </a:cubicBezTo>
                <a:cubicBezTo>
                  <a:pt x="19842" y="18213"/>
                  <a:pt x="19829" y="18265"/>
                  <a:pt x="19829" y="18292"/>
                </a:cubicBezTo>
                <a:cubicBezTo>
                  <a:pt x="19829" y="18318"/>
                  <a:pt x="19816" y="18369"/>
                  <a:pt x="19816" y="18421"/>
                </a:cubicBezTo>
                <a:cubicBezTo>
                  <a:pt x="19816" y="18421"/>
                  <a:pt x="19816" y="18421"/>
                  <a:pt x="19816" y="18446"/>
                </a:cubicBezTo>
                <a:lnTo>
                  <a:pt x="19816" y="18446"/>
                </a:lnTo>
                <a:cubicBezTo>
                  <a:pt x="19816" y="18474"/>
                  <a:pt x="19816" y="18498"/>
                  <a:pt x="19816" y="18525"/>
                </a:cubicBezTo>
                <a:cubicBezTo>
                  <a:pt x="19802" y="18525"/>
                  <a:pt x="19802" y="18525"/>
                  <a:pt x="19802" y="18525"/>
                </a:cubicBezTo>
                <a:cubicBezTo>
                  <a:pt x="19788" y="18525"/>
                  <a:pt x="19788" y="18551"/>
                  <a:pt x="19775" y="18551"/>
                </a:cubicBezTo>
                <a:cubicBezTo>
                  <a:pt x="19748" y="18551"/>
                  <a:pt x="19707" y="18551"/>
                  <a:pt x="19680" y="18551"/>
                </a:cubicBezTo>
                <a:cubicBezTo>
                  <a:pt x="19653" y="18577"/>
                  <a:pt x="19653" y="18628"/>
                  <a:pt x="19626" y="18628"/>
                </a:cubicBezTo>
                <a:cubicBezTo>
                  <a:pt x="19612" y="18654"/>
                  <a:pt x="19612" y="18654"/>
                  <a:pt x="19599" y="18654"/>
                </a:cubicBezTo>
                <a:cubicBezTo>
                  <a:pt x="19586" y="18654"/>
                  <a:pt x="19586" y="18654"/>
                  <a:pt x="19586" y="18654"/>
                </a:cubicBezTo>
                <a:cubicBezTo>
                  <a:pt x="19572" y="18681"/>
                  <a:pt x="19599" y="18681"/>
                  <a:pt x="19599" y="18707"/>
                </a:cubicBezTo>
                <a:lnTo>
                  <a:pt x="19586" y="18707"/>
                </a:lnTo>
                <a:cubicBezTo>
                  <a:pt x="19586" y="18707"/>
                  <a:pt x="19586" y="18707"/>
                  <a:pt x="19572" y="18681"/>
                </a:cubicBezTo>
                <a:lnTo>
                  <a:pt x="19572" y="18681"/>
                </a:lnTo>
                <a:cubicBezTo>
                  <a:pt x="19558" y="18654"/>
                  <a:pt x="19546" y="18654"/>
                  <a:pt x="19532" y="18628"/>
                </a:cubicBezTo>
                <a:cubicBezTo>
                  <a:pt x="19532" y="18602"/>
                  <a:pt x="19532" y="18602"/>
                  <a:pt x="19546" y="18602"/>
                </a:cubicBezTo>
                <a:lnTo>
                  <a:pt x="19532" y="18577"/>
                </a:lnTo>
                <a:cubicBezTo>
                  <a:pt x="19518" y="18602"/>
                  <a:pt x="19504" y="18628"/>
                  <a:pt x="19504" y="18602"/>
                </a:cubicBezTo>
                <a:cubicBezTo>
                  <a:pt x="19518" y="18577"/>
                  <a:pt x="19518" y="18551"/>
                  <a:pt x="19518" y="18525"/>
                </a:cubicBezTo>
                <a:cubicBezTo>
                  <a:pt x="19504" y="18525"/>
                  <a:pt x="19504" y="18525"/>
                  <a:pt x="19504" y="18525"/>
                </a:cubicBezTo>
                <a:cubicBezTo>
                  <a:pt x="19491" y="18525"/>
                  <a:pt x="19491" y="18551"/>
                  <a:pt x="19491" y="18551"/>
                </a:cubicBezTo>
                <a:cubicBezTo>
                  <a:pt x="19491" y="18577"/>
                  <a:pt x="19478" y="18577"/>
                  <a:pt x="19464" y="18577"/>
                </a:cubicBezTo>
                <a:lnTo>
                  <a:pt x="19464" y="18577"/>
                </a:lnTo>
                <a:cubicBezTo>
                  <a:pt x="19451" y="18602"/>
                  <a:pt x="19451" y="18654"/>
                  <a:pt x="19423" y="18654"/>
                </a:cubicBezTo>
                <a:cubicBezTo>
                  <a:pt x="19423" y="18654"/>
                  <a:pt x="19423" y="18654"/>
                  <a:pt x="19409" y="18654"/>
                </a:cubicBezTo>
                <a:cubicBezTo>
                  <a:pt x="19397" y="18628"/>
                  <a:pt x="19383" y="18602"/>
                  <a:pt x="19369" y="18577"/>
                </a:cubicBezTo>
                <a:cubicBezTo>
                  <a:pt x="19356" y="18577"/>
                  <a:pt x="19356" y="18577"/>
                  <a:pt x="19342" y="18577"/>
                </a:cubicBezTo>
                <a:lnTo>
                  <a:pt x="19342" y="18577"/>
                </a:lnTo>
                <a:cubicBezTo>
                  <a:pt x="19329" y="18551"/>
                  <a:pt x="19315" y="18602"/>
                  <a:pt x="19302" y="18577"/>
                </a:cubicBezTo>
                <a:cubicBezTo>
                  <a:pt x="19288" y="18577"/>
                  <a:pt x="19288" y="18551"/>
                  <a:pt x="19288" y="18525"/>
                </a:cubicBezTo>
                <a:lnTo>
                  <a:pt x="19274" y="18525"/>
                </a:lnTo>
                <a:lnTo>
                  <a:pt x="19274" y="18525"/>
                </a:lnTo>
                <a:cubicBezTo>
                  <a:pt x="19262" y="18525"/>
                  <a:pt x="19248" y="18525"/>
                  <a:pt x="19248" y="18498"/>
                </a:cubicBezTo>
                <a:cubicBezTo>
                  <a:pt x="19234" y="18498"/>
                  <a:pt x="19234" y="18474"/>
                  <a:pt x="19220" y="18446"/>
                </a:cubicBezTo>
                <a:cubicBezTo>
                  <a:pt x="19220" y="18421"/>
                  <a:pt x="19193" y="18421"/>
                  <a:pt x="19193" y="18369"/>
                </a:cubicBezTo>
                <a:cubicBezTo>
                  <a:pt x="19208" y="18342"/>
                  <a:pt x="19208" y="18292"/>
                  <a:pt x="19193" y="18265"/>
                </a:cubicBezTo>
                <a:cubicBezTo>
                  <a:pt x="19193" y="18239"/>
                  <a:pt x="19193" y="18239"/>
                  <a:pt x="19193" y="18239"/>
                </a:cubicBezTo>
                <a:cubicBezTo>
                  <a:pt x="19180" y="18239"/>
                  <a:pt x="19180" y="18213"/>
                  <a:pt x="19180" y="18213"/>
                </a:cubicBezTo>
                <a:cubicBezTo>
                  <a:pt x="19180" y="18213"/>
                  <a:pt x="19180" y="18213"/>
                  <a:pt x="19167" y="18189"/>
                </a:cubicBezTo>
                <a:lnTo>
                  <a:pt x="19153" y="18162"/>
                </a:lnTo>
                <a:cubicBezTo>
                  <a:pt x="19139" y="18136"/>
                  <a:pt x="19139" y="18162"/>
                  <a:pt x="19127" y="18162"/>
                </a:cubicBezTo>
                <a:lnTo>
                  <a:pt x="19113" y="18162"/>
                </a:lnTo>
                <a:lnTo>
                  <a:pt x="19113" y="18162"/>
                </a:lnTo>
                <a:cubicBezTo>
                  <a:pt x="19099" y="18136"/>
                  <a:pt x="19127" y="18136"/>
                  <a:pt x="19127" y="18109"/>
                </a:cubicBezTo>
                <a:cubicBezTo>
                  <a:pt x="19127" y="18083"/>
                  <a:pt x="19127" y="18059"/>
                  <a:pt x="19127" y="18059"/>
                </a:cubicBezTo>
                <a:cubicBezTo>
                  <a:pt x="19127" y="18033"/>
                  <a:pt x="19113" y="18006"/>
                  <a:pt x="19113" y="18006"/>
                </a:cubicBezTo>
                <a:cubicBezTo>
                  <a:pt x="19113" y="17980"/>
                  <a:pt x="19099" y="17980"/>
                  <a:pt x="19099" y="17980"/>
                </a:cubicBezTo>
                <a:cubicBezTo>
                  <a:pt x="19085" y="18006"/>
                  <a:pt x="19085" y="18033"/>
                  <a:pt x="19072" y="18059"/>
                </a:cubicBezTo>
                <a:lnTo>
                  <a:pt x="19072" y="18083"/>
                </a:lnTo>
                <a:lnTo>
                  <a:pt x="19059" y="18083"/>
                </a:lnTo>
                <a:cubicBezTo>
                  <a:pt x="19045" y="18109"/>
                  <a:pt x="19045" y="18109"/>
                  <a:pt x="19032" y="18109"/>
                </a:cubicBezTo>
                <a:lnTo>
                  <a:pt x="19032" y="18109"/>
                </a:lnTo>
                <a:cubicBezTo>
                  <a:pt x="19032" y="18083"/>
                  <a:pt x="19032" y="18083"/>
                  <a:pt x="19032" y="18059"/>
                </a:cubicBezTo>
                <a:lnTo>
                  <a:pt x="19045" y="18059"/>
                </a:lnTo>
                <a:cubicBezTo>
                  <a:pt x="19059" y="18059"/>
                  <a:pt x="19059" y="18033"/>
                  <a:pt x="19059" y="17980"/>
                </a:cubicBezTo>
                <a:cubicBezTo>
                  <a:pt x="19059" y="17980"/>
                  <a:pt x="19059" y="17980"/>
                  <a:pt x="19059" y="17953"/>
                </a:cubicBezTo>
                <a:lnTo>
                  <a:pt x="19059" y="17927"/>
                </a:lnTo>
                <a:cubicBezTo>
                  <a:pt x="19072" y="17903"/>
                  <a:pt x="19085" y="17877"/>
                  <a:pt x="19085" y="17877"/>
                </a:cubicBezTo>
                <a:cubicBezTo>
                  <a:pt x="19099" y="17850"/>
                  <a:pt x="19085" y="17850"/>
                  <a:pt x="19085" y="17824"/>
                </a:cubicBezTo>
                <a:lnTo>
                  <a:pt x="19099" y="17798"/>
                </a:lnTo>
                <a:lnTo>
                  <a:pt x="19099" y="17798"/>
                </a:lnTo>
                <a:cubicBezTo>
                  <a:pt x="19085" y="17773"/>
                  <a:pt x="19085" y="17773"/>
                  <a:pt x="19085" y="17747"/>
                </a:cubicBezTo>
                <a:lnTo>
                  <a:pt x="19085" y="17747"/>
                </a:lnTo>
                <a:lnTo>
                  <a:pt x="19085" y="17747"/>
                </a:lnTo>
                <a:cubicBezTo>
                  <a:pt x="19085" y="17773"/>
                  <a:pt x="19072" y="17798"/>
                  <a:pt x="19059" y="17824"/>
                </a:cubicBezTo>
                <a:cubicBezTo>
                  <a:pt x="19059" y="17824"/>
                  <a:pt x="19059" y="17824"/>
                  <a:pt x="19045" y="17850"/>
                </a:cubicBezTo>
                <a:lnTo>
                  <a:pt x="19045" y="17877"/>
                </a:lnTo>
                <a:cubicBezTo>
                  <a:pt x="19032" y="17877"/>
                  <a:pt x="19032" y="17877"/>
                  <a:pt x="19018" y="17903"/>
                </a:cubicBezTo>
                <a:cubicBezTo>
                  <a:pt x="19004" y="17903"/>
                  <a:pt x="18991" y="17927"/>
                  <a:pt x="18991" y="17953"/>
                </a:cubicBezTo>
                <a:cubicBezTo>
                  <a:pt x="18978" y="17953"/>
                  <a:pt x="18978" y="17980"/>
                  <a:pt x="18978" y="18006"/>
                </a:cubicBezTo>
                <a:cubicBezTo>
                  <a:pt x="18964" y="18006"/>
                  <a:pt x="18964" y="18033"/>
                  <a:pt x="18964" y="18033"/>
                </a:cubicBezTo>
                <a:cubicBezTo>
                  <a:pt x="18964" y="18033"/>
                  <a:pt x="18978" y="18033"/>
                  <a:pt x="18978" y="18059"/>
                </a:cubicBezTo>
                <a:cubicBezTo>
                  <a:pt x="18964" y="18059"/>
                  <a:pt x="18950" y="18059"/>
                  <a:pt x="18950" y="18059"/>
                </a:cubicBezTo>
                <a:cubicBezTo>
                  <a:pt x="18936" y="18059"/>
                  <a:pt x="18923" y="18033"/>
                  <a:pt x="18923" y="18006"/>
                </a:cubicBezTo>
                <a:lnTo>
                  <a:pt x="18923" y="18006"/>
                </a:lnTo>
                <a:cubicBezTo>
                  <a:pt x="18923" y="18006"/>
                  <a:pt x="18923" y="18006"/>
                  <a:pt x="18936" y="18006"/>
                </a:cubicBezTo>
                <a:lnTo>
                  <a:pt x="18936" y="17980"/>
                </a:lnTo>
                <a:cubicBezTo>
                  <a:pt x="18936" y="17980"/>
                  <a:pt x="18923" y="17980"/>
                  <a:pt x="18923" y="17953"/>
                </a:cubicBezTo>
                <a:cubicBezTo>
                  <a:pt x="18923" y="17927"/>
                  <a:pt x="18923" y="17903"/>
                  <a:pt x="18910" y="17903"/>
                </a:cubicBezTo>
                <a:lnTo>
                  <a:pt x="18910" y="17877"/>
                </a:lnTo>
                <a:cubicBezTo>
                  <a:pt x="18896" y="17877"/>
                  <a:pt x="18896" y="17877"/>
                  <a:pt x="18896" y="17877"/>
                </a:cubicBezTo>
                <a:cubicBezTo>
                  <a:pt x="18896" y="17850"/>
                  <a:pt x="18896" y="17824"/>
                  <a:pt x="18883" y="17824"/>
                </a:cubicBezTo>
                <a:cubicBezTo>
                  <a:pt x="18883" y="17798"/>
                  <a:pt x="18855" y="17798"/>
                  <a:pt x="18855" y="17773"/>
                </a:cubicBezTo>
                <a:cubicBezTo>
                  <a:pt x="18843" y="17747"/>
                  <a:pt x="18869" y="17747"/>
                  <a:pt x="18855" y="17721"/>
                </a:cubicBezTo>
                <a:lnTo>
                  <a:pt x="18843" y="17721"/>
                </a:lnTo>
                <a:lnTo>
                  <a:pt x="18843" y="17694"/>
                </a:lnTo>
                <a:cubicBezTo>
                  <a:pt x="18843" y="17694"/>
                  <a:pt x="18829" y="17670"/>
                  <a:pt x="18815" y="17670"/>
                </a:cubicBezTo>
                <a:cubicBezTo>
                  <a:pt x="18801" y="17670"/>
                  <a:pt x="18801" y="17670"/>
                  <a:pt x="18789" y="17670"/>
                </a:cubicBezTo>
                <a:cubicBezTo>
                  <a:pt x="18775" y="17670"/>
                  <a:pt x="18775" y="17644"/>
                  <a:pt x="18761" y="17644"/>
                </a:cubicBezTo>
                <a:cubicBezTo>
                  <a:pt x="18748" y="17644"/>
                  <a:pt x="18748" y="17670"/>
                  <a:pt x="18734" y="17644"/>
                </a:cubicBezTo>
                <a:cubicBezTo>
                  <a:pt x="18721" y="17644"/>
                  <a:pt x="18707" y="17617"/>
                  <a:pt x="18694" y="17617"/>
                </a:cubicBezTo>
                <a:cubicBezTo>
                  <a:pt x="18680" y="17617"/>
                  <a:pt x="18666" y="17617"/>
                  <a:pt x="18640" y="17617"/>
                </a:cubicBezTo>
                <a:cubicBezTo>
                  <a:pt x="18640" y="17617"/>
                  <a:pt x="18626" y="17617"/>
                  <a:pt x="18612" y="17617"/>
                </a:cubicBezTo>
                <a:cubicBezTo>
                  <a:pt x="18599" y="17617"/>
                  <a:pt x="18585" y="17617"/>
                  <a:pt x="18572" y="17617"/>
                </a:cubicBezTo>
                <a:cubicBezTo>
                  <a:pt x="18559" y="17617"/>
                  <a:pt x="18531" y="17644"/>
                  <a:pt x="18517" y="17644"/>
                </a:cubicBezTo>
                <a:cubicBezTo>
                  <a:pt x="18517" y="17644"/>
                  <a:pt x="18517" y="17670"/>
                  <a:pt x="18505" y="17670"/>
                </a:cubicBezTo>
                <a:lnTo>
                  <a:pt x="18505" y="17670"/>
                </a:lnTo>
                <a:cubicBezTo>
                  <a:pt x="18477" y="17694"/>
                  <a:pt x="18451" y="17721"/>
                  <a:pt x="18410" y="17721"/>
                </a:cubicBezTo>
                <a:cubicBezTo>
                  <a:pt x="18396" y="17721"/>
                  <a:pt x="18369" y="17747"/>
                  <a:pt x="18356" y="17747"/>
                </a:cubicBezTo>
                <a:cubicBezTo>
                  <a:pt x="18328" y="17773"/>
                  <a:pt x="18302" y="17798"/>
                  <a:pt x="18275" y="17824"/>
                </a:cubicBezTo>
                <a:cubicBezTo>
                  <a:pt x="18261" y="17824"/>
                  <a:pt x="18261" y="17824"/>
                  <a:pt x="18247" y="17824"/>
                </a:cubicBezTo>
                <a:cubicBezTo>
                  <a:pt x="18235" y="17824"/>
                  <a:pt x="18235" y="17877"/>
                  <a:pt x="18235" y="17927"/>
                </a:cubicBezTo>
                <a:lnTo>
                  <a:pt x="18235" y="17927"/>
                </a:lnTo>
                <a:lnTo>
                  <a:pt x="18221" y="17953"/>
                </a:lnTo>
                <a:lnTo>
                  <a:pt x="18207" y="17980"/>
                </a:lnTo>
                <a:lnTo>
                  <a:pt x="18193" y="17980"/>
                </a:lnTo>
                <a:cubicBezTo>
                  <a:pt x="18180" y="17980"/>
                  <a:pt x="18180" y="17980"/>
                  <a:pt x="18180" y="17953"/>
                </a:cubicBezTo>
                <a:cubicBezTo>
                  <a:pt x="18166" y="17980"/>
                  <a:pt x="18153" y="17980"/>
                  <a:pt x="18153" y="17980"/>
                </a:cubicBezTo>
                <a:cubicBezTo>
                  <a:pt x="18139" y="17980"/>
                  <a:pt x="18139" y="17980"/>
                  <a:pt x="18139" y="17980"/>
                </a:cubicBezTo>
                <a:cubicBezTo>
                  <a:pt x="18126" y="17980"/>
                  <a:pt x="18126" y="17980"/>
                  <a:pt x="18112" y="17980"/>
                </a:cubicBezTo>
                <a:cubicBezTo>
                  <a:pt x="18098" y="17953"/>
                  <a:pt x="18086" y="17980"/>
                  <a:pt x="18072" y="17980"/>
                </a:cubicBezTo>
                <a:cubicBezTo>
                  <a:pt x="18058" y="17980"/>
                  <a:pt x="18044" y="17980"/>
                  <a:pt x="18044" y="18006"/>
                </a:cubicBezTo>
                <a:lnTo>
                  <a:pt x="18031" y="18006"/>
                </a:lnTo>
                <a:lnTo>
                  <a:pt x="18018" y="18006"/>
                </a:lnTo>
                <a:cubicBezTo>
                  <a:pt x="18004" y="18006"/>
                  <a:pt x="17991" y="18006"/>
                  <a:pt x="17977" y="18033"/>
                </a:cubicBezTo>
                <a:cubicBezTo>
                  <a:pt x="17964" y="18033"/>
                  <a:pt x="17964" y="18059"/>
                  <a:pt x="17964" y="18083"/>
                </a:cubicBezTo>
                <a:lnTo>
                  <a:pt x="17949" y="18083"/>
                </a:lnTo>
                <a:cubicBezTo>
                  <a:pt x="17937" y="18083"/>
                  <a:pt x="17923" y="18109"/>
                  <a:pt x="17909" y="18136"/>
                </a:cubicBezTo>
                <a:lnTo>
                  <a:pt x="17909" y="18136"/>
                </a:lnTo>
                <a:cubicBezTo>
                  <a:pt x="17909" y="18136"/>
                  <a:pt x="17909" y="18136"/>
                  <a:pt x="17896" y="18136"/>
                </a:cubicBezTo>
                <a:cubicBezTo>
                  <a:pt x="17896" y="18162"/>
                  <a:pt x="17896" y="18162"/>
                  <a:pt x="17896" y="18189"/>
                </a:cubicBezTo>
                <a:lnTo>
                  <a:pt x="17883" y="18189"/>
                </a:lnTo>
                <a:cubicBezTo>
                  <a:pt x="17869" y="18189"/>
                  <a:pt x="17869" y="18213"/>
                  <a:pt x="17856" y="18189"/>
                </a:cubicBezTo>
                <a:lnTo>
                  <a:pt x="17856" y="18189"/>
                </a:lnTo>
                <a:cubicBezTo>
                  <a:pt x="17856" y="18213"/>
                  <a:pt x="17842" y="18189"/>
                  <a:pt x="17828" y="18189"/>
                </a:cubicBezTo>
                <a:lnTo>
                  <a:pt x="17828" y="18213"/>
                </a:lnTo>
                <a:cubicBezTo>
                  <a:pt x="17802" y="18189"/>
                  <a:pt x="17774" y="18189"/>
                  <a:pt x="17748" y="18189"/>
                </a:cubicBezTo>
                <a:lnTo>
                  <a:pt x="17748" y="18162"/>
                </a:lnTo>
                <a:cubicBezTo>
                  <a:pt x="17734" y="18162"/>
                  <a:pt x="17734" y="18136"/>
                  <a:pt x="17720" y="18136"/>
                </a:cubicBezTo>
                <a:cubicBezTo>
                  <a:pt x="17720" y="18136"/>
                  <a:pt x="17707" y="18136"/>
                  <a:pt x="17707" y="18109"/>
                </a:cubicBezTo>
                <a:lnTo>
                  <a:pt x="17693" y="18109"/>
                </a:lnTo>
                <a:lnTo>
                  <a:pt x="17693" y="18109"/>
                </a:lnTo>
                <a:cubicBezTo>
                  <a:pt x="17693" y="18083"/>
                  <a:pt x="17693" y="18083"/>
                  <a:pt x="17693" y="18059"/>
                </a:cubicBezTo>
                <a:cubicBezTo>
                  <a:pt x="17693" y="18059"/>
                  <a:pt x="17679" y="18033"/>
                  <a:pt x="17693" y="18033"/>
                </a:cubicBezTo>
                <a:lnTo>
                  <a:pt x="17707" y="18033"/>
                </a:lnTo>
                <a:cubicBezTo>
                  <a:pt x="17720" y="18006"/>
                  <a:pt x="17720" y="17980"/>
                  <a:pt x="17734" y="17980"/>
                </a:cubicBezTo>
                <a:cubicBezTo>
                  <a:pt x="17734" y="17953"/>
                  <a:pt x="17720" y="17927"/>
                  <a:pt x="17720" y="17903"/>
                </a:cubicBezTo>
                <a:lnTo>
                  <a:pt x="17720" y="17903"/>
                </a:lnTo>
                <a:cubicBezTo>
                  <a:pt x="17720" y="17850"/>
                  <a:pt x="17720" y="17798"/>
                  <a:pt x="17720" y="17747"/>
                </a:cubicBezTo>
                <a:cubicBezTo>
                  <a:pt x="17693" y="17694"/>
                  <a:pt x="17679" y="17644"/>
                  <a:pt x="17667" y="17591"/>
                </a:cubicBezTo>
                <a:cubicBezTo>
                  <a:pt x="17667" y="17540"/>
                  <a:pt x="17667" y="17488"/>
                  <a:pt x="17667" y="17435"/>
                </a:cubicBezTo>
                <a:cubicBezTo>
                  <a:pt x="17639" y="17435"/>
                  <a:pt x="17639" y="17384"/>
                  <a:pt x="17625" y="17358"/>
                </a:cubicBezTo>
                <a:cubicBezTo>
                  <a:pt x="17625" y="17358"/>
                  <a:pt x="17625" y="17358"/>
                  <a:pt x="17612" y="17332"/>
                </a:cubicBezTo>
                <a:cubicBezTo>
                  <a:pt x="17612" y="17332"/>
                  <a:pt x="17612" y="17332"/>
                  <a:pt x="17599" y="17305"/>
                </a:cubicBezTo>
                <a:cubicBezTo>
                  <a:pt x="17599" y="17279"/>
                  <a:pt x="17599" y="17229"/>
                  <a:pt x="17585" y="17176"/>
                </a:cubicBezTo>
                <a:cubicBezTo>
                  <a:pt x="17585" y="17176"/>
                  <a:pt x="17585" y="17176"/>
                  <a:pt x="17572" y="17176"/>
                </a:cubicBezTo>
                <a:cubicBezTo>
                  <a:pt x="17558" y="17125"/>
                  <a:pt x="17545" y="17099"/>
                  <a:pt x="17518" y="17073"/>
                </a:cubicBezTo>
                <a:cubicBezTo>
                  <a:pt x="17518" y="17046"/>
                  <a:pt x="17518" y="17046"/>
                  <a:pt x="17518" y="17022"/>
                </a:cubicBezTo>
                <a:close/>
                <a:moveTo>
                  <a:pt x="19059" y="18162"/>
                </a:moveTo>
                <a:lnTo>
                  <a:pt x="19059" y="18162"/>
                </a:lnTo>
                <a:lnTo>
                  <a:pt x="19072" y="18162"/>
                </a:lnTo>
                <a:cubicBezTo>
                  <a:pt x="19072" y="18189"/>
                  <a:pt x="19085" y="18162"/>
                  <a:pt x="19099" y="18189"/>
                </a:cubicBezTo>
                <a:cubicBezTo>
                  <a:pt x="19085" y="18189"/>
                  <a:pt x="19085" y="18213"/>
                  <a:pt x="19072" y="18213"/>
                </a:cubicBezTo>
                <a:lnTo>
                  <a:pt x="19059" y="18213"/>
                </a:lnTo>
                <a:lnTo>
                  <a:pt x="19045" y="18213"/>
                </a:lnTo>
                <a:lnTo>
                  <a:pt x="19032" y="18213"/>
                </a:lnTo>
                <a:lnTo>
                  <a:pt x="19018" y="18213"/>
                </a:lnTo>
                <a:lnTo>
                  <a:pt x="19004" y="18213"/>
                </a:lnTo>
                <a:cubicBezTo>
                  <a:pt x="19004" y="18189"/>
                  <a:pt x="19004" y="18189"/>
                  <a:pt x="19004" y="18189"/>
                </a:cubicBezTo>
                <a:cubicBezTo>
                  <a:pt x="19018" y="18162"/>
                  <a:pt x="19045" y="18162"/>
                  <a:pt x="19059" y="18162"/>
                </a:cubicBezTo>
                <a:close/>
                <a:moveTo>
                  <a:pt x="19478" y="18731"/>
                </a:moveTo>
                <a:lnTo>
                  <a:pt x="19478" y="18731"/>
                </a:lnTo>
                <a:cubicBezTo>
                  <a:pt x="19478" y="18758"/>
                  <a:pt x="19478" y="18784"/>
                  <a:pt x="19464" y="18784"/>
                </a:cubicBezTo>
                <a:cubicBezTo>
                  <a:pt x="19464" y="18758"/>
                  <a:pt x="19464" y="18758"/>
                  <a:pt x="19478" y="18731"/>
                </a:cubicBezTo>
                <a:close/>
                <a:moveTo>
                  <a:pt x="19721" y="18837"/>
                </a:moveTo>
                <a:lnTo>
                  <a:pt x="19721" y="18837"/>
                </a:lnTo>
                <a:lnTo>
                  <a:pt x="19707" y="18837"/>
                </a:lnTo>
                <a:cubicBezTo>
                  <a:pt x="19707" y="18810"/>
                  <a:pt x="19707" y="18784"/>
                  <a:pt x="19707" y="18758"/>
                </a:cubicBezTo>
                <a:cubicBezTo>
                  <a:pt x="19707" y="18784"/>
                  <a:pt x="19735" y="18810"/>
                  <a:pt x="19735" y="18810"/>
                </a:cubicBezTo>
                <a:cubicBezTo>
                  <a:pt x="19721" y="18837"/>
                  <a:pt x="19721" y="18837"/>
                  <a:pt x="19721" y="18837"/>
                </a:cubicBezTo>
                <a:close/>
                <a:moveTo>
                  <a:pt x="19504" y="18993"/>
                </a:moveTo>
                <a:lnTo>
                  <a:pt x="19504" y="18993"/>
                </a:lnTo>
                <a:cubicBezTo>
                  <a:pt x="19504" y="18966"/>
                  <a:pt x="19504" y="18940"/>
                  <a:pt x="19504" y="18914"/>
                </a:cubicBezTo>
                <a:lnTo>
                  <a:pt x="19504" y="18887"/>
                </a:lnTo>
                <a:cubicBezTo>
                  <a:pt x="19518" y="18887"/>
                  <a:pt x="19532" y="18914"/>
                  <a:pt x="19546" y="18887"/>
                </a:cubicBezTo>
                <a:lnTo>
                  <a:pt x="19558" y="18914"/>
                </a:lnTo>
                <a:cubicBezTo>
                  <a:pt x="19586" y="18940"/>
                  <a:pt x="19599" y="18966"/>
                  <a:pt x="19626" y="18966"/>
                </a:cubicBezTo>
                <a:cubicBezTo>
                  <a:pt x="19626" y="18940"/>
                  <a:pt x="19640" y="18940"/>
                  <a:pt x="19653" y="18940"/>
                </a:cubicBezTo>
                <a:cubicBezTo>
                  <a:pt x="19667" y="18940"/>
                  <a:pt x="19667" y="18940"/>
                  <a:pt x="19667" y="18940"/>
                </a:cubicBezTo>
                <a:cubicBezTo>
                  <a:pt x="19680" y="18940"/>
                  <a:pt x="19680" y="18940"/>
                  <a:pt x="19680" y="18940"/>
                </a:cubicBezTo>
                <a:lnTo>
                  <a:pt x="19680" y="18940"/>
                </a:lnTo>
                <a:cubicBezTo>
                  <a:pt x="19693" y="18940"/>
                  <a:pt x="19693" y="18940"/>
                  <a:pt x="19693" y="18940"/>
                </a:cubicBezTo>
                <a:cubicBezTo>
                  <a:pt x="19707" y="18940"/>
                  <a:pt x="19707" y="18914"/>
                  <a:pt x="19707" y="18914"/>
                </a:cubicBezTo>
                <a:cubicBezTo>
                  <a:pt x="19721" y="18940"/>
                  <a:pt x="19721" y="18940"/>
                  <a:pt x="19721" y="18966"/>
                </a:cubicBezTo>
                <a:cubicBezTo>
                  <a:pt x="19721" y="18993"/>
                  <a:pt x="19721" y="18993"/>
                  <a:pt x="19721" y="19017"/>
                </a:cubicBezTo>
                <a:cubicBezTo>
                  <a:pt x="19721" y="19017"/>
                  <a:pt x="19721" y="19017"/>
                  <a:pt x="19721" y="19043"/>
                </a:cubicBezTo>
                <a:lnTo>
                  <a:pt x="19721" y="19043"/>
                </a:lnTo>
                <a:cubicBezTo>
                  <a:pt x="19721" y="19096"/>
                  <a:pt x="19721" y="19122"/>
                  <a:pt x="19707" y="19146"/>
                </a:cubicBezTo>
                <a:cubicBezTo>
                  <a:pt x="19707" y="19173"/>
                  <a:pt x="19693" y="19173"/>
                  <a:pt x="19693" y="19199"/>
                </a:cubicBezTo>
                <a:cubicBezTo>
                  <a:pt x="19693" y="19225"/>
                  <a:pt x="19693" y="19250"/>
                  <a:pt x="19693" y="19276"/>
                </a:cubicBezTo>
                <a:cubicBezTo>
                  <a:pt x="19693" y="19276"/>
                  <a:pt x="19693" y="19276"/>
                  <a:pt x="19680" y="19276"/>
                </a:cubicBezTo>
                <a:lnTo>
                  <a:pt x="19680" y="19250"/>
                </a:lnTo>
                <a:cubicBezTo>
                  <a:pt x="19653" y="19250"/>
                  <a:pt x="19640" y="19302"/>
                  <a:pt x="19640" y="19329"/>
                </a:cubicBezTo>
                <a:cubicBezTo>
                  <a:pt x="19612" y="19329"/>
                  <a:pt x="19599" y="19355"/>
                  <a:pt x="19586" y="19302"/>
                </a:cubicBezTo>
                <a:lnTo>
                  <a:pt x="19586" y="19302"/>
                </a:lnTo>
                <a:cubicBezTo>
                  <a:pt x="19586" y="19302"/>
                  <a:pt x="19586" y="19302"/>
                  <a:pt x="19586" y="19276"/>
                </a:cubicBezTo>
                <a:cubicBezTo>
                  <a:pt x="19586" y="19250"/>
                  <a:pt x="19558" y="19276"/>
                  <a:pt x="19558" y="19225"/>
                </a:cubicBezTo>
                <a:cubicBezTo>
                  <a:pt x="19546" y="19225"/>
                  <a:pt x="19546" y="19199"/>
                  <a:pt x="19546" y="19173"/>
                </a:cubicBezTo>
                <a:cubicBezTo>
                  <a:pt x="19546" y="19146"/>
                  <a:pt x="19546" y="19146"/>
                  <a:pt x="19532" y="19146"/>
                </a:cubicBezTo>
                <a:cubicBezTo>
                  <a:pt x="19546" y="19122"/>
                  <a:pt x="19546" y="19122"/>
                  <a:pt x="19532" y="19096"/>
                </a:cubicBezTo>
                <a:cubicBezTo>
                  <a:pt x="19532" y="19043"/>
                  <a:pt x="19518" y="19017"/>
                  <a:pt x="19504" y="18993"/>
                </a:cubicBezTo>
                <a:close/>
              </a:path>
            </a:pathLst>
          </a:custGeom>
          <a:solidFill>
            <a:schemeClr val="accent1">
              <a:lumMod val="75000"/>
            </a:schemeClr>
          </a:solidFill>
          <a:ln>
            <a:bevel/>
          </a:ln>
        </p:spPr>
        <p:txBody>
          <a:bodyPr lIns="0" tIns="0" rIns="0" bIns="0" anchor="ctr"/>
          <a:lstStyle/>
          <a:p>
            <a:pPr algn="l" defTabSz="482600">
              <a:defRPr sz="2400" cap="all">
                <a:solidFill>
                  <a:srgbClr val="232323"/>
                </a:solidFill>
              </a:defRPr>
            </a:pPr>
            <a:endParaRPr>
              <a:solidFill>
                <a:schemeClr val="tx1"/>
              </a:solidFill>
              <a:latin typeface="Roboto" panose="02000000000000000000" pitchFamily="2" charset="0"/>
              <a:ea typeface="Roboto" panose="02000000000000000000" pitchFamily="2" charset="0"/>
              <a:cs typeface="Tahoma" panose="020B0604030504040204" pitchFamily="34" charset="0"/>
            </a:endParaRPr>
          </a:p>
        </p:txBody>
      </p:sp>
      <p:sp>
        <p:nvSpPr>
          <p:cNvPr id="34" name="Google Shape;1096;p61">
            <a:extLst>
              <a:ext uri="{FF2B5EF4-FFF2-40B4-BE49-F238E27FC236}">
                <a16:creationId xmlns:a16="http://schemas.microsoft.com/office/drawing/2014/main" id="{D143D22E-102B-7FF6-3CD2-1B93F9847A17}"/>
              </a:ext>
            </a:extLst>
          </p:cNvPr>
          <p:cNvSpPr txBox="1">
            <a:spLocks noChangeArrowheads="1"/>
          </p:cNvSpPr>
          <p:nvPr/>
        </p:nvSpPr>
        <p:spPr bwMode="auto">
          <a:xfrm>
            <a:off x="11113" y="-71438"/>
            <a:ext cx="10718800" cy="51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lvl1pPr defTabSz="912813">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defTabSz="912813">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en-US" altLang="zh-TW" dirty="0">
                <a:solidFill>
                  <a:schemeClr val="bg1"/>
                </a:solidFill>
                <a:latin typeface="Roboto" panose="02000000000000000000" pitchFamily="2" charset="0"/>
                <a:ea typeface="Roboto" panose="02000000000000000000" pitchFamily="2" charset="0"/>
                <a:cs typeface="Tahoma" panose="020B0604030504040204" pitchFamily="34" charset="0"/>
              </a:rPr>
              <a:t>About Foxconn Industrial Internet</a:t>
            </a:r>
          </a:p>
        </p:txBody>
      </p:sp>
      <p:cxnSp>
        <p:nvCxnSpPr>
          <p:cNvPr id="35" name="直線接點 2">
            <a:extLst>
              <a:ext uri="{FF2B5EF4-FFF2-40B4-BE49-F238E27FC236}">
                <a16:creationId xmlns:a16="http://schemas.microsoft.com/office/drawing/2014/main" id="{D20C8199-1E9D-9B14-7560-238B017881DE}"/>
              </a:ext>
            </a:extLst>
          </p:cNvPr>
          <p:cNvCxnSpPr/>
          <p:nvPr/>
        </p:nvCxnSpPr>
        <p:spPr>
          <a:xfrm>
            <a:off x="0" y="3429000"/>
            <a:ext cx="122586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直線接點 6">
            <a:extLst>
              <a:ext uri="{FF2B5EF4-FFF2-40B4-BE49-F238E27FC236}">
                <a16:creationId xmlns:a16="http://schemas.microsoft.com/office/drawing/2014/main" id="{705ECFED-7448-AA0F-0130-55093FDFE108}"/>
              </a:ext>
            </a:extLst>
          </p:cNvPr>
          <p:cNvCxnSpPr/>
          <p:nvPr/>
        </p:nvCxnSpPr>
        <p:spPr>
          <a:xfrm>
            <a:off x="6143625" y="561975"/>
            <a:ext cx="0" cy="286385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群組 12">
            <a:extLst>
              <a:ext uri="{FF2B5EF4-FFF2-40B4-BE49-F238E27FC236}">
                <a16:creationId xmlns:a16="http://schemas.microsoft.com/office/drawing/2014/main" id="{76FFBBFF-3918-6FE5-D959-0C0E3C7602B8}"/>
              </a:ext>
            </a:extLst>
          </p:cNvPr>
          <p:cNvGrpSpPr>
            <a:grpSpLocks/>
          </p:cNvGrpSpPr>
          <p:nvPr/>
        </p:nvGrpSpPr>
        <p:grpSpPr bwMode="auto">
          <a:xfrm>
            <a:off x="2946186" y="1993900"/>
            <a:ext cx="3088012" cy="1307964"/>
            <a:chOff x="3568272" y="1823264"/>
            <a:chExt cx="3937116" cy="1665835"/>
          </a:xfrm>
        </p:grpSpPr>
        <p:pic>
          <p:nvPicPr>
            <p:cNvPr id="39" name="圖片 91">
              <a:extLst>
                <a:ext uri="{FF2B5EF4-FFF2-40B4-BE49-F238E27FC236}">
                  <a16:creationId xmlns:a16="http://schemas.microsoft.com/office/drawing/2014/main" id="{30935699-507F-1694-6455-9A7ABBDE25A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8272" y="1823264"/>
              <a:ext cx="1230504" cy="1213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圖片 93">
              <a:extLst>
                <a:ext uri="{FF2B5EF4-FFF2-40B4-BE49-F238E27FC236}">
                  <a16:creationId xmlns:a16="http://schemas.microsoft.com/office/drawing/2014/main" id="{70DFF98B-ADDD-11D6-BD27-AC27C5E72AA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2112" y="1839444"/>
              <a:ext cx="1214314" cy="1229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圖片 94">
              <a:extLst>
                <a:ext uri="{FF2B5EF4-FFF2-40B4-BE49-F238E27FC236}">
                  <a16:creationId xmlns:a16="http://schemas.microsoft.com/office/drawing/2014/main" id="{7F7DC317-2C84-FA89-A061-296FBF5548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5952" y="1839444"/>
              <a:ext cx="1230504" cy="119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文字方塊 11">
              <a:extLst>
                <a:ext uri="{FF2B5EF4-FFF2-40B4-BE49-F238E27FC236}">
                  <a16:creationId xmlns:a16="http://schemas.microsoft.com/office/drawing/2014/main" id="{6EA57582-E904-8E8A-26D3-04F775A5263A}"/>
                </a:ext>
              </a:extLst>
            </p:cNvPr>
            <p:cNvSpPr txBox="1">
              <a:spLocks noChangeArrowheads="1"/>
            </p:cNvSpPr>
            <p:nvPr/>
          </p:nvSpPr>
          <p:spPr bwMode="auto">
            <a:xfrm>
              <a:off x="3657321" y="2957894"/>
              <a:ext cx="1028428" cy="529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TW" sz="1100" b="1" dirty="0">
                  <a:solidFill>
                    <a:schemeClr val="bg1"/>
                  </a:solidFill>
                  <a:latin typeface="Roboto" panose="02000000000000000000" pitchFamily="2" charset="0"/>
                  <a:ea typeface="Roboto" panose="02000000000000000000" pitchFamily="2" charset="0"/>
                  <a:cs typeface="Tahoma" panose="020B0604030504040204" pitchFamily="34" charset="0"/>
                </a:rPr>
                <a:t>Terry Kuo</a:t>
              </a:r>
            </a:p>
            <a:p>
              <a:pPr>
                <a:lnSpc>
                  <a:spcPct val="100000"/>
                </a:lnSpc>
                <a:spcBef>
                  <a:spcPct val="0"/>
                </a:spcBef>
                <a:buFontTx/>
                <a:buNone/>
              </a:pPr>
              <a:r>
                <a:rPr lang="en-US" altLang="zh-TW" sz="1000" dirty="0">
                  <a:solidFill>
                    <a:schemeClr val="bg1"/>
                  </a:solidFill>
                  <a:latin typeface="Roboto" panose="02000000000000000000" pitchFamily="2" charset="0"/>
                  <a:ea typeface="Roboto" panose="02000000000000000000" pitchFamily="2" charset="0"/>
                  <a:cs typeface="Tahoma" panose="020B0604030504040204" pitchFamily="34" charset="0"/>
                </a:rPr>
                <a:t>Founder</a:t>
              </a:r>
              <a:endParaRPr lang="zh-TW" altLang="en-US" sz="1000" dirty="0">
                <a:solidFill>
                  <a:schemeClr val="bg1"/>
                </a:solidFill>
                <a:latin typeface="Roboto" panose="02000000000000000000" pitchFamily="2" charset="0"/>
                <a:ea typeface="Tahoma" panose="020B0604030504040204" pitchFamily="34" charset="0"/>
                <a:cs typeface="Tahoma" panose="020B0604030504040204" pitchFamily="34" charset="0"/>
              </a:endParaRPr>
            </a:p>
          </p:txBody>
        </p:sp>
        <p:sp>
          <p:nvSpPr>
            <p:cNvPr id="43" name="文字方塊 95">
              <a:extLst>
                <a:ext uri="{FF2B5EF4-FFF2-40B4-BE49-F238E27FC236}">
                  <a16:creationId xmlns:a16="http://schemas.microsoft.com/office/drawing/2014/main" id="{3E8B8A30-B52F-6FA0-EF0F-FB41D1019928}"/>
                </a:ext>
              </a:extLst>
            </p:cNvPr>
            <p:cNvSpPr txBox="1">
              <a:spLocks noChangeArrowheads="1"/>
            </p:cNvSpPr>
            <p:nvPr/>
          </p:nvSpPr>
          <p:spPr bwMode="auto">
            <a:xfrm>
              <a:off x="4861516" y="2959917"/>
              <a:ext cx="1308427" cy="529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TW" sz="1100" b="1">
                  <a:solidFill>
                    <a:schemeClr val="bg1"/>
                  </a:solidFill>
                  <a:latin typeface="Roboto" panose="02000000000000000000" pitchFamily="2" charset="0"/>
                  <a:ea typeface="Roboto" panose="02000000000000000000" pitchFamily="2" charset="0"/>
                  <a:cs typeface="Tahoma" panose="020B0604030504040204" pitchFamily="34" charset="0"/>
                </a:rPr>
                <a:t>Yang-Wei Liu</a:t>
              </a:r>
            </a:p>
            <a:p>
              <a:pPr>
                <a:lnSpc>
                  <a:spcPct val="100000"/>
                </a:lnSpc>
                <a:spcBef>
                  <a:spcPct val="0"/>
                </a:spcBef>
                <a:buFontTx/>
                <a:buNone/>
              </a:pPr>
              <a:r>
                <a:rPr lang="en-US" altLang="zh-TW" sz="1000">
                  <a:solidFill>
                    <a:schemeClr val="bg1"/>
                  </a:solidFill>
                  <a:latin typeface="Roboto" panose="02000000000000000000" pitchFamily="2" charset="0"/>
                  <a:ea typeface="Roboto" panose="02000000000000000000" pitchFamily="2" charset="0"/>
                  <a:cs typeface="Tahoma" panose="020B0604030504040204" pitchFamily="34" charset="0"/>
                </a:rPr>
                <a:t>Chairman</a:t>
              </a:r>
              <a:endParaRPr lang="zh-TW" altLang="en-US" sz="1000">
                <a:solidFill>
                  <a:schemeClr val="bg1"/>
                </a:solidFill>
                <a:latin typeface="Roboto" panose="02000000000000000000" pitchFamily="2" charset="0"/>
                <a:ea typeface="Tahoma" panose="020B0604030504040204" pitchFamily="34" charset="0"/>
                <a:cs typeface="Tahoma" panose="020B0604030504040204" pitchFamily="34" charset="0"/>
              </a:endParaRPr>
            </a:p>
          </p:txBody>
        </p:sp>
        <p:sp>
          <p:nvSpPr>
            <p:cNvPr id="44" name="文字方塊 96">
              <a:extLst>
                <a:ext uri="{FF2B5EF4-FFF2-40B4-BE49-F238E27FC236}">
                  <a16:creationId xmlns:a16="http://schemas.microsoft.com/office/drawing/2014/main" id="{CD8CC682-9433-B482-653B-1F522C343F63}"/>
                </a:ext>
              </a:extLst>
            </p:cNvPr>
            <p:cNvSpPr txBox="1">
              <a:spLocks noChangeArrowheads="1"/>
            </p:cNvSpPr>
            <p:nvPr/>
          </p:nvSpPr>
          <p:spPr bwMode="auto">
            <a:xfrm>
              <a:off x="6227619" y="2957894"/>
              <a:ext cx="1277769" cy="529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TW" sz="1100" b="1">
                  <a:solidFill>
                    <a:schemeClr val="bg1"/>
                  </a:solidFill>
                  <a:latin typeface="Roboto" panose="02000000000000000000" pitchFamily="2" charset="0"/>
                  <a:ea typeface="Roboto" panose="02000000000000000000" pitchFamily="2" charset="0"/>
                  <a:cs typeface="Tahoma" panose="020B0604030504040204" pitchFamily="34" charset="0"/>
                </a:rPr>
                <a:t>Brand Cheng</a:t>
              </a:r>
            </a:p>
            <a:p>
              <a:pPr>
                <a:lnSpc>
                  <a:spcPct val="100000"/>
                </a:lnSpc>
                <a:spcBef>
                  <a:spcPct val="0"/>
                </a:spcBef>
                <a:buFontTx/>
                <a:buNone/>
              </a:pPr>
              <a:r>
                <a:rPr lang="en-US" altLang="zh-TW" sz="1000">
                  <a:solidFill>
                    <a:schemeClr val="bg1"/>
                  </a:solidFill>
                  <a:latin typeface="Roboto" panose="02000000000000000000" pitchFamily="2" charset="0"/>
                  <a:ea typeface="Roboto" panose="02000000000000000000" pitchFamily="2" charset="0"/>
                  <a:cs typeface="Tahoma" panose="020B0604030504040204" pitchFamily="34" charset="0"/>
                </a:rPr>
                <a:t>Fii CEO</a:t>
              </a:r>
              <a:endParaRPr lang="zh-TW" altLang="en-US" sz="1000">
                <a:solidFill>
                  <a:schemeClr val="bg1"/>
                </a:solidFill>
                <a:latin typeface="Roboto" panose="02000000000000000000" pitchFamily="2" charset="0"/>
                <a:ea typeface="Tahoma" panose="020B0604030504040204" pitchFamily="34" charset="0"/>
                <a:cs typeface="Tahoma" panose="020B0604030504040204" pitchFamily="34" charset="0"/>
              </a:endParaRPr>
            </a:p>
          </p:txBody>
        </p:sp>
      </p:grpSp>
      <p:sp>
        <p:nvSpPr>
          <p:cNvPr id="47" name="文字方塊 13">
            <a:extLst>
              <a:ext uri="{FF2B5EF4-FFF2-40B4-BE49-F238E27FC236}">
                <a16:creationId xmlns:a16="http://schemas.microsoft.com/office/drawing/2014/main" id="{D53A9CF6-92E8-9978-8AF9-898A9B0BAAFA}"/>
              </a:ext>
            </a:extLst>
          </p:cNvPr>
          <p:cNvSpPr txBox="1">
            <a:spLocks noChangeArrowheads="1"/>
          </p:cNvSpPr>
          <p:nvPr/>
        </p:nvSpPr>
        <p:spPr bwMode="auto">
          <a:xfrm>
            <a:off x="27673" y="433467"/>
            <a:ext cx="1431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pPr>
            <a:r>
              <a:rPr lang="en-US" altLang="zh-TW" sz="1800" b="1" dirty="0">
                <a:solidFill>
                  <a:schemeClr val="bg1"/>
                </a:solidFill>
                <a:latin typeface="Roboto" panose="02000000000000000000" pitchFamily="2" charset="0"/>
                <a:ea typeface="Roboto" panose="02000000000000000000" pitchFamily="2" charset="0"/>
                <a:cs typeface="Tahoma" panose="020B0604030504040204" pitchFamily="34" charset="0"/>
              </a:rPr>
              <a:t>Overview</a:t>
            </a:r>
            <a:endParaRPr lang="zh-TW" altLang="en-US" sz="1800" b="1" dirty="0">
              <a:solidFill>
                <a:schemeClr val="bg1"/>
              </a:solidFill>
              <a:latin typeface="Roboto" panose="02000000000000000000" pitchFamily="2" charset="0"/>
              <a:ea typeface="Tahoma" panose="020B0604030504040204" pitchFamily="34" charset="0"/>
              <a:cs typeface="Tahoma" panose="020B0604030504040204" pitchFamily="34" charset="0"/>
            </a:endParaRPr>
          </a:p>
        </p:txBody>
      </p:sp>
      <p:sp>
        <p:nvSpPr>
          <p:cNvPr id="48" name="文字方塊 98">
            <a:extLst>
              <a:ext uri="{FF2B5EF4-FFF2-40B4-BE49-F238E27FC236}">
                <a16:creationId xmlns:a16="http://schemas.microsoft.com/office/drawing/2014/main" id="{ECBE6D31-5714-30C0-417A-FDC0ADEA3533}"/>
              </a:ext>
            </a:extLst>
          </p:cNvPr>
          <p:cNvSpPr txBox="1">
            <a:spLocks noChangeArrowheads="1"/>
          </p:cNvSpPr>
          <p:nvPr/>
        </p:nvSpPr>
        <p:spPr bwMode="auto">
          <a:xfrm>
            <a:off x="240800" y="758825"/>
            <a:ext cx="55848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TW" sz="1200" dirty="0">
                <a:solidFill>
                  <a:schemeClr val="bg1"/>
                </a:solidFill>
                <a:latin typeface="Roboto" panose="02000000000000000000" pitchFamily="2" charset="0"/>
                <a:ea typeface="Roboto" panose="02000000000000000000" pitchFamily="2" charset="0"/>
                <a:cs typeface="Tahoma" panose="020B0604030504040204" pitchFamily="34" charset="0"/>
              </a:rPr>
              <a:t>Foxconn Industrial Internet (Fii) is </a:t>
            </a:r>
            <a:r>
              <a:rPr lang="en-US" altLang="zh-TW" sz="1200" dirty="0">
                <a:solidFill>
                  <a:srgbClr val="FFFF00"/>
                </a:solidFill>
                <a:latin typeface="Roboto" panose="02000000000000000000" pitchFamily="2" charset="0"/>
                <a:ea typeface="Roboto" panose="02000000000000000000" pitchFamily="2" charset="0"/>
                <a:cs typeface="Tahoma" panose="020B0604030504040204" pitchFamily="34" charset="0"/>
              </a:rPr>
              <a:t>a world's leading </a:t>
            </a:r>
            <a:r>
              <a:rPr lang="en-US" altLang="zh-TW" sz="1200" dirty="0">
                <a:solidFill>
                  <a:schemeClr val="bg1"/>
                </a:solidFill>
                <a:latin typeface="Roboto" panose="02000000000000000000" pitchFamily="2" charset="0"/>
                <a:ea typeface="Roboto" panose="02000000000000000000" pitchFamily="2" charset="0"/>
                <a:cs typeface="Tahoma" panose="020B0604030504040204" pitchFamily="34" charset="0"/>
              </a:rPr>
              <a:t>professional design and manufacturing service provider of communication network equipment, cloud service equipment, precision tools and industrial robots, providing customers with </a:t>
            </a:r>
            <a:r>
              <a:rPr lang="en-US" altLang="zh-TW" sz="1200" dirty="0">
                <a:solidFill>
                  <a:srgbClr val="FFFF00"/>
                </a:solidFill>
                <a:latin typeface="Roboto" panose="02000000000000000000" pitchFamily="2" charset="0"/>
                <a:ea typeface="Roboto" panose="02000000000000000000" pitchFamily="2" charset="0"/>
                <a:cs typeface="Tahoma" panose="020B0604030504040204" pitchFamily="34" charset="0"/>
              </a:rPr>
              <a:t>intelligent manufacturing </a:t>
            </a:r>
            <a:r>
              <a:rPr lang="en-US" altLang="zh-TW" sz="1200" dirty="0">
                <a:solidFill>
                  <a:schemeClr val="bg1"/>
                </a:solidFill>
                <a:latin typeface="Roboto" panose="02000000000000000000" pitchFamily="2" charset="0"/>
                <a:ea typeface="Roboto" panose="02000000000000000000" pitchFamily="2" charset="0"/>
                <a:cs typeface="Tahoma" panose="020B0604030504040204" pitchFamily="34" charset="0"/>
              </a:rPr>
              <a:t>services for new forms of electronic equipment products centered on the industrial Internet platform.</a:t>
            </a:r>
            <a:endParaRPr lang="zh-TW" altLang="en-US" sz="1200" dirty="0">
              <a:solidFill>
                <a:schemeClr val="bg1"/>
              </a:solidFill>
              <a:latin typeface="Roboto" panose="02000000000000000000" pitchFamily="2" charset="0"/>
              <a:ea typeface="Tahoma" panose="020B0604030504040204" pitchFamily="34" charset="0"/>
              <a:cs typeface="Tahoma" panose="020B0604030504040204" pitchFamily="34" charset="0"/>
            </a:endParaRPr>
          </a:p>
        </p:txBody>
      </p:sp>
      <p:sp>
        <p:nvSpPr>
          <p:cNvPr id="49" name="文字方塊 99">
            <a:extLst>
              <a:ext uri="{FF2B5EF4-FFF2-40B4-BE49-F238E27FC236}">
                <a16:creationId xmlns:a16="http://schemas.microsoft.com/office/drawing/2014/main" id="{EC819376-2270-267C-0A51-CB33D0554ADA}"/>
              </a:ext>
            </a:extLst>
          </p:cNvPr>
          <p:cNvSpPr txBox="1">
            <a:spLocks noChangeArrowheads="1"/>
          </p:cNvSpPr>
          <p:nvPr/>
        </p:nvSpPr>
        <p:spPr bwMode="auto">
          <a:xfrm>
            <a:off x="6143732" y="490299"/>
            <a:ext cx="3074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pPr>
            <a:r>
              <a:rPr lang="en-US" altLang="zh-TW" sz="1800" b="1" dirty="0">
                <a:solidFill>
                  <a:schemeClr val="bg1"/>
                </a:solidFill>
                <a:latin typeface="Roboto" panose="02000000000000000000" pitchFamily="2" charset="0"/>
                <a:ea typeface="Roboto" panose="02000000000000000000" pitchFamily="2" charset="0"/>
                <a:cs typeface="Tahoma" panose="020B0604030504040204" pitchFamily="34" charset="0"/>
              </a:rPr>
              <a:t>Global Footprint Network</a:t>
            </a:r>
            <a:endParaRPr lang="zh-TW" altLang="en-US" sz="1800" b="1" dirty="0">
              <a:solidFill>
                <a:schemeClr val="bg1"/>
              </a:solidFill>
              <a:latin typeface="Roboto" panose="02000000000000000000" pitchFamily="2" charset="0"/>
              <a:ea typeface="Tahoma" panose="020B0604030504040204" pitchFamily="34" charset="0"/>
              <a:cs typeface="Tahoma" panose="020B0604030504040204" pitchFamily="34" charset="0"/>
            </a:endParaRPr>
          </a:p>
        </p:txBody>
      </p:sp>
      <p:grpSp>
        <p:nvGrpSpPr>
          <p:cNvPr id="3" name="群組 31">
            <a:extLst>
              <a:ext uri="{FF2B5EF4-FFF2-40B4-BE49-F238E27FC236}">
                <a16:creationId xmlns:a16="http://schemas.microsoft.com/office/drawing/2014/main" id="{1AB28AC8-3638-ED54-007E-9AC718C2CFCD}"/>
              </a:ext>
            </a:extLst>
          </p:cNvPr>
          <p:cNvGrpSpPr>
            <a:grpSpLocks/>
          </p:cNvGrpSpPr>
          <p:nvPr/>
        </p:nvGrpSpPr>
        <p:grpSpPr bwMode="auto">
          <a:xfrm>
            <a:off x="9113837" y="1062038"/>
            <a:ext cx="3094051" cy="2146300"/>
            <a:chOff x="9199856" y="1138306"/>
            <a:chExt cx="3094911" cy="2147007"/>
          </a:xfrm>
        </p:grpSpPr>
        <p:grpSp>
          <p:nvGrpSpPr>
            <p:cNvPr id="4" name="群組 167">
              <a:extLst>
                <a:ext uri="{FF2B5EF4-FFF2-40B4-BE49-F238E27FC236}">
                  <a16:creationId xmlns:a16="http://schemas.microsoft.com/office/drawing/2014/main" id="{768E5146-511C-B0D2-138F-E4DF73120600}"/>
                </a:ext>
              </a:extLst>
            </p:cNvPr>
            <p:cNvGrpSpPr>
              <a:grpSpLocks/>
            </p:cNvGrpSpPr>
            <p:nvPr/>
          </p:nvGrpSpPr>
          <p:grpSpPr bwMode="auto">
            <a:xfrm>
              <a:off x="11176842" y="1138306"/>
              <a:ext cx="1117925" cy="1662540"/>
              <a:chOff x="10001320" y="772110"/>
              <a:chExt cx="1117925" cy="1662540"/>
            </a:xfrm>
          </p:grpSpPr>
          <p:sp>
            <p:nvSpPr>
              <p:cNvPr id="59" name="矩形 1792">
                <a:extLst>
                  <a:ext uri="{FF2B5EF4-FFF2-40B4-BE49-F238E27FC236}">
                    <a16:creationId xmlns:a16="http://schemas.microsoft.com/office/drawing/2014/main" id="{AD579C06-CD92-A5A8-287C-66EAD5050359}"/>
                  </a:ext>
                </a:extLst>
              </p:cNvPr>
              <p:cNvSpPr>
                <a:spLocks noChangeArrowheads="1"/>
              </p:cNvSpPr>
              <p:nvPr/>
            </p:nvSpPr>
            <p:spPr bwMode="auto">
              <a:xfrm>
                <a:off x="10001320" y="772110"/>
                <a:ext cx="1117925" cy="1662540"/>
              </a:xfrm>
              <a:prstGeom prst="rect">
                <a:avLst/>
              </a:prstGeom>
              <a:noFill/>
              <a:ln w="9525">
                <a:noFill/>
                <a:miter lim="800000"/>
              </a:ln>
            </p:spPr>
            <p:txBody>
              <a:bodyPr wrap="none">
                <a:spAutoFit/>
              </a:bodyPr>
              <a:lstStyle/>
              <a:p>
                <a:pPr>
                  <a:defRPr/>
                </a:pPr>
                <a:r>
                  <a:rPr lang="en-US" altLang="zh-TW" sz="850" b="1" dirty="0">
                    <a:solidFill>
                      <a:schemeClr val="bg1"/>
                    </a:solidFill>
                    <a:latin typeface="Roboto" panose="02000000000000000000" pitchFamily="2" charset="0"/>
                    <a:ea typeface="Roboto" panose="02000000000000000000" pitchFamily="2" charset="0"/>
                    <a:cs typeface="Tahoma" panose="020B0604030504040204" pitchFamily="34" charset="0"/>
                  </a:rPr>
                  <a:t>East Asia</a:t>
                </a:r>
              </a:p>
              <a:p>
                <a:pPr>
                  <a:defRPr/>
                </a:pPr>
                <a:r>
                  <a:rPr lang="en-US" altLang="zh-TW" sz="850" b="1" dirty="0">
                    <a:solidFill>
                      <a:schemeClr val="bg1"/>
                    </a:solidFill>
                    <a:latin typeface="Roboto" panose="02000000000000000000" pitchFamily="2" charset="0"/>
                    <a:ea typeface="Roboto" panose="02000000000000000000" pitchFamily="2" charset="0"/>
                    <a:cs typeface="Tahoma" panose="020B0604030504040204" pitchFamily="34" charset="0"/>
                  </a:rPr>
                  <a:t>      </a:t>
                </a: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Tokyo, JP</a:t>
                </a:r>
              </a:p>
              <a:p>
                <a:pPr>
                  <a:defRPr/>
                </a:pP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      Osaka, JP</a:t>
                </a:r>
              </a:p>
              <a:p>
                <a:pPr>
                  <a:defRPr/>
                </a:pPr>
                <a:r>
                  <a:rPr lang="zh-TW" altLang="en-US" sz="850" b="1" dirty="0">
                    <a:solidFill>
                      <a:schemeClr val="bg1"/>
                    </a:solidFill>
                    <a:latin typeface="Roboto" panose="02000000000000000000" pitchFamily="2" charset="0"/>
                    <a:ea typeface="Tahoma" panose="020B0604030504040204" pitchFamily="34" charset="0"/>
                    <a:cs typeface="Tahoma" panose="020B0604030504040204" pitchFamily="34" charset="0"/>
                  </a:rPr>
                  <a:t>      </a:t>
                </a: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Beijing, CN</a:t>
                </a:r>
              </a:p>
              <a:p>
                <a:pPr>
                  <a:defRPr/>
                </a:pPr>
                <a:r>
                  <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rPr>
                  <a:t>      Long Hua, CN</a:t>
                </a:r>
                <a:endParaRPr lang="en-US" altLang="zh-TW" sz="850" b="1" dirty="0">
                  <a:solidFill>
                    <a:schemeClr val="bg1"/>
                  </a:solidFill>
                  <a:latin typeface="Roboto" panose="02000000000000000000" pitchFamily="2" charset="0"/>
                  <a:ea typeface="Roboto" panose="02000000000000000000" pitchFamily="2" charset="0"/>
                  <a:cs typeface="Tahoma" panose="020B0604030504040204" pitchFamily="34" charset="0"/>
                </a:endParaRPr>
              </a:p>
              <a:p>
                <a:pPr>
                  <a:defRPr/>
                </a:pP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      Nanning, CN</a:t>
                </a:r>
              </a:p>
              <a:p>
                <a:pPr>
                  <a:defRPr/>
                </a:pP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      Song Jiang, CN</a:t>
                </a:r>
              </a:p>
              <a:p>
                <a:pPr>
                  <a:defRPr/>
                </a:pPr>
                <a:r>
                  <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rPr>
                  <a:t>      Hong Kong</a:t>
                </a:r>
              </a:p>
              <a:p>
                <a:pPr>
                  <a:defRPr/>
                </a:pPr>
                <a:r>
                  <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rPr>
                  <a:t>      Taipei, TW</a:t>
                </a:r>
              </a:p>
              <a:p>
                <a:pPr>
                  <a:defRPr/>
                </a:pPr>
                <a:r>
                  <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rPr>
                  <a:t>      HsinChu, TW</a:t>
                </a:r>
              </a:p>
              <a:p>
                <a:pPr>
                  <a:defRPr/>
                </a:pPr>
                <a:endPar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endParaRPr>
              </a:p>
              <a:p>
                <a:pPr>
                  <a:defRPr/>
                </a:pPr>
                <a:endPar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endParaRPr>
              </a:p>
            </p:txBody>
          </p:sp>
          <p:cxnSp>
            <p:nvCxnSpPr>
              <p:cNvPr id="60" name="直線接點 225">
                <a:extLst>
                  <a:ext uri="{FF2B5EF4-FFF2-40B4-BE49-F238E27FC236}">
                    <a16:creationId xmlns:a16="http://schemas.microsoft.com/office/drawing/2014/main" id="{8696E157-D702-6B81-D02A-696A972548DE}"/>
                  </a:ext>
                </a:extLst>
              </p:cNvPr>
              <p:cNvCxnSpPr/>
              <p:nvPr/>
            </p:nvCxnSpPr>
            <p:spPr>
              <a:xfrm flipV="1">
                <a:off x="10052134" y="805458"/>
                <a:ext cx="0" cy="89088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 name="群組 170">
              <a:extLst>
                <a:ext uri="{FF2B5EF4-FFF2-40B4-BE49-F238E27FC236}">
                  <a16:creationId xmlns:a16="http://schemas.microsoft.com/office/drawing/2014/main" id="{247DABCA-B965-3257-7DF2-D36DCC901DF2}"/>
                </a:ext>
              </a:extLst>
            </p:cNvPr>
            <p:cNvGrpSpPr>
              <a:grpSpLocks/>
            </p:cNvGrpSpPr>
            <p:nvPr/>
          </p:nvGrpSpPr>
          <p:grpSpPr bwMode="auto">
            <a:xfrm>
              <a:off x="10957706" y="2216573"/>
              <a:ext cx="925510" cy="1068740"/>
              <a:chOff x="10002750" y="892584"/>
              <a:chExt cx="925510" cy="1068740"/>
            </a:xfrm>
          </p:grpSpPr>
          <p:sp>
            <p:nvSpPr>
              <p:cNvPr id="57" name="矩形 1792">
                <a:extLst>
                  <a:ext uri="{FF2B5EF4-FFF2-40B4-BE49-F238E27FC236}">
                    <a16:creationId xmlns:a16="http://schemas.microsoft.com/office/drawing/2014/main" id="{D09B6178-46D0-9E4A-DC1D-2D0DB959F055}"/>
                  </a:ext>
                </a:extLst>
              </p:cNvPr>
              <p:cNvSpPr>
                <a:spLocks noChangeArrowheads="1"/>
              </p:cNvSpPr>
              <p:nvPr/>
            </p:nvSpPr>
            <p:spPr bwMode="auto">
              <a:xfrm>
                <a:off x="10002750" y="1284826"/>
                <a:ext cx="925510" cy="615756"/>
              </a:xfrm>
              <a:prstGeom prst="rect">
                <a:avLst/>
              </a:prstGeom>
              <a:noFill/>
              <a:ln w="9525">
                <a:noFill/>
                <a:miter lim="800000"/>
              </a:ln>
            </p:spPr>
            <p:txBody>
              <a:bodyPr wrap="none">
                <a:spAutoFit/>
              </a:bodyPr>
              <a:lstStyle/>
              <a:p>
                <a:pPr>
                  <a:defRPr/>
                </a:pPr>
                <a:r>
                  <a:rPr lang="en-US" altLang="zh-CN" sz="850" b="1" dirty="0">
                    <a:solidFill>
                      <a:schemeClr val="bg1"/>
                    </a:solidFill>
                    <a:latin typeface="Roboto" panose="02000000000000000000" pitchFamily="2" charset="0"/>
                    <a:ea typeface="Roboto" panose="02000000000000000000" pitchFamily="2" charset="0"/>
                    <a:cs typeface="Tahoma" panose="020B0604030504040204" pitchFamily="34" charset="0"/>
                  </a:rPr>
                  <a:t>Southeast Asia</a:t>
                </a:r>
              </a:p>
              <a:p>
                <a:pPr>
                  <a:defRPr/>
                </a:pPr>
                <a:r>
                  <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rPr>
                  <a:t>Bac Ning, VN</a:t>
                </a:r>
              </a:p>
              <a:p>
                <a:pPr>
                  <a:defRPr/>
                </a:pPr>
                <a:r>
                  <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rPr>
                  <a:t>Bac Giang, V</a:t>
                </a: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N</a:t>
                </a:r>
                <a:endPar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endParaRPr>
              </a:p>
              <a:p>
                <a:pPr>
                  <a:defRPr/>
                </a:pPr>
                <a:r>
                  <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rPr>
                  <a:t>GZ, V</a:t>
                </a: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N</a:t>
                </a:r>
                <a:endPar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endParaRPr>
              </a:p>
            </p:txBody>
          </p:sp>
          <p:cxnSp>
            <p:nvCxnSpPr>
              <p:cNvPr id="58" name="直線接點 225">
                <a:extLst>
                  <a:ext uri="{FF2B5EF4-FFF2-40B4-BE49-F238E27FC236}">
                    <a16:creationId xmlns:a16="http://schemas.microsoft.com/office/drawing/2014/main" id="{8AD4B2AE-D48A-E118-2117-4D7232C2A036}"/>
                  </a:ext>
                </a:extLst>
              </p:cNvPr>
              <p:cNvCxnSpPr/>
              <p:nvPr/>
            </p:nvCxnSpPr>
            <p:spPr>
              <a:xfrm flipV="1">
                <a:off x="10056740" y="892584"/>
                <a:ext cx="0" cy="106874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6" name="群組 173">
              <a:extLst>
                <a:ext uri="{FF2B5EF4-FFF2-40B4-BE49-F238E27FC236}">
                  <a16:creationId xmlns:a16="http://schemas.microsoft.com/office/drawing/2014/main" id="{71AACAE3-B399-9D75-7A4C-5DB61CC00465}"/>
                </a:ext>
              </a:extLst>
            </p:cNvPr>
            <p:cNvGrpSpPr>
              <a:grpSpLocks/>
            </p:cNvGrpSpPr>
            <p:nvPr/>
          </p:nvGrpSpPr>
          <p:grpSpPr bwMode="auto">
            <a:xfrm>
              <a:off x="9199856" y="1354277"/>
              <a:ext cx="1145136" cy="877452"/>
              <a:chOff x="10027619" y="839158"/>
              <a:chExt cx="1145136" cy="877452"/>
            </a:xfrm>
          </p:grpSpPr>
          <p:sp>
            <p:nvSpPr>
              <p:cNvPr id="55" name="矩形 1792">
                <a:extLst>
                  <a:ext uri="{FF2B5EF4-FFF2-40B4-BE49-F238E27FC236}">
                    <a16:creationId xmlns:a16="http://schemas.microsoft.com/office/drawing/2014/main" id="{A85DA731-CD2F-BA45-ACF4-5316393B1F89}"/>
                  </a:ext>
                </a:extLst>
              </p:cNvPr>
              <p:cNvSpPr>
                <a:spLocks noChangeArrowheads="1"/>
              </p:cNvSpPr>
              <p:nvPr/>
            </p:nvSpPr>
            <p:spPr bwMode="auto">
              <a:xfrm>
                <a:off x="10032382" y="839158"/>
                <a:ext cx="1140373" cy="877452"/>
              </a:xfrm>
              <a:prstGeom prst="rect">
                <a:avLst/>
              </a:prstGeom>
              <a:noFill/>
              <a:ln w="9525">
                <a:noFill/>
                <a:miter lim="800000"/>
              </a:ln>
            </p:spPr>
            <p:txBody>
              <a:bodyPr wrap="none">
                <a:spAutoFit/>
              </a:bodyPr>
              <a:lstStyle/>
              <a:p>
                <a:pPr>
                  <a:defRPr/>
                </a:pPr>
                <a:r>
                  <a:rPr lang="en-US" altLang="zh-TW" sz="850" b="1" dirty="0">
                    <a:solidFill>
                      <a:schemeClr val="bg1"/>
                    </a:solidFill>
                    <a:latin typeface="Roboto" panose="02000000000000000000" pitchFamily="2" charset="0"/>
                    <a:ea typeface="Roboto" panose="02000000000000000000" pitchFamily="2" charset="0"/>
                    <a:cs typeface="Tahoma" panose="020B0604030504040204" pitchFamily="34" charset="0"/>
                  </a:rPr>
                  <a:t>North America</a:t>
                </a:r>
              </a:p>
              <a:p>
                <a:pPr>
                  <a:defRPr/>
                </a:pP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      Wisconsin, US</a:t>
                </a:r>
              </a:p>
              <a:p>
                <a:pPr>
                  <a:defRPr/>
                </a:pP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      San Jose, CA</a:t>
                </a:r>
              </a:p>
              <a:p>
                <a:pPr>
                  <a:defRPr/>
                </a:pP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      Santa Clara, CA</a:t>
                </a:r>
              </a:p>
              <a:p>
                <a:pPr>
                  <a:defRPr/>
                </a:pP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      Houston, TX</a:t>
                </a:r>
              </a:p>
              <a:p>
                <a:pPr>
                  <a:defRPr/>
                </a:pP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      Juarez, Mexico</a:t>
                </a:r>
              </a:p>
            </p:txBody>
          </p:sp>
          <p:cxnSp>
            <p:nvCxnSpPr>
              <p:cNvPr id="56" name="直線接點 225">
                <a:extLst>
                  <a:ext uri="{FF2B5EF4-FFF2-40B4-BE49-F238E27FC236}">
                    <a16:creationId xmlns:a16="http://schemas.microsoft.com/office/drawing/2014/main" id="{2E2419F4-F1A0-FBAD-930D-D165F8BC6943}"/>
                  </a:ext>
                </a:extLst>
              </p:cNvPr>
              <p:cNvCxnSpPr/>
              <p:nvPr/>
            </p:nvCxnSpPr>
            <p:spPr>
              <a:xfrm flipV="1">
                <a:off x="10027619" y="867742"/>
                <a:ext cx="0" cy="67808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61" name="文字方塊 192">
            <a:extLst>
              <a:ext uri="{FF2B5EF4-FFF2-40B4-BE49-F238E27FC236}">
                <a16:creationId xmlns:a16="http://schemas.microsoft.com/office/drawing/2014/main" id="{902636BC-7B82-EBBE-7A60-61967D16FB29}"/>
              </a:ext>
            </a:extLst>
          </p:cNvPr>
          <p:cNvSpPr txBox="1">
            <a:spLocks noChangeArrowheads="1"/>
          </p:cNvSpPr>
          <p:nvPr/>
        </p:nvSpPr>
        <p:spPr bwMode="auto">
          <a:xfrm>
            <a:off x="1313997" y="2245520"/>
            <a:ext cx="9032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900" dirty="0">
                <a:solidFill>
                  <a:schemeClr val="bg1"/>
                </a:solidFill>
                <a:latin typeface="Roboto" panose="02000000000000000000" pitchFamily="2" charset="0"/>
                <a:ea typeface="Roboto" panose="02000000000000000000" pitchFamily="2" charset="0"/>
                <a:cs typeface="Tahoma" panose="020B0604030504040204" pitchFamily="34" charset="0"/>
              </a:rPr>
              <a:t>Lighthouse</a:t>
            </a:r>
            <a:br>
              <a:rPr lang="en-US" altLang="zh-TW" sz="900" dirty="0">
                <a:solidFill>
                  <a:schemeClr val="bg1"/>
                </a:solidFill>
                <a:latin typeface="Roboto" panose="02000000000000000000" pitchFamily="2" charset="0"/>
                <a:ea typeface="Roboto" panose="02000000000000000000" pitchFamily="2" charset="0"/>
                <a:cs typeface="Tahoma" panose="020B0604030504040204" pitchFamily="34" charset="0"/>
              </a:rPr>
            </a:br>
            <a:r>
              <a:rPr lang="en-US" altLang="zh-TW" sz="900" dirty="0">
                <a:solidFill>
                  <a:schemeClr val="bg1"/>
                </a:solidFill>
                <a:latin typeface="Roboto" panose="02000000000000000000" pitchFamily="2" charset="0"/>
                <a:ea typeface="Roboto" panose="02000000000000000000" pitchFamily="2" charset="0"/>
                <a:cs typeface="Tahoma" panose="020B0604030504040204" pitchFamily="34" charset="0"/>
              </a:rPr>
              <a:t>Factory</a:t>
            </a:r>
            <a:br>
              <a:rPr lang="en-US" altLang="zh-TW" sz="900" dirty="0">
                <a:solidFill>
                  <a:schemeClr val="bg1"/>
                </a:solidFill>
                <a:latin typeface="Roboto" panose="02000000000000000000" pitchFamily="2" charset="0"/>
                <a:ea typeface="Roboto" panose="02000000000000000000" pitchFamily="2" charset="0"/>
                <a:cs typeface="Tahoma" panose="020B0604030504040204" pitchFamily="34" charset="0"/>
              </a:rPr>
            </a:br>
            <a:r>
              <a:rPr lang="en-US" altLang="zh-TW" sz="900" dirty="0">
                <a:solidFill>
                  <a:schemeClr val="bg1"/>
                </a:solidFill>
                <a:latin typeface="Roboto" panose="02000000000000000000" pitchFamily="2" charset="0"/>
                <a:ea typeface="Roboto" panose="02000000000000000000" pitchFamily="2" charset="0"/>
                <a:cs typeface="Tahoma" panose="020B0604030504040204" pitchFamily="34" charset="0"/>
              </a:rPr>
              <a:t>Certification</a:t>
            </a:r>
            <a:endParaRPr lang="zh-TW" altLang="en-US" sz="900" dirty="0">
              <a:solidFill>
                <a:schemeClr val="bg1"/>
              </a:solidFill>
              <a:latin typeface="Roboto" panose="02000000000000000000" pitchFamily="2" charset="0"/>
              <a:ea typeface="Tahoma" panose="020B0604030504040204" pitchFamily="34" charset="0"/>
              <a:cs typeface="Tahoma" panose="020B0604030504040204" pitchFamily="34" charset="0"/>
            </a:endParaRPr>
          </a:p>
        </p:txBody>
      </p:sp>
      <p:pic>
        <p:nvPicPr>
          <p:cNvPr id="62" name="Picture 2" descr="C:\Users\832972\Desktop\On-Going Data\Marketing\Korea\LOGO\G500_2021-01-STANDARD.jpg">
            <a:extLst>
              <a:ext uri="{FF2B5EF4-FFF2-40B4-BE49-F238E27FC236}">
                <a16:creationId xmlns:a16="http://schemas.microsoft.com/office/drawing/2014/main" id="{A008ECB4-023B-891C-3462-5B6EACBB07F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93857" y="2801618"/>
            <a:ext cx="383271" cy="483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文字方塊 194">
            <a:extLst>
              <a:ext uri="{FF2B5EF4-FFF2-40B4-BE49-F238E27FC236}">
                <a16:creationId xmlns:a16="http://schemas.microsoft.com/office/drawing/2014/main" id="{7F37B67D-93AB-C2F1-3161-30961EA82884}"/>
              </a:ext>
            </a:extLst>
          </p:cNvPr>
          <p:cNvSpPr txBox="1">
            <a:spLocks noChangeArrowheads="1"/>
          </p:cNvSpPr>
          <p:nvPr/>
        </p:nvSpPr>
        <p:spPr bwMode="auto">
          <a:xfrm>
            <a:off x="2024063" y="2794000"/>
            <a:ext cx="90328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000" dirty="0">
                <a:solidFill>
                  <a:srgbClr val="FFFF00"/>
                </a:solidFill>
                <a:latin typeface="Roboto" panose="02000000000000000000" pitchFamily="2" charset="0"/>
                <a:ea typeface="Roboto" panose="02000000000000000000" pitchFamily="2" charset="0"/>
                <a:cs typeface="Tahoma" panose="020B0604030504040204" pitchFamily="34" charset="0"/>
              </a:rPr>
              <a:t>Revenue</a:t>
            </a:r>
            <a:br>
              <a:rPr lang="en-US" altLang="zh-TW" sz="1000" dirty="0">
                <a:solidFill>
                  <a:srgbClr val="FFFF00"/>
                </a:solidFill>
                <a:latin typeface="Roboto" panose="02000000000000000000" pitchFamily="2" charset="0"/>
                <a:ea typeface="Roboto" panose="02000000000000000000" pitchFamily="2" charset="0"/>
                <a:cs typeface="Tahoma" panose="020B0604030504040204" pitchFamily="34" charset="0"/>
              </a:rPr>
            </a:br>
            <a:r>
              <a:rPr lang="en-US" altLang="zh-TW" sz="1000" dirty="0">
                <a:solidFill>
                  <a:srgbClr val="FFFF00"/>
                </a:solidFill>
                <a:latin typeface="Roboto" panose="02000000000000000000" pitchFamily="2" charset="0"/>
                <a:ea typeface="Roboto" panose="02000000000000000000" pitchFamily="2" charset="0"/>
                <a:cs typeface="Tahoma" panose="020B0604030504040204" pitchFamily="34" charset="0"/>
              </a:rPr>
              <a:t>$USD 182 Billion</a:t>
            </a:r>
            <a:endParaRPr lang="zh-TW" altLang="en-US" sz="1000" dirty="0">
              <a:solidFill>
                <a:srgbClr val="FFFF00"/>
              </a:solidFill>
              <a:latin typeface="Roboto" panose="02000000000000000000" pitchFamily="2" charset="0"/>
              <a:ea typeface="Tahoma" panose="020B0604030504040204" pitchFamily="34" charset="0"/>
              <a:cs typeface="Tahoma" panose="020B0604030504040204" pitchFamily="34" charset="0"/>
            </a:endParaRPr>
          </a:p>
        </p:txBody>
      </p:sp>
      <p:sp>
        <p:nvSpPr>
          <p:cNvPr id="64" name="文字方塊 101">
            <a:extLst>
              <a:ext uri="{FF2B5EF4-FFF2-40B4-BE49-F238E27FC236}">
                <a16:creationId xmlns:a16="http://schemas.microsoft.com/office/drawing/2014/main" id="{8F9F8A18-1B4C-A533-D5EA-59E0C76FDF17}"/>
              </a:ext>
            </a:extLst>
          </p:cNvPr>
          <p:cNvSpPr txBox="1">
            <a:spLocks noChangeArrowheads="1"/>
          </p:cNvSpPr>
          <p:nvPr/>
        </p:nvSpPr>
        <p:spPr bwMode="auto">
          <a:xfrm>
            <a:off x="11113" y="3425825"/>
            <a:ext cx="3289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pPr>
            <a:r>
              <a:rPr lang="en-US" altLang="zh-TW" sz="1800" b="1" dirty="0">
                <a:solidFill>
                  <a:schemeClr val="bg1"/>
                </a:solidFill>
                <a:latin typeface="Roboto" panose="02000000000000000000" pitchFamily="2" charset="0"/>
                <a:ea typeface="Roboto" panose="02000000000000000000" pitchFamily="2" charset="0"/>
                <a:cs typeface="Tahoma" panose="020B0604030504040204" pitchFamily="34" charset="0"/>
              </a:rPr>
              <a:t>Fii/CPEG Product Overview</a:t>
            </a:r>
            <a:endParaRPr lang="zh-TW" altLang="en-US" sz="1800" b="1" dirty="0">
              <a:solidFill>
                <a:schemeClr val="bg1"/>
              </a:solidFill>
              <a:latin typeface="Roboto" panose="02000000000000000000" pitchFamily="2" charset="0"/>
              <a:ea typeface="Tahoma" panose="020B0604030504040204" pitchFamily="34" charset="0"/>
              <a:cs typeface="Tahoma" panose="020B0604030504040204" pitchFamily="34" charset="0"/>
            </a:endParaRPr>
          </a:p>
        </p:txBody>
      </p:sp>
      <p:sp>
        <p:nvSpPr>
          <p:cNvPr id="65" name="矩形 1792">
            <a:extLst>
              <a:ext uri="{FF2B5EF4-FFF2-40B4-BE49-F238E27FC236}">
                <a16:creationId xmlns:a16="http://schemas.microsoft.com/office/drawing/2014/main" id="{6A51BA33-EA5E-17D7-719D-B542366CADC1}"/>
              </a:ext>
            </a:extLst>
          </p:cNvPr>
          <p:cNvSpPr>
            <a:spLocks noChangeArrowheads="1"/>
          </p:cNvSpPr>
          <p:nvPr/>
        </p:nvSpPr>
        <p:spPr bwMode="auto">
          <a:xfrm>
            <a:off x="10069513" y="712788"/>
            <a:ext cx="1111202" cy="615553"/>
          </a:xfrm>
          <a:prstGeom prst="rect">
            <a:avLst/>
          </a:prstGeom>
          <a:noFill/>
          <a:ln w="9525">
            <a:noFill/>
            <a:miter lim="800000"/>
          </a:ln>
        </p:spPr>
        <p:txBody>
          <a:bodyPr wrap="none">
            <a:spAutoFit/>
          </a:bodyPr>
          <a:lstStyle/>
          <a:p>
            <a:pPr>
              <a:defRPr/>
            </a:pPr>
            <a:r>
              <a:rPr lang="en-US" altLang="zh-TW" sz="850" b="1" dirty="0">
                <a:solidFill>
                  <a:schemeClr val="bg1"/>
                </a:solidFill>
                <a:latin typeface="Roboto" panose="02000000000000000000" pitchFamily="2" charset="0"/>
                <a:ea typeface="Roboto" panose="02000000000000000000" pitchFamily="2" charset="0"/>
                <a:cs typeface="Tahoma" panose="020B0604030504040204" pitchFamily="34" charset="0"/>
              </a:rPr>
              <a:t>EMEA</a:t>
            </a:r>
          </a:p>
          <a:p>
            <a:pPr>
              <a:defRPr/>
            </a:pP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      Hungary</a:t>
            </a:r>
          </a:p>
          <a:p>
            <a:pPr>
              <a:defRPr/>
            </a:pP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      Czech Republic</a:t>
            </a:r>
          </a:p>
          <a:p>
            <a:pPr>
              <a:defRPr/>
            </a:pP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      Slovakia</a:t>
            </a:r>
          </a:p>
        </p:txBody>
      </p:sp>
      <p:cxnSp>
        <p:nvCxnSpPr>
          <p:cNvPr id="66" name="直線接點 225">
            <a:extLst>
              <a:ext uri="{FF2B5EF4-FFF2-40B4-BE49-F238E27FC236}">
                <a16:creationId xmlns:a16="http://schemas.microsoft.com/office/drawing/2014/main" id="{DE074B83-88C6-7563-1353-BF9C573ACA2B}"/>
              </a:ext>
            </a:extLst>
          </p:cNvPr>
          <p:cNvCxnSpPr/>
          <p:nvPr/>
        </p:nvCxnSpPr>
        <p:spPr>
          <a:xfrm flipV="1">
            <a:off x="10136188" y="811213"/>
            <a:ext cx="0" cy="84931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7" name="矩形 1792">
            <a:extLst>
              <a:ext uri="{FF2B5EF4-FFF2-40B4-BE49-F238E27FC236}">
                <a16:creationId xmlns:a16="http://schemas.microsoft.com/office/drawing/2014/main" id="{A5E29D60-49D5-8D5D-3632-29EA7B262618}"/>
              </a:ext>
            </a:extLst>
          </p:cNvPr>
          <p:cNvSpPr>
            <a:spLocks noChangeArrowheads="1"/>
          </p:cNvSpPr>
          <p:nvPr/>
        </p:nvSpPr>
        <p:spPr bwMode="auto">
          <a:xfrm>
            <a:off x="9887582" y="2109788"/>
            <a:ext cx="886781" cy="615553"/>
          </a:xfrm>
          <a:prstGeom prst="rect">
            <a:avLst/>
          </a:prstGeom>
          <a:noFill/>
          <a:ln w="9525">
            <a:noFill/>
            <a:miter lim="800000"/>
          </a:ln>
        </p:spPr>
        <p:txBody>
          <a:bodyPr wrap="none">
            <a:spAutoFit/>
          </a:bodyPr>
          <a:lstStyle/>
          <a:p>
            <a:pPr algn="r">
              <a:defRPr/>
            </a:pPr>
            <a:r>
              <a:rPr lang="en-US" altLang="zh-CN" sz="850" b="1" dirty="0">
                <a:solidFill>
                  <a:schemeClr val="bg1"/>
                </a:solidFill>
                <a:latin typeface="Roboto" panose="02000000000000000000" pitchFamily="2" charset="0"/>
                <a:ea typeface="Roboto" panose="02000000000000000000" pitchFamily="2" charset="0"/>
                <a:cs typeface="Tahoma" panose="020B0604030504040204" pitchFamily="34" charset="0"/>
              </a:rPr>
              <a:t>South Asia</a:t>
            </a:r>
          </a:p>
          <a:p>
            <a:pPr algn="r">
              <a:defRPr/>
            </a:pPr>
            <a:r>
              <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rPr>
              <a:t>Chennai, India</a:t>
            </a:r>
          </a:p>
          <a:p>
            <a:pPr algn="r">
              <a:defRPr/>
            </a:pPr>
            <a:r>
              <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rPr>
              <a:t>      </a:t>
            </a:r>
          </a:p>
          <a:p>
            <a:pPr algn="r">
              <a:defRPr/>
            </a:pPr>
            <a:r>
              <a:rPr lang="en-US" altLang="zh-CN" sz="850" dirty="0">
                <a:solidFill>
                  <a:schemeClr val="bg1"/>
                </a:solidFill>
                <a:latin typeface="Roboto" panose="02000000000000000000" pitchFamily="2" charset="0"/>
                <a:ea typeface="Roboto" panose="02000000000000000000" pitchFamily="2" charset="0"/>
                <a:cs typeface="Tahoma" panose="020B0604030504040204" pitchFamily="34" charset="0"/>
              </a:rPr>
              <a:t>    </a:t>
            </a:r>
          </a:p>
        </p:txBody>
      </p:sp>
      <p:cxnSp>
        <p:nvCxnSpPr>
          <p:cNvPr id="68" name="直線接點 225">
            <a:extLst>
              <a:ext uri="{FF2B5EF4-FFF2-40B4-BE49-F238E27FC236}">
                <a16:creationId xmlns:a16="http://schemas.microsoft.com/office/drawing/2014/main" id="{CF388B9F-0B0F-BACD-784E-9512609A72F5}"/>
              </a:ext>
            </a:extLst>
          </p:cNvPr>
          <p:cNvCxnSpPr/>
          <p:nvPr/>
        </p:nvCxnSpPr>
        <p:spPr>
          <a:xfrm flipV="1">
            <a:off x="10715625" y="2105025"/>
            <a:ext cx="0" cy="3937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69" name="矩形 1792">
            <a:extLst>
              <a:ext uri="{FF2B5EF4-FFF2-40B4-BE49-F238E27FC236}">
                <a16:creationId xmlns:a16="http://schemas.microsoft.com/office/drawing/2014/main" id="{54899112-E164-9FBB-0574-DCDF50EE3F3B}"/>
              </a:ext>
            </a:extLst>
          </p:cNvPr>
          <p:cNvSpPr>
            <a:spLocks noChangeArrowheads="1"/>
          </p:cNvSpPr>
          <p:nvPr/>
        </p:nvSpPr>
        <p:spPr bwMode="auto">
          <a:xfrm>
            <a:off x="9645650" y="2644775"/>
            <a:ext cx="1221809" cy="353943"/>
          </a:xfrm>
          <a:prstGeom prst="rect">
            <a:avLst/>
          </a:prstGeom>
          <a:noFill/>
          <a:ln w="9525">
            <a:noFill/>
            <a:miter lim="800000"/>
          </a:ln>
        </p:spPr>
        <p:txBody>
          <a:bodyPr wrap="none">
            <a:spAutoFit/>
          </a:bodyPr>
          <a:lstStyle/>
          <a:p>
            <a:pPr>
              <a:defRPr/>
            </a:pPr>
            <a:r>
              <a:rPr lang="en-US" altLang="zh-TW" sz="850" b="1" dirty="0">
                <a:solidFill>
                  <a:schemeClr val="bg1"/>
                </a:solidFill>
                <a:latin typeface="Roboto" panose="02000000000000000000" pitchFamily="2" charset="0"/>
                <a:ea typeface="Roboto" panose="02000000000000000000" pitchFamily="2" charset="0"/>
                <a:cs typeface="Tahoma" panose="020B0604030504040204" pitchFamily="34" charset="0"/>
              </a:rPr>
              <a:t>South America</a:t>
            </a:r>
          </a:p>
          <a:p>
            <a:pPr>
              <a:defRPr/>
            </a:pPr>
            <a:r>
              <a:rPr lang="en-US" altLang="zh-TW" sz="850" dirty="0">
                <a:solidFill>
                  <a:schemeClr val="bg1"/>
                </a:solidFill>
                <a:latin typeface="Roboto" panose="02000000000000000000" pitchFamily="2" charset="0"/>
                <a:ea typeface="Roboto" panose="02000000000000000000" pitchFamily="2" charset="0"/>
                <a:cs typeface="Tahoma" panose="020B0604030504040204" pitchFamily="34" charset="0"/>
              </a:rPr>
              <a:t>      Manaus, Brazil      </a:t>
            </a:r>
          </a:p>
        </p:txBody>
      </p:sp>
      <p:cxnSp>
        <p:nvCxnSpPr>
          <p:cNvPr id="70" name="直線接點 225">
            <a:extLst>
              <a:ext uri="{FF2B5EF4-FFF2-40B4-BE49-F238E27FC236}">
                <a16:creationId xmlns:a16="http://schemas.microsoft.com/office/drawing/2014/main" id="{B6321F8D-5F7C-2CF3-9E0D-B1FCF9D4773B}"/>
              </a:ext>
            </a:extLst>
          </p:cNvPr>
          <p:cNvCxnSpPr/>
          <p:nvPr/>
        </p:nvCxnSpPr>
        <p:spPr>
          <a:xfrm flipV="1">
            <a:off x="9699625" y="2333625"/>
            <a:ext cx="0" cy="53498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71" name="文字方塊 166">
            <a:extLst>
              <a:ext uri="{FF2B5EF4-FFF2-40B4-BE49-F238E27FC236}">
                <a16:creationId xmlns:a16="http://schemas.microsoft.com/office/drawing/2014/main" id="{F219EF5B-8BB1-179B-87FB-D1F58B0FED5B}"/>
              </a:ext>
            </a:extLst>
          </p:cNvPr>
          <p:cNvSpPr txBox="1">
            <a:spLocks noChangeArrowheads="1"/>
          </p:cNvSpPr>
          <p:nvPr/>
        </p:nvSpPr>
        <p:spPr bwMode="auto">
          <a:xfrm>
            <a:off x="2039357" y="2242493"/>
            <a:ext cx="90328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000" dirty="0">
                <a:solidFill>
                  <a:srgbClr val="FFFF00"/>
                </a:solidFill>
                <a:latin typeface="Roboto" panose="02000000000000000000" pitchFamily="2" charset="0"/>
                <a:ea typeface="Roboto" panose="02000000000000000000" pitchFamily="2" charset="0"/>
                <a:cs typeface="Tahoma" panose="020B0604030504040204" pitchFamily="34" charset="0"/>
              </a:rPr>
              <a:t>Revenue</a:t>
            </a:r>
            <a:br>
              <a:rPr lang="en-US" altLang="zh-TW" sz="1000" dirty="0">
                <a:solidFill>
                  <a:srgbClr val="FFFF00"/>
                </a:solidFill>
                <a:latin typeface="Roboto" panose="02000000000000000000" pitchFamily="2" charset="0"/>
                <a:ea typeface="Roboto" panose="02000000000000000000" pitchFamily="2" charset="0"/>
                <a:cs typeface="Tahoma" panose="020B0604030504040204" pitchFamily="34" charset="0"/>
              </a:rPr>
            </a:br>
            <a:r>
              <a:rPr lang="en-US" altLang="zh-TW" sz="1000" dirty="0">
                <a:solidFill>
                  <a:srgbClr val="FFFF00"/>
                </a:solidFill>
                <a:latin typeface="Roboto" panose="02000000000000000000" pitchFamily="2" charset="0"/>
                <a:ea typeface="Roboto" panose="02000000000000000000" pitchFamily="2" charset="0"/>
                <a:cs typeface="Tahoma" panose="020B0604030504040204" pitchFamily="34" charset="0"/>
              </a:rPr>
              <a:t>$USD 68 Billion</a:t>
            </a:r>
            <a:endParaRPr lang="zh-TW" altLang="en-US" sz="1000" dirty="0">
              <a:solidFill>
                <a:srgbClr val="FFFF00"/>
              </a:solidFill>
              <a:latin typeface="Roboto" panose="02000000000000000000" pitchFamily="2" charset="0"/>
              <a:ea typeface="Tahoma" panose="020B0604030504040204" pitchFamily="34" charset="0"/>
              <a:cs typeface="Tahoma" panose="020B0604030504040204" pitchFamily="34" charset="0"/>
            </a:endParaRPr>
          </a:p>
        </p:txBody>
      </p:sp>
      <p:grpSp>
        <p:nvGrpSpPr>
          <p:cNvPr id="7" name="群組 4">
            <a:extLst>
              <a:ext uri="{FF2B5EF4-FFF2-40B4-BE49-F238E27FC236}">
                <a16:creationId xmlns:a16="http://schemas.microsoft.com/office/drawing/2014/main" id="{9C5B1D3B-F4FC-B483-145C-0B8F405CF0F7}"/>
              </a:ext>
            </a:extLst>
          </p:cNvPr>
          <p:cNvGrpSpPr>
            <a:grpSpLocks/>
          </p:cNvGrpSpPr>
          <p:nvPr/>
        </p:nvGrpSpPr>
        <p:grpSpPr bwMode="auto">
          <a:xfrm>
            <a:off x="541176" y="3763963"/>
            <a:ext cx="2179799" cy="2506662"/>
            <a:chOff x="410844" y="3764456"/>
            <a:chExt cx="2089120" cy="2506729"/>
          </a:xfrm>
        </p:grpSpPr>
        <p:sp>
          <p:nvSpPr>
            <p:cNvPr id="73" name="矩形 146">
              <a:extLst>
                <a:ext uri="{FF2B5EF4-FFF2-40B4-BE49-F238E27FC236}">
                  <a16:creationId xmlns:a16="http://schemas.microsoft.com/office/drawing/2014/main" id="{71D0F859-FBDE-C9A2-586E-182E47EC26F8}"/>
                </a:ext>
              </a:extLst>
            </p:cNvPr>
            <p:cNvSpPr/>
            <p:nvPr/>
          </p:nvSpPr>
          <p:spPr>
            <a:xfrm>
              <a:off x="410844" y="3764456"/>
              <a:ext cx="2089120" cy="12112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74" name="矩形 148">
              <a:extLst>
                <a:ext uri="{FF2B5EF4-FFF2-40B4-BE49-F238E27FC236}">
                  <a16:creationId xmlns:a16="http://schemas.microsoft.com/office/drawing/2014/main" id="{2A48946D-4AE0-7752-E624-679188005701}"/>
                </a:ext>
              </a:extLst>
            </p:cNvPr>
            <p:cNvSpPr/>
            <p:nvPr/>
          </p:nvSpPr>
          <p:spPr>
            <a:xfrm>
              <a:off x="410844" y="5059891"/>
              <a:ext cx="2089120" cy="12112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grpSp>
      <p:grpSp>
        <p:nvGrpSpPr>
          <p:cNvPr id="8" name="群組 150">
            <a:extLst>
              <a:ext uri="{FF2B5EF4-FFF2-40B4-BE49-F238E27FC236}">
                <a16:creationId xmlns:a16="http://schemas.microsoft.com/office/drawing/2014/main" id="{7837942A-E3D1-ED4C-3086-06486F485211}"/>
              </a:ext>
            </a:extLst>
          </p:cNvPr>
          <p:cNvGrpSpPr>
            <a:grpSpLocks/>
          </p:cNvGrpSpPr>
          <p:nvPr/>
        </p:nvGrpSpPr>
        <p:grpSpPr bwMode="auto">
          <a:xfrm>
            <a:off x="2832100" y="3763963"/>
            <a:ext cx="2089150" cy="2506662"/>
            <a:chOff x="410844" y="3764456"/>
            <a:chExt cx="2089120" cy="2506729"/>
          </a:xfrm>
        </p:grpSpPr>
        <p:sp>
          <p:nvSpPr>
            <p:cNvPr id="76" name="矩形 152">
              <a:extLst>
                <a:ext uri="{FF2B5EF4-FFF2-40B4-BE49-F238E27FC236}">
                  <a16:creationId xmlns:a16="http://schemas.microsoft.com/office/drawing/2014/main" id="{0B8A8E2A-A97D-5257-84F8-27C418BB5F9F}"/>
                </a:ext>
              </a:extLst>
            </p:cNvPr>
            <p:cNvSpPr/>
            <p:nvPr/>
          </p:nvSpPr>
          <p:spPr>
            <a:xfrm>
              <a:off x="410844" y="3764456"/>
              <a:ext cx="2089120" cy="12112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77" name="矩形 153">
              <a:extLst>
                <a:ext uri="{FF2B5EF4-FFF2-40B4-BE49-F238E27FC236}">
                  <a16:creationId xmlns:a16="http://schemas.microsoft.com/office/drawing/2014/main" id="{4FE3ECEB-9C0C-7A9A-7A6A-1EAE20623F47}"/>
                </a:ext>
              </a:extLst>
            </p:cNvPr>
            <p:cNvSpPr/>
            <p:nvPr/>
          </p:nvSpPr>
          <p:spPr>
            <a:xfrm>
              <a:off x="410844" y="5059891"/>
              <a:ext cx="2089120" cy="121129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grpSp>
      <p:grpSp>
        <p:nvGrpSpPr>
          <p:cNvPr id="9" name="群組 154">
            <a:extLst>
              <a:ext uri="{FF2B5EF4-FFF2-40B4-BE49-F238E27FC236}">
                <a16:creationId xmlns:a16="http://schemas.microsoft.com/office/drawing/2014/main" id="{DD7DA416-2782-3FDD-1687-DE001C96169D}"/>
              </a:ext>
            </a:extLst>
          </p:cNvPr>
          <p:cNvGrpSpPr>
            <a:grpSpLocks/>
          </p:cNvGrpSpPr>
          <p:nvPr/>
        </p:nvGrpSpPr>
        <p:grpSpPr bwMode="auto">
          <a:xfrm>
            <a:off x="4994275" y="3749675"/>
            <a:ext cx="2089150" cy="2506663"/>
            <a:chOff x="410844" y="3764456"/>
            <a:chExt cx="2089120" cy="2506729"/>
          </a:xfrm>
        </p:grpSpPr>
        <p:sp>
          <p:nvSpPr>
            <p:cNvPr id="79" name="矩形 155">
              <a:extLst>
                <a:ext uri="{FF2B5EF4-FFF2-40B4-BE49-F238E27FC236}">
                  <a16:creationId xmlns:a16="http://schemas.microsoft.com/office/drawing/2014/main" id="{BAA178AE-1E27-741B-6127-906B30F15196}"/>
                </a:ext>
              </a:extLst>
            </p:cNvPr>
            <p:cNvSpPr/>
            <p:nvPr/>
          </p:nvSpPr>
          <p:spPr>
            <a:xfrm>
              <a:off x="410844" y="3764456"/>
              <a:ext cx="2089120" cy="12112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80" name="矩形 156">
              <a:extLst>
                <a:ext uri="{FF2B5EF4-FFF2-40B4-BE49-F238E27FC236}">
                  <a16:creationId xmlns:a16="http://schemas.microsoft.com/office/drawing/2014/main" id="{2C875AEE-91EC-C9DB-CCFF-BAB993DA43F2}"/>
                </a:ext>
              </a:extLst>
            </p:cNvPr>
            <p:cNvSpPr/>
            <p:nvPr/>
          </p:nvSpPr>
          <p:spPr>
            <a:xfrm>
              <a:off x="410844" y="5059890"/>
              <a:ext cx="2089120" cy="12112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grpSp>
      <p:sp>
        <p:nvSpPr>
          <p:cNvPr id="81" name="矩形 159">
            <a:extLst>
              <a:ext uri="{FF2B5EF4-FFF2-40B4-BE49-F238E27FC236}">
                <a16:creationId xmlns:a16="http://schemas.microsoft.com/office/drawing/2014/main" id="{070D7429-4778-033A-C30D-4271A82EFD24}"/>
              </a:ext>
            </a:extLst>
          </p:cNvPr>
          <p:cNvSpPr/>
          <p:nvPr/>
        </p:nvSpPr>
        <p:spPr>
          <a:xfrm>
            <a:off x="7196138" y="3749675"/>
            <a:ext cx="2089150" cy="121126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82" name="矩形 160">
            <a:extLst>
              <a:ext uri="{FF2B5EF4-FFF2-40B4-BE49-F238E27FC236}">
                <a16:creationId xmlns:a16="http://schemas.microsoft.com/office/drawing/2014/main" id="{E29567D6-5FDD-13C6-1048-A85FE446828F}"/>
              </a:ext>
            </a:extLst>
          </p:cNvPr>
          <p:cNvSpPr/>
          <p:nvPr/>
        </p:nvSpPr>
        <p:spPr>
          <a:xfrm>
            <a:off x="7196138" y="5046663"/>
            <a:ext cx="2089150" cy="12096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83" name="矩形 189">
            <a:extLst>
              <a:ext uri="{FF2B5EF4-FFF2-40B4-BE49-F238E27FC236}">
                <a16:creationId xmlns:a16="http://schemas.microsoft.com/office/drawing/2014/main" id="{005F2664-B9DE-DBFE-F88F-BF186735F6A2}"/>
              </a:ext>
            </a:extLst>
          </p:cNvPr>
          <p:cNvSpPr/>
          <p:nvPr/>
        </p:nvSpPr>
        <p:spPr>
          <a:xfrm>
            <a:off x="9364663" y="3749675"/>
            <a:ext cx="2089150" cy="121126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84" name="矩形 211">
            <a:extLst>
              <a:ext uri="{FF2B5EF4-FFF2-40B4-BE49-F238E27FC236}">
                <a16:creationId xmlns:a16="http://schemas.microsoft.com/office/drawing/2014/main" id="{B17AB8BA-DF99-F2FE-99A4-88C5DD6672BB}"/>
              </a:ext>
            </a:extLst>
          </p:cNvPr>
          <p:cNvSpPr>
            <a:spLocks noChangeArrowheads="1"/>
          </p:cNvSpPr>
          <p:nvPr/>
        </p:nvSpPr>
        <p:spPr bwMode="auto">
          <a:xfrm>
            <a:off x="1055688" y="4646613"/>
            <a:ext cx="14858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spcAft>
                <a:spcPts val="600"/>
              </a:spcAft>
              <a:buFontTx/>
              <a:buNone/>
            </a:pPr>
            <a:r>
              <a:rPr lang="en-US" altLang="zh-TW" sz="1500" b="1" dirty="0">
                <a:solidFill>
                  <a:schemeClr val="bg1"/>
                </a:solidFill>
                <a:latin typeface="Roboto" panose="02000000000000000000" pitchFamily="2" charset="0"/>
                <a:ea typeface="Roboto" panose="02000000000000000000" pitchFamily="2" charset="0"/>
                <a:cs typeface="Tahoma" panose="020B0604030504040204" pitchFamily="34" charset="0"/>
              </a:rPr>
              <a:t>5G Module</a:t>
            </a:r>
          </a:p>
        </p:txBody>
      </p:sp>
      <p:sp>
        <p:nvSpPr>
          <p:cNvPr id="85" name="矩形 212">
            <a:extLst>
              <a:ext uri="{FF2B5EF4-FFF2-40B4-BE49-F238E27FC236}">
                <a16:creationId xmlns:a16="http://schemas.microsoft.com/office/drawing/2014/main" id="{D9A57561-6615-9FAB-D97C-093B5B7ED2C6}"/>
              </a:ext>
            </a:extLst>
          </p:cNvPr>
          <p:cNvSpPr>
            <a:spLocks noChangeArrowheads="1"/>
          </p:cNvSpPr>
          <p:nvPr/>
        </p:nvSpPr>
        <p:spPr bwMode="auto">
          <a:xfrm>
            <a:off x="4981575" y="4673600"/>
            <a:ext cx="20891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spcAft>
                <a:spcPts val="600"/>
              </a:spcAft>
              <a:buFontTx/>
              <a:buNone/>
            </a:pPr>
            <a:r>
              <a:rPr lang="en-US" altLang="zh-TW" sz="1500" b="1" dirty="0">
                <a:solidFill>
                  <a:schemeClr val="bg1"/>
                </a:solidFill>
                <a:latin typeface="Roboto" panose="02000000000000000000" pitchFamily="2" charset="0"/>
                <a:ea typeface="Roboto" panose="02000000000000000000" pitchFamily="2" charset="0"/>
                <a:cs typeface="Tahoma" panose="020B0604030504040204" pitchFamily="34" charset="0"/>
              </a:rPr>
              <a:t>5G IDU/DTU/ODU</a:t>
            </a:r>
          </a:p>
        </p:txBody>
      </p:sp>
      <p:sp>
        <p:nvSpPr>
          <p:cNvPr id="86" name="矩形 213">
            <a:extLst>
              <a:ext uri="{FF2B5EF4-FFF2-40B4-BE49-F238E27FC236}">
                <a16:creationId xmlns:a16="http://schemas.microsoft.com/office/drawing/2014/main" id="{D60654A5-1218-E43C-F5A5-F022B8641226}"/>
              </a:ext>
            </a:extLst>
          </p:cNvPr>
          <p:cNvSpPr>
            <a:spLocks noChangeArrowheads="1"/>
          </p:cNvSpPr>
          <p:nvPr/>
        </p:nvSpPr>
        <p:spPr bwMode="auto">
          <a:xfrm>
            <a:off x="7116763" y="4641850"/>
            <a:ext cx="21224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spcAft>
                <a:spcPts val="600"/>
              </a:spcAft>
              <a:buFontTx/>
              <a:buNone/>
            </a:pPr>
            <a:r>
              <a:rPr lang="en-US" altLang="zh-TW" sz="1500" b="1" dirty="0">
                <a:solidFill>
                  <a:schemeClr val="bg1"/>
                </a:solidFill>
                <a:latin typeface="Roboto" panose="02000000000000000000" pitchFamily="2" charset="0"/>
                <a:ea typeface="Roboto" panose="02000000000000000000" pitchFamily="2" charset="0"/>
                <a:cs typeface="Tahoma" panose="020B0604030504040204" pitchFamily="34" charset="0"/>
              </a:rPr>
              <a:t>5G Small Cell</a:t>
            </a:r>
          </a:p>
        </p:txBody>
      </p:sp>
      <p:sp>
        <p:nvSpPr>
          <p:cNvPr id="87" name="矩形 215">
            <a:extLst>
              <a:ext uri="{FF2B5EF4-FFF2-40B4-BE49-F238E27FC236}">
                <a16:creationId xmlns:a16="http://schemas.microsoft.com/office/drawing/2014/main" id="{0C547543-C23C-7AD7-6772-2EFC279B39B3}"/>
              </a:ext>
            </a:extLst>
          </p:cNvPr>
          <p:cNvSpPr>
            <a:spLocks noChangeArrowheads="1"/>
          </p:cNvSpPr>
          <p:nvPr/>
        </p:nvSpPr>
        <p:spPr bwMode="auto">
          <a:xfrm>
            <a:off x="9313863" y="4651375"/>
            <a:ext cx="20891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spcAft>
                <a:spcPts val="600"/>
              </a:spcAft>
              <a:buFontTx/>
              <a:buNone/>
            </a:pPr>
            <a:r>
              <a:rPr lang="en-US" altLang="zh-TW" sz="1500" b="1" dirty="0">
                <a:solidFill>
                  <a:schemeClr val="bg1"/>
                </a:solidFill>
                <a:latin typeface="Roboto" panose="02000000000000000000" pitchFamily="2" charset="0"/>
                <a:ea typeface="Roboto" panose="02000000000000000000" pitchFamily="2" charset="0"/>
                <a:cs typeface="Tahoma" panose="020B0604030504040204" pitchFamily="34" charset="0"/>
              </a:rPr>
              <a:t>5G Automative</a:t>
            </a:r>
          </a:p>
        </p:txBody>
      </p:sp>
      <p:sp>
        <p:nvSpPr>
          <p:cNvPr id="88" name="矩形 216">
            <a:extLst>
              <a:ext uri="{FF2B5EF4-FFF2-40B4-BE49-F238E27FC236}">
                <a16:creationId xmlns:a16="http://schemas.microsoft.com/office/drawing/2014/main" id="{30EE9456-48F0-016D-97F5-EDFE74499E3E}"/>
              </a:ext>
            </a:extLst>
          </p:cNvPr>
          <p:cNvSpPr>
            <a:spLocks noChangeArrowheads="1"/>
          </p:cNvSpPr>
          <p:nvPr/>
        </p:nvSpPr>
        <p:spPr bwMode="auto">
          <a:xfrm>
            <a:off x="2843213" y="4641850"/>
            <a:ext cx="207803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spcAft>
                <a:spcPts val="600"/>
              </a:spcAft>
              <a:buFontTx/>
              <a:buNone/>
            </a:pPr>
            <a:r>
              <a:rPr lang="en-US" altLang="zh-TW" sz="1500" b="1" dirty="0">
                <a:solidFill>
                  <a:schemeClr val="bg1"/>
                </a:solidFill>
                <a:latin typeface="Roboto" panose="02000000000000000000" pitchFamily="2" charset="0"/>
                <a:ea typeface="Roboto" panose="02000000000000000000" pitchFamily="2" charset="0"/>
                <a:cs typeface="Tahoma" panose="020B0604030504040204" pitchFamily="34" charset="0"/>
              </a:rPr>
              <a:t>5G MiFi</a:t>
            </a:r>
          </a:p>
        </p:txBody>
      </p:sp>
      <p:sp>
        <p:nvSpPr>
          <p:cNvPr id="89" name="矩形 217">
            <a:extLst>
              <a:ext uri="{FF2B5EF4-FFF2-40B4-BE49-F238E27FC236}">
                <a16:creationId xmlns:a16="http://schemas.microsoft.com/office/drawing/2014/main" id="{A383DF9A-1431-F0F0-978F-22DD89AA87D8}"/>
              </a:ext>
            </a:extLst>
          </p:cNvPr>
          <p:cNvSpPr>
            <a:spLocks noChangeArrowheads="1"/>
          </p:cNvSpPr>
          <p:nvPr/>
        </p:nvSpPr>
        <p:spPr bwMode="auto">
          <a:xfrm>
            <a:off x="711200" y="5891332"/>
            <a:ext cx="20891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spcAft>
                <a:spcPts val="600"/>
              </a:spcAft>
              <a:buFontTx/>
              <a:buNone/>
            </a:pPr>
            <a:r>
              <a:rPr lang="en-US" altLang="zh-TW" sz="1500" b="1" dirty="0">
                <a:solidFill>
                  <a:schemeClr val="bg1"/>
                </a:solidFill>
                <a:latin typeface="Roboto" panose="02000000000000000000" pitchFamily="2" charset="0"/>
                <a:ea typeface="Roboto" panose="02000000000000000000" pitchFamily="2" charset="0"/>
                <a:cs typeface="Tahoma" panose="020B0604030504040204" pitchFamily="34" charset="0"/>
              </a:rPr>
              <a:t>WiFi AP/Mesh</a:t>
            </a:r>
          </a:p>
        </p:txBody>
      </p:sp>
      <p:sp>
        <p:nvSpPr>
          <p:cNvPr id="90" name="矩形 218">
            <a:extLst>
              <a:ext uri="{FF2B5EF4-FFF2-40B4-BE49-F238E27FC236}">
                <a16:creationId xmlns:a16="http://schemas.microsoft.com/office/drawing/2014/main" id="{19729441-3656-A8B0-2777-ECE345F755C4}"/>
              </a:ext>
            </a:extLst>
          </p:cNvPr>
          <p:cNvSpPr>
            <a:spLocks noChangeArrowheads="1"/>
          </p:cNvSpPr>
          <p:nvPr/>
        </p:nvSpPr>
        <p:spPr bwMode="auto">
          <a:xfrm>
            <a:off x="2843213" y="5962650"/>
            <a:ext cx="2006600" cy="323165"/>
          </a:xfrm>
          <a:prstGeom prst="rect">
            <a:avLst/>
          </a:prstGeom>
          <a:solidFill>
            <a:schemeClr val="accent1">
              <a:lumMod val="50000"/>
            </a:schemeClr>
          </a:solid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spcAft>
                <a:spcPts val="600"/>
              </a:spcAft>
              <a:buFontTx/>
              <a:buNone/>
            </a:pPr>
            <a:r>
              <a:rPr lang="en-US" altLang="zh-TW" sz="1500" b="1" dirty="0">
                <a:solidFill>
                  <a:schemeClr val="bg1"/>
                </a:solidFill>
                <a:latin typeface="Roboto" panose="02000000000000000000" pitchFamily="2" charset="0"/>
                <a:ea typeface="Roboto" panose="02000000000000000000" pitchFamily="2" charset="0"/>
                <a:cs typeface="Tahoma" panose="020B0604030504040204" pitchFamily="34" charset="0"/>
              </a:rPr>
              <a:t>PON</a:t>
            </a:r>
          </a:p>
        </p:txBody>
      </p:sp>
      <p:sp>
        <p:nvSpPr>
          <p:cNvPr id="91" name="矩形 219">
            <a:extLst>
              <a:ext uri="{FF2B5EF4-FFF2-40B4-BE49-F238E27FC236}">
                <a16:creationId xmlns:a16="http://schemas.microsoft.com/office/drawing/2014/main" id="{9CDDEF11-A359-E95F-39CC-010C07B3EFD0}"/>
              </a:ext>
            </a:extLst>
          </p:cNvPr>
          <p:cNvSpPr>
            <a:spLocks noChangeArrowheads="1"/>
          </p:cNvSpPr>
          <p:nvPr/>
        </p:nvSpPr>
        <p:spPr bwMode="auto">
          <a:xfrm>
            <a:off x="5000625" y="5948363"/>
            <a:ext cx="20891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spcAft>
                <a:spcPts val="600"/>
              </a:spcAft>
              <a:buFontTx/>
              <a:buNone/>
            </a:pPr>
            <a:r>
              <a:rPr lang="en-US" altLang="zh-TW" sz="1500" b="1" dirty="0">
                <a:solidFill>
                  <a:schemeClr val="bg1"/>
                </a:solidFill>
                <a:latin typeface="Roboto" panose="02000000000000000000" pitchFamily="2" charset="0"/>
                <a:ea typeface="Roboto" panose="02000000000000000000" pitchFamily="2" charset="0"/>
                <a:cs typeface="Tahoma" panose="020B0604030504040204" pitchFamily="34" charset="0"/>
              </a:rPr>
              <a:t>OTT Box/Dongle</a:t>
            </a:r>
          </a:p>
        </p:txBody>
      </p:sp>
      <p:sp>
        <p:nvSpPr>
          <p:cNvPr id="92" name="矩形 220">
            <a:extLst>
              <a:ext uri="{FF2B5EF4-FFF2-40B4-BE49-F238E27FC236}">
                <a16:creationId xmlns:a16="http://schemas.microsoft.com/office/drawing/2014/main" id="{F5067328-5B9A-3C77-840E-001F949060BD}"/>
              </a:ext>
            </a:extLst>
          </p:cNvPr>
          <p:cNvSpPr>
            <a:spLocks noChangeArrowheads="1"/>
          </p:cNvSpPr>
          <p:nvPr/>
        </p:nvSpPr>
        <p:spPr bwMode="auto">
          <a:xfrm>
            <a:off x="7162800" y="5927725"/>
            <a:ext cx="2055813" cy="32316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spcAft>
                <a:spcPts val="600"/>
              </a:spcAft>
              <a:buFontTx/>
              <a:buNone/>
            </a:pPr>
            <a:r>
              <a:rPr lang="en-US" altLang="zh-TW" sz="1500" b="1" dirty="0">
                <a:solidFill>
                  <a:schemeClr val="bg1"/>
                </a:solidFill>
                <a:latin typeface="Roboto" panose="02000000000000000000" pitchFamily="2" charset="0"/>
                <a:ea typeface="Roboto" panose="02000000000000000000" pitchFamily="2" charset="0"/>
                <a:cs typeface="Tahoma" panose="020B0604030504040204" pitchFamily="34" charset="0"/>
              </a:rPr>
              <a:t>Acoustics + IPTV</a:t>
            </a:r>
          </a:p>
        </p:txBody>
      </p:sp>
      <p:grpSp>
        <p:nvGrpSpPr>
          <p:cNvPr id="10" name="群組 10">
            <a:extLst>
              <a:ext uri="{FF2B5EF4-FFF2-40B4-BE49-F238E27FC236}">
                <a16:creationId xmlns:a16="http://schemas.microsoft.com/office/drawing/2014/main" id="{CC2303B5-1E71-B569-1909-F97C90DA0A22}"/>
              </a:ext>
            </a:extLst>
          </p:cNvPr>
          <p:cNvGrpSpPr>
            <a:grpSpLocks/>
          </p:cNvGrpSpPr>
          <p:nvPr/>
        </p:nvGrpSpPr>
        <p:grpSpPr bwMode="auto">
          <a:xfrm>
            <a:off x="1141415" y="3995738"/>
            <a:ext cx="1104899" cy="611187"/>
            <a:chOff x="946086" y="3687252"/>
            <a:chExt cx="1345719" cy="848650"/>
          </a:xfrm>
        </p:grpSpPr>
        <p:pic>
          <p:nvPicPr>
            <p:cNvPr id="94" name="圖片 221">
              <a:extLst>
                <a:ext uri="{FF2B5EF4-FFF2-40B4-BE49-F238E27FC236}">
                  <a16:creationId xmlns:a16="http://schemas.microsoft.com/office/drawing/2014/main" id="{12B26FB4-FEF2-2874-7BF4-42524F05B1C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6200000">
              <a:off x="824850" y="3808488"/>
              <a:ext cx="848650" cy="60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圖片 222">
              <a:extLst>
                <a:ext uri="{FF2B5EF4-FFF2-40B4-BE49-F238E27FC236}">
                  <a16:creationId xmlns:a16="http://schemas.microsoft.com/office/drawing/2014/main" id="{BDB1074C-AA33-7659-10E3-E01075BAAE3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61920" y="3699974"/>
              <a:ext cx="629885" cy="83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6" name="圖片 223">
            <a:extLst>
              <a:ext uri="{FF2B5EF4-FFF2-40B4-BE49-F238E27FC236}">
                <a16:creationId xmlns:a16="http://schemas.microsoft.com/office/drawing/2014/main" id="{0DBC84A0-D913-5D2A-2BF1-0532A34FEBF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37300" y="4057650"/>
            <a:ext cx="744538"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圖片 224">
            <a:extLst>
              <a:ext uri="{FF2B5EF4-FFF2-40B4-BE49-F238E27FC236}">
                <a16:creationId xmlns:a16="http://schemas.microsoft.com/office/drawing/2014/main" id="{C55F2451-A130-8E25-2B2C-C562AD295A03}"/>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108325" y="4137025"/>
            <a:ext cx="7683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圖片 21">
            <a:extLst>
              <a:ext uri="{FF2B5EF4-FFF2-40B4-BE49-F238E27FC236}">
                <a16:creationId xmlns:a16="http://schemas.microsoft.com/office/drawing/2014/main" id="{3C5FD1BE-838F-8C4E-F032-7D29E4F8CDE1}"/>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074444" y="3891623"/>
            <a:ext cx="4191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图片 4">
            <a:extLst>
              <a:ext uri="{FF2B5EF4-FFF2-40B4-BE49-F238E27FC236}">
                <a16:creationId xmlns:a16="http://schemas.microsoft.com/office/drawing/2014/main" id="{9791C7CF-4962-6A9F-1B1B-56CEA93ABE10}"/>
              </a:ext>
            </a:extLst>
          </p:cNvPr>
          <p:cNvPicPr/>
          <p:nvPr/>
        </p:nvPicPr>
        <p:blipFill>
          <a:blip r:embed="rId12" cstate="print"/>
          <a:stretch>
            <a:fillRect/>
          </a:stretch>
        </p:blipFill>
        <p:spPr>
          <a:xfrm>
            <a:off x="5599197" y="3884922"/>
            <a:ext cx="609400" cy="688355"/>
          </a:xfrm>
          <a:prstGeom prst="rect">
            <a:avLst/>
          </a:prstGeom>
          <a:effectLst>
            <a:outerShdw blurRad="50800" dist="38100" dir="2700000" algn="tl" rotWithShape="0">
              <a:prstClr val="black">
                <a:alpha val="40000"/>
              </a:prstClr>
            </a:outerShdw>
          </a:effectLst>
        </p:spPr>
      </p:pic>
      <p:pic>
        <p:nvPicPr>
          <p:cNvPr id="100" name="圖片 228">
            <a:extLst>
              <a:ext uri="{FF2B5EF4-FFF2-40B4-BE49-F238E27FC236}">
                <a16:creationId xmlns:a16="http://schemas.microsoft.com/office/drawing/2014/main" id="{6C710FA1-A969-60B8-5BDE-D2BB54F09C6F}"/>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2564193">
            <a:off x="6275994" y="3898234"/>
            <a:ext cx="524940" cy="55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圖片 229">
            <a:extLst>
              <a:ext uri="{FF2B5EF4-FFF2-40B4-BE49-F238E27FC236}">
                <a16:creationId xmlns:a16="http://schemas.microsoft.com/office/drawing/2014/main" id="{DD4B4DF4-2FDF-1FE2-547D-DB2FA2340BED}"/>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2434232">
            <a:off x="6580757" y="4312687"/>
            <a:ext cx="37033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圖片 230" descr="一張含有 文字 的圖片&#10;&#10;自動產生的描述">
            <a:extLst>
              <a:ext uri="{FF2B5EF4-FFF2-40B4-BE49-F238E27FC236}">
                <a16:creationId xmlns:a16="http://schemas.microsoft.com/office/drawing/2014/main" id="{FBEDA25E-BC27-B3CB-F8DA-DEAA651EF164}"/>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975545" y="3839951"/>
            <a:ext cx="46990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圖片 231">
            <a:extLst>
              <a:ext uri="{FF2B5EF4-FFF2-40B4-BE49-F238E27FC236}">
                <a16:creationId xmlns:a16="http://schemas.microsoft.com/office/drawing/2014/main" id="{78004221-4FF0-6297-5A1D-8EFD2CF9FA62}"/>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530850" y="5145088"/>
            <a:ext cx="893763"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圖片 232">
            <a:extLst>
              <a:ext uri="{FF2B5EF4-FFF2-40B4-BE49-F238E27FC236}">
                <a16:creationId xmlns:a16="http://schemas.microsoft.com/office/drawing/2014/main" id="{99862CF0-250C-A749-1902-C4AE20915556}"/>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rot="20125446">
            <a:off x="5405438" y="5256213"/>
            <a:ext cx="187325"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 name="圖片 233">
            <a:extLst>
              <a:ext uri="{FF2B5EF4-FFF2-40B4-BE49-F238E27FC236}">
                <a16:creationId xmlns:a16="http://schemas.microsoft.com/office/drawing/2014/main" id="{71F28A12-80B0-E894-EF04-40557D516EF7}"/>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762925" y="5437872"/>
            <a:ext cx="1042657" cy="489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圖片 272">
            <a:extLst>
              <a:ext uri="{FF2B5EF4-FFF2-40B4-BE49-F238E27FC236}">
                <a16:creationId xmlns:a16="http://schemas.microsoft.com/office/drawing/2014/main" id="{6BB1F9DA-D84B-B809-1888-58D1D0B95BB1}"/>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267189" y="5056823"/>
            <a:ext cx="996903" cy="79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 name="Picture 132">
            <a:extLst>
              <a:ext uri="{FF2B5EF4-FFF2-40B4-BE49-F238E27FC236}">
                <a16:creationId xmlns:a16="http://schemas.microsoft.com/office/drawing/2014/main" id="{F70A62A1-63D3-5646-CFF7-B1E8599EEB32}"/>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507118" y="5119114"/>
            <a:ext cx="743099" cy="851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 name="圖片 274">
            <a:extLst>
              <a:ext uri="{FF2B5EF4-FFF2-40B4-BE49-F238E27FC236}">
                <a16:creationId xmlns:a16="http://schemas.microsoft.com/office/drawing/2014/main" id="{6AB3C41F-6501-6324-8631-FBA16D6B0F12}"/>
              </a:ext>
            </a:extLst>
          </p:cNvPr>
          <p:cNvPicPr>
            <a:picLocks noChangeAspect="1"/>
          </p:cNvPicPr>
          <p:nvPr/>
        </p:nvPicPr>
        <p:blipFill>
          <a:blip r:embed="rId21" cstate="print">
            <a:extLst>
              <a:ext uri="{28A0092B-C50C-407E-A947-70E740481C1C}">
                <a14:useLocalDpi xmlns:a14="http://schemas.microsoft.com/office/drawing/2010/main" val="0"/>
              </a:ext>
            </a:extLst>
          </a:blip>
          <a:srcRect/>
          <a:stretch>
            <a:fillRect/>
          </a:stretch>
        </p:blipFill>
        <p:spPr bwMode="auto">
          <a:xfrm rot="21034529" flipH="1">
            <a:off x="7057929" y="5059155"/>
            <a:ext cx="1243012" cy="937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 name="Picture 9" descr="C:\Sue\2017_01_23 Smart Speaker\render\color plan.tif">
            <a:extLst>
              <a:ext uri="{FF2B5EF4-FFF2-40B4-BE49-F238E27FC236}">
                <a16:creationId xmlns:a16="http://schemas.microsoft.com/office/drawing/2014/main" id="{40AC8BAB-670F-AB42-0CBC-6A41FD0ABDDF}"/>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015218" y="5356501"/>
            <a:ext cx="1076140" cy="58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 name="矩形 147">
            <a:extLst>
              <a:ext uri="{FF2B5EF4-FFF2-40B4-BE49-F238E27FC236}">
                <a16:creationId xmlns:a16="http://schemas.microsoft.com/office/drawing/2014/main" id="{CFC8963E-9C09-769B-20E8-36433844860D}"/>
              </a:ext>
            </a:extLst>
          </p:cNvPr>
          <p:cNvSpPr/>
          <p:nvPr/>
        </p:nvSpPr>
        <p:spPr>
          <a:xfrm>
            <a:off x="9364663" y="5035550"/>
            <a:ext cx="2089150" cy="12096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pic>
        <p:nvPicPr>
          <p:cNvPr id="113" name="图片 3">
            <a:extLst>
              <a:ext uri="{FF2B5EF4-FFF2-40B4-BE49-F238E27FC236}">
                <a16:creationId xmlns:a16="http://schemas.microsoft.com/office/drawing/2014/main" id="{70DDBC11-1EE9-5845-8D21-4D078FC41093}"/>
              </a:ext>
            </a:extLst>
          </p:cNvPr>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9434928" y="3742906"/>
            <a:ext cx="893858" cy="597738"/>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4" name="Google Shape;186;p16">
            <a:extLst>
              <a:ext uri="{FF2B5EF4-FFF2-40B4-BE49-F238E27FC236}">
                <a16:creationId xmlns:a16="http://schemas.microsoft.com/office/drawing/2014/main" id="{77707C6B-6FB1-BF74-B317-F206CA930860}"/>
              </a:ext>
            </a:extLst>
          </p:cNvPr>
          <p:cNvPicPr preferRelativeResize="0">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10860259" y="3777764"/>
            <a:ext cx="380653" cy="437717"/>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5" name="Google Shape;185;p16">
            <a:extLst>
              <a:ext uri="{FF2B5EF4-FFF2-40B4-BE49-F238E27FC236}">
                <a16:creationId xmlns:a16="http://schemas.microsoft.com/office/drawing/2014/main" id="{7F23A179-61A4-51EC-1B81-F16C6E8A71CB}"/>
              </a:ext>
            </a:extLst>
          </p:cNvPr>
          <p:cNvPicPr preferRelativeResize="0">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10334211" y="3859213"/>
            <a:ext cx="380652" cy="325268"/>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6" name="矩形 178">
            <a:extLst>
              <a:ext uri="{FF2B5EF4-FFF2-40B4-BE49-F238E27FC236}">
                <a16:creationId xmlns:a16="http://schemas.microsoft.com/office/drawing/2014/main" id="{515C5CF7-46EE-7C9C-77DF-88CE54BC74A4}"/>
              </a:ext>
            </a:extLst>
          </p:cNvPr>
          <p:cNvSpPr>
            <a:spLocks noChangeArrowheads="1"/>
          </p:cNvSpPr>
          <p:nvPr/>
        </p:nvSpPr>
        <p:spPr bwMode="auto">
          <a:xfrm>
            <a:off x="9358313" y="5962650"/>
            <a:ext cx="2054225" cy="323165"/>
          </a:xfrm>
          <a:prstGeom prst="rect">
            <a:avLst/>
          </a:prstGeom>
          <a:noFill/>
          <a:ln>
            <a:noFill/>
          </a:ln>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lnSpc>
                <a:spcPct val="100000"/>
              </a:lnSpc>
              <a:spcBef>
                <a:spcPct val="0"/>
              </a:spcBef>
              <a:spcAft>
                <a:spcPts val="600"/>
              </a:spcAft>
              <a:buFontTx/>
              <a:buNone/>
            </a:pPr>
            <a:r>
              <a:rPr lang="en-US" altLang="zh-TW" sz="1500" b="1" dirty="0">
                <a:solidFill>
                  <a:schemeClr val="bg1"/>
                </a:solidFill>
                <a:latin typeface="Roboto" panose="02000000000000000000" pitchFamily="2" charset="0"/>
                <a:ea typeface="Roboto" panose="02000000000000000000" pitchFamily="2" charset="0"/>
                <a:cs typeface="Tahoma" panose="020B0604030504040204" pitchFamily="34" charset="0"/>
              </a:rPr>
              <a:t>AR/VR</a:t>
            </a:r>
          </a:p>
        </p:txBody>
      </p:sp>
      <p:grpSp>
        <p:nvGrpSpPr>
          <p:cNvPr id="11" name="群組 180">
            <a:extLst>
              <a:ext uri="{FF2B5EF4-FFF2-40B4-BE49-F238E27FC236}">
                <a16:creationId xmlns:a16="http://schemas.microsoft.com/office/drawing/2014/main" id="{6C4F44E8-E94F-0BEF-5BE4-DF52794BAFFE}"/>
              </a:ext>
            </a:extLst>
          </p:cNvPr>
          <p:cNvGrpSpPr>
            <a:grpSpLocks/>
          </p:cNvGrpSpPr>
          <p:nvPr/>
        </p:nvGrpSpPr>
        <p:grpSpPr bwMode="auto">
          <a:xfrm>
            <a:off x="6083300" y="800534"/>
            <a:ext cx="3070225" cy="2516978"/>
            <a:chOff x="6129238" y="617402"/>
            <a:chExt cx="3071374" cy="2516963"/>
          </a:xfrm>
        </p:grpSpPr>
        <p:pic>
          <p:nvPicPr>
            <p:cNvPr id="118" name="圖片 181">
              <a:extLst>
                <a:ext uri="{FF2B5EF4-FFF2-40B4-BE49-F238E27FC236}">
                  <a16:creationId xmlns:a16="http://schemas.microsoft.com/office/drawing/2014/main" id="{C59D8DEB-9D63-75D6-8EA4-7519D8C25D27}"/>
                </a:ext>
              </a:extLst>
            </p:cNvPr>
            <p:cNvPicPr>
              <a:picLocks noChangeAspect="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6683132" y="617402"/>
              <a:ext cx="738236" cy="738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 name="圖片 183">
              <a:extLst>
                <a:ext uri="{FF2B5EF4-FFF2-40B4-BE49-F238E27FC236}">
                  <a16:creationId xmlns:a16="http://schemas.microsoft.com/office/drawing/2014/main" id="{C686E181-3C7E-8F6C-D60E-C346F51BF429}"/>
                </a:ext>
              </a:extLst>
            </p:cNvPr>
            <p:cNvPicPr>
              <a:picLocks noChangeAspect="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7910357" y="620771"/>
              <a:ext cx="738236" cy="738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 name="圖片 184">
              <a:extLst>
                <a:ext uri="{FF2B5EF4-FFF2-40B4-BE49-F238E27FC236}">
                  <a16:creationId xmlns:a16="http://schemas.microsoft.com/office/drawing/2014/main" id="{16D1A0B8-F963-8F76-94CA-C059DB771800}"/>
                </a:ext>
              </a:extLst>
            </p:cNvPr>
            <p:cNvPicPr>
              <a:picLocks noChangeAspect="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6683132" y="2092945"/>
              <a:ext cx="738236" cy="738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 name="圖片 185">
              <a:extLst>
                <a:ext uri="{FF2B5EF4-FFF2-40B4-BE49-F238E27FC236}">
                  <a16:creationId xmlns:a16="http://schemas.microsoft.com/office/drawing/2014/main" id="{A00DADB6-C462-C5A3-75E1-7FDF969861F3}"/>
                </a:ext>
              </a:extLst>
            </p:cNvPr>
            <p:cNvPicPr>
              <a:picLocks noChangeAspect="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7976090" y="2070670"/>
              <a:ext cx="738236" cy="738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 name="文字方塊 186">
              <a:extLst>
                <a:ext uri="{FF2B5EF4-FFF2-40B4-BE49-F238E27FC236}">
                  <a16:creationId xmlns:a16="http://schemas.microsoft.com/office/drawing/2014/main" id="{9F49B6F7-0981-9DE4-071B-0A49BCF77C10}"/>
                </a:ext>
              </a:extLst>
            </p:cNvPr>
            <p:cNvSpPr txBox="1">
              <a:spLocks noChangeArrowheads="1"/>
            </p:cNvSpPr>
            <p:nvPr/>
          </p:nvSpPr>
          <p:spPr bwMode="auto">
            <a:xfrm>
              <a:off x="6129238" y="1390261"/>
              <a:ext cx="181460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200" dirty="0" smtClean="0">
                  <a:solidFill>
                    <a:schemeClr val="bg1"/>
                  </a:solidFill>
                  <a:latin typeface="Roboto" panose="02000000000000000000" pitchFamily="2" charset="0"/>
                  <a:ea typeface="Roboto" panose="02000000000000000000" pitchFamily="2" charset="0"/>
                  <a:cs typeface="Tahoma" panose="020B0604030504040204" pitchFamily="34" charset="0"/>
                </a:rPr>
                <a:t>10+ </a:t>
              </a:r>
              <a:endParaRPr lang="en-US" altLang="zh-TW" sz="1200" dirty="0">
                <a:solidFill>
                  <a:schemeClr val="bg1"/>
                </a:solidFill>
                <a:latin typeface="Roboto" panose="02000000000000000000" pitchFamily="2" charset="0"/>
                <a:ea typeface="Roboto" panose="02000000000000000000" pitchFamily="2" charset="0"/>
                <a:cs typeface="Tahoma" panose="020B0604030504040204" pitchFamily="34" charset="0"/>
              </a:endParaRPr>
            </a:p>
            <a:p>
              <a:pPr algn="ctr">
                <a:lnSpc>
                  <a:spcPct val="100000"/>
                </a:lnSpc>
                <a:spcBef>
                  <a:spcPct val="0"/>
                </a:spcBef>
                <a:buFontTx/>
                <a:buNone/>
              </a:pPr>
              <a:r>
                <a:rPr lang="en-US" altLang="zh-TW" sz="1200" dirty="0">
                  <a:solidFill>
                    <a:schemeClr val="bg1"/>
                  </a:solidFill>
                  <a:latin typeface="Roboto" panose="02000000000000000000" pitchFamily="2" charset="0"/>
                  <a:ea typeface="Roboto" panose="02000000000000000000" pitchFamily="2" charset="0"/>
                  <a:cs typeface="Tahoma" panose="020B0604030504040204" pitchFamily="34" charset="0"/>
                </a:rPr>
                <a:t>Automated Unmanned Factories</a:t>
              </a:r>
              <a:endParaRPr lang="zh-TW" altLang="en-US" sz="1200" dirty="0">
                <a:solidFill>
                  <a:schemeClr val="bg1"/>
                </a:solidFill>
                <a:latin typeface="Roboto" panose="02000000000000000000" pitchFamily="2" charset="0"/>
                <a:ea typeface="Tahoma" panose="020B0604030504040204" pitchFamily="34" charset="0"/>
                <a:cs typeface="Tahoma" panose="020B0604030504040204" pitchFamily="34" charset="0"/>
              </a:endParaRPr>
            </a:p>
          </p:txBody>
        </p:sp>
        <p:sp>
          <p:nvSpPr>
            <p:cNvPr id="123" name="文字方塊 187">
              <a:extLst>
                <a:ext uri="{FF2B5EF4-FFF2-40B4-BE49-F238E27FC236}">
                  <a16:creationId xmlns:a16="http://schemas.microsoft.com/office/drawing/2014/main" id="{9A8833EA-29B1-66CC-4672-24B9BEB075F1}"/>
                </a:ext>
              </a:extLst>
            </p:cNvPr>
            <p:cNvSpPr txBox="1">
              <a:spLocks noChangeArrowheads="1"/>
            </p:cNvSpPr>
            <p:nvPr/>
          </p:nvSpPr>
          <p:spPr bwMode="auto">
            <a:xfrm>
              <a:off x="7386005" y="1393514"/>
              <a:ext cx="1814607" cy="46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200" dirty="0">
                  <a:solidFill>
                    <a:schemeClr val="bg1"/>
                  </a:solidFill>
                  <a:latin typeface="Roboto" panose="02000000000000000000" pitchFamily="2" charset="0"/>
                  <a:ea typeface="Roboto" panose="02000000000000000000" pitchFamily="2" charset="0"/>
                  <a:cs typeface="Tahoma" panose="020B0604030504040204" pitchFamily="34" charset="0"/>
                </a:rPr>
                <a:t>11+</a:t>
              </a:r>
            </a:p>
            <a:p>
              <a:pPr algn="ctr">
                <a:lnSpc>
                  <a:spcPct val="100000"/>
                </a:lnSpc>
                <a:spcBef>
                  <a:spcPct val="0"/>
                </a:spcBef>
                <a:buFontTx/>
                <a:buNone/>
              </a:pPr>
              <a:r>
                <a:rPr lang="en-US" altLang="zh-TW" sz="1200" dirty="0">
                  <a:solidFill>
                    <a:schemeClr val="bg1"/>
                  </a:solidFill>
                  <a:latin typeface="Roboto" panose="02000000000000000000" pitchFamily="2" charset="0"/>
                  <a:ea typeface="Roboto" panose="02000000000000000000" pitchFamily="2" charset="0"/>
                  <a:cs typeface="Tahoma" panose="020B0604030504040204" pitchFamily="34" charset="0"/>
                </a:rPr>
                <a:t>Countries</a:t>
              </a:r>
              <a:endParaRPr lang="zh-TW" altLang="en-US" sz="1200" dirty="0">
                <a:solidFill>
                  <a:schemeClr val="bg1"/>
                </a:solidFill>
                <a:latin typeface="Roboto" panose="02000000000000000000" pitchFamily="2" charset="0"/>
                <a:ea typeface="Tahoma" panose="020B0604030504040204" pitchFamily="34" charset="0"/>
                <a:cs typeface="Tahoma" panose="020B0604030504040204" pitchFamily="34" charset="0"/>
              </a:endParaRPr>
            </a:p>
          </p:txBody>
        </p:sp>
        <p:sp>
          <p:nvSpPr>
            <p:cNvPr id="124" name="文字方塊 190">
              <a:extLst>
                <a:ext uri="{FF2B5EF4-FFF2-40B4-BE49-F238E27FC236}">
                  <a16:creationId xmlns:a16="http://schemas.microsoft.com/office/drawing/2014/main" id="{A9C7CE6E-3E4A-D112-27F5-C275A3987C6A}"/>
                </a:ext>
              </a:extLst>
            </p:cNvPr>
            <p:cNvSpPr txBox="1">
              <a:spLocks noChangeArrowheads="1"/>
            </p:cNvSpPr>
            <p:nvPr/>
          </p:nvSpPr>
          <p:spPr bwMode="auto">
            <a:xfrm>
              <a:off x="6203640" y="2662539"/>
              <a:ext cx="1814607" cy="46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200" dirty="0" smtClean="0">
                  <a:solidFill>
                    <a:schemeClr val="bg1"/>
                  </a:solidFill>
                  <a:latin typeface="Roboto" panose="02000000000000000000" pitchFamily="2" charset="0"/>
                  <a:ea typeface="Roboto" panose="02000000000000000000" pitchFamily="2" charset="0"/>
                  <a:cs typeface="Tahoma" panose="020B0604030504040204" pitchFamily="34" charset="0"/>
                </a:rPr>
                <a:t>190,000</a:t>
              </a:r>
              <a:r>
                <a:rPr lang="en-US" altLang="zh-TW" sz="1200" dirty="0">
                  <a:solidFill>
                    <a:schemeClr val="bg1"/>
                  </a:solidFill>
                  <a:latin typeface="Roboto" panose="02000000000000000000" pitchFamily="2" charset="0"/>
                  <a:ea typeface="Roboto" panose="02000000000000000000" pitchFamily="2" charset="0"/>
                  <a:cs typeface="Tahoma" panose="020B0604030504040204" pitchFamily="34" charset="0"/>
                </a:rPr>
                <a:t>+</a:t>
              </a:r>
            </a:p>
            <a:p>
              <a:pPr algn="ctr">
                <a:lnSpc>
                  <a:spcPct val="100000"/>
                </a:lnSpc>
                <a:spcBef>
                  <a:spcPct val="0"/>
                </a:spcBef>
                <a:buFontTx/>
                <a:buNone/>
              </a:pPr>
              <a:r>
                <a:rPr lang="en-US" altLang="zh-TW" sz="1200" dirty="0">
                  <a:solidFill>
                    <a:schemeClr val="bg1"/>
                  </a:solidFill>
                  <a:latin typeface="Roboto" panose="02000000000000000000" pitchFamily="2" charset="0"/>
                  <a:ea typeface="Roboto" panose="02000000000000000000" pitchFamily="2" charset="0"/>
                  <a:cs typeface="Tahoma" panose="020B0604030504040204" pitchFamily="34" charset="0"/>
                </a:rPr>
                <a:t>Employees</a:t>
              </a:r>
              <a:endParaRPr lang="zh-TW" altLang="en-US" sz="1200" dirty="0">
                <a:solidFill>
                  <a:schemeClr val="bg1"/>
                </a:solidFill>
                <a:latin typeface="Roboto" panose="02000000000000000000" pitchFamily="2" charset="0"/>
                <a:ea typeface="Tahoma" panose="020B0604030504040204" pitchFamily="34" charset="0"/>
                <a:cs typeface="Tahoma" panose="020B0604030504040204" pitchFamily="34" charset="0"/>
              </a:endParaRPr>
            </a:p>
          </p:txBody>
        </p:sp>
        <p:sp>
          <p:nvSpPr>
            <p:cNvPr id="125" name="文字方塊 191">
              <a:extLst>
                <a:ext uri="{FF2B5EF4-FFF2-40B4-BE49-F238E27FC236}">
                  <a16:creationId xmlns:a16="http://schemas.microsoft.com/office/drawing/2014/main" id="{CF822BF3-EB9A-7A93-FAF4-B73193E3760F}"/>
                </a:ext>
              </a:extLst>
            </p:cNvPr>
            <p:cNvSpPr txBox="1">
              <a:spLocks noChangeArrowheads="1"/>
            </p:cNvSpPr>
            <p:nvPr/>
          </p:nvSpPr>
          <p:spPr bwMode="auto">
            <a:xfrm>
              <a:off x="7385221" y="2672703"/>
              <a:ext cx="1814607" cy="46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200" dirty="0" smtClean="0">
                  <a:solidFill>
                    <a:schemeClr val="bg1"/>
                  </a:solidFill>
                  <a:latin typeface="Roboto" panose="02000000000000000000" pitchFamily="2" charset="0"/>
                  <a:ea typeface="Roboto" panose="02000000000000000000" pitchFamily="2" charset="0"/>
                  <a:cs typeface="Tahoma" panose="020B0604030504040204" pitchFamily="34" charset="0"/>
                </a:rPr>
                <a:t>6,400</a:t>
              </a:r>
              <a:r>
                <a:rPr lang="en-US" altLang="zh-TW" sz="1200" dirty="0">
                  <a:solidFill>
                    <a:schemeClr val="bg1"/>
                  </a:solidFill>
                  <a:latin typeface="Roboto" panose="02000000000000000000" pitchFamily="2" charset="0"/>
                  <a:ea typeface="Roboto" panose="02000000000000000000" pitchFamily="2" charset="0"/>
                  <a:cs typeface="Tahoma" panose="020B0604030504040204" pitchFamily="34" charset="0"/>
                </a:rPr>
                <a:t>+</a:t>
              </a:r>
            </a:p>
            <a:p>
              <a:pPr algn="ctr">
                <a:lnSpc>
                  <a:spcPct val="100000"/>
                </a:lnSpc>
                <a:spcBef>
                  <a:spcPct val="0"/>
                </a:spcBef>
                <a:buFontTx/>
                <a:buNone/>
              </a:pPr>
              <a:r>
                <a:rPr lang="en-US" altLang="zh-TW" sz="1200" dirty="0">
                  <a:solidFill>
                    <a:schemeClr val="bg1"/>
                  </a:solidFill>
                  <a:latin typeface="Roboto" panose="02000000000000000000" pitchFamily="2" charset="0"/>
                  <a:ea typeface="Roboto" panose="02000000000000000000" pitchFamily="2" charset="0"/>
                  <a:cs typeface="Tahoma" panose="020B0604030504040204" pitchFamily="34" charset="0"/>
                </a:rPr>
                <a:t>Patents</a:t>
              </a:r>
              <a:endParaRPr lang="zh-TW" altLang="en-US" sz="1200" dirty="0">
                <a:solidFill>
                  <a:schemeClr val="bg1"/>
                </a:solidFill>
                <a:latin typeface="Roboto" panose="02000000000000000000" pitchFamily="2" charset="0"/>
                <a:ea typeface="Tahoma" panose="020B0604030504040204" pitchFamily="34" charset="0"/>
                <a:cs typeface="Tahoma" panose="020B0604030504040204" pitchFamily="34" charset="0"/>
              </a:endParaRPr>
            </a:p>
          </p:txBody>
        </p:sp>
      </p:grpSp>
      <p:pic>
        <p:nvPicPr>
          <p:cNvPr id="135" name="Picture 134">
            <a:extLst>
              <a:ext uri="{FF2B5EF4-FFF2-40B4-BE49-F238E27FC236}">
                <a16:creationId xmlns:a16="http://schemas.microsoft.com/office/drawing/2014/main" id="{A004A3DE-8D0E-92C5-C5D8-434C7C7B6916}"/>
              </a:ext>
            </a:extLst>
          </p:cNvPr>
          <p:cNvPicPr>
            <a:picLocks noChangeAspect="1"/>
          </p:cNvPicPr>
          <p:nvPr/>
        </p:nvPicPr>
        <p:blipFill>
          <a:blip r:embed="rId30" cstate="print"/>
          <a:stretch>
            <a:fillRect/>
          </a:stretch>
        </p:blipFill>
        <p:spPr>
          <a:xfrm>
            <a:off x="70716" y="2815073"/>
            <a:ext cx="1292501" cy="373093"/>
          </a:xfrm>
          <a:prstGeom prst="rect">
            <a:avLst/>
          </a:prstGeom>
        </p:spPr>
      </p:pic>
      <p:pic>
        <p:nvPicPr>
          <p:cNvPr id="137" name="Picture 136">
            <a:extLst>
              <a:ext uri="{FF2B5EF4-FFF2-40B4-BE49-F238E27FC236}">
                <a16:creationId xmlns:a16="http://schemas.microsoft.com/office/drawing/2014/main" id="{F0646C24-DD09-386D-D340-BF4F1DFCBDA1}"/>
              </a:ext>
            </a:extLst>
          </p:cNvPr>
          <p:cNvPicPr>
            <a:picLocks noChangeAspect="1"/>
          </p:cNvPicPr>
          <p:nvPr/>
        </p:nvPicPr>
        <p:blipFill>
          <a:blip r:embed="rId31" cstate="print"/>
          <a:stretch>
            <a:fillRect/>
          </a:stretch>
        </p:blipFill>
        <p:spPr>
          <a:xfrm>
            <a:off x="90547" y="2227652"/>
            <a:ext cx="1099175" cy="460421"/>
          </a:xfrm>
          <a:prstGeom prst="rect">
            <a:avLst/>
          </a:prstGeom>
        </p:spPr>
      </p:pic>
      <p:pic>
        <p:nvPicPr>
          <p:cNvPr id="126" name="圖片 3">
            <a:extLst>
              <a:ext uri="{FF2B5EF4-FFF2-40B4-BE49-F238E27FC236}">
                <a16:creationId xmlns:a16="http://schemas.microsoft.com/office/drawing/2014/main" id="{4A45A42A-124A-A0C5-C00A-F7A0DDD355FE}"/>
              </a:ext>
            </a:extLst>
          </p:cNvPr>
          <p:cNvPicPr>
            <a:picLocks noChangeAspect="1"/>
          </p:cNvPicPr>
          <p:nvPr/>
        </p:nvPicPr>
        <p:blipFill>
          <a:blip r:embed="rId32" cstate="print">
            <a:clrChange>
              <a:clrFrom>
                <a:srgbClr val="FFFFFF"/>
              </a:clrFrom>
              <a:clrTo>
                <a:srgbClr val="FFFFFF">
                  <a:alpha val="0"/>
                </a:srgbClr>
              </a:clrTo>
            </a:clrChange>
            <a:extLst>
              <a:ext uri="{BEBA8EAE-BF5A-486C-A8C5-ECC9F3942E4B}">
                <a14:imgProps xmlns:a14="http://schemas.microsoft.com/office/drawing/2010/main">
                  <a14:imgLayer r:embed="rId33">
                    <a14:imgEffect>
                      <a14:backgroundRemoval t="6341" b="90000" l="6226" r="92737">
                        <a14:foregroundMark x1="66018" y1="77073" x2="82490" y2="55854"/>
                        <a14:foregroundMark x1="82490" y1="55854" x2="83139" y2="52927"/>
                        <a14:foregroundMark x1="92866" y1="54390" x2="92866" y2="54390"/>
                        <a14:foregroundMark x1="6226" y1="26341" x2="6226" y2="26341"/>
                        <a14:foregroundMark x1="21141" y1="16098" x2="9857" y2="6341"/>
                      </a14:backgroundRemoval>
                    </a14:imgEffect>
                  </a14:imgLayer>
                </a14:imgProps>
              </a:ext>
            </a:extLst>
          </a:blip>
          <a:stretch>
            <a:fillRect/>
          </a:stretch>
        </p:blipFill>
        <p:spPr>
          <a:xfrm>
            <a:off x="9676932" y="5099449"/>
            <a:ext cx="1614881" cy="858757"/>
          </a:xfrm>
          <a:prstGeom prst="rect">
            <a:avLst/>
          </a:prstGeom>
        </p:spPr>
      </p:pic>
      <p:pic>
        <p:nvPicPr>
          <p:cNvPr id="127" name="圖片 149">
            <a:extLst>
              <a:ext uri="{FF2B5EF4-FFF2-40B4-BE49-F238E27FC236}">
                <a16:creationId xmlns:a16="http://schemas.microsoft.com/office/drawing/2014/main" id="{C9C3B72E-ADED-FB29-4B17-715E367EFEBB}"/>
              </a:ext>
            </a:extLst>
          </p:cNvPr>
          <p:cNvPicPr>
            <a:picLocks noChangeAspect="1"/>
          </p:cNvPicPr>
          <p:nvPr/>
        </p:nvPicPr>
        <p:blipFill rotWithShape="1">
          <a:blip r:embed="rId34" cstate="email">
            <a:extLst>
              <a:ext uri="{BEBA8EAE-BF5A-486C-A8C5-ECC9F3942E4B}">
                <a14:imgProps xmlns:a14="http://schemas.microsoft.com/office/drawing/2010/main">
                  <a14:imgLayer r:embed="rId35">
                    <a14:imgEffect>
                      <a14:backgroundRemoval t="9211" b="89474" l="7260" r="94848">
                        <a14:foregroundMark x1="7026" y1="19737" x2="7260" y2="57895"/>
                        <a14:foregroundMark x1="7260" y1="57895" x2="8899" y2="71711"/>
                        <a14:foregroundMark x1="85480" y1="44079" x2="94848" y2="19079"/>
                      </a14:backgroundRemoval>
                    </a14:imgEffect>
                  </a14:imgLayer>
                </a14:imgProps>
              </a:ext>
              <a:ext uri="{28A0092B-C50C-407E-A947-70E740481C1C}">
                <a14:useLocalDpi xmlns:a14="http://schemas.microsoft.com/office/drawing/2010/main"/>
              </a:ext>
            </a:extLst>
          </a:blip>
          <a:srcRect/>
          <a:stretch/>
        </p:blipFill>
        <p:spPr>
          <a:xfrm>
            <a:off x="9979972" y="4199572"/>
            <a:ext cx="1406336" cy="501220"/>
          </a:xfrm>
          <a:prstGeom prst="rect">
            <a:avLst/>
          </a:prstGeom>
        </p:spPr>
      </p:pic>
      <p:pic>
        <p:nvPicPr>
          <p:cNvPr id="111" name="Graphic 110" descr="Badge 1 with solid fill">
            <a:extLst>
              <a:ext uri="{FF2B5EF4-FFF2-40B4-BE49-F238E27FC236}">
                <a16:creationId xmlns:a16="http://schemas.microsoft.com/office/drawing/2014/main" id="{FD2AB39D-CEE7-0F9A-6CE8-4E0CFE50C6BA}"/>
              </a:ext>
            </a:extLst>
          </p:cNvPr>
          <p:cNvPicPr>
            <a:picLocks noChangeAspect="1"/>
          </p:cNvPicPr>
          <p:nvPr/>
        </p:nvPicPr>
        <p:blipFill>
          <a:blip r:embed="rId36" cstate="print">
            <a:extLst>
              <a:ext uri="{28A0092B-C50C-407E-A947-70E740481C1C}">
                <a14:useLocalDpi xmlns:a14="http://schemas.microsoft.com/office/drawing/2010/main" val="0"/>
              </a:ext>
              <a:ext uri="{96DAC541-7B7A-43D3-8B79-37D633B846F1}">
                <asvg:svgBlip xmlns="" xmlns:asvg="http://schemas.microsoft.com/office/drawing/2016/SVG/main" r:embed="rId37"/>
              </a:ext>
            </a:extLst>
          </a:blip>
          <a:stretch>
            <a:fillRect/>
          </a:stretch>
        </p:blipFill>
        <p:spPr>
          <a:xfrm>
            <a:off x="11820552" y="6301079"/>
            <a:ext cx="371448" cy="371448"/>
          </a:xfrm>
          <a:prstGeom prst="rect">
            <a:avLst/>
          </a:prstGeom>
        </p:spPr>
      </p:pic>
    </p:spTree>
    <p:extLst>
      <p:ext uri="{BB962C8B-B14F-4D97-AF65-F5344CB8AC3E}">
        <p14:creationId xmlns:p14="http://schemas.microsoft.com/office/powerpoint/2010/main" val="32031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92">
            <a:extLst>
              <a:ext uri="{FF2B5EF4-FFF2-40B4-BE49-F238E27FC236}">
                <a16:creationId xmlns:a16="http://schemas.microsoft.com/office/drawing/2014/main" id="{4A895B83-731B-B182-2D6A-10F29711C71A}"/>
              </a:ext>
            </a:extLst>
          </p:cNvPr>
          <p:cNvSpPr txBox="1">
            <a:spLocks noChangeArrowheads="1"/>
          </p:cNvSpPr>
          <p:nvPr/>
        </p:nvSpPr>
        <p:spPr bwMode="auto">
          <a:xfrm>
            <a:off x="0" y="594880"/>
            <a:ext cx="4158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pPr>
            <a:r>
              <a:rPr lang="en-US" altLang="zh-TW" sz="1800" b="1" dirty="0">
                <a:solidFill>
                  <a:schemeClr val="bg1"/>
                </a:solidFill>
                <a:latin typeface="Roboto" panose="02000000000000000000" pitchFamily="2" charset="0"/>
                <a:ea typeface="Roboto" panose="02000000000000000000" pitchFamily="2" charset="0"/>
                <a:cs typeface="Tahoma" panose="020B0604030504040204" pitchFamily="34" charset="0"/>
              </a:rPr>
              <a:t>The Organization of Foxconn Group</a:t>
            </a:r>
            <a:endParaRPr lang="zh-TW" altLang="en-US" sz="1800" b="1" dirty="0">
              <a:solidFill>
                <a:schemeClr val="bg1"/>
              </a:solidFill>
              <a:latin typeface="Roboto" panose="02000000000000000000" pitchFamily="2" charset="0"/>
              <a:ea typeface="Tahoma" panose="020B0604030504040204" pitchFamily="34" charset="0"/>
              <a:cs typeface="Tahoma" panose="020B0604030504040204" pitchFamily="34" charset="0"/>
            </a:endParaRPr>
          </a:p>
        </p:txBody>
      </p:sp>
      <p:cxnSp>
        <p:nvCxnSpPr>
          <p:cNvPr id="3" name="直線接點 6">
            <a:extLst>
              <a:ext uri="{FF2B5EF4-FFF2-40B4-BE49-F238E27FC236}">
                <a16:creationId xmlns:a16="http://schemas.microsoft.com/office/drawing/2014/main" id="{E652EB0E-9826-2EB7-91A6-DDEDB13829B6}"/>
              </a:ext>
            </a:extLst>
          </p:cNvPr>
          <p:cNvCxnSpPr/>
          <p:nvPr/>
        </p:nvCxnSpPr>
        <p:spPr>
          <a:xfrm>
            <a:off x="0" y="3429000"/>
            <a:ext cx="122586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直線接點 7">
            <a:extLst>
              <a:ext uri="{FF2B5EF4-FFF2-40B4-BE49-F238E27FC236}">
                <a16:creationId xmlns:a16="http://schemas.microsoft.com/office/drawing/2014/main" id="{9B09F5F3-9574-671D-7CA9-40272924D3BA}"/>
              </a:ext>
            </a:extLst>
          </p:cNvPr>
          <p:cNvCxnSpPr/>
          <p:nvPr/>
        </p:nvCxnSpPr>
        <p:spPr>
          <a:xfrm>
            <a:off x="0" y="3429000"/>
            <a:ext cx="12258675"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字方塊 8">
            <a:extLst>
              <a:ext uri="{FF2B5EF4-FFF2-40B4-BE49-F238E27FC236}">
                <a16:creationId xmlns:a16="http://schemas.microsoft.com/office/drawing/2014/main" id="{61CE08A4-4DC7-6531-5C5B-EFA799B7A12E}"/>
              </a:ext>
            </a:extLst>
          </p:cNvPr>
          <p:cNvSpPr txBox="1">
            <a:spLocks noChangeArrowheads="1"/>
          </p:cNvSpPr>
          <p:nvPr/>
        </p:nvSpPr>
        <p:spPr bwMode="auto">
          <a:xfrm>
            <a:off x="11113" y="3425825"/>
            <a:ext cx="1678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pPr>
            <a:r>
              <a:rPr lang="en-US" altLang="zh-TW" sz="1800" b="1" dirty="0">
                <a:solidFill>
                  <a:schemeClr val="bg1"/>
                </a:solidFill>
                <a:latin typeface="+mn-lt"/>
                <a:ea typeface="Roboto" panose="02000000000000000000" pitchFamily="2" charset="0"/>
                <a:cs typeface="Tahoma" panose="020B0604030504040204" pitchFamily="34" charset="0"/>
              </a:rPr>
              <a:t>History of Fii</a:t>
            </a:r>
            <a:endParaRPr lang="zh-TW" altLang="en-US" sz="1800" b="1" dirty="0">
              <a:solidFill>
                <a:schemeClr val="bg1"/>
              </a:solidFill>
              <a:latin typeface="+mn-lt"/>
              <a:ea typeface="Tahoma" panose="020B0604030504040204" pitchFamily="34" charset="0"/>
              <a:cs typeface="Tahoma" panose="020B0604030504040204" pitchFamily="34" charset="0"/>
            </a:endParaRPr>
          </a:p>
        </p:txBody>
      </p:sp>
      <p:sp>
        <p:nvSpPr>
          <p:cNvPr id="6" name="橢圓 10">
            <a:extLst>
              <a:ext uri="{FF2B5EF4-FFF2-40B4-BE49-F238E27FC236}">
                <a16:creationId xmlns:a16="http://schemas.microsoft.com/office/drawing/2014/main" id="{0D95877B-A37E-3107-1063-8854748E154C}"/>
              </a:ext>
            </a:extLst>
          </p:cNvPr>
          <p:cNvSpPr/>
          <p:nvPr/>
        </p:nvSpPr>
        <p:spPr>
          <a:xfrm>
            <a:off x="676275" y="4491038"/>
            <a:ext cx="735013" cy="73501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7" name="橢圓 11">
            <a:extLst>
              <a:ext uri="{FF2B5EF4-FFF2-40B4-BE49-F238E27FC236}">
                <a16:creationId xmlns:a16="http://schemas.microsoft.com/office/drawing/2014/main" id="{7FBB2755-895D-AADC-8A5F-58C8BFE310C8}"/>
              </a:ext>
            </a:extLst>
          </p:cNvPr>
          <p:cNvSpPr/>
          <p:nvPr/>
        </p:nvSpPr>
        <p:spPr>
          <a:xfrm>
            <a:off x="2122488" y="4491038"/>
            <a:ext cx="735012" cy="73501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8" name="橢圓 12">
            <a:extLst>
              <a:ext uri="{FF2B5EF4-FFF2-40B4-BE49-F238E27FC236}">
                <a16:creationId xmlns:a16="http://schemas.microsoft.com/office/drawing/2014/main" id="{487ECF28-A793-3DC0-057A-972D0D4C73CE}"/>
              </a:ext>
            </a:extLst>
          </p:cNvPr>
          <p:cNvSpPr/>
          <p:nvPr/>
        </p:nvSpPr>
        <p:spPr>
          <a:xfrm>
            <a:off x="3560763" y="4497388"/>
            <a:ext cx="735012" cy="73501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9" name="橢圓 13">
            <a:extLst>
              <a:ext uri="{FF2B5EF4-FFF2-40B4-BE49-F238E27FC236}">
                <a16:creationId xmlns:a16="http://schemas.microsoft.com/office/drawing/2014/main" id="{6E97D9A7-DFC5-56E8-810A-46243C2B8351}"/>
              </a:ext>
            </a:extLst>
          </p:cNvPr>
          <p:cNvSpPr/>
          <p:nvPr/>
        </p:nvSpPr>
        <p:spPr>
          <a:xfrm>
            <a:off x="5006975" y="4497388"/>
            <a:ext cx="735013" cy="73501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10" name="橢圓 14">
            <a:extLst>
              <a:ext uri="{FF2B5EF4-FFF2-40B4-BE49-F238E27FC236}">
                <a16:creationId xmlns:a16="http://schemas.microsoft.com/office/drawing/2014/main" id="{54B4EB0D-8EFE-BC84-FF98-AF39B42B6511}"/>
              </a:ext>
            </a:extLst>
          </p:cNvPr>
          <p:cNvSpPr/>
          <p:nvPr/>
        </p:nvSpPr>
        <p:spPr>
          <a:xfrm>
            <a:off x="6443663" y="4489450"/>
            <a:ext cx="735012" cy="73501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11" name="橢圓 15">
            <a:extLst>
              <a:ext uri="{FF2B5EF4-FFF2-40B4-BE49-F238E27FC236}">
                <a16:creationId xmlns:a16="http://schemas.microsoft.com/office/drawing/2014/main" id="{C1252789-D738-F004-2954-A603F884AD51}"/>
              </a:ext>
            </a:extLst>
          </p:cNvPr>
          <p:cNvSpPr/>
          <p:nvPr/>
        </p:nvSpPr>
        <p:spPr>
          <a:xfrm>
            <a:off x="7889875" y="4489450"/>
            <a:ext cx="735013" cy="73501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12" name="橢圓 16">
            <a:extLst>
              <a:ext uri="{FF2B5EF4-FFF2-40B4-BE49-F238E27FC236}">
                <a16:creationId xmlns:a16="http://schemas.microsoft.com/office/drawing/2014/main" id="{EFD442B1-0AC1-2181-B400-479CDA70D1DC}"/>
              </a:ext>
            </a:extLst>
          </p:cNvPr>
          <p:cNvSpPr/>
          <p:nvPr/>
        </p:nvSpPr>
        <p:spPr>
          <a:xfrm>
            <a:off x="9328150" y="4495800"/>
            <a:ext cx="735013" cy="73501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13" name="橢圓 17">
            <a:extLst>
              <a:ext uri="{FF2B5EF4-FFF2-40B4-BE49-F238E27FC236}">
                <a16:creationId xmlns:a16="http://schemas.microsoft.com/office/drawing/2014/main" id="{27F38B46-0107-5802-FBE7-A0C4903AC8D0}"/>
              </a:ext>
            </a:extLst>
          </p:cNvPr>
          <p:cNvSpPr/>
          <p:nvPr/>
        </p:nvSpPr>
        <p:spPr>
          <a:xfrm>
            <a:off x="10774363" y="4495800"/>
            <a:ext cx="733425" cy="73501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14" name="迴轉箭號 18">
            <a:extLst>
              <a:ext uri="{FF2B5EF4-FFF2-40B4-BE49-F238E27FC236}">
                <a16:creationId xmlns:a16="http://schemas.microsoft.com/office/drawing/2014/main" id="{F7010C2E-2488-425B-1004-47B69CF942DA}"/>
              </a:ext>
            </a:extLst>
          </p:cNvPr>
          <p:cNvSpPr/>
          <p:nvPr/>
        </p:nvSpPr>
        <p:spPr>
          <a:xfrm>
            <a:off x="271463" y="4116388"/>
            <a:ext cx="1612900" cy="747712"/>
          </a:xfrm>
          <a:prstGeom prst="uturnArrow">
            <a:avLst>
              <a:gd name="adj1" fmla="val 10901"/>
              <a:gd name="adj2" fmla="val 13893"/>
              <a:gd name="adj3" fmla="val 22415"/>
              <a:gd name="adj4" fmla="val 50000"/>
              <a:gd name="adj5" fmla="val 100000"/>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15" name="迴轉箭號 19">
            <a:extLst>
              <a:ext uri="{FF2B5EF4-FFF2-40B4-BE49-F238E27FC236}">
                <a16:creationId xmlns:a16="http://schemas.microsoft.com/office/drawing/2014/main" id="{A58A1E36-B023-DE88-5374-36475A3F7280}"/>
              </a:ext>
            </a:extLst>
          </p:cNvPr>
          <p:cNvSpPr/>
          <p:nvPr/>
        </p:nvSpPr>
        <p:spPr>
          <a:xfrm>
            <a:off x="3121025" y="4113213"/>
            <a:ext cx="1612900" cy="749300"/>
          </a:xfrm>
          <a:prstGeom prst="uturnArrow">
            <a:avLst>
              <a:gd name="adj1" fmla="val 10901"/>
              <a:gd name="adj2" fmla="val 13893"/>
              <a:gd name="adj3" fmla="val 22415"/>
              <a:gd name="adj4" fmla="val 50000"/>
              <a:gd name="adj5" fmla="val 100000"/>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16" name="迴轉箭號 20">
            <a:extLst>
              <a:ext uri="{FF2B5EF4-FFF2-40B4-BE49-F238E27FC236}">
                <a16:creationId xmlns:a16="http://schemas.microsoft.com/office/drawing/2014/main" id="{F6985225-A34D-DEBA-14F6-3C5114E1C601}"/>
              </a:ext>
            </a:extLst>
          </p:cNvPr>
          <p:cNvSpPr/>
          <p:nvPr/>
        </p:nvSpPr>
        <p:spPr>
          <a:xfrm>
            <a:off x="6013450" y="4113213"/>
            <a:ext cx="1611313" cy="749300"/>
          </a:xfrm>
          <a:prstGeom prst="uturnArrow">
            <a:avLst>
              <a:gd name="adj1" fmla="val 10901"/>
              <a:gd name="adj2" fmla="val 13893"/>
              <a:gd name="adj3" fmla="val 22415"/>
              <a:gd name="adj4" fmla="val 50000"/>
              <a:gd name="adj5" fmla="val 100000"/>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17" name="迴轉箭號 21">
            <a:extLst>
              <a:ext uri="{FF2B5EF4-FFF2-40B4-BE49-F238E27FC236}">
                <a16:creationId xmlns:a16="http://schemas.microsoft.com/office/drawing/2014/main" id="{66C46D92-C5BA-5B8F-A405-AC0FFA1B6A89}"/>
              </a:ext>
            </a:extLst>
          </p:cNvPr>
          <p:cNvSpPr/>
          <p:nvPr/>
        </p:nvSpPr>
        <p:spPr>
          <a:xfrm>
            <a:off x="8882063" y="4106863"/>
            <a:ext cx="1612900" cy="749300"/>
          </a:xfrm>
          <a:prstGeom prst="uturnArrow">
            <a:avLst>
              <a:gd name="adj1" fmla="val 10901"/>
              <a:gd name="adj2" fmla="val 13893"/>
              <a:gd name="adj3" fmla="val 22415"/>
              <a:gd name="adj4" fmla="val 50000"/>
              <a:gd name="adj5" fmla="val 100000"/>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18" name="迴轉箭號 22">
            <a:extLst>
              <a:ext uri="{FF2B5EF4-FFF2-40B4-BE49-F238E27FC236}">
                <a16:creationId xmlns:a16="http://schemas.microsoft.com/office/drawing/2014/main" id="{6612231C-CD09-9502-5973-D0F30AA589A2}"/>
              </a:ext>
            </a:extLst>
          </p:cNvPr>
          <p:cNvSpPr/>
          <p:nvPr/>
        </p:nvSpPr>
        <p:spPr>
          <a:xfrm flipV="1">
            <a:off x="1725613" y="4960938"/>
            <a:ext cx="1546225" cy="585787"/>
          </a:xfrm>
          <a:prstGeom prst="uturnArrow">
            <a:avLst>
              <a:gd name="adj1" fmla="val 10901"/>
              <a:gd name="adj2" fmla="val 13893"/>
              <a:gd name="adj3" fmla="val 22415"/>
              <a:gd name="adj4" fmla="val 50000"/>
              <a:gd name="adj5" fmla="val 100000"/>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19" name="迴轉箭號 23">
            <a:extLst>
              <a:ext uri="{FF2B5EF4-FFF2-40B4-BE49-F238E27FC236}">
                <a16:creationId xmlns:a16="http://schemas.microsoft.com/office/drawing/2014/main" id="{FF51BE11-C2BD-6018-546F-6A76B2DEF3B6}"/>
              </a:ext>
            </a:extLst>
          </p:cNvPr>
          <p:cNvSpPr/>
          <p:nvPr/>
        </p:nvSpPr>
        <p:spPr>
          <a:xfrm flipV="1">
            <a:off x="4591050" y="4972050"/>
            <a:ext cx="1546225" cy="585788"/>
          </a:xfrm>
          <a:prstGeom prst="uturnArrow">
            <a:avLst>
              <a:gd name="adj1" fmla="val 10901"/>
              <a:gd name="adj2" fmla="val 13893"/>
              <a:gd name="adj3" fmla="val 22415"/>
              <a:gd name="adj4" fmla="val 50000"/>
              <a:gd name="adj5" fmla="val 100000"/>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20" name="迴轉箭號 24">
            <a:extLst>
              <a:ext uri="{FF2B5EF4-FFF2-40B4-BE49-F238E27FC236}">
                <a16:creationId xmlns:a16="http://schemas.microsoft.com/office/drawing/2014/main" id="{CCD841D0-01D5-782B-8978-3A8B60C0568D}"/>
              </a:ext>
            </a:extLst>
          </p:cNvPr>
          <p:cNvSpPr/>
          <p:nvPr/>
        </p:nvSpPr>
        <p:spPr>
          <a:xfrm flipV="1">
            <a:off x="7486650" y="4960938"/>
            <a:ext cx="1546225" cy="585787"/>
          </a:xfrm>
          <a:prstGeom prst="uturnArrow">
            <a:avLst>
              <a:gd name="adj1" fmla="val 10901"/>
              <a:gd name="adj2" fmla="val 13893"/>
              <a:gd name="adj3" fmla="val 22415"/>
              <a:gd name="adj4" fmla="val 50000"/>
              <a:gd name="adj5" fmla="val 100000"/>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21" name="迴轉箭號 25">
            <a:extLst>
              <a:ext uri="{FF2B5EF4-FFF2-40B4-BE49-F238E27FC236}">
                <a16:creationId xmlns:a16="http://schemas.microsoft.com/office/drawing/2014/main" id="{85514658-4422-EA5F-6C10-FD09A04E95EF}"/>
              </a:ext>
            </a:extLst>
          </p:cNvPr>
          <p:cNvSpPr/>
          <p:nvPr/>
        </p:nvSpPr>
        <p:spPr>
          <a:xfrm flipV="1">
            <a:off x="10358438" y="4968875"/>
            <a:ext cx="1546225" cy="585788"/>
          </a:xfrm>
          <a:prstGeom prst="uturnArrow">
            <a:avLst>
              <a:gd name="adj1" fmla="val 10901"/>
              <a:gd name="adj2" fmla="val 13893"/>
              <a:gd name="adj3" fmla="val 22415"/>
              <a:gd name="adj4" fmla="val 50000"/>
              <a:gd name="adj5" fmla="val 100000"/>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latin typeface="Roboto" panose="02000000000000000000" pitchFamily="2" charset="0"/>
              <a:cs typeface="Tahoma" panose="020B0604030504040204" pitchFamily="34" charset="0"/>
            </a:endParaRPr>
          </a:p>
        </p:txBody>
      </p:sp>
      <p:sp>
        <p:nvSpPr>
          <p:cNvPr id="22" name="文字方塊 26">
            <a:extLst>
              <a:ext uri="{FF2B5EF4-FFF2-40B4-BE49-F238E27FC236}">
                <a16:creationId xmlns:a16="http://schemas.microsoft.com/office/drawing/2014/main" id="{2C800B1A-AD6F-7BA8-7D1E-BFBE9EA561E3}"/>
              </a:ext>
            </a:extLst>
          </p:cNvPr>
          <p:cNvSpPr txBox="1">
            <a:spLocks noChangeArrowheads="1"/>
          </p:cNvSpPr>
          <p:nvPr/>
        </p:nvSpPr>
        <p:spPr bwMode="auto">
          <a:xfrm>
            <a:off x="742950" y="5370513"/>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TW" sz="1400" b="1">
                <a:solidFill>
                  <a:schemeClr val="bg1"/>
                </a:solidFill>
                <a:latin typeface="+mn-lt"/>
                <a:ea typeface="Roboto" panose="02000000000000000000" pitchFamily="2" charset="0"/>
                <a:cs typeface="Tahoma" panose="020B0604030504040204" pitchFamily="34" charset="0"/>
              </a:rPr>
              <a:t>2013</a:t>
            </a:r>
            <a:endParaRPr lang="zh-TW" altLang="en-US" sz="1400" b="1">
              <a:solidFill>
                <a:schemeClr val="bg1"/>
              </a:solidFill>
              <a:latin typeface="+mn-lt"/>
              <a:cs typeface="Tahoma" panose="020B0604030504040204" pitchFamily="34" charset="0"/>
            </a:endParaRPr>
          </a:p>
        </p:txBody>
      </p:sp>
      <p:sp>
        <p:nvSpPr>
          <p:cNvPr id="23" name="文字方塊 27">
            <a:extLst>
              <a:ext uri="{FF2B5EF4-FFF2-40B4-BE49-F238E27FC236}">
                <a16:creationId xmlns:a16="http://schemas.microsoft.com/office/drawing/2014/main" id="{00E775C7-944A-F506-4E8A-4C3A46664BDC}"/>
              </a:ext>
            </a:extLst>
          </p:cNvPr>
          <p:cNvSpPr txBox="1">
            <a:spLocks noChangeArrowheads="1"/>
          </p:cNvSpPr>
          <p:nvPr/>
        </p:nvSpPr>
        <p:spPr bwMode="auto">
          <a:xfrm>
            <a:off x="2165350" y="4102100"/>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TW" sz="1400" b="1">
                <a:solidFill>
                  <a:schemeClr val="bg1"/>
                </a:solidFill>
                <a:latin typeface="+mn-lt"/>
                <a:ea typeface="Roboto" panose="02000000000000000000" pitchFamily="2" charset="0"/>
                <a:cs typeface="Tahoma" panose="020B0604030504040204" pitchFamily="34" charset="0"/>
              </a:rPr>
              <a:t>2014</a:t>
            </a:r>
            <a:endParaRPr lang="zh-TW" altLang="en-US" sz="1400" b="1">
              <a:solidFill>
                <a:schemeClr val="bg1"/>
              </a:solidFill>
              <a:latin typeface="+mn-lt"/>
              <a:cs typeface="Tahoma" panose="020B0604030504040204" pitchFamily="34" charset="0"/>
            </a:endParaRPr>
          </a:p>
        </p:txBody>
      </p:sp>
      <p:sp>
        <p:nvSpPr>
          <p:cNvPr id="24" name="文字方塊 28">
            <a:extLst>
              <a:ext uri="{FF2B5EF4-FFF2-40B4-BE49-F238E27FC236}">
                <a16:creationId xmlns:a16="http://schemas.microsoft.com/office/drawing/2014/main" id="{30CCE6B0-466E-D5DC-1B68-5BF71F903FE7}"/>
              </a:ext>
            </a:extLst>
          </p:cNvPr>
          <p:cNvSpPr txBox="1">
            <a:spLocks noChangeArrowheads="1"/>
          </p:cNvSpPr>
          <p:nvPr/>
        </p:nvSpPr>
        <p:spPr bwMode="auto">
          <a:xfrm>
            <a:off x="3614738" y="5370513"/>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TW" sz="1400" b="1">
                <a:solidFill>
                  <a:schemeClr val="bg1"/>
                </a:solidFill>
                <a:latin typeface="+mn-lt"/>
                <a:ea typeface="Roboto" panose="02000000000000000000" pitchFamily="2" charset="0"/>
                <a:cs typeface="Tahoma" panose="020B0604030504040204" pitchFamily="34" charset="0"/>
              </a:rPr>
              <a:t>2015</a:t>
            </a:r>
            <a:endParaRPr lang="zh-TW" altLang="en-US" sz="1400" b="1">
              <a:solidFill>
                <a:schemeClr val="bg1"/>
              </a:solidFill>
              <a:latin typeface="+mn-lt"/>
              <a:cs typeface="Tahoma" panose="020B0604030504040204" pitchFamily="34" charset="0"/>
            </a:endParaRPr>
          </a:p>
        </p:txBody>
      </p:sp>
      <p:sp>
        <p:nvSpPr>
          <p:cNvPr id="25" name="文字方塊 29">
            <a:extLst>
              <a:ext uri="{FF2B5EF4-FFF2-40B4-BE49-F238E27FC236}">
                <a16:creationId xmlns:a16="http://schemas.microsoft.com/office/drawing/2014/main" id="{D1F26C0F-8172-215F-2821-7A63D3B14EE2}"/>
              </a:ext>
            </a:extLst>
          </p:cNvPr>
          <p:cNvSpPr txBox="1">
            <a:spLocks noChangeArrowheads="1"/>
          </p:cNvSpPr>
          <p:nvPr/>
        </p:nvSpPr>
        <p:spPr bwMode="auto">
          <a:xfrm>
            <a:off x="6507163" y="5370513"/>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TW" sz="1400" b="1">
                <a:solidFill>
                  <a:schemeClr val="bg1"/>
                </a:solidFill>
                <a:latin typeface="+mn-lt"/>
                <a:ea typeface="Roboto" panose="02000000000000000000" pitchFamily="2" charset="0"/>
                <a:cs typeface="Tahoma" panose="020B0604030504040204" pitchFamily="34" charset="0"/>
              </a:rPr>
              <a:t>2017</a:t>
            </a:r>
            <a:endParaRPr lang="zh-TW" altLang="en-US" sz="1400" b="1">
              <a:solidFill>
                <a:schemeClr val="bg1"/>
              </a:solidFill>
              <a:latin typeface="+mn-lt"/>
              <a:cs typeface="Tahoma" panose="020B0604030504040204" pitchFamily="34" charset="0"/>
            </a:endParaRPr>
          </a:p>
        </p:txBody>
      </p:sp>
      <p:sp>
        <p:nvSpPr>
          <p:cNvPr id="26" name="文字方塊 30">
            <a:extLst>
              <a:ext uri="{FF2B5EF4-FFF2-40B4-BE49-F238E27FC236}">
                <a16:creationId xmlns:a16="http://schemas.microsoft.com/office/drawing/2014/main" id="{F3326CA6-FAFB-D0A9-A5B9-9E4F9A289309}"/>
              </a:ext>
            </a:extLst>
          </p:cNvPr>
          <p:cNvSpPr txBox="1">
            <a:spLocks noChangeArrowheads="1"/>
          </p:cNvSpPr>
          <p:nvPr/>
        </p:nvSpPr>
        <p:spPr bwMode="auto">
          <a:xfrm>
            <a:off x="9378950" y="5370513"/>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TW" sz="1400" b="1">
                <a:solidFill>
                  <a:schemeClr val="bg1"/>
                </a:solidFill>
                <a:latin typeface="+mn-lt"/>
                <a:ea typeface="Roboto" panose="02000000000000000000" pitchFamily="2" charset="0"/>
                <a:cs typeface="Tahoma" panose="020B0604030504040204" pitchFamily="34" charset="0"/>
              </a:rPr>
              <a:t>2019</a:t>
            </a:r>
            <a:endParaRPr lang="zh-TW" altLang="en-US" sz="1400" b="1">
              <a:solidFill>
                <a:schemeClr val="bg1"/>
              </a:solidFill>
              <a:latin typeface="+mn-lt"/>
              <a:cs typeface="Tahoma" panose="020B0604030504040204" pitchFamily="34" charset="0"/>
            </a:endParaRPr>
          </a:p>
        </p:txBody>
      </p:sp>
      <p:sp>
        <p:nvSpPr>
          <p:cNvPr id="27" name="文字方塊 31">
            <a:extLst>
              <a:ext uri="{FF2B5EF4-FFF2-40B4-BE49-F238E27FC236}">
                <a16:creationId xmlns:a16="http://schemas.microsoft.com/office/drawing/2014/main" id="{A1C09F29-E243-46F8-A203-513364186BA5}"/>
              </a:ext>
            </a:extLst>
          </p:cNvPr>
          <p:cNvSpPr txBox="1">
            <a:spLocks noChangeArrowheads="1"/>
          </p:cNvSpPr>
          <p:nvPr/>
        </p:nvSpPr>
        <p:spPr bwMode="auto">
          <a:xfrm>
            <a:off x="5086350" y="4098925"/>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TW" sz="1400" b="1">
                <a:solidFill>
                  <a:schemeClr val="bg1"/>
                </a:solidFill>
                <a:latin typeface="+mn-lt"/>
                <a:ea typeface="Roboto" panose="02000000000000000000" pitchFamily="2" charset="0"/>
                <a:cs typeface="Tahoma" panose="020B0604030504040204" pitchFamily="34" charset="0"/>
              </a:rPr>
              <a:t>2016</a:t>
            </a:r>
            <a:endParaRPr lang="zh-TW" altLang="en-US" sz="1400" b="1">
              <a:solidFill>
                <a:schemeClr val="bg1"/>
              </a:solidFill>
              <a:latin typeface="+mn-lt"/>
              <a:cs typeface="Tahoma" panose="020B0604030504040204" pitchFamily="34" charset="0"/>
            </a:endParaRPr>
          </a:p>
        </p:txBody>
      </p:sp>
      <p:sp>
        <p:nvSpPr>
          <p:cNvPr id="28" name="文字方塊 32">
            <a:extLst>
              <a:ext uri="{FF2B5EF4-FFF2-40B4-BE49-F238E27FC236}">
                <a16:creationId xmlns:a16="http://schemas.microsoft.com/office/drawing/2014/main" id="{62B9C7E0-48C0-C478-2E43-9F2E23090292}"/>
              </a:ext>
            </a:extLst>
          </p:cNvPr>
          <p:cNvSpPr txBox="1">
            <a:spLocks noChangeArrowheads="1"/>
          </p:cNvSpPr>
          <p:nvPr/>
        </p:nvSpPr>
        <p:spPr bwMode="auto">
          <a:xfrm>
            <a:off x="7940675" y="4100513"/>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TW" sz="1400" b="1">
                <a:solidFill>
                  <a:schemeClr val="bg1"/>
                </a:solidFill>
                <a:latin typeface="+mn-lt"/>
                <a:ea typeface="Roboto" panose="02000000000000000000" pitchFamily="2" charset="0"/>
                <a:cs typeface="Tahoma" panose="020B0604030504040204" pitchFamily="34" charset="0"/>
              </a:rPr>
              <a:t>2018</a:t>
            </a:r>
            <a:endParaRPr lang="zh-TW" altLang="en-US" sz="1400" b="1">
              <a:solidFill>
                <a:schemeClr val="bg1"/>
              </a:solidFill>
              <a:latin typeface="+mn-lt"/>
              <a:cs typeface="Tahoma" panose="020B0604030504040204" pitchFamily="34" charset="0"/>
            </a:endParaRPr>
          </a:p>
        </p:txBody>
      </p:sp>
      <p:sp>
        <p:nvSpPr>
          <p:cNvPr id="29" name="文字方塊 33">
            <a:extLst>
              <a:ext uri="{FF2B5EF4-FFF2-40B4-BE49-F238E27FC236}">
                <a16:creationId xmlns:a16="http://schemas.microsoft.com/office/drawing/2014/main" id="{5B16C6B1-9227-6E23-B72D-41549BACCDD2}"/>
              </a:ext>
            </a:extLst>
          </p:cNvPr>
          <p:cNvSpPr txBox="1">
            <a:spLocks noChangeArrowheads="1"/>
          </p:cNvSpPr>
          <p:nvPr/>
        </p:nvSpPr>
        <p:spPr bwMode="auto">
          <a:xfrm>
            <a:off x="10861675" y="4097338"/>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zh-TW" sz="1400" b="1">
                <a:solidFill>
                  <a:schemeClr val="bg1"/>
                </a:solidFill>
                <a:latin typeface="+mn-lt"/>
                <a:ea typeface="Roboto" panose="02000000000000000000" pitchFamily="2" charset="0"/>
                <a:cs typeface="Tahoma" panose="020B0604030504040204" pitchFamily="34" charset="0"/>
              </a:rPr>
              <a:t>2020</a:t>
            </a:r>
            <a:endParaRPr lang="zh-TW" altLang="en-US" sz="1400" b="1">
              <a:solidFill>
                <a:schemeClr val="bg1"/>
              </a:solidFill>
              <a:latin typeface="+mn-lt"/>
              <a:cs typeface="Tahoma" panose="020B0604030504040204" pitchFamily="34" charset="0"/>
            </a:endParaRPr>
          </a:p>
        </p:txBody>
      </p:sp>
      <p:sp>
        <p:nvSpPr>
          <p:cNvPr id="30" name="文字方塊 34">
            <a:extLst>
              <a:ext uri="{FF2B5EF4-FFF2-40B4-BE49-F238E27FC236}">
                <a16:creationId xmlns:a16="http://schemas.microsoft.com/office/drawing/2014/main" id="{EB53BFD6-D4DD-A411-730E-8915D0A4EB05}"/>
              </a:ext>
            </a:extLst>
          </p:cNvPr>
          <p:cNvSpPr txBox="1">
            <a:spLocks noChangeArrowheads="1"/>
          </p:cNvSpPr>
          <p:nvPr/>
        </p:nvSpPr>
        <p:spPr bwMode="auto">
          <a:xfrm>
            <a:off x="271463" y="5678488"/>
            <a:ext cx="16573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200" b="1" dirty="0">
                <a:solidFill>
                  <a:schemeClr val="bg1"/>
                </a:solidFill>
                <a:latin typeface="+mn-lt"/>
                <a:ea typeface="Roboto" panose="02000000000000000000" pitchFamily="2" charset="0"/>
                <a:cs typeface="Tahoma" panose="020B0604030504040204" pitchFamily="34" charset="0"/>
              </a:rPr>
              <a:t>The Concept of Fii</a:t>
            </a:r>
          </a:p>
          <a:p>
            <a:pPr algn="ctr">
              <a:lnSpc>
                <a:spcPct val="100000"/>
              </a:lnSpc>
              <a:spcBef>
                <a:spcPct val="0"/>
              </a:spcBef>
              <a:buFontTx/>
              <a:buNone/>
            </a:pPr>
            <a:r>
              <a:rPr lang="en-US" altLang="zh-TW" sz="1200" b="1" dirty="0">
                <a:solidFill>
                  <a:schemeClr val="bg1"/>
                </a:solidFill>
                <a:latin typeface="+mn-lt"/>
                <a:ea typeface="Roboto" panose="02000000000000000000" pitchFamily="2" charset="0"/>
                <a:cs typeface="Tahoma" panose="020B0604030504040204" pitchFamily="34" charset="0"/>
              </a:rPr>
              <a:t>comes into being</a:t>
            </a:r>
            <a:endParaRPr lang="zh-TW" altLang="en-US" sz="1200" b="1" dirty="0">
              <a:solidFill>
                <a:schemeClr val="bg1"/>
              </a:solidFill>
              <a:latin typeface="+mn-lt"/>
              <a:ea typeface="Tahoma" panose="020B0604030504040204" pitchFamily="34" charset="0"/>
              <a:cs typeface="Tahoma" panose="020B0604030504040204" pitchFamily="34" charset="0"/>
            </a:endParaRPr>
          </a:p>
        </p:txBody>
      </p:sp>
      <p:sp>
        <p:nvSpPr>
          <p:cNvPr id="31" name="文字方塊 35">
            <a:extLst>
              <a:ext uri="{FF2B5EF4-FFF2-40B4-BE49-F238E27FC236}">
                <a16:creationId xmlns:a16="http://schemas.microsoft.com/office/drawing/2014/main" id="{F033D869-C2DE-7ABA-96D4-A819F6CD9ED9}"/>
              </a:ext>
            </a:extLst>
          </p:cNvPr>
          <p:cNvSpPr txBox="1">
            <a:spLocks noChangeArrowheads="1"/>
          </p:cNvSpPr>
          <p:nvPr/>
        </p:nvSpPr>
        <p:spPr bwMode="auto">
          <a:xfrm>
            <a:off x="1413670" y="3717705"/>
            <a:ext cx="21542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100" dirty="0">
                <a:solidFill>
                  <a:schemeClr val="bg1"/>
                </a:solidFill>
                <a:latin typeface="+mn-lt"/>
                <a:ea typeface="Roboto" panose="02000000000000000000" pitchFamily="2" charset="0"/>
                <a:cs typeface="Tahoma" panose="020B0604030504040204" pitchFamily="34" charset="0"/>
              </a:rPr>
              <a:t>Project team assemble</a:t>
            </a:r>
          </a:p>
          <a:p>
            <a:pPr algn="ctr">
              <a:lnSpc>
                <a:spcPct val="100000"/>
              </a:lnSpc>
              <a:spcBef>
                <a:spcPct val="0"/>
              </a:spcBef>
              <a:buFontTx/>
              <a:buNone/>
            </a:pPr>
            <a:r>
              <a:rPr lang="en-US" altLang="zh-TW" sz="1100" dirty="0">
                <a:solidFill>
                  <a:schemeClr val="bg1"/>
                </a:solidFill>
                <a:latin typeface="+mn-lt"/>
                <a:ea typeface="Roboto" panose="02000000000000000000" pitchFamily="2" charset="0"/>
                <a:cs typeface="Tahoma" panose="020B0604030504040204" pitchFamily="34" charset="0"/>
              </a:rPr>
              <a:t>for the industrial internet</a:t>
            </a:r>
            <a:endParaRPr lang="zh-TW" altLang="en-US" sz="1100" dirty="0">
              <a:solidFill>
                <a:schemeClr val="bg1"/>
              </a:solidFill>
              <a:latin typeface="+mn-lt"/>
              <a:ea typeface="Tahoma" panose="020B0604030504040204" pitchFamily="34" charset="0"/>
              <a:cs typeface="Tahoma" panose="020B0604030504040204" pitchFamily="34" charset="0"/>
            </a:endParaRPr>
          </a:p>
        </p:txBody>
      </p:sp>
      <p:sp>
        <p:nvSpPr>
          <p:cNvPr id="32" name="文字方塊 36">
            <a:extLst>
              <a:ext uri="{FF2B5EF4-FFF2-40B4-BE49-F238E27FC236}">
                <a16:creationId xmlns:a16="http://schemas.microsoft.com/office/drawing/2014/main" id="{03F673FA-3357-87A4-AF30-C93EEE98AB1B}"/>
              </a:ext>
            </a:extLst>
          </p:cNvPr>
          <p:cNvSpPr txBox="1">
            <a:spLocks noChangeArrowheads="1"/>
          </p:cNvSpPr>
          <p:nvPr/>
        </p:nvSpPr>
        <p:spPr bwMode="auto">
          <a:xfrm>
            <a:off x="2632075" y="5678488"/>
            <a:ext cx="26050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100" dirty="0">
                <a:solidFill>
                  <a:schemeClr val="bg1"/>
                </a:solidFill>
                <a:latin typeface="+mn-lt"/>
                <a:ea typeface="Roboto" panose="02000000000000000000" pitchFamily="2" charset="0"/>
                <a:cs typeface="Tahoma" panose="020B0604030504040204" pitchFamily="34" charset="0"/>
              </a:rPr>
              <a:t>Foxconn announced to build an "Industrial Internet Ecosystem”</a:t>
            </a:r>
            <a:endParaRPr lang="zh-TW" altLang="en-US" sz="1100" dirty="0">
              <a:solidFill>
                <a:schemeClr val="bg1"/>
              </a:solidFill>
              <a:latin typeface="+mn-lt"/>
              <a:ea typeface="Tahoma" panose="020B0604030504040204" pitchFamily="34" charset="0"/>
              <a:cs typeface="Tahoma" panose="020B0604030504040204" pitchFamily="34" charset="0"/>
            </a:endParaRPr>
          </a:p>
        </p:txBody>
      </p:sp>
      <p:sp>
        <p:nvSpPr>
          <p:cNvPr id="33" name="文字方塊 37">
            <a:extLst>
              <a:ext uri="{FF2B5EF4-FFF2-40B4-BE49-F238E27FC236}">
                <a16:creationId xmlns:a16="http://schemas.microsoft.com/office/drawing/2014/main" id="{27C709D0-A2D5-290E-B047-1D3989CF1997}"/>
              </a:ext>
            </a:extLst>
          </p:cNvPr>
          <p:cNvSpPr txBox="1">
            <a:spLocks noChangeArrowheads="1"/>
          </p:cNvSpPr>
          <p:nvPr/>
        </p:nvSpPr>
        <p:spPr bwMode="auto">
          <a:xfrm>
            <a:off x="3939605" y="3709651"/>
            <a:ext cx="29972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100" dirty="0">
                <a:solidFill>
                  <a:schemeClr val="bg1"/>
                </a:solidFill>
                <a:latin typeface="+mn-lt"/>
                <a:ea typeface="Roboto" panose="02000000000000000000" pitchFamily="2" charset="0"/>
                <a:cs typeface="Tahoma" panose="020B0604030504040204" pitchFamily="34" charset="0"/>
              </a:rPr>
              <a:t>Fii platform makes its debuts at Beijing Industrial Internet Alliance Conference</a:t>
            </a:r>
            <a:endParaRPr lang="zh-TW" altLang="en-US" sz="1100" dirty="0">
              <a:solidFill>
                <a:schemeClr val="bg1"/>
              </a:solidFill>
              <a:latin typeface="+mn-lt"/>
              <a:ea typeface="Tahoma" panose="020B0604030504040204" pitchFamily="34" charset="0"/>
              <a:cs typeface="Tahoma" panose="020B0604030504040204" pitchFamily="34" charset="0"/>
            </a:endParaRPr>
          </a:p>
        </p:txBody>
      </p:sp>
      <p:sp>
        <p:nvSpPr>
          <p:cNvPr id="34" name="文字方塊 38">
            <a:extLst>
              <a:ext uri="{FF2B5EF4-FFF2-40B4-BE49-F238E27FC236}">
                <a16:creationId xmlns:a16="http://schemas.microsoft.com/office/drawing/2014/main" id="{1480946C-8F2A-A8E0-D848-4E4320110D42}"/>
              </a:ext>
            </a:extLst>
          </p:cNvPr>
          <p:cNvSpPr txBox="1">
            <a:spLocks noChangeArrowheads="1"/>
          </p:cNvSpPr>
          <p:nvPr/>
        </p:nvSpPr>
        <p:spPr bwMode="auto">
          <a:xfrm>
            <a:off x="5405438" y="5651500"/>
            <a:ext cx="3006725"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 typeface="Calibri Light" panose="020F0302020204030204" pitchFamily="34" charset="0"/>
              <a:buAutoNum type="arabicParenR"/>
            </a:pPr>
            <a:r>
              <a:rPr lang="en-US" altLang="zh-TW" sz="1100" b="1" dirty="0">
                <a:solidFill>
                  <a:schemeClr val="bg1"/>
                </a:solidFill>
                <a:latin typeface="+mn-lt"/>
                <a:ea typeface="Roboto" panose="02000000000000000000" pitchFamily="2" charset="0"/>
                <a:cs typeface="Tahoma" panose="020B0604030504040204" pitchFamily="34" charset="0"/>
              </a:rPr>
              <a:t>Alliance of Industrial Internet</a:t>
            </a:r>
          </a:p>
          <a:p>
            <a:pPr>
              <a:lnSpc>
                <a:spcPct val="100000"/>
              </a:lnSpc>
              <a:spcBef>
                <a:spcPct val="0"/>
              </a:spcBef>
              <a:buFont typeface="Calibri Light" panose="020F0302020204030204" pitchFamily="34" charset="0"/>
              <a:buAutoNum type="arabicParenR"/>
            </a:pPr>
            <a:r>
              <a:rPr lang="en-US" altLang="zh-TW" sz="1100" b="1" dirty="0">
                <a:solidFill>
                  <a:schemeClr val="bg1"/>
                </a:solidFill>
                <a:latin typeface="+mn-lt"/>
                <a:ea typeface="Roboto" panose="02000000000000000000" pitchFamily="2" charset="0"/>
                <a:cs typeface="Tahoma" panose="020B0604030504040204" pitchFamily="34" charset="0"/>
              </a:rPr>
              <a:t>China Mobile IoT Alliance</a:t>
            </a:r>
          </a:p>
          <a:p>
            <a:pPr>
              <a:lnSpc>
                <a:spcPct val="100000"/>
              </a:lnSpc>
              <a:spcBef>
                <a:spcPct val="0"/>
              </a:spcBef>
              <a:buFont typeface="Calibri Light" panose="020F0302020204030204" pitchFamily="34" charset="0"/>
              <a:buAutoNum type="arabicParenR"/>
            </a:pPr>
            <a:r>
              <a:rPr lang="en-US" altLang="zh-TW" sz="1100" b="1" dirty="0">
                <a:solidFill>
                  <a:schemeClr val="bg1"/>
                </a:solidFill>
                <a:latin typeface="+mn-lt"/>
                <a:ea typeface="Roboto" panose="02000000000000000000" pitchFamily="2" charset="0"/>
                <a:cs typeface="Tahoma" panose="020B0604030504040204" pitchFamily="34" charset="0"/>
              </a:rPr>
              <a:t>Customization Industry Alliance</a:t>
            </a:r>
            <a:endParaRPr lang="zh-TW" altLang="en-US" sz="1100" b="1" dirty="0">
              <a:solidFill>
                <a:schemeClr val="bg1"/>
              </a:solidFill>
              <a:latin typeface="+mn-lt"/>
              <a:ea typeface="Tahoma" panose="020B0604030504040204" pitchFamily="34" charset="0"/>
              <a:cs typeface="Tahoma" panose="020B0604030504040204" pitchFamily="34" charset="0"/>
            </a:endParaRPr>
          </a:p>
        </p:txBody>
      </p:sp>
      <p:sp>
        <p:nvSpPr>
          <p:cNvPr id="35" name="文字方塊 39">
            <a:extLst>
              <a:ext uri="{FF2B5EF4-FFF2-40B4-BE49-F238E27FC236}">
                <a16:creationId xmlns:a16="http://schemas.microsoft.com/office/drawing/2014/main" id="{672A0DAA-35A9-67F5-AB54-56B9711F4838}"/>
              </a:ext>
            </a:extLst>
          </p:cNvPr>
          <p:cNvSpPr txBox="1">
            <a:spLocks noChangeArrowheads="1"/>
          </p:cNvSpPr>
          <p:nvPr/>
        </p:nvSpPr>
        <p:spPr bwMode="auto">
          <a:xfrm>
            <a:off x="8282934" y="5651500"/>
            <a:ext cx="3475871"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100" b="1" dirty="0">
                <a:solidFill>
                  <a:srgbClr val="FFFF00"/>
                </a:solidFill>
                <a:latin typeface="+mn-lt"/>
                <a:ea typeface="Roboto" panose="02000000000000000000" pitchFamily="2" charset="0"/>
                <a:cs typeface="Tahoma" panose="020B0604030504040204" pitchFamily="34" charset="0"/>
              </a:rPr>
              <a:t>LIGHTHOUSE FACTORIES </a:t>
            </a:r>
            <a:r>
              <a:rPr lang="en-US" altLang="zh-TW" sz="1100" dirty="0">
                <a:solidFill>
                  <a:srgbClr val="FFFF00"/>
                </a:solidFill>
                <a:latin typeface="+mn-lt"/>
                <a:ea typeface="Roboto" panose="02000000000000000000" pitchFamily="2" charset="0"/>
                <a:cs typeface="Tahoma" panose="020B0604030504040204" pitchFamily="34" charset="0"/>
              </a:rPr>
              <a:t>has been selected as one of the World Economic Forum (WEF)'s community of "Lighthouses Network"</a:t>
            </a:r>
            <a:endParaRPr lang="zh-TW" altLang="en-US" sz="1100" dirty="0">
              <a:solidFill>
                <a:srgbClr val="FFFF00"/>
              </a:solidFill>
              <a:latin typeface="+mn-lt"/>
              <a:ea typeface="Tahoma" panose="020B0604030504040204" pitchFamily="34" charset="0"/>
              <a:cs typeface="Tahoma" panose="020B0604030504040204" pitchFamily="34" charset="0"/>
            </a:endParaRPr>
          </a:p>
        </p:txBody>
      </p:sp>
      <p:sp>
        <p:nvSpPr>
          <p:cNvPr id="36" name="文字方塊 40">
            <a:extLst>
              <a:ext uri="{FF2B5EF4-FFF2-40B4-BE49-F238E27FC236}">
                <a16:creationId xmlns:a16="http://schemas.microsoft.com/office/drawing/2014/main" id="{2D202D6B-49E6-DE68-6EBB-FEB91F118D99}"/>
              </a:ext>
            </a:extLst>
          </p:cNvPr>
          <p:cNvSpPr txBox="1">
            <a:spLocks noChangeArrowheads="1"/>
          </p:cNvSpPr>
          <p:nvPr/>
        </p:nvSpPr>
        <p:spPr bwMode="auto">
          <a:xfrm>
            <a:off x="6967382" y="3675193"/>
            <a:ext cx="2603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200" b="1" dirty="0">
                <a:solidFill>
                  <a:srgbClr val="FFFF00"/>
                </a:solidFill>
                <a:latin typeface="+mn-lt"/>
                <a:ea typeface="Roboto" panose="02000000000000000000" pitchFamily="2" charset="0"/>
                <a:cs typeface="Tahoma" panose="020B0604030504040204" pitchFamily="34" charset="0"/>
              </a:rPr>
              <a:t>Go to the public </a:t>
            </a:r>
          </a:p>
          <a:p>
            <a:pPr algn="ctr">
              <a:lnSpc>
                <a:spcPct val="100000"/>
              </a:lnSpc>
              <a:spcBef>
                <a:spcPct val="0"/>
              </a:spcBef>
              <a:buFontTx/>
              <a:buNone/>
            </a:pPr>
            <a:r>
              <a:rPr lang="en-US" altLang="zh-TW" sz="1200" b="1" dirty="0">
                <a:solidFill>
                  <a:srgbClr val="FFFF00"/>
                </a:solidFill>
                <a:latin typeface="+mn-lt"/>
                <a:ea typeface="Roboto" panose="02000000000000000000" pitchFamily="2" charset="0"/>
                <a:cs typeface="Tahoma" panose="020B0604030504040204" pitchFamily="34" charset="0"/>
              </a:rPr>
              <a:t>in China Stock Market</a:t>
            </a:r>
            <a:endParaRPr lang="zh-TW" altLang="en-US" sz="1200" b="1" dirty="0">
              <a:solidFill>
                <a:srgbClr val="FFFF00"/>
              </a:solidFill>
              <a:latin typeface="+mn-lt"/>
              <a:ea typeface="Tahoma" panose="020B0604030504040204" pitchFamily="34" charset="0"/>
              <a:cs typeface="Tahoma" panose="020B0604030504040204" pitchFamily="34" charset="0"/>
            </a:endParaRPr>
          </a:p>
        </p:txBody>
      </p:sp>
      <p:sp>
        <p:nvSpPr>
          <p:cNvPr id="37" name="文字方塊 41">
            <a:extLst>
              <a:ext uri="{FF2B5EF4-FFF2-40B4-BE49-F238E27FC236}">
                <a16:creationId xmlns:a16="http://schemas.microsoft.com/office/drawing/2014/main" id="{9A8F6968-7E0D-952D-62B0-F6503B1E65F0}"/>
              </a:ext>
            </a:extLst>
          </p:cNvPr>
          <p:cNvSpPr txBox="1">
            <a:spLocks noChangeArrowheads="1"/>
          </p:cNvSpPr>
          <p:nvPr/>
        </p:nvSpPr>
        <p:spPr bwMode="auto">
          <a:xfrm>
            <a:off x="9796463" y="3645357"/>
            <a:ext cx="24987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lnSpc>
                <a:spcPct val="100000"/>
              </a:lnSpc>
              <a:spcBef>
                <a:spcPct val="0"/>
              </a:spcBef>
              <a:buFontTx/>
              <a:buNone/>
            </a:pPr>
            <a:r>
              <a:rPr lang="en-US" altLang="zh-TW" sz="1100" dirty="0">
                <a:solidFill>
                  <a:schemeClr val="bg1"/>
                </a:solidFill>
                <a:latin typeface="+mn-lt"/>
                <a:ea typeface="Roboto" panose="02000000000000000000" pitchFamily="2" charset="0"/>
                <a:cs typeface="Tahoma" panose="020B0604030504040204" pitchFamily="34" charset="0"/>
              </a:rPr>
              <a:t>Invested $40M USD in </a:t>
            </a:r>
          </a:p>
          <a:p>
            <a:pPr algn="ctr">
              <a:lnSpc>
                <a:spcPct val="100000"/>
              </a:lnSpc>
              <a:spcBef>
                <a:spcPct val="0"/>
              </a:spcBef>
              <a:buFontTx/>
              <a:buNone/>
            </a:pPr>
            <a:r>
              <a:rPr lang="en-US" altLang="zh-TW" sz="1100" b="1" dirty="0">
                <a:solidFill>
                  <a:schemeClr val="bg1"/>
                </a:solidFill>
                <a:latin typeface="+mn-lt"/>
                <a:ea typeface="Roboto" panose="02000000000000000000" pitchFamily="2" charset="0"/>
                <a:cs typeface="Tahoma" panose="020B0604030504040204" pitchFamily="34" charset="0"/>
              </a:rPr>
              <a:t>machine vision development</a:t>
            </a:r>
            <a:endParaRPr lang="zh-TW" altLang="en-US" sz="1100" b="1" dirty="0">
              <a:solidFill>
                <a:schemeClr val="bg1"/>
              </a:solidFill>
              <a:latin typeface="+mn-lt"/>
              <a:ea typeface="Tahoma" panose="020B0604030504040204" pitchFamily="34" charset="0"/>
              <a:cs typeface="Tahoma" panose="020B0604030504040204" pitchFamily="34" charset="0"/>
            </a:endParaRPr>
          </a:p>
        </p:txBody>
      </p:sp>
      <p:pic>
        <p:nvPicPr>
          <p:cNvPr id="38" name="圖片 42">
            <a:extLst>
              <a:ext uri="{FF2B5EF4-FFF2-40B4-BE49-F238E27FC236}">
                <a16:creationId xmlns:a16="http://schemas.microsoft.com/office/drawing/2014/main" id="{6A049F4F-250F-A699-17CD-3FC9CBC4934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0388" y="4360863"/>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圖片 43">
            <a:extLst>
              <a:ext uri="{FF2B5EF4-FFF2-40B4-BE49-F238E27FC236}">
                <a16:creationId xmlns:a16="http://schemas.microsoft.com/office/drawing/2014/main" id="{DB5E0FB5-2273-704B-B4A8-5EC303B14A8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6125" y="4351338"/>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圖片 44">
            <a:extLst>
              <a:ext uri="{FF2B5EF4-FFF2-40B4-BE49-F238E27FC236}">
                <a16:creationId xmlns:a16="http://schemas.microsoft.com/office/drawing/2014/main" id="{1B693F87-7B3D-19E4-D860-67682C09116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62338" y="4371975"/>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圖片 45">
            <a:extLst>
              <a:ext uri="{FF2B5EF4-FFF2-40B4-BE49-F238E27FC236}">
                <a16:creationId xmlns:a16="http://schemas.microsoft.com/office/drawing/2014/main" id="{62E92B1F-F656-53FC-3129-1918B22C48B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3313" y="4360863"/>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圖片 46">
            <a:extLst>
              <a:ext uri="{FF2B5EF4-FFF2-40B4-BE49-F238E27FC236}">
                <a16:creationId xmlns:a16="http://schemas.microsoft.com/office/drawing/2014/main" id="{5222BB5B-0F44-04AA-6544-355FA25F612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69050" y="4360863"/>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圖片 47">
            <a:extLst>
              <a:ext uri="{FF2B5EF4-FFF2-40B4-BE49-F238E27FC236}">
                <a16:creationId xmlns:a16="http://schemas.microsoft.com/office/drawing/2014/main" id="{2E16FBF4-1059-8B63-EDFF-908C44333F3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00975" y="4360863"/>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圖片 48">
            <a:extLst>
              <a:ext uri="{FF2B5EF4-FFF2-40B4-BE49-F238E27FC236}">
                <a16:creationId xmlns:a16="http://schemas.microsoft.com/office/drawing/2014/main" id="{FB29DC8D-D748-F84B-569D-64847997567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12263" y="4371975"/>
            <a:ext cx="9525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圖片 49">
            <a:extLst>
              <a:ext uri="{FF2B5EF4-FFF2-40B4-BE49-F238E27FC236}">
                <a16:creationId xmlns:a16="http://schemas.microsoft.com/office/drawing/2014/main" id="{F68D8973-63FA-AAB2-3007-826848CA9234}"/>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694988" y="4416425"/>
            <a:ext cx="892175"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Rectangle 45">
            <a:extLst>
              <a:ext uri="{FF2B5EF4-FFF2-40B4-BE49-F238E27FC236}">
                <a16:creationId xmlns:a16="http://schemas.microsoft.com/office/drawing/2014/main" id="{EC592E0A-0F47-BED7-71D0-EED7396C5456}"/>
              </a:ext>
            </a:extLst>
          </p:cNvPr>
          <p:cNvSpPr/>
          <p:nvPr/>
        </p:nvSpPr>
        <p:spPr>
          <a:xfrm>
            <a:off x="90271" y="1191428"/>
            <a:ext cx="1658937" cy="1806954"/>
          </a:xfrm>
          <a:prstGeom prst="rect">
            <a:avLst/>
          </a:prstGeom>
          <a:solidFill>
            <a:schemeClr val="accent1">
              <a:alpha val="5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47" name="Rectangle 46">
            <a:extLst>
              <a:ext uri="{FF2B5EF4-FFF2-40B4-BE49-F238E27FC236}">
                <a16:creationId xmlns:a16="http://schemas.microsoft.com/office/drawing/2014/main" id="{9133F14F-6731-A7AA-CBA2-C1D26AC95F2E}"/>
              </a:ext>
            </a:extLst>
          </p:cNvPr>
          <p:cNvSpPr/>
          <p:nvPr/>
        </p:nvSpPr>
        <p:spPr>
          <a:xfrm>
            <a:off x="1814669" y="1192035"/>
            <a:ext cx="1658937" cy="1818671"/>
          </a:xfrm>
          <a:prstGeom prst="rect">
            <a:avLst/>
          </a:prstGeom>
          <a:solidFill>
            <a:schemeClr val="accent1">
              <a:alpha val="5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48" name="Rectangle 47">
            <a:extLst>
              <a:ext uri="{FF2B5EF4-FFF2-40B4-BE49-F238E27FC236}">
                <a16:creationId xmlns:a16="http://schemas.microsoft.com/office/drawing/2014/main" id="{FED3154E-D128-7F23-5D77-50F417E43F59}"/>
              </a:ext>
            </a:extLst>
          </p:cNvPr>
          <p:cNvSpPr/>
          <p:nvPr/>
        </p:nvSpPr>
        <p:spPr>
          <a:xfrm>
            <a:off x="3550940" y="1204511"/>
            <a:ext cx="1658937" cy="1818671"/>
          </a:xfrm>
          <a:prstGeom prst="rect">
            <a:avLst/>
          </a:prstGeom>
          <a:solidFill>
            <a:schemeClr val="accent1">
              <a:alpha val="5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49" name="Rectangle 48">
            <a:extLst>
              <a:ext uri="{FF2B5EF4-FFF2-40B4-BE49-F238E27FC236}">
                <a16:creationId xmlns:a16="http://schemas.microsoft.com/office/drawing/2014/main" id="{D53D22DC-25E4-8A7B-AC89-BBBCD3393B28}"/>
              </a:ext>
            </a:extLst>
          </p:cNvPr>
          <p:cNvSpPr/>
          <p:nvPr/>
        </p:nvSpPr>
        <p:spPr>
          <a:xfrm>
            <a:off x="5277868" y="1205845"/>
            <a:ext cx="1658937" cy="1818671"/>
          </a:xfrm>
          <a:prstGeom prst="rect">
            <a:avLst/>
          </a:prstGeom>
          <a:solidFill>
            <a:schemeClr val="accent1">
              <a:alpha val="5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50" name="Rectangle 49">
            <a:extLst>
              <a:ext uri="{FF2B5EF4-FFF2-40B4-BE49-F238E27FC236}">
                <a16:creationId xmlns:a16="http://schemas.microsoft.com/office/drawing/2014/main" id="{C1F20CEA-D04A-3F0D-5131-B29E2C5BCFC9}"/>
              </a:ext>
            </a:extLst>
          </p:cNvPr>
          <p:cNvSpPr/>
          <p:nvPr/>
        </p:nvSpPr>
        <p:spPr>
          <a:xfrm>
            <a:off x="7011609" y="1192467"/>
            <a:ext cx="1658937" cy="1818671"/>
          </a:xfrm>
          <a:prstGeom prst="rect">
            <a:avLst/>
          </a:prstGeom>
          <a:solidFill>
            <a:schemeClr val="accent1">
              <a:alpha val="5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51" name="Rectangle 50">
            <a:extLst>
              <a:ext uri="{FF2B5EF4-FFF2-40B4-BE49-F238E27FC236}">
                <a16:creationId xmlns:a16="http://schemas.microsoft.com/office/drawing/2014/main" id="{36B392EE-C2E8-22F6-9086-1BCD902A8FD5}"/>
              </a:ext>
            </a:extLst>
          </p:cNvPr>
          <p:cNvSpPr/>
          <p:nvPr/>
        </p:nvSpPr>
        <p:spPr>
          <a:xfrm>
            <a:off x="10443356" y="1187856"/>
            <a:ext cx="1658937" cy="1818671"/>
          </a:xfrm>
          <a:prstGeom prst="rect">
            <a:avLst/>
          </a:prstGeom>
          <a:solidFill>
            <a:schemeClr val="accent1">
              <a:alpha val="5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Roboto" panose="02000000000000000000" pitchFamily="2" charset="0"/>
            </a:endParaRPr>
          </a:p>
        </p:txBody>
      </p:sp>
      <p:sp>
        <p:nvSpPr>
          <p:cNvPr id="52" name="Rectangle 51">
            <a:extLst>
              <a:ext uri="{FF2B5EF4-FFF2-40B4-BE49-F238E27FC236}">
                <a16:creationId xmlns:a16="http://schemas.microsoft.com/office/drawing/2014/main" id="{ECCDA9AF-56A1-B9BC-6550-3C8E803AC935}"/>
              </a:ext>
            </a:extLst>
          </p:cNvPr>
          <p:cNvSpPr/>
          <p:nvPr/>
        </p:nvSpPr>
        <p:spPr>
          <a:xfrm>
            <a:off x="8733212" y="1197128"/>
            <a:ext cx="1658937" cy="1818671"/>
          </a:xfrm>
          <a:prstGeom prst="rect">
            <a:avLst/>
          </a:prstGeom>
          <a:solidFill>
            <a:schemeClr val="accent1">
              <a:alpha val="5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53" name="TextBox 52">
            <a:extLst>
              <a:ext uri="{FF2B5EF4-FFF2-40B4-BE49-F238E27FC236}">
                <a16:creationId xmlns:a16="http://schemas.microsoft.com/office/drawing/2014/main" id="{1C945340-198C-2E40-E540-AE49A7526858}"/>
              </a:ext>
            </a:extLst>
          </p:cNvPr>
          <p:cNvSpPr txBox="1"/>
          <p:nvPr/>
        </p:nvSpPr>
        <p:spPr>
          <a:xfrm>
            <a:off x="111858" y="1187140"/>
            <a:ext cx="1647065" cy="646331"/>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A</a:t>
            </a:r>
          </a:p>
        </p:txBody>
      </p:sp>
      <p:sp>
        <p:nvSpPr>
          <p:cNvPr id="54" name="TextBox 53">
            <a:extLst>
              <a:ext uri="{FF2B5EF4-FFF2-40B4-BE49-F238E27FC236}">
                <a16:creationId xmlns:a16="http://schemas.microsoft.com/office/drawing/2014/main" id="{7152A3E5-65E3-F7A1-60AA-E8AA774B2906}"/>
              </a:ext>
            </a:extLst>
          </p:cNvPr>
          <p:cNvSpPr txBox="1"/>
          <p:nvPr/>
        </p:nvSpPr>
        <p:spPr>
          <a:xfrm>
            <a:off x="1826541" y="1204511"/>
            <a:ext cx="1647065" cy="646331"/>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B</a:t>
            </a:r>
          </a:p>
        </p:txBody>
      </p:sp>
      <p:sp>
        <p:nvSpPr>
          <p:cNvPr id="55" name="TextBox 54">
            <a:extLst>
              <a:ext uri="{FF2B5EF4-FFF2-40B4-BE49-F238E27FC236}">
                <a16:creationId xmlns:a16="http://schemas.microsoft.com/office/drawing/2014/main" id="{35A67AF9-A9C4-771C-052E-6D8777CB143B}"/>
              </a:ext>
            </a:extLst>
          </p:cNvPr>
          <p:cNvSpPr txBox="1"/>
          <p:nvPr/>
        </p:nvSpPr>
        <p:spPr>
          <a:xfrm>
            <a:off x="3572936" y="1192031"/>
            <a:ext cx="1647065" cy="646331"/>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C</a:t>
            </a:r>
          </a:p>
        </p:txBody>
      </p:sp>
      <p:sp>
        <p:nvSpPr>
          <p:cNvPr id="56" name="TextBox 55">
            <a:extLst>
              <a:ext uri="{FF2B5EF4-FFF2-40B4-BE49-F238E27FC236}">
                <a16:creationId xmlns:a16="http://schemas.microsoft.com/office/drawing/2014/main" id="{AFA2FAE9-CAB0-048B-BE70-A5C434CFDB3F}"/>
              </a:ext>
            </a:extLst>
          </p:cNvPr>
          <p:cNvSpPr txBox="1"/>
          <p:nvPr/>
        </p:nvSpPr>
        <p:spPr>
          <a:xfrm>
            <a:off x="5294842" y="1187140"/>
            <a:ext cx="1672540" cy="646331"/>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D</a:t>
            </a:r>
          </a:p>
        </p:txBody>
      </p:sp>
      <p:sp>
        <p:nvSpPr>
          <p:cNvPr id="57" name="TextBox 56">
            <a:extLst>
              <a:ext uri="{FF2B5EF4-FFF2-40B4-BE49-F238E27FC236}">
                <a16:creationId xmlns:a16="http://schemas.microsoft.com/office/drawing/2014/main" id="{9312BA3A-420E-38BC-0CFC-F3EC4365B82B}"/>
              </a:ext>
            </a:extLst>
          </p:cNvPr>
          <p:cNvSpPr txBox="1"/>
          <p:nvPr/>
        </p:nvSpPr>
        <p:spPr>
          <a:xfrm>
            <a:off x="7036965" y="1204511"/>
            <a:ext cx="1647065" cy="646331"/>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E</a:t>
            </a:r>
          </a:p>
        </p:txBody>
      </p:sp>
      <p:sp>
        <p:nvSpPr>
          <p:cNvPr id="58" name="TextBox 57">
            <a:extLst>
              <a:ext uri="{FF2B5EF4-FFF2-40B4-BE49-F238E27FC236}">
                <a16:creationId xmlns:a16="http://schemas.microsoft.com/office/drawing/2014/main" id="{7AE7EE70-F866-B14A-08B6-A43EAB1E35F0}"/>
              </a:ext>
            </a:extLst>
          </p:cNvPr>
          <p:cNvSpPr txBox="1"/>
          <p:nvPr/>
        </p:nvSpPr>
        <p:spPr>
          <a:xfrm>
            <a:off x="10480437" y="1239626"/>
            <a:ext cx="1725316" cy="646331"/>
          </a:xfrm>
          <a:prstGeom prst="rect">
            <a:avLst/>
          </a:prstGeom>
          <a:noFill/>
        </p:spPr>
        <p:txBody>
          <a:bodyPr wrap="square" rtlCol="0">
            <a:spAutoFit/>
          </a:bodyPr>
          <a:lstStyle/>
          <a:p>
            <a:pPr algn="ctr"/>
            <a:r>
              <a:rPr lang="en-US" sz="3600" b="1" dirty="0" smtClean="0">
                <a:solidFill>
                  <a:srgbClr val="FFFF00"/>
                </a:solidFill>
                <a:effectLst>
                  <a:outerShdw blurRad="38100" dist="38100" dir="2700000" algn="tl">
                    <a:srgbClr val="000000">
                      <a:alpha val="43137"/>
                    </a:srgbClr>
                  </a:outerShdw>
                </a:effectLst>
                <a:ea typeface="Roboto" panose="02000000000000000000" pitchFamily="2" charset="0"/>
              </a:rPr>
              <a:t>FG(</a:t>
            </a:r>
            <a:r>
              <a:rPr lang="en-US" sz="3600" b="1" dirty="0" err="1" smtClean="0">
                <a:solidFill>
                  <a:srgbClr val="FFFF00"/>
                </a:solidFill>
                <a:effectLst>
                  <a:outerShdw blurRad="38100" dist="38100" dir="2700000" algn="tl">
                    <a:srgbClr val="000000">
                      <a:alpha val="43137"/>
                    </a:srgbClr>
                  </a:outerShdw>
                </a:effectLst>
                <a:ea typeface="Roboto" panose="02000000000000000000" pitchFamily="2" charset="0"/>
              </a:rPr>
              <a:t>Fii</a:t>
            </a:r>
            <a:r>
              <a:rPr lang="en-US" sz="3600" b="1" dirty="0" smtClean="0">
                <a:solidFill>
                  <a:srgbClr val="FFFF00"/>
                </a:solidFill>
                <a:effectLst>
                  <a:outerShdw blurRad="38100" dist="38100" dir="2700000" algn="tl">
                    <a:srgbClr val="000000">
                      <a:alpha val="43137"/>
                    </a:srgbClr>
                  </a:outerShdw>
                </a:effectLst>
                <a:ea typeface="Roboto" panose="02000000000000000000" pitchFamily="2" charset="0"/>
              </a:rPr>
              <a:t>)</a:t>
            </a:r>
            <a:endParaRPr lang="en-US" sz="3600" b="1" dirty="0">
              <a:solidFill>
                <a:srgbClr val="FFFF00"/>
              </a:solidFill>
              <a:effectLst>
                <a:outerShdw blurRad="38100" dist="38100" dir="2700000" algn="tl">
                  <a:srgbClr val="000000">
                    <a:alpha val="43137"/>
                  </a:srgbClr>
                </a:outerShdw>
              </a:effectLst>
              <a:ea typeface="Roboto" panose="02000000000000000000" pitchFamily="2" charset="0"/>
            </a:endParaRPr>
          </a:p>
        </p:txBody>
      </p:sp>
      <p:sp>
        <p:nvSpPr>
          <p:cNvPr id="59" name="TextBox 58">
            <a:extLst>
              <a:ext uri="{FF2B5EF4-FFF2-40B4-BE49-F238E27FC236}">
                <a16:creationId xmlns:a16="http://schemas.microsoft.com/office/drawing/2014/main" id="{AD35DEC5-FD2B-FDDA-ED37-C8FA7BCAE372}"/>
              </a:ext>
            </a:extLst>
          </p:cNvPr>
          <p:cNvSpPr txBox="1"/>
          <p:nvPr/>
        </p:nvSpPr>
        <p:spPr>
          <a:xfrm>
            <a:off x="8707817" y="1214041"/>
            <a:ext cx="1647065" cy="646331"/>
          </a:xfrm>
          <a:prstGeom prst="rect">
            <a:avLst/>
          </a:prstGeom>
          <a:noFill/>
        </p:spPr>
        <p:txBody>
          <a:bodyPr wrap="square" rtlCol="0">
            <a:spAutoFit/>
          </a:bodyPr>
          <a:lstStyle/>
          <a:p>
            <a:pPr algn="ctr"/>
            <a:r>
              <a:rPr lang="en-US" sz="3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rPr>
              <a:t>S</a:t>
            </a:r>
          </a:p>
        </p:txBody>
      </p:sp>
      <p:pic>
        <p:nvPicPr>
          <p:cNvPr id="60" name="圖片 118">
            <a:extLst>
              <a:ext uri="{FF2B5EF4-FFF2-40B4-BE49-F238E27FC236}">
                <a16:creationId xmlns:a16="http://schemas.microsoft.com/office/drawing/2014/main" id="{DBA12625-AF7F-B97B-C3EE-F1AD06FA7F4A}"/>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73163" y="2400282"/>
            <a:ext cx="4762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TextBox 60">
            <a:extLst>
              <a:ext uri="{FF2B5EF4-FFF2-40B4-BE49-F238E27FC236}">
                <a16:creationId xmlns:a16="http://schemas.microsoft.com/office/drawing/2014/main" id="{D5648F19-B96D-F8AE-AFFD-F94070C6D6E4}"/>
              </a:ext>
            </a:extLst>
          </p:cNvPr>
          <p:cNvSpPr txBox="1"/>
          <p:nvPr/>
        </p:nvSpPr>
        <p:spPr>
          <a:xfrm>
            <a:off x="175708" y="1951737"/>
            <a:ext cx="1647065" cy="492443"/>
          </a:xfrm>
          <a:prstGeom prst="rect">
            <a:avLst/>
          </a:prstGeom>
          <a:noFill/>
        </p:spPr>
        <p:txBody>
          <a:bodyPr wrap="square" rtlCol="0">
            <a:spAutoFit/>
          </a:bodyPr>
          <a:lstStyle/>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Smartphone</a:t>
            </a:r>
          </a:p>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Wearable</a:t>
            </a:r>
          </a:p>
        </p:txBody>
      </p:sp>
      <p:sp>
        <p:nvSpPr>
          <p:cNvPr id="62" name="TextBox 61">
            <a:extLst>
              <a:ext uri="{FF2B5EF4-FFF2-40B4-BE49-F238E27FC236}">
                <a16:creationId xmlns:a16="http://schemas.microsoft.com/office/drawing/2014/main" id="{9C7875C3-D0CF-711E-A83D-012CB3B4C61A}"/>
              </a:ext>
            </a:extLst>
          </p:cNvPr>
          <p:cNvSpPr txBox="1"/>
          <p:nvPr/>
        </p:nvSpPr>
        <p:spPr>
          <a:xfrm>
            <a:off x="1909352" y="1929970"/>
            <a:ext cx="1647065" cy="492443"/>
          </a:xfrm>
          <a:prstGeom prst="rect">
            <a:avLst/>
          </a:prstGeom>
          <a:noFill/>
        </p:spPr>
        <p:txBody>
          <a:bodyPr wrap="square" rtlCol="0">
            <a:spAutoFit/>
          </a:bodyPr>
          <a:lstStyle/>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Tablet</a:t>
            </a:r>
          </a:p>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Notebook</a:t>
            </a:r>
          </a:p>
        </p:txBody>
      </p:sp>
      <p:sp>
        <p:nvSpPr>
          <p:cNvPr id="63" name="TextBox 62">
            <a:extLst>
              <a:ext uri="{FF2B5EF4-FFF2-40B4-BE49-F238E27FC236}">
                <a16:creationId xmlns:a16="http://schemas.microsoft.com/office/drawing/2014/main" id="{8872223F-73D3-0D57-5CF3-90443F6D328A}"/>
              </a:ext>
            </a:extLst>
          </p:cNvPr>
          <p:cNvSpPr txBox="1"/>
          <p:nvPr/>
        </p:nvSpPr>
        <p:spPr>
          <a:xfrm>
            <a:off x="3596807" y="1926660"/>
            <a:ext cx="1647065" cy="692497"/>
          </a:xfrm>
          <a:prstGeom prst="rect">
            <a:avLst/>
          </a:prstGeom>
          <a:noFill/>
        </p:spPr>
        <p:txBody>
          <a:bodyPr wrap="square" rtlCol="0">
            <a:spAutoFit/>
          </a:bodyPr>
          <a:lstStyle/>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Mechanical</a:t>
            </a:r>
          </a:p>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Component</a:t>
            </a:r>
          </a:p>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Automation </a:t>
            </a:r>
          </a:p>
        </p:txBody>
      </p:sp>
      <p:sp>
        <p:nvSpPr>
          <p:cNvPr id="64" name="TextBox 63">
            <a:extLst>
              <a:ext uri="{FF2B5EF4-FFF2-40B4-BE49-F238E27FC236}">
                <a16:creationId xmlns:a16="http://schemas.microsoft.com/office/drawing/2014/main" id="{F466C943-93E4-610F-BE81-8EBADE200422}"/>
              </a:ext>
            </a:extLst>
          </p:cNvPr>
          <p:cNvSpPr txBox="1"/>
          <p:nvPr/>
        </p:nvSpPr>
        <p:spPr>
          <a:xfrm>
            <a:off x="5384520" y="1922308"/>
            <a:ext cx="1647065" cy="892552"/>
          </a:xfrm>
          <a:prstGeom prst="rect">
            <a:avLst/>
          </a:prstGeom>
          <a:noFill/>
        </p:spPr>
        <p:txBody>
          <a:bodyPr wrap="square" rtlCol="0">
            <a:spAutoFit/>
          </a:bodyPr>
          <a:lstStyle/>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Industrial 4.0</a:t>
            </a:r>
          </a:p>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Smart Office</a:t>
            </a:r>
          </a:p>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PC</a:t>
            </a:r>
          </a:p>
          <a:p>
            <a:endParaRPr lang="en-US" sz="1300" b="1" dirty="0">
              <a:solidFill>
                <a:schemeClr val="bg1"/>
              </a:solidFill>
              <a:effectLst>
                <a:outerShdw blurRad="38100" dist="38100" dir="2700000" algn="tl">
                  <a:srgbClr val="000000">
                    <a:alpha val="43137"/>
                  </a:srgbClr>
                </a:outerShdw>
              </a:effectLst>
              <a:ea typeface="Roboto" panose="02000000000000000000" pitchFamily="2" charset="0"/>
            </a:endParaRPr>
          </a:p>
        </p:txBody>
      </p:sp>
      <p:sp>
        <p:nvSpPr>
          <p:cNvPr id="65" name="TextBox 64">
            <a:extLst>
              <a:ext uri="{FF2B5EF4-FFF2-40B4-BE49-F238E27FC236}">
                <a16:creationId xmlns:a16="http://schemas.microsoft.com/office/drawing/2014/main" id="{5834C51B-5729-EA70-34CB-7BEC69FE70FE}"/>
              </a:ext>
            </a:extLst>
          </p:cNvPr>
          <p:cNvSpPr txBox="1"/>
          <p:nvPr/>
        </p:nvSpPr>
        <p:spPr>
          <a:xfrm>
            <a:off x="7012619" y="1920607"/>
            <a:ext cx="1647065" cy="892552"/>
          </a:xfrm>
          <a:prstGeom prst="rect">
            <a:avLst/>
          </a:prstGeom>
          <a:noFill/>
        </p:spPr>
        <p:txBody>
          <a:bodyPr wrap="square" rtlCol="0">
            <a:spAutoFit/>
          </a:bodyPr>
          <a:lstStyle/>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Smart TV and Wall</a:t>
            </a:r>
          </a:p>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Game Console</a:t>
            </a:r>
          </a:p>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Robot</a:t>
            </a:r>
          </a:p>
          <a:p>
            <a:endParaRPr lang="en-US" sz="1300" b="1" dirty="0">
              <a:solidFill>
                <a:schemeClr val="bg1"/>
              </a:solidFill>
              <a:effectLst>
                <a:outerShdw blurRad="38100" dist="38100" dir="2700000" algn="tl">
                  <a:srgbClr val="000000">
                    <a:alpha val="43137"/>
                  </a:srgbClr>
                </a:outerShdw>
              </a:effectLst>
              <a:ea typeface="Roboto" panose="02000000000000000000" pitchFamily="2" charset="0"/>
            </a:endParaRPr>
          </a:p>
        </p:txBody>
      </p:sp>
      <p:pic>
        <p:nvPicPr>
          <p:cNvPr id="66" name="圖片 126">
            <a:extLst>
              <a:ext uri="{FF2B5EF4-FFF2-40B4-BE49-F238E27FC236}">
                <a16:creationId xmlns:a16="http://schemas.microsoft.com/office/drawing/2014/main" id="{B19AED13-19E3-9FA6-0D49-37631A4602A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842500" y="2548909"/>
            <a:ext cx="441325"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TextBox 66">
            <a:extLst>
              <a:ext uri="{FF2B5EF4-FFF2-40B4-BE49-F238E27FC236}">
                <a16:creationId xmlns:a16="http://schemas.microsoft.com/office/drawing/2014/main" id="{C30A15B9-72A9-8712-2A44-E2C20122A502}"/>
              </a:ext>
            </a:extLst>
          </p:cNvPr>
          <p:cNvSpPr txBox="1"/>
          <p:nvPr/>
        </p:nvSpPr>
        <p:spPr>
          <a:xfrm>
            <a:off x="8730266" y="1891903"/>
            <a:ext cx="1647065" cy="692497"/>
          </a:xfrm>
          <a:prstGeom prst="rect">
            <a:avLst/>
          </a:prstGeom>
          <a:noFill/>
        </p:spPr>
        <p:txBody>
          <a:bodyPr wrap="square" rtlCol="0">
            <a:spAutoFit/>
          </a:bodyPr>
          <a:lstStyle/>
          <a:p>
            <a:r>
              <a:rPr lang="en-US" sz="1300" b="1" dirty="0" smtClean="0">
                <a:solidFill>
                  <a:schemeClr val="bg1"/>
                </a:solidFill>
                <a:effectLst>
                  <a:outerShdw blurRad="38100" dist="38100" dir="2700000" algn="tl">
                    <a:srgbClr val="000000">
                      <a:alpha val="43137"/>
                    </a:srgbClr>
                  </a:outerShdw>
                </a:effectLst>
                <a:ea typeface="Roboto" panose="02000000000000000000" pitchFamily="2" charset="0"/>
              </a:rPr>
              <a:t>Semi-conductor</a:t>
            </a:r>
            <a:endParaRPr lang="en-US" sz="1300" b="1" dirty="0">
              <a:solidFill>
                <a:schemeClr val="bg1"/>
              </a:solidFill>
              <a:effectLst>
                <a:outerShdw blurRad="38100" dist="38100" dir="2700000" algn="tl">
                  <a:srgbClr val="000000">
                    <a:alpha val="43137"/>
                  </a:srgbClr>
                </a:outerShdw>
              </a:effectLst>
              <a:ea typeface="Roboto" panose="02000000000000000000" pitchFamily="2" charset="0"/>
            </a:endParaRPr>
          </a:p>
          <a:p>
            <a:r>
              <a:rPr lang="en-US" sz="1300" b="1" dirty="0">
                <a:solidFill>
                  <a:schemeClr val="bg1"/>
                </a:solidFill>
                <a:effectLst>
                  <a:outerShdw blurRad="38100" dist="38100" dir="2700000" algn="tl">
                    <a:srgbClr val="000000">
                      <a:alpha val="43137"/>
                    </a:srgbClr>
                  </a:outerShdw>
                </a:effectLst>
                <a:ea typeface="Roboto" panose="02000000000000000000" pitchFamily="2" charset="0"/>
              </a:rPr>
              <a:t>IC Design</a:t>
            </a:r>
          </a:p>
          <a:p>
            <a:endParaRPr lang="en-US" sz="1300" b="1" dirty="0">
              <a:solidFill>
                <a:schemeClr val="bg1"/>
              </a:solidFill>
              <a:effectLst>
                <a:outerShdw blurRad="38100" dist="38100" dir="2700000" algn="tl">
                  <a:srgbClr val="000000">
                    <a:alpha val="43137"/>
                  </a:srgbClr>
                </a:outerShdw>
              </a:effectLst>
              <a:ea typeface="Roboto" panose="02000000000000000000" pitchFamily="2" charset="0"/>
            </a:endParaRPr>
          </a:p>
        </p:txBody>
      </p:sp>
      <p:sp>
        <p:nvSpPr>
          <p:cNvPr id="68" name="TextBox 67">
            <a:extLst>
              <a:ext uri="{FF2B5EF4-FFF2-40B4-BE49-F238E27FC236}">
                <a16:creationId xmlns:a16="http://schemas.microsoft.com/office/drawing/2014/main" id="{ECE6EF29-0882-3BF9-E997-B5AAB031685B}"/>
              </a:ext>
            </a:extLst>
          </p:cNvPr>
          <p:cNvSpPr txBox="1"/>
          <p:nvPr/>
        </p:nvSpPr>
        <p:spPr>
          <a:xfrm>
            <a:off x="10569580" y="1937727"/>
            <a:ext cx="1647065" cy="1092607"/>
          </a:xfrm>
          <a:prstGeom prst="rect">
            <a:avLst/>
          </a:prstGeom>
          <a:noFill/>
        </p:spPr>
        <p:txBody>
          <a:bodyPr wrap="square" rtlCol="0">
            <a:spAutoFit/>
          </a:bodyPr>
          <a:lstStyle/>
          <a:p>
            <a:r>
              <a:rPr lang="en-US" sz="1300" b="1" dirty="0">
                <a:solidFill>
                  <a:srgbClr val="FFFF00"/>
                </a:solidFill>
                <a:effectLst>
                  <a:outerShdw blurRad="38100" dist="38100" dir="2700000" algn="tl">
                    <a:srgbClr val="000000">
                      <a:alpha val="43137"/>
                    </a:srgbClr>
                  </a:outerShdw>
                </a:effectLst>
                <a:ea typeface="Roboto" panose="02000000000000000000" pitchFamily="2" charset="0"/>
              </a:rPr>
              <a:t>Cloud Computing</a:t>
            </a:r>
          </a:p>
          <a:p>
            <a:r>
              <a:rPr lang="en-US" sz="1300" b="1" dirty="0">
                <a:solidFill>
                  <a:srgbClr val="FFFF00"/>
                </a:solidFill>
                <a:effectLst>
                  <a:outerShdw blurRad="38100" dist="38100" dir="2700000" algn="tl">
                    <a:srgbClr val="000000">
                      <a:alpha val="43137"/>
                    </a:srgbClr>
                  </a:outerShdw>
                </a:effectLst>
                <a:ea typeface="Roboto" panose="02000000000000000000" pitchFamily="2" charset="0"/>
              </a:rPr>
              <a:t>Network Devices</a:t>
            </a:r>
          </a:p>
          <a:p>
            <a:r>
              <a:rPr lang="en-US" sz="1300" b="1" dirty="0">
                <a:solidFill>
                  <a:srgbClr val="FFFF00"/>
                </a:solidFill>
                <a:effectLst>
                  <a:outerShdw blurRad="38100" dist="38100" dir="2700000" algn="tl">
                    <a:srgbClr val="000000">
                      <a:alpha val="43137"/>
                    </a:srgbClr>
                  </a:outerShdw>
                </a:effectLst>
                <a:ea typeface="Roboto" panose="02000000000000000000" pitchFamily="2" charset="0"/>
              </a:rPr>
              <a:t>OTT Devices</a:t>
            </a:r>
          </a:p>
          <a:p>
            <a:r>
              <a:rPr lang="en-US" sz="1300" b="1" dirty="0">
                <a:solidFill>
                  <a:srgbClr val="FFFF00"/>
                </a:solidFill>
                <a:effectLst>
                  <a:outerShdw blurRad="38100" dist="38100" dir="2700000" algn="tl">
                    <a:srgbClr val="000000">
                      <a:alpha val="43137"/>
                    </a:srgbClr>
                  </a:outerShdw>
                </a:effectLst>
                <a:ea typeface="Roboto" panose="02000000000000000000" pitchFamily="2" charset="0"/>
              </a:rPr>
              <a:t>Smart Audio</a:t>
            </a:r>
          </a:p>
          <a:p>
            <a:endParaRPr lang="en-US" sz="1300" b="1" dirty="0">
              <a:solidFill>
                <a:schemeClr val="bg1"/>
              </a:solidFill>
              <a:effectLst>
                <a:outerShdw blurRad="38100" dist="38100" dir="2700000" algn="tl">
                  <a:srgbClr val="000000">
                    <a:alpha val="43137"/>
                  </a:srgbClr>
                </a:outerShdw>
              </a:effectLst>
              <a:ea typeface="Roboto" panose="02000000000000000000" pitchFamily="2" charset="0"/>
            </a:endParaRPr>
          </a:p>
        </p:txBody>
      </p:sp>
      <p:pic>
        <p:nvPicPr>
          <p:cNvPr id="69" name="圖片 81">
            <a:extLst>
              <a:ext uri="{FF2B5EF4-FFF2-40B4-BE49-F238E27FC236}">
                <a16:creationId xmlns:a16="http://schemas.microsoft.com/office/drawing/2014/main" id="{4F211FA4-245A-2127-1830-71CEA06E40A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6250" b="7500"/>
          <a:stretch/>
        </p:blipFill>
        <p:spPr>
          <a:xfrm>
            <a:off x="2882554" y="2319552"/>
            <a:ext cx="529897" cy="562369"/>
          </a:xfrm>
          <a:prstGeom prst="rect">
            <a:avLst/>
          </a:prstGeom>
        </p:spPr>
      </p:pic>
      <p:pic>
        <p:nvPicPr>
          <p:cNvPr id="70" name="圖片 84">
            <a:extLst>
              <a:ext uri="{FF2B5EF4-FFF2-40B4-BE49-F238E27FC236}">
                <a16:creationId xmlns:a16="http://schemas.microsoft.com/office/drawing/2014/main" id="{CEE2AAAF-2E3A-F103-C690-97653A0F5B8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671634" y="2300765"/>
            <a:ext cx="513148" cy="597535"/>
          </a:xfrm>
          <a:prstGeom prst="rect">
            <a:avLst/>
          </a:prstGeom>
        </p:spPr>
      </p:pic>
      <p:pic>
        <p:nvPicPr>
          <p:cNvPr id="71" name="圖片 87" descr="一張含有 文字, 電子用品, 顯示, 電腦 的圖片&#10;&#10;自動產生的描述">
            <a:extLst>
              <a:ext uri="{FF2B5EF4-FFF2-40B4-BE49-F238E27FC236}">
                <a16:creationId xmlns:a16="http://schemas.microsoft.com/office/drawing/2014/main" id="{D32FF5F1-B5C7-B8CD-554B-149B3F264F18}"/>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6300498" y="2363906"/>
            <a:ext cx="694174" cy="610295"/>
          </a:xfrm>
          <a:prstGeom prst="rect">
            <a:avLst/>
          </a:prstGeom>
        </p:spPr>
      </p:pic>
      <p:pic>
        <p:nvPicPr>
          <p:cNvPr id="72" name="圖片 90" descr="一張含有 文字, 電子用品, 顯示, 電腦 的圖片&#10;&#10;自動產生的描述">
            <a:extLst>
              <a:ext uri="{FF2B5EF4-FFF2-40B4-BE49-F238E27FC236}">
                <a16:creationId xmlns:a16="http://schemas.microsoft.com/office/drawing/2014/main" id="{AC55CA2B-C216-4127-B3A8-A9F82FAE110A}"/>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t="5000" r="555" b="3611"/>
          <a:stretch/>
        </p:blipFill>
        <p:spPr>
          <a:xfrm>
            <a:off x="7947563" y="2364234"/>
            <a:ext cx="625704" cy="575016"/>
          </a:xfrm>
          <a:prstGeom prst="rect">
            <a:avLst/>
          </a:prstGeom>
        </p:spPr>
      </p:pic>
      <p:pic>
        <p:nvPicPr>
          <p:cNvPr id="73" name="圖片 91">
            <a:extLst>
              <a:ext uri="{FF2B5EF4-FFF2-40B4-BE49-F238E27FC236}">
                <a16:creationId xmlns:a16="http://schemas.microsoft.com/office/drawing/2014/main" id="{8B02BA3C-A362-140B-8641-02642DB49CDE}"/>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t="3906" b="9517"/>
          <a:stretch/>
        </p:blipFill>
        <p:spPr>
          <a:xfrm>
            <a:off x="7417875" y="2526537"/>
            <a:ext cx="449074" cy="388794"/>
          </a:xfrm>
          <a:prstGeom prst="rect">
            <a:avLst/>
          </a:prstGeom>
        </p:spPr>
      </p:pic>
      <p:sp>
        <p:nvSpPr>
          <p:cNvPr id="74" name="Google Shape;1096;p61">
            <a:extLst>
              <a:ext uri="{FF2B5EF4-FFF2-40B4-BE49-F238E27FC236}">
                <a16:creationId xmlns:a16="http://schemas.microsoft.com/office/drawing/2014/main" id="{C586F91A-4E4C-9248-7EB7-5D92A6D9187B}"/>
              </a:ext>
            </a:extLst>
          </p:cNvPr>
          <p:cNvSpPr txBox="1">
            <a:spLocks noChangeArrowheads="1"/>
          </p:cNvSpPr>
          <p:nvPr/>
        </p:nvSpPr>
        <p:spPr bwMode="auto">
          <a:xfrm>
            <a:off x="11113" y="-2595"/>
            <a:ext cx="10718800" cy="558800"/>
          </a:xfrm>
          <a:prstGeom prst="rect">
            <a:avLst/>
          </a:prstGeom>
          <a:noFill/>
          <a:ln w="9525">
            <a:noFill/>
          </a:ln>
          <a:extLst/>
        </p:spPr>
        <p:txBody>
          <a:bodyPr lIns="78344" tIns="39172" rIns="78344" bIns="39172" anchor="ctr"/>
          <a:lstStyle>
            <a:defPPr>
              <a:defRPr lang="zh-TW"/>
            </a:defPPr>
            <a:lvl1pPr marR="0" lvl="0" defTabSz="912813" fontAlgn="auto">
              <a:lnSpc>
                <a:spcPct val="90000"/>
              </a:lnSpc>
              <a:spcBef>
                <a:spcPct val="0"/>
              </a:spcBef>
              <a:spcAft>
                <a:spcPts val="0"/>
              </a:spcAft>
              <a:buClrTx/>
              <a:buSzTx/>
              <a:tabLst/>
              <a:defRPr sz="3000" b="1">
                <a:solidFill>
                  <a:prstClr val="white"/>
                </a:solidFill>
                <a:latin typeface="Calibri Light (Headings)"/>
                <a:ea typeface="Tahoma" pitchFamily="34" charset="0"/>
                <a:cs typeface="Tahoma" pitchFamily="34" charset="0"/>
              </a:defRPr>
            </a:lvl1pPr>
          </a:lstStyle>
          <a:p>
            <a:r>
              <a:rPr lang="en-US" altLang="zh-TW" dirty="0"/>
              <a:t>About Foxconn Industrial Internet</a:t>
            </a:r>
          </a:p>
        </p:txBody>
      </p:sp>
    </p:spTree>
    <p:extLst>
      <p:ext uri="{BB962C8B-B14F-4D97-AF65-F5344CB8AC3E}">
        <p14:creationId xmlns:p14="http://schemas.microsoft.com/office/powerpoint/2010/main" val="23686690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5">
            <a:extLst>
              <a:ext uri="{FF2B5EF4-FFF2-40B4-BE49-F238E27FC236}">
                <a16:creationId xmlns:a16="http://schemas.microsoft.com/office/drawing/2014/main" id="{A434BDA6-0C7B-39C9-115A-E9A9B46F5C34}"/>
              </a:ext>
            </a:extLst>
          </p:cNvPr>
          <p:cNvGrpSpPr/>
          <p:nvPr/>
        </p:nvGrpSpPr>
        <p:grpSpPr>
          <a:xfrm>
            <a:off x="727976" y="1797740"/>
            <a:ext cx="7005236" cy="4872089"/>
            <a:chOff x="335537" y="1443396"/>
            <a:chExt cx="7005236" cy="4872089"/>
          </a:xfrm>
        </p:grpSpPr>
        <p:sp>
          <p:nvSpPr>
            <p:cNvPr id="17" name="圆角矩形 28">
              <a:extLst>
                <a:ext uri="{FF2B5EF4-FFF2-40B4-BE49-F238E27FC236}">
                  <a16:creationId xmlns:a16="http://schemas.microsoft.com/office/drawing/2014/main" id="{688AC7D8-BCC3-5CA6-0A8D-5A9696946AED}"/>
                </a:ext>
              </a:extLst>
            </p:cNvPr>
            <p:cNvSpPr/>
            <p:nvPr/>
          </p:nvSpPr>
          <p:spPr>
            <a:xfrm rot="10800000">
              <a:off x="345988" y="1443396"/>
              <a:ext cx="5821448" cy="4037673"/>
            </a:xfrm>
            <a:prstGeom prst="roundRect">
              <a:avLst>
                <a:gd name="adj" fmla="val 502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ea typeface="思源黑体 CN Normal" panose="020B0400000000000000" pitchFamily="34" charset="-122"/>
                <a:cs typeface="+mn-cs"/>
              </a:endParaRPr>
            </a:p>
          </p:txBody>
        </p:sp>
        <p:graphicFrame>
          <p:nvGraphicFramePr>
            <p:cNvPr id="18" name="圖表 4">
              <a:extLst>
                <a:ext uri="{FF2B5EF4-FFF2-40B4-BE49-F238E27FC236}">
                  <a16:creationId xmlns:a16="http://schemas.microsoft.com/office/drawing/2014/main" id="{AEDAEFF4-3E97-EDE1-4E35-B9BDD9FB9944}"/>
                </a:ext>
              </a:extLst>
            </p:cNvPr>
            <p:cNvGraphicFramePr/>
            <p:nvPr>
              <p:extLst>
                <p:ext uri="{D42A27DB-BD31-4B8C-83A1-F6EECF244321}">
                  <p14:modId xmlns:p14="http://schemas.microsoft.com/office/powerpoint/2010/main" val="3259586079"/>
                </p:ext>
              </p:extLst>
            </p:nvPr>
          </p:nvGraphicFramePr>
          <p:xfrm>
            <a:off x="432516" y="1849043"/>
            <a:ext cx="5586691" cy="3420577"/>
          </p:xfrm>
          <a:graphic>
            <a:graphicData uri="http://schemas.openxmlformats.org/drawingml/2006/chart">
              <c:chart xmlns:c="http://schemas.openxmlformats.org/drawingml/2006/chart" xmlns:r="http://schemas.openxmlformats.org/officeDocument/2006/relationships" r:id="rId3"/>
            </a:graphicData>
          </a:graphic>
        </p:graphicFrame>
        <p:sp>
          <p:nvSpPr>
            <p:cNvPr id="19" name="文字方塊 1">
              <a:extLst>
                <a:ext uri="{FF2B5EF4-FFF2-40B4-BE49-F238E27FC236}">
                  <a16:creationId xmlns:a16="http://schemas.microsoft.com/office/drawing/2014/main" id="{125056AC-E82F-0ADE-CAAB-0D08CE8E38A9}"/>
                </a:ext>
              </a:extLst>
            </p:cNvPr>
            <p:cNvSpPr txBox="1"/>
            <p:nvPr/>
          </p:nvSpPr>
          <p:spPr>
            <a:xfrm>
              <a:off x="335537" y="5524602"/>
              <a:ext cx="7005236" cy="790883"/>
            </a:xfrm>
            <a:prstGeom prst="rect">
              <a:avLst/>
            </a:prstGeom>
            <a:ln w="12700">
              <a:miter lim="400000"/>
            </a:ln>
          </p:spPr>
          <p:txBody>
            <a:bodyPr lIns="46800" tIns="45718" rIns="45718" bIns="45718" anchor="ctr">
              <a:noAutofit/>
            </a:bodyPr>
            <a:lstStyle>
              <a:defPPr>
                <a:defRPr lang="zh-CN"/>
              </a:defPPr>
              <a:lvl1pPr marR="0" indent="0" algn="ctr">
                <a:lnSpc>
                  <a:spcPct val="90000"/>
                </a:lnSpc>
                <a:spcBef>
                  <a:spcPts val="0"/>
                </a:spcBef>
                <a:spcAft>
                  <a:spcPts val="0"/>
                </a:spcAft>
                <a:buClrTx/>
                <a:buSzTx/>
                <a:buFontTx/>
                <a:buNone/>
                <a:defRPr kumimoji="1" sz="2000" b="1" i="0" u="none" strike="noStrike" cap="none" spc="0" baseline="0">
                  <a:ln>
                    <a:noFill/>
                  </a:ln>
                  <a:solidFill>
                    <a:schemeClr val="bg1"/>
                  </a:solidFill>
                  <a:uFillTx/>
                  <a:latin typeface="微软雅黑" panose="020B0503020204020204" pitchFamily="34" charset="-122"/>
                  <a:ea typeface="微软雅黑" panose="020B0503020204020204" pitchFamily="34" charset="-122"/>
                  <a:cs typeface="微软雅黑"/>
                </a:defRPr>
              </a:lvl1pPr>
              <a:lvl2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2pPr>
              <a:lvl3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3pPr>
              <a:lvl4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4pPr>
              <a:lvl5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5pPr>
              <a:lvl6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6pPr>
              <a:lvl7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7pPr>
              <a:lvl8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8pPr>
              <a:lvl9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9p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en-US" altLang="zh-CN" sz="1200" b="0" i="0" u="none" strike="noStrike" kern="1200" cap="none" spc="0" normalizeH="0" baseline="0" noProof="0" dirty="0">
                  <a:ln>
                    <a:noFill/>
                  </a:ln>
                  <a:effectLst/>
                  <a:uLnTx/>
                  <a:uFillTx/>
                  <a:latin typeface="+mn-lt"/>
                  <a:ea typeface="Inter" panose="02000503000000020004" pitchFamily="2" charset="0"/>
                  <a:cs typeface="Arial" panose="020B0604020202020204" pitchFamily="34" charset="0"/>
                </a:rPr>
                <a:t>Firstly broke hundred billion in 1</a:t>
              </a:r>
              <a:r>
                <a:rPr kumimoji="1" lang="en-US" altLang="zh-TW" sz="1200" b="0" i="0" u="none" strike="noStrike" kern="1200" cap="none" spc="0" normalizeH="0" baseline="30000" noProof="0" dirty="0">
                  <a:ln>
                    <a:noFill/>
                  </a:ln>
                  <a:effectLst/>
                  <a:uLnTx/>
                  <a:uFillTx/>
                  <a:latin typeface="+mn-lt"/>
                  <a:ea typeface="Inter" panose="02000503000000020004" pitchFamily="2" charset="0"/>
                  <a:cs typeface="Arial" panose="020B0604020202020204" pitchFamily="34" charset="0"/>
                </a:rPr>
                <a:t>st</a:t>
              </a:r>
              <a:r>
                <a:rPr kumimoji="1" lang="en-US" altLang="zh-CN" sz="1200" b="0" i="0" u="none" strike="noStrike" kern="1200" cap="none" spc="0" normalizeH="0" baseline="0" noProof="0" dirty="0">
                  <a:ln>
                    <a:noFill/>
                  </a:ln>
                  <a:effectLst/>
                  <a:uLnTx/>
                  <a:uFillTx/>
                  <a:latin typeface="+mn-lt"/>
                  <a:ea typeface="Inter" panose="02000503000000020004" pitchFamily="2" charset="0"/>
                  <a:cs typeface="Arial" panose="020B0604020202020204" pitchFamily="34" charset="0"/>
                </a:rPr>
                <a:t> season</a:t>
              </a:r>
              <a:r>
                <a:rPr kumimoji="1" lang="zh-CN" altLang="en-US" sz="1200" b="0" i="0" u="none" strike="noStrike" kern="1200" cap="none" spc="0" normalizeH="0" baseline="0" noProof="0" dirty="0">
                  <a:ln>
                    <a:noFill/>
                  </a:ln>
                  <a:effectLst/>
                  <a:uLnTx/>
                  <a:uFillTx/>
                  <a:latin typeface="+mn-lt"/>
                  <a:ea typeface="Inter" panose="02000503000000020004" pitchFamily="2" charset="0"/>
                  <a:cs typeface="Arial" panose="020B0604020202020204" pitchFamily="34" charset="0"/>
                </a:rPr>
                <a:t> </a:t>
              </a:r>
              <a:r>
                <a:rPr kumimoji="1" lang="en-US" altLang="zh-CN" sz="1200" b="0" i="0" u="none" strike="noStrike" kern="1200" cap="none" spc="0" normalizeH="0" baseline="0" noProof="0" dirty="0">
                  <a:ln>
                    <a:noFill/>
                  </a:ln>
                  <a:effectLst/>
                  <a:uLnTx/>
                  <a:uFillTx/>
                  <a:latin typeface="+mn-lt"/>
                  <a:ea typeface="Inter" panose="02000503000000020004" pitchFamily="2" charset="0"/>
                  <a:cs typeface="Arial" panose="020B0604020202020204" pitchFamily="34" charset="0"/>
                </a:rPr>
                <a:t>of</a:t>
              </a:r>
              <a:r>
                <a:rPr kumimoji="1" lang="zh-CN" altLang="en-US" sz="1200" b="0" i="0" u="none" strike="noStrike" kern="1200" cap="none" spc="0" normalizeH="0" baseline="0" noProof="0" dirty="0">
                  <a:ln>
                    <a:noFill/>
                  </a:ln>
                  <a:effectLst/>
                  <a:uLnTx/>
                  <a:uFillTx/>
                  <a:latin typeface="+mn-lt"/>
                  <a:ea typeface="Inter" panose="02000503000000020004" pitchFamily="2" charset="0"/>
                  <a:cs typeface="Arial" panose="020B0604020202020204" pitchFamily="34" charset="0"/>
                </a:rPr>
                <a:t> </a:t>
              </a:r>
              <a:r>
                <a:rPr kumimoji="1" lang="en-US" altLang="zh-CN" sz="1200" b="0" i="0" u="none" strike="noStrike" kern="1200" cap="none" spc="0" normalizeH="0" baseline="0" noProof="0" dirty="0">
                  <a:ln>
                    <a:noFill/>
                  </a:ln>
                  <a:effectLst/>
                  <a:uLnTx/>
                  <a:uFillTx/>
                  <a:latin typeface="+mn-lt"/>
                  <a:ea typeface="Inter" panose="02000503000000020004" pitchFamily="2" charset="0"/>
                  <a:cs typeface="Arial" panose="020B0604020202020204" pitchFamily="34" charset="0"/>
                </a:rPr>
                <a:t>2022,</a:t>
              </a:r>
              <a:r>
                <a:rPr kumimoji="1" lang="zh-CN" altLang="en-US" sz="1200" b="0" i="0" u="none" strike="noStrike" kern="1200" cap="none" spc="0" normalizeH="0" baseline="0" noProof="0" dirty="0">
                  <a:ln>
                    <a:noFill/>
                  </a:ln>
                  <a:effectLst/>
                  <a:uLnTx/>
                  <a:uFillTx/>
                  <a:latin typeface="+mn-lt"/>
                  <a:ea typeface="Inter" panose="02000503000000020004" pitchFamily="2" charset="0"/>
                  <a:cs typeface="Arial" panose="020B0604020202020204" pitchFamily="34" charset="0"/>
                </a:rPr>
                <a:t> </a:t>
              </a:r>
              <a:r>
                <a:rPr kumimoji="1" lang="en-US" altLang="zh-CN" sz="1200" b="0" i="0" u="none" strike="noStrike" kern="1200" cap="none" spc="0" normalizeH="0" baseline="0" noProof="0" dirty="0">
                  <a:ln>
                    <a:noFill/>
                  </a:ln>
                  <a:effectLst/>
                  <a:uLnTx/>
                  <a:uFillTx/>
                  <a:latin typeface="+mn-lt"/>
                  <a:ea typeface="Inter" panose="02000503000000020004" pitchFamily="2" charset="0"/>
                  <a:cs typeface="Arial" panose="020B0604020202020204" pitchFamily="34" charset="0"/>
                </a:rPr>
                <a:t>the 3</a:t>
              </a:r>
              <a:r>
                <a:rPr kumimoji="1" lang="en-US" altLang="zh-CN" sz="1200" b="0" i="0" u="none" strike="noStrike" kern="1200" cap="none" spc="0" normalizeH="0" baseline="30000" noProof="0" dirty="0">
                  <a:ln>
                    <a:noFill/>
                  </a:ln>
                  <a:effectLst/>
                  <a:uLnTx/>
                  <a:uFillTx/>
                  <a:latin typeface="+mn-lt"/>
                  <a:ea typeface="Inter" panose="02000503000000020004" pitchFamily="2" charset="0"/>
                  <a:cs typeface="Arial" panose="020B0604020202020204" pitchFamily="34" charset="0"/>
                </a:rPr>
                <a:t>rd</a:t>
              </a:r>
              <a:r>
                <a:rPr kumimoji="1" lang="en-US" altLang="zh-CN" sz="1200" b="0" i="0" u="none" strike="noStrike" kern="1200" cap="none" spc="0" normalizeH="0" baseline="0" noProof="0" dirty="0">
                  <a:ln>
                    <a:noFill/>
                  </a:ln>
                  <a:effectLst/>
                  <a:uLnTx/>
                  <a:uFillTx/>
                  <a:latin typeface="+mn-lt"/>
                  <a:ea typeface="Inter" panose="02000503000000020004" pitchFamily="2" charset="0"/>
                  <a:cs typeface="Arial" panose="020B0604020202020204" pitchFamily="34" charset="0"/>
                </a:rPr>
                <a:t> season increased 24.24%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zh-TW" altLang="en-US" sz="1200" b="0" i="0" u="none" strike="noStrike" kern="1200" cap="none" spc="0" normalizeH="0" baseline="0" noProof="0" dirty="0">
                  <a:ln>
                    <a:noFill/>
                  </a:ln>
                  <a:effectLst/>
                  <a:uLnTx/>
                  <a:uFillTx/>
                  <a:latin typeface="+mn-lt"/>
                  <a:ea typeface="思源黑体 CN Heavy" panose="020B0A00000000000000" pitchFamily="34" charset="-122"/>
                  <a:cs typeface="Arial" panose="020B0604020202020204" pitchFamily="34" charset="0"/>
                </a:rPr>
                <a:t>Ranked </a:t>
              </a:r>
              <a:r>
                <a:rPr kumimoji="1" lang="en-US" altLang="zh-TW" sz="1200" b="0" i="0" u="none" strike="noStrike" kern="1200" cap="none" spc="0" normalizeH="0" baseline="0" noProof="0" dirty="0">
                  <a:ln>
                    <a:noFill/>
                  </a:ln>
                  <a:effectLst/>
                  <a:uLnTx/>
                  <a:uFillTx/>
                  <a:latin typeface="+mn-lt"/>
                  <a:ea typeface="Inter" panose="02000503000000020004" pitchFamily="2" charset="0"/>
                  <a:cs typeface="Arial" panose="020B0604020202020204" pitchFamily="34" charset="0"/>
                </a:rPr>
                <a:t>1</a:t>
              </a:r>
              <a:r>
                <a:rPr kumimoji="1" lang="en-US" altLang="zh-TW" sz="1200" b="0" i="0" u="none" strike="noStrike" kern="1200" cap="none" spc="0" normalizeH="0" baseline="30000" noProof="0" dirty="0">
                  <a:ln>
                    <a:noFill/>
                  </a:ln>
                  <a:effectLst/>
                  <a:uLnTx/>
                  <a:uFillTx/>
                  <a:latin typeface="+mn-lt"/>
                  <a:ea typeface="Inter" panose="02000503000000020004" pitchFamily="2" charset="0"/>
                  <a:cs typeface="Arial" panose="020B0604020202020204" pitchFamily="34" charset="0"/>
                </a:rPr>
                <a:t>st</a:t>
              </a:r>
              <a:r>
                <a:rPr kumimoji="1" lang="zh-CN" altLang="en-US" sz="1200" b="0" i="0" u="none" strike="noStrike" kern="1200" cap="none" spc="0" normalizeH="0" baseline="0" noProof="0" dirty="0">
                  <a:ln>
                    <a:noFill/>
                  </a:ln>
                  <a:effectLst/>
                  <a:uLnTx/>
                  <a:uFillTx/>
                  <a:latin typeface="+mn-lt"/>
                  <a:ea typeface="思源黑体 CN Heavy" panose="020B0A00000000000000" pitchFamily="34" charset="-122"/>
                  <a:cs typeface="Arial" panose="020B0604020202020204" pitchFamily="34" charset="0"/>
                </a:rPr>
                <a:t> </a:t>
              </a:r>
              <a:r>
                <a:rPr kumimoji="1" lang="zh-TW" altLang="en-US" sz="1200" b="0" i="0" u="none" strike="noStrike" kern="1200" cap="none" spc="0" normalizeH="0" baseline="0" noProof="0" dirty="0">
                  <a:ln>
                    <a:noFill/>
                  </a:ln>
                  <a:effectLst/>
                  <a:uLnTx/>
                  <a:uFillTx/>
                  <a:latin typeface="+mn-lt"/>
                  <a:ea typeface="思源黑体 CN Heavy" panose="020B0A00000000000000" pitchFamily="34" charset="-122"/>
                  <a:cs typeface="Arial" panose="020B0604020202020204" pitchFamily="34" charset="0"/>
                </a:rPr>
                <a:t>in net profit of listed companies in </a:t>
              </a:r>
              <a:r>
                <a:rPr kumimoji="1" lang="en-US" altLang="zh-TW" sz="1200" b="0" i="0" u="none" strike="noStrike" kern="1200" cap="none" spc="0" normalizeH="0" baseline="0" noProof="0" dirty="0">
                  <a:ln>
                    <a:noFill/>
                  </a:ln>
                  <a:effectLst/>
                  <a:uLnTx/>
                  <a:uFillTx/>
                  <a:latin typeface="+mn-lt"/>
                  <a:ea typeface="Inter" panose="02000503000000020004" pitchFamily="2" charset="0"/>
                  <a:cs typeface="Arial" panose="020B0604020202020204" pitchFamily="34" charset="0"/>
                </a:rPr>
                <a:t>the </a:t>
              </a:r>
              <a:r>
                <a:rPr kumimoji="1" lang="en-US" altLang="zh-TW" sz="1200" b="0" i="0" u="none" strike="noStrike" kern="1200" cap="none" spc="0" normalizeH="0" baseline="0" noProof="0" dirty="0" smtClean="0">
                  <a:ln>
                    <a:noFill/>
                  </a:ln>
                  <a:effectLst/>
                  <a:uLnTx/>
                  <a:uFillTx/>
                  <a:latin typeface="+mn-lt"/>
                  <a:ea typeface="Inter" panose="02000503000000020004" pitchFamily="2" charset="0"/>
                  <a:cs typeface="Arial" panose="020B0604020202020204" pitchFamily="34" charset="0"/>
                </a:rPr>
                <a:t>IT</a:t>
              </a:r>
              <a:r>
                <a:rPr kumimoji="1" lang="en-US" altLang="zh-TW" sz="1200" b="0" i="0" u="none" strike="noStrike" kern="1200" cap="none" spc="0" normalizeH="0" noProof="0" dirty="0" smtClean="0">
                  <a:ln>
                    <a:noFill/>
                  </a:ln>
                  <a:effectLst/>
                  <a:uLnTx/>
                  <a:uFillTx/>
                  <a:latin typeface="+mn-lt"/>
                  <a:ea typeface="Inter" panose="02000503000000020004" pitchFamily="2" charset="0"/>
                  <a:cs typeface="Arial" panose="020B0604020202020204" pitchFamily="34" charset="0"/>
                </a:rPr>
                <a:t> </a:t>
              </a:r>
              <a:r>
                <a:rPr kumimoji="1" lang="zh-TW" altLang="en-US" sz="1200" b="0" i="0" u="none" strike="noStrike" kern="1200" cap="none" spc="0" normalizeH="0" baseline="0" noProof="0" dirty="0" smtClean="0">
                  <a:ln>
                    <a:noFill/>
                  </a:ln>
                  <a:effectLst/>
                  <a:uLnTx/>
                  <a:uFillTx/>
                  <a:latin typeface="+mn-lt"/>
                  <a:ea typeface="思源黑体 CN Heavy" panose="020B0A00000000000000" pitchFamily="34" charset="-122"/>
                  <a:cs typeface="Arial" panose="020B0604020202020204" pitchFamily="34" charset="0"/>
                </a:rPr>
                <a:t>i</a:t>
              </a:r>
              <a:r>
                <a:rPr kumimoji="1" lang="zh-TW" altLang="en-US" sz="1200" b="0" i="0" u="none" strike="noStrike" kern="1200" cap="none" spc="0" normalizeH="0" baseline="0" noProof="0" dirty="0">
                  <a:ln>
                    <a:noFill/>
                  </a:ln>
                  <a:effectLst/>
                  <a:uLnTx/>
                  <a:uFillTx/>
                  <a:latin typeface="+mn-lt"/>
                  <a:ea typeface="思源黑体 CN Heavy" panose="020B0A00000000000000" pitchFamily="34" charset="-122"/>
                  <a:cs typeface="Arial" panose="020B0604020202020204" pitchFamily="34" charset="0"/>
                </a:rPr>
                <a:t>ndustry </a:t>
              </a:r>
              <a:r>
                <a:rPr kumimoji="1" lang="en-US" altLang="zh-TW" sz="1200" b="0" i="0" u="none" strike="noStrike" kern="1200" cap="none" spc="0" normalizeH="0" baseline="0" noProof="0" dirty="0">
                  <a:ln>
                    <a:noFill/>
                  </a:ln>
                  <a:effectLst/>
                  <a:uLnTx/>
                  <a:uFillTx/>
                  <a:latin typeface="+mn-lt"/>
                  <a:ea typeface="Inter" panose="02000503000000020004" pitchFamily="2" charset="0"/>
                  <a:cs typeface="Arial" panose="020B0604020202020204" pitchFamily="34" charset="0"/>
                </a:rPr>
                <a:t>of </a:t>
              </a:r>
              <a:r>
                <a:rPr kumimoji="1" lang="en-US" altLang="zh-TW" sz="1200" b="0" i="0" u="none" strike="noStrike" kern="1200" cap="none" spc="0" normalizeH="0" baseline="0" noProof="0" dirty="0" smtClean="0">
                  <a:ln>
                    <a:noFill/>
                  </a:ln>
                  <a:effectLst/>
                  <a:uLnTx/>
                  <a:uFillTx/>
                  <a:latin typeface="+mn-lt"/>
                  <a:ea typeface="Inter" panose="02000503000000020004" pitchFamily="2" charset="0"/>
                  <a:cs typeface="Arial" panose="020B0604020202020204" pitchFamily="34" charset="0"/>
                </a:rPr>
                <a:t>Guangdong in China</a:t>
              </a:r>
              <a:endParaRPr kumimoji="1" lang="zh-TW" altLang="en-US" sz="1200" b="0" i="0" u="none" strike="noStrike" kern="1200" cap="none" spc="0" normalizeH="0" baseline="0" noProof="0" dirty="0">
                <a:ln>
                  <a:noFill/>
                </a:ln>
                <a:effectLst/>
                <a:uLnTx/>
                <a:uFillTx/>
                <a:latin typeface="+mn-lt"/>
                <a:ea typeface="思源黑体 CN Heavy" panose="020B0A00000000000000" pitchFamily="34" charset="-122"/>
                <a:cs typeface="Arial" panose="020B0604020202020204" pitchFamily="34" charset="0"/>
              </a:endParaRPr>
            </a:p>
          </p:txBody>
        </p:sp>
      </p:grpSp>
      <p:sp>
        <p:nvSpPr>
          <p:cNvPr id="20" name="文字方塊 1">
            <a:extLst>
              <a:ext uri="{FF2B5EF4-FFF2-40B4-BE49-F238E27FC236}">
                <a16:creationId xmlns:a16="http://schemas.microsoft.com/office/drawing/2014/main" id="{5F2B5F3A-D9AF-F7AD-9042-D592276D9462}"/>
              </a:ext>
            </a:extLst>
          </p:cNvPr>
          <p:cNvSpPr txBox="1"/>
          <p:nvPr/>
        </p:nvSpPr>
        <p:spPr>
          <a:xfrm>
            <a:off x="1559987" y="1913803"/>
            <a:ext cx="4116626" cy="173522"/>
          </a:xfrm>
          <a:prstGeom prst="rect">
            <a:avLst/>
          </a:prstGeom>
          <a:ln w="12700">
            <a:miter lim="400000"/>
          </a:ln>
        </p:spPr>
        <p:txBody>
          <a:bodyPr lIns="46800" tIns="45718" rIns="45718" bIns="45718" anchor="ctr">
            <a:noAutofit/>
          </a:bodyPr>
          <a:lstStyle>
            <a:defPPr>
              <a:defRPr lang="zh-CN"/>
            </a:defPPr>
            <a:lvl1pPr marR="0" indent="0" algn="ctr">
              <a:lnSpc>
                <a:spcPct val="90000"/>
              </a:lnSpc>
              <a:spcBef>
                <a:spcPts val="0"/>
              </a:spcBef>
              <a:spcAft>
                <a:spcPts val="0"/>
              </a:spcAft>
              <a:buClrTx/>
              <a:buSzTx/>
              <a:buFontTx/>
              <a:buNone/>
              <a:defRPr kumimoji="1" sz="2000" b="1" i="0" u="none" strike="noStrike" cap="none" spc="0" baseline="0">
                <a:ln>
                  <a:noFill/>
                </a:ln>
                <a:solidFill>
                  <a:schemeClr val="bg1"/>
                </a:solidFill>
                <a:uFillTx/>
                <a:latin typeface="微软雅黑" panose="020B0503020204020204" pitchFamily="34" charset="-122"/>
                <a:ea typeface="微软雅黑" panose="020B0503020204020204" pitchFamily="34" charset="-122"/>
                <a:cs typeface="微软雅黑"/>
              </a:defRPr>
            </a:lvl1pPr>
            <a:lvl2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2pPr>
            <a:lvl3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3pPr>
            <a:lvl4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4pPr>
            <a:lvl5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5pPr>
            <a:lvl6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6pPr>
            <a:lvl7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7pPr>
            <a:lvl8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8pPr>
            <a:lvl9pPr marL="0" marR="0" indent="0">
              <a:lnSpc>
                <a:spcPct val="90000"/>
              </a:lnSpc>
              <a:spcBef>
                <a:spcPts val="0"/>
              </a:spcBef>
              <a:spcAft>
                <a:spcPts val="0"/>
              </a:spcAft>
              <a:buClrTx/>
              <a:buSzTx/>
              <a:buFontTx/>
              <a:buNone/>
              <a:defRPr sz="4400" b="0" i="0" u="none" strike="noStrike" cap="none" spc="0" baseline="0">
                <a:ln>
                  <a:noFill/>
                </a:ln>
                <a:solidFill>
                  <a:srgbClr val="FFFFFF"/>
                </a:solidFill>
                <a:uFillTx/>
                <a:latin typeface="微软雅黑"/>
                <a:ea typeface="微软雅黑"/>
                <a:cs typeface="微软雅黑"/>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1" lang="en-US" altLang="zh-CN" sz="1600" b="1" i="0" u="none" strike="noStrike" kern="1200" cap="none" spc="0" normalizeH="0" baseline="0" noProof="0" dirty="0">
                <a:ln>
                  <a:noFill/>
                </a:ln>
                <a:effectLst/>
                <a:uLnTx/>
                <a:uFillTx/>
                <a:latin typeface="+mn-lt"/>
                <a:ea typeface="思源黑体 CN Heavy" panose="020B0A00000000000000" pitchFamily="34" charset="-122"/>
              </a:rPr>
              <a:t>2018-2022</a:t>
            </a:r>
            <a:r>
              <a:rPr kumimoji="1" lang="en-US" altLang="zh-CN" sz="1600" b="1" i="0" u="none" strike="noStrike" kern="1200" cap="none" spc="0" normalizeH="0" baseline="0" noProof="0" dirty="0">
                <a:ln>
                  <a:noFill/>
                </a:ln>
                <a:effectLst/>
                <a:uLnTx/>
                <a:uFillTx/>
                <a:latin typeface="+mn-lt"/>
                <a:ea typeface="Inter" panose="02000503000000020004" pitchFamily="2" charset="0"/>
                <a:cs typeface="Times New Roman" panose="02020603050405020304" charset="0"/>
              </a:rPr>
              <a:t> Revenue income statement</a:t>
            </a:r>
            <a:endParaRPr kumimoji="1" lang="zh-TW" altLang="en-US" sz="1600" b="1" i="0" u="none" strike="noStrike" kern="1200" cap="none" spc="0" normalizeH="0" baseline="0" noProof="0" dirty="0">
              <a:ln>
                <a:noFill/>
              </a:ln>
              <a:effectLst/>
              <a:uLnTx/>
              <a:uFillTx/>
              <a:latin typeface="+mn-lt"/>
              <a:ea typeface="思源黑体 CN Heavy" panose="020B0A00000000000000" pitchFamily="34" charset="-122"/>
            </a:endParaRPr>
          </a:p>
        </p:txBody>
      </p:sp>
      <p:pic>
        <p:nvPicPr>
          <p:cNvPr id="21" name="图形 24" descr="上一步 纯色填充">
            <a:extLst>
              <a:ext uri="{FF2B5EF4-FFF2-40B4-BE49-F238E27FC236}">
                <a16:creationId xmlns:a16="http://schemas.microsoft.com/office/drawing/2014/main" id="{C2D84ABD-8891-DF16-2810-AE03CDD9D997}"/>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rot="18322488" flipV="1">
            <a:off x="5295986" y="2066759"/>
            <a:ext cx="432948" cy="335401"/>
          </a:xfrm>
          <a:prstGeom prst="rect">
            <a:avLst/>
          </a:prstGeom>
        </p:spPr>
      </p:pic>
      <p:sp>
        <p:nvSpPr>
          <p:cNvPr id="22" name="文字方塊 6">
            <a:extLst>
              <a:ext uri="{FF2B5EF4-FFF2-40B4-BE49-F238E27FC236}">
                <a16:creationId xmlns:a16="http://schemas.microsoft.com/office/drawing/2014/main" id="{661BC444-0649-BFF1-3CB0-4094F0775F5C}"/>
              </a:ext>
            </a:extLst>
          </p:cNvPr>
          <p:cNvSpPr txBox="1"/>
          <p:nvPr/>
        </p:nvSpPr>
        <p:spPr>
          <a:xfrm>
            <a:off x="808857" y="2234459"/>
            <a:ext cx="772969" cy="246221"/>
          </a:xfrm>
          <a:prstGeom prst="rect">
            <a:avLst/>
          </a:prstGeom>
          <a:noFill/>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0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ea typeface="Inter" panose="02000503000000020004" pitchFamily="2" charset="0"/>
                <a:cs typeface="Times New Roman" panose="02020603050405020304" charset="0"/>
              </a:rPr>
              <a:t>USD </a:t>
            </a:r>
            <a:r>
              <a:rPr kumimoji="0" lang="en-US" altLang="en-US" sz="1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ea typeface="Inter" panose="02000503000000020004" pitchFamily="2" charset="0"/>
                <a:cs typeface="Times New Roman" panose="02020603050405020304" charset="0"/>
              </a:rPr>
              <a:t>b</a:t>
            </a:r>
            <a:r>
              <a:rPr kumimoji="0" altLang="en-US" sz="10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ea typeface="Inter" panose="02000503000000020004" pitchFamily="2" charset="0"/>
                <a:cs typeface="Times New Roman" panose="02020603050405020304" charset="0"/>
              </a:rPr>
              <a:t>illion</a:t>
            </a:r>
          </a:p>
        </p:txBody>
      </p:sp>
      <p:sp>
        <p:nvSpPr>
          <p:cNvPr id="23" name="矩形 11">
            <a:extLst>
              <a:ext uri="{FF2B5EF4-FFF2-40B4-BE49-F238E27FC236}">
                <a16:creationId xmlns:a16="http://schemas.microsoft.com/office/drawing/2014/main" id="{48E47EB7-667D-89E6-025F-A5DB8D888E01}"/>
              </a:ext>
            </a:extLst>
          </p:cNvPr>
          <p:cNvSpPr/>
          <p:nvPr/>
        </p:nvSpPr>
        <p:spPr>
          <a:xfrm>
            <a:off x="742473" y="959809"/>
            <a:ext cx="10711101"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Foxconn Industrial Internet Co., Ltd. (</a:t>
            </a:r>
            <a:r>
              <a:rPr kumimoji="0" lang="en" sz="1600" b="1" i="0" u="none" strike="noStrike" kern="1200" cap="none" spc="0" normalizeH="0" baseline="0" noProof="0" dirty="0" err="1">
                <a:ln>
                  <a:noFill/>
                </a:ln>
                <a:solidFill>
                  <a:schemeClr val="bg1"/>
                </a:solidFill>
                <a:effectLst/>
                <a:uLnTx/>
                <a:uFillTx/>
                <a:ea typeface="Inter" panose="02000503000000020004" pitchFamily="2" charset="0"/>
                <a:cs typeface="Arial" panose="020B0604020202020204" pitchFamily="34" charset="0"/>
              </a:rPr>
              <a:t>Fii</a:t>
            </a:r>
            <a:r>
              <a:rPr kumimoji="0" lang="e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 was listed on A-share in 2018. </a:t>
            </a:r>
            <a:r>
              <a:rPr kumimoji="0" lang="en-US" altLang="zh-C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With</a:t>
            </a:r>
            <a:r>
              <a:rPr kumimoji="0"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 the strate</a:t>
            </a:r>
            <a:r>
              <a:rPr kumimoji="0" lang="en-US" altLang="zh-C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gy</a:t>
            </a:r>
            <a:r>
              <a:rPr kumimoji="0"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 of </a:t>
            </a:r>
            <a:r>
              <a:rPr kumimoji="0" sz="1600" b="1" i="0" u="none" strike="noStrike" kern="1200" cap="none" spc="0" normalizeH="0" baseline="0" noProof="0" dirty="0">
                <a:ln>
                  <a:noFill/>
                </a:ln>
                <a:solidFill>
                  <a:srgbClr val="FFC000"/>
                </a:solidFill>
                <a:effectLst/>
                <a:uLnTx/>
                <a:uFillTx/>
                <a:ea typeface="Inter" panose="02000503000000020004" pitchFamily="2" charset="0"/>
                <a:cs typeface="Arial" panose="020B0604020202020204" pitchFamily="34" charset="0"/>
              </a:rPr>
              <a:t>"</a:t>
            </a:r>
            <a:r>
              <a:rPr kumimoji="0" lang="en-US" sz="1600" b="1" i="0" u="none" strike="noStrike" kern="1200" cap="none" spc="0" normalizeH="0" baseline="0" noProof="0" dirty="0">
                <a:ln>
                  <a:noFill/>
                </a:ln>
                <a:solidFill>
                  <a:srgbClr val="FFC000"/>
                </a:solidFill>
                <a:effectLst/>
                <a:uLnTx/>
                <a:uFillTx/>
                <a:ea typeface="Inter" panose="02000503000000020004" pitchFamily="2" charset="0"/>
                <a:cs typeface="Arial" panose="020B0604020202020204" pitchFamily="34" charset="0"/>
              </a:rPr>
              <a:t>D</a:t>
            </a:r>
            <a:r>
              <a:rPr kumimoji="0" sz="1600" b="1" i="0" u="none" strike="noStrike" kern="1200" cap="none" spc="0" normalizeH="0" baseline="0" noProof="0" dirty="0">
                <a:ln>
                  <a:noFill/>
                </a:ln>
                <a:solidFill>
                  <a:srgbClr val="FFC000"/>
                </a:solidFill>
                <a:effectLst/>
                <a:uLnTx/>
                <a:uFillTx/>
                <a:ea typeface="Inter" panose="02000503000000020004" pitchFamily="2" charset="0"/>
                <a:cs typeface="Arial" panose="020B0604020202020204" pitchFamily="34" charset="0"/>
              </a:rPr>
              <a:t>ata-driven and </a:t>
            </a:r>
            <a:r>
              <a:rPr kumimoji="0" lang="en-US" altLang="zh-CN" sz="1600" b="1" i="0" u="none" strike="noStrike" kern="1200" cap="none" spc="0" normalizeH="0" baseline="0" noProof="0" dirty="0">
                <a:ln>
                  <a:noFill/>
                </a:ln>
                <a:solidFill>
                  <a:srgbClr val="FFC000"/>
                </a:solidFill>
                <a:effectLst/>
                <a:uLnTx/>
                <a:uFillTx/>
                <a:ea typeface="Inter" panose="02000503000000020004" pitchFamily="2" charset="0"/>
                <a:cs typeface="Arial" panose="020B0604020202020204" pitchFamily="34" charset="0"/>
              </a:rPr>
              <a:t>G</a:t>
            </a:r>
            <a:r>
              <a:rPr kumimoji="0" sz="1600" b="1" i="0" u="none" strike="noStrike" kern="1200" cap="none" spc="0" normalizeH="0" baseline="0" noProof="0" dirty="0">
                <a:ln>
                  <a:noFill/>
                </a:ln>
                <a:solidFill>
                  <a:srgbClr val="FFC000"/>
                </a:solidFill>
                <a:effectLst/>
                <a:uLnTx/>
                <a:uFillTx/>
                <a:ea typeface="Inter" panose="02000503000000020004" pitchFamily="2" charset="0"/>
                <a:cs typeface="Arial" panose="020B0604020202020204" pitchFamily="34" charset="0"/>
              </a:rPr>
              <a:t>reen </a:t>
            </a:r>
            <a:r>
              <a:rPr kumimoji="0" lang="en-US" altLang="zh-CN" sz="1600" b="1" i="0" u="none" strike="noStrike" kern="1200" cap="none" spc="0" normalizeH="0" baseline="0" noProof="0" dirty="0">
                <a:ln>
                  <a:noFill/>
                </a:ln>
                <a:solidFill>
                  <a:srgbClr val="FFC000"/>
                </a:solidFill>
                <a:effectLst/>
                <a:uLnTx/>
                <a:uFillTx/>
                <a:ea typeface="Inter" panose="02000503000000020004" pitchFamily="2" charset="0"/>
                <a:cs typeface="Arial" panose="020B0604020202020204" pitchFamily="34" charset="0"/>
              </a:rPr>
              <a:t>D</a:t>
            </a:r>
            <a:r>
              <a:rPr kumimoji="0" sz="1600" b="1" i="0" u="none" strike="noStrike" kern="1200" cap="none" spc="0" normalizeH="0" baseline="0" noProof="0" dirty="0">
                <a:ln>
                  <a:noFill/>
                </a:ln>
                <a:solidFill>
                  <a:srgbClr val="FFC000"/>
                </a:solidFill>
                <a:effectLst/>
                <a:uLnTx/>
                <a:uFillTx/>
                <a:ea typeface="Inter" panose="02000503000000020004" pitchFamily="2" charset="0"/>
                <a:cs typeface="Arial" panose="020B0604020202020204" pitchFamily="34" charset="0"/>
              </a:rPr>
              <a:t>evelopment"</a:t>
            </a:r>
            <a:r>
              <a:rPr kumimoji="0"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 it</a:t>
            </a:r>
            <a:r>
              <a:rPr kumimoji="0" lang="en-US" altLang="zh-C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s</a:t>
            </a:r>
            <a:r>
              <a:rPr kumimoji="0" lang="zh-CN" altLang="en-US"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 </a:t>
            </a:r>
            <a:r>
              <a:rPr kumimoji="0" lang="en-US" altLang="zh-C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business</a:t>
            </a:r>
            <a:r>
              <a:rPr kumimoji="0" lang="zh-CN" altLang="en-US"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 </a:t>
            </a:r>
            <a:r>
              <a:rPr kumimoji="0" lang="en-US" altLang="zh-C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has</a:t>
            </a:r>
            <a:r>
              <a:rPr kumimoji="0" lang="zh-CN" altLang="en-US"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 </a:t>
            </a:r>
            <a:r>
              <a:rPr kumimoji="0" lang="en-US" altLang="zh-C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covered</a:t>
            </a:r>
            <a:r>
              <a:rPr kumimoji="0"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 five categories of digital economy industry</a:t>
            </a:r>
            <a:r>
              <a:rPr kumimoji="0" lang="en-US" altLang="zh-C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a:t>
            </a:r>
            <a:r>
              <a:rPr kumimoji="0" lang="zh-CN" altLang="en-US"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 </a:t>
            </a:r>
            <a:r>
              <a:rPr kumimoji="0" lang="en-US" altLang="zh-C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including</a:t>
            </a:r>
            <a:r>
              <a:rPr kumimoji="0" lang="zh-CN" altLang="en-US"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 </a:t>
            </a:r>
            <a:r>
              <a:rPr kumimoji="0" lang="en-US"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C</a:t>
            </a:r>
            <a:r>
              <a:rPr kumimoji="0" lang="e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loud and edge computing, Industrial Internet, 5G and network communication, </a:t>
            </a:r>
            <a:r>
              <a:rPr kumimoji="0" lang="en" altLang="zh-C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s</a:t>
            </a:r>
            <a:r>
              <a:rPr kumimoji="0" lang="e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mart phones and wearable devices</a:t>
            </a:r>
            <a:r>
              <a:rPr kumimoji="0" lang="en-US" altLang="zh-CN"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rPr>
              <a:t>.</a:t>
            </a:r>
            <a:endParaRPr kumimoji="0" lang="en-US" sz="1600" b="1" i="0" u="none" strike="noStrike" kern="1200" cap="none" spc="0" normalizeH="0" baseline="0" noProof="0" dirty="0">
              <a:ln>
                <a:noFill/>
              </a:ln>
              <a:solidFill>
                <a:schemeClr val="bg1"/>
              </a:solidFill>
              <a:effectLst/>
              <a:uLnTx/>
              <a:uFillTx/>
              <a:ea typeface="Inter" panose="02000503000000020004" pitchFamily="2" charset="0"/>
              <a:cs typeface="Arial" panose="020B0604020202020204" pitchFamily="34" charset="0"/>
            </a:endParaRPr>
          </a:p>
        </p:txBody>
      </p:sp>
      <p:sp>
        <p:nvSpPr>
          <p:cNvPr id="24" name="文本框 26625">
            <a:extLst>
              <a:ext uri="{FF2B5EF4-FFF2-40B4-BE49-F238E27FC236}">
                <a16:creationId xmlns:a16="http://schemas.microsoft.com/office/drawing/2014/main" id="{14EA8A3C-757E-65CF-99F2-68D405E73092}"/>
              </a:ext>
            </a:extLst>
          </p:cNvPr>
          <p:cNvSpPr txBox="1"/>
          <p:nvPr/>
        </p:nvSpPr>
        <p:spPr>
          <a:xfrm>
            <a:off x="230979" y="39098"/>
            <a:ext cx="9233954" cy="530017"/>
          </a:xfrm>
          <a:prstGeom prst="rect">
            <a:avLst/>
          </a:prstGeom>
          <a:noFill/>
          <a:ln w="9525">
            <a:noFill/>
          </a:ln>
        </p:spPr>
        <p:txBody>
          <a:bodyPr lIns="78344" tIns="39172" rIns="78344" bIns="39172" anchor="ctr"/>
          <a:lstStyle>
            <a:defPPr>
              <a:defRPr lang="zh-TW"/>
            </a:defPPr>
            <a:lvl1pPr marR="0" lvl="0" defTabSz="912813" fontAlgn="auto">
              <a:lnSpc>
                <a:spcPct val="90000"/>
              </a:lnSpc>
              <a:spcBef>
                <a:spcPct val="0"/>
              </a:spcBef>
              <a:spcAft>
                <a:spcPts val="0"/>
              </a:spcAft>
              <a:buClrTx/>
              <a:buSzTx/>
              <a:tabLst/>
              <a:defRPr sz="3000" b="1">
                <a:solidFill>
                  <a:prstClr val="white"/>
                </a:solidFill>
                <a:latin typeface="Calibri Light (Headings)"/>
                <a:ea typeface="Tahoma" pitchFamily="34" charset="0"/>
                <a:cs typeface="Tahoma" pitchFamily="34" charset="0"/>
              </a:defRPr>
            </a:lvl1pPr>
          </a:lstStyle>
          <a:p>
            <a:r>
              <a:rPr lang="en-US" altLang="zh-CN" dirty="0">
                <a:sym typeface="Calibri" panose="020F0502020204030204" charset="0"/>
              </a:rPr>
              <a:t>Fii : Smart</a:t>
            </a:r>
            <a:r>
              <a:rPr lang="zh-CN" altLang="en-US" dirty="0">
                <a:sym typeface="Calibri" panose="020F0502020204030204" charset="0"/>
              </a:rPr>
              <a:t> </a:t>
            </a:r>
            <a:r>
              <a:rPr lang="en-US" altLang="zh-CN" dirty="0">
                <a:sym typeface="Calibri" panose="020F0502020204030204" charset="0"/>
              </a:rPr>
              <a:t>M</a:t>
            </a:r>
            <a:r>
              <a:rPr lang="zh-CN" altLang="en-US" dirty="0">
                <a:sym typeface="Calibri" panose="020F0502020204030204" charset="0"/>
              </a:rPr>
              <a:t>anufacturing </a:t>
            </a:r>
            <a:r>
              <a:rPr lang="en-US" altLang="zh-CN" dirty="0">
                <a:sym typeface="Calibri" panose="020F0502020204030204" charset="0"/>
              </a:rPr>
              <a:t>S</a:t>
            </a:r>
            <a:r>
              <a:rPr lang="zh-CN" altLang="en-US" dirty="0">
                <a:sym typeface="Calibri" panose="020F0502020204030204" charset="0"/>
              </a:rPr>
              <a:t>ervic</a:t>
            </a:r>
            <a:r>
              <a:rPr lang="en-US" altLang="zh-CN" dirty="0">
                <a:sym typeface="Calibri" panose="020F0502020204030204" charset="0"/>
              </a:rPr>
              <a:t>e</a:t>
            </a:r>
            <a:r>
              <a:rPr lang="zh-CN" altLang="en-US" dirty="0">
                <a:sym typeface="Calibri" panose="020F0502020204030204" charset="0"/>
              </a:rPr>
              <a:t> </a:t>
            </a:r>
            <a:r>
              <a:rPr lang="en-US" altLang="zh-CN" dirty="0">
                <a:sym typeface="Calibri" panose="020F0502020204030204" charset="0"/>
              </a:rPr>
              <a:t>P</a:t>
            </a:r>
            <a:r>
              <a:rPr lang="zh-CN" altLang="en-US" dirty="0">
                <a:sym typeface="Calibri" panose="020F0502020204030204" charset="0"/>
              </a:rPr>
              <a:t>rovider</a:t>
            </a:r>
          </a:p>
        </p:txBody>
      </p:sp>
      <p:grpSp>
        <p:nvGrpSpPr>
          <p:cNvPr id="25" name="组合 11">
            <a:extLst>
              <a:ext uri="{FF2B5EF4-FFF2-40B4-BE49-F238E27FC236}">
                <a16:creationId xmlns:a16="http://schemas.microsoft.com/office/drawing/2014/main" id="{81A2A111-524C-BDEA-D5AA-F7F02476ABF0}"/>
              </a:ext>
            </a:extLst>
          </p:cNvPr>
          <p:cNvGrpSpPr/>
          <p:nvPr/>
        </p:nvGrpSpPr>
        <p:grpSpPr>
          <a:xfrm>
            <a:off x="6830851" y="1913803"/>
            <a:ext cx="2634082" cy="2380515"/>
            <a:chOff x="1689845" y="3810704"/>
            <a:chExt cx="2634082" cy="2380515"/>
          </a:xfrm>
        </p:grpSpPr>
        <p:sp>
          <p:nvSpPr>
            <p:cNvPr id="26" name="椭圆 12">
              <a:extLst>
                <a:ext uri="{FF2B5EF4-FFF2-40B4-BE49-F238E27FC236}">
                  <a16:creationId xmlns:a16="http://schemas.microsoft.com/office/drawing/2014/main" id="{42F8BBE6-57B7-E67C-42EC-E90F59B5BEE4}"/>
                </a:ext>
              </a:extLst>
            </p:cNvPr>
            <p:cNvSpPr/>
            <p:nvPr/>
          </p:nvSpPr>
          <p:spPr>
            <a:xfrm>
              <a:off x="1689845" y="4427370"/>
              <a:ext cx="550701" cy="550701"/>
            </a:xfrm>
            <a:prstGeom prst="ellipse">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ea typeface="黑体" panose="02010600030101010101" pitchFamily="2" charset="-122"/>
                <a:cs typeface="+mn-cs"/>
              </a:endParaRPr>
            </a:p>
          </p:txBody>
        </p:sp>
        <p:sp>
          <p:nvSpPr>
            <p:cNvPr id="27" name="椭圆 13">
              <a:extLst>
                <a:ext uri="{FF2B5EF4-FFF2-40B4-BE49-F238E27FC236}">
                  <a16:creationId xmlns:a16="http://schemas.microsoft.com/office/drawing/2014/main" id="{C3283C46-D237-1E03-F418-11ADC4F47715}"/>
                </a:ext>
              </a:extLst>
            </p:cNvPr>
            <p:cNvSpPr/>
            <p:nvPr/>
          </p:nvSpPr>
          <p:spPr>
            <a:xfrm>
              <a:off x="1705926" y="5640518"/>
              <a:ext cx="550701" cy="550701"/>
            </a:xfrm>
            <a:prstGeom prst="ellipse">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ea typeface="黑体" panose="02010600030101010101" pitchFamily="2" charset="-122"/>
                <a:cs typeface="+mn-cs"/>
              </a:endParaRPr>
            </a:p>
          </p:txBody>
        </p:sp>
        <p:sp>
          <p:nvSpPr>
            <p:cNvPr id="28" name="椭圆 14">
              <a:extLst>
                <a:ext uri="{FF2B5EF4-FFF2-40B4-BE49-F238E27FC236}">
                  <a16:creationId xmlns:a16="http://schemas.microsoft.com/office/drawing/2014/main" id="{6306C4F7-9493-437F-39E6-BA19A0BF936D}"/>
                </a:ext>
              </a:extLst>
            </p:cNvPr>
            <p:cNvSpPr/>
            <p:nvPr/>
          </p:nvSpPr>
          <p:spPr>
            <a:xfrm>
              <a:off x="1689845" y="3810704"/>
              <a:ext cx="550701" cy="550701"/>
            </a:xfrm>
            <a:prstGeom prst="ellipse">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ea typeface="黑体" panose="02010600030101010101" pitchFamily="2" charset="-122"/>
                <a:cs typeface="+mn-cs"/>
              </a:endParaRPr>
            </a:p>
          </p:txBody>
        </p:sp>
        <p:sp>
          <p:nvSpPr>
            <p:cNvPr id="29" name="文本框 26">
              <a:extLst>
                <a:ext uri="{FF2B5EF4-FFF2-40B4-BE49-F238E27FC236}">
                  <a16:creationId xmlns:a16="http://schemas.microsoft.com/office/drawing/2014/main" id="{63563584-7CD9-3A5B-16A3-B789D5E099C1}"/>
                </a:ext>
              </a:extLst>
            </p:cNvPr>
            <p:cNvSpPr txBox="1"/>
            <p:nvPr/>
          </p:nvSpPr>
          <p:spPr>
            <a:xfrm>
              <a:off x="2478546" y="3851234"/>
              <a:ext cx="184538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FFFF00"/>
                  </a:solidFill>
                  <a:effectLst/>
                  <a:uLnTx/>
                  <a:uFillTx/>
                  <a:ea typeface="思源黑体 CN Bold" panose="020B0800000000000000"/>
                  <a:cs typeface="Times New Roman" panose="02020603050405020304" charset="0"/>
                </a:rPr>
                <a:t>Ranked</a:t>
              </a:r>
              <a:r>
                <a:rPr kumimoji="0" lang="zh-CN" altLang="en-US" sz="2000" b="1" i="0" u="none" strike="noStrike" kern="1200" cap="none" spc="0" normalizeH="0" baseline="0" noProof="0" dirty="0">
                  <a:ln>
                    <a:noFill/>
                  </a:ln>
                  <a:solidFill>
                    <a:srgbClr val="FFFF00"/>
                  </a:solidFill>
                  <a:effectLst/>
                  <a:uLnTx/>
                  <a:uFillTx/>
                  <a:ea typeface="思源黑体 CN Bold" panose="020B0800000000000000"/>
                  <a:cs typeface="Times New Roman" panose="02020603050405020304" charset="0"/>
                </a:rPr>
                <a:t> </a:t>
              </a:r>
              <a:r>
                <a:rPr lang="en-US" altLang="zh-CN" sz="2000" b="1" dirty="0" smtClean="0">
                  <a:solidFill>
                    <a:srgbClr val="FFFF00"/>
                  </a:solidFill>
                  <a:ea typeface="思源黑体 CN Bold" panose="020B0800000000000000"/>
                  <a:cs typeface="Times New Roman" panose="02020603050405020304" charset="0"/>
                </a:rPr>
                <a:t>1</a:t>
              </a:r>
              <a:r>
                <a:rPr lang="en-US" altLang="zh-CN" sz="2000" b="1" baseline="30000" dirty="0" smtClean="0">
                  <a:solidFill>
                    <a:srgbClr val="FFFF00"/>
                  </a:solidFill>
                  <a:ea typeface="思源黑体 CN Bold" panose="020B0800000000000000"/>
                  <a:cs typeface="Times New Roman" panose="02020603050405020304" charset="0"/>
                </a:rPr>
                <a:t>st</a:t>
              </a:r>
              <a:r>
                <a:rPr kumimoji="0" lang="en-US" altLang="zh-CN" sz="2000" b="1" i="0" u="none" strike="noStrike" kern="1200" cap="none" spc="0" normalizeH="0" baseline="0" noProof="0" dirty="0" smtClean="0">
                  <a:ln>
                    <a:noFill/>
                  </a:ln>
                  <a:solidFill>
                    <a:srgbClr val="FFFF00"/>
                  </a:solidFill>
                  <a:effectLst/>
                  <a:uLnTx/>
                  <a:uFillTx/>
                  <a:ea typeface="思源黑体 CN Bold" panose="020B0800000000000000"/>
                  <a:cs typeface="Times New Roman" panose="02020603050405020304" charset="0"/>
                </a:rPr>
                <a:t> </a:t>
              </a:r>
              <a:r>
                <a:rPr kumimoji="0" lang="zh-CN" altLang="en-US" sz="2000" b="1" i="0" u="none" strike="noStrike" kern="1200" cap="none" spc="0" normalizeH="0" baseline="0" noProof="0" dirty="0" smtClean="0">
                  <a:ln>
                    <a:noFill/>
                  </a:ln>
                  <a:solidFill>
                    <a:srgbClr val="FFFF00"/>
                  </a:solidFill>
                  <a:effectLst/>
                  <a:uLnTx/>
                  <a:uFillTx/>
                  <a:ea typeface="思源黑体 CN Bold" panose="020B0800000000000000"/>
                  <a:cs typeface="Times New Roman" panose="02020603050405020304" charset="0"/>
                </a:rPr>
                <a:t> </a:t>
              </a:r>
              <a:endParaRPr kumimoji="0" lang="en-US" altLang="zh-CN" sz="2000" b="1" i="0" u="none" strike="noStrike" kern="1200" cap="none" spc="0" normalizeH="0" baseline="0" noProof="0" dirty="0">
                <a:ln>
                  <a:noFill/>
                </a:ln>
                <a:solidFill>
                  <a:srgbClr val="FFFF00"/>
                </a:solidFill>
                <a:effectLst/>
                <a:uLnTx/>
                <a:uFillTx/>
                <a:ea typeface="Inter" panose="02000503000000020004" pitchFamily="2" charset="0"/>
                <a:cs typeface="Times New Roman" panose="02020603050405020304" charset="0"/>
              </a:endParaRPr>
            </a:p>
          </p:txBody>
        </p:sp>
        <p:pic>
          <p:nvPicPr>
            <p:cNvPr id="30" name="图片 18">
              <a:extLst>
                <a:ext uri="{FF2B5EF4-FFF2-40B4-BE49-F238E27FC236}">
                  <a16:creationId xmlns:a16="http://schemas.microsoft.com/office/drawing/2014/main" id="{099DF68D-D2CB-1FD9-A04F-A1287A39B7CF}"/>
                </a:ext>
              </a:extLst>
            </p:cNvPr>
            <p:cNvPicPr>
              <a:picLocks noChangeAspect="1"/>
            </p:cNvPicPr>
            <p:nvPr/>
          </p:nvPicPr>
          <p:blipFill>
            <a:blip r:embed="rId6" cstate="print">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1791005" y="4493336"/>
              <a:ext cx="380824" cy="380824"/>
            </a:xfrm>
            <a:prstGeom prst="rect">
              <a:avLst/>
            </a:prstGeom>
          </p:spPr>
        </p:pic>
        <p:pic>
          <p:nvPicPr>
            <p:cNvPr id="31" name="图片 19">
              <a:extLst>
                <a:ext uri="{FF2B5EF4-FFF2-40B4-BE49-F238E27FC236}">
                  <a16:creationId xmlns:a16="http://schemas.microsoft.com/office/drawing/2014/main" id="{22CEBFC2-32C0-EE05-EC5F-FA83137DD4EF}"/>
                </a:ext>
              </a:extLst>
            </p:cNvPr>
            <p:cNvPicPr>
              <a:picLocks noChangeAspect="1"/>
            </p:cNvPicPr>
            <p:nvPr/>
          </p:nvPicPr>
          <p:blipFill>
            <a:blip r:embed="rId7" cstate="print">
              <a:duotone>
                <a:schemeClr val="accent5">
                  <a:shade val="45000"/>
                  <a:satMod val="135000"/>
                </a:schemeClr>
                <a:prstClr val="white"/>
              </a:duotone>
              <a:extLst>
                <a:ext uri="{BEBA8EAE-BF5A-486C-A8C5-ECC9F3942E4B}">
                  <a14:imgProps xmlns:a14="http://schemas.microsoft.com/office/drawing/2010/main">
                    <a14:imgLayer r:embed="rId8">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753352" y="3882238"/>
              <a:ext cx="423686" cy="423686"/>
            </a:xfrm>
            <a:prstGeom prst="rect">
              <a:avLst/>
            </a:prstGeom>
          </p:spPr>
        </p:pic>
        <p:pic>
          <p:nvPicPr>
            <p:cNvPr id="32" name="图片 20">
              <a:extLst>
                <a:ext uri="{FF2B5EF4-FFF2-40B4-BE49-F238E27FC236}">
                  <a16:creationId xmlns:a16="http://schemas.microsoft.com/office/drawing/2014/main" id="{16551FA8-332F-C41E-6498-14FAE768700F}"/>
                </a:ext>
              </a:extLst>
            </p:cNvPr>
            <p:cNvPicPr>
              <a:picLocks noChangeAspect="1"/>
            </p:cNvPicPr>
            <p:nvPr/>
          </p:nvPicPr>
          <p:blipFill>
            <a:blip r:embed="rId9" cstate="print">
              <a:duotone>
                <a:schemeClr val="accent5">
                  <a:shade val="45000"/>
                  <a:satMod val="135000"/>
                </a:schemeClr>
                <a:prstClr val="white"/>
              </a:duotone>
              <a:extLst>
                <a:ext uri="{BEBA8EAE-BF5A-486C-A8C5-ECC9F3942E4B}">
                  <a14:imgProps xmlns:a14="http://schemas.microsoft.com/office/drawing/2010/main">
                    <a14:imgLayer r:embed="rId10">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785444" y="5702322"/>
              <a:ext cx="402466" cy="402466"/>
            </a:xfrm>
            <a:prstGeom prst="rect">
              <a:avLst/>
            </a:prstGeom>
          </p:spPr>
        </p:pic>
      </p:grpSp>
      <p:sp>
        <p:nvSpPr>
          <p:cNvPr id="33" name="文本框 44">
            <a:extLst>
              <a:ext uri="{FF2B5EF4-FFF2-40B4-BE49-F238E27FC236}">
                <a16:creationId xmlns:a16="http://schemas.microsoft.com/office/drawing/2014/main" id="{6639449F-F509-650F-0EFB-F5984620D24A}"/>
              </a:ext>
            </a:extLst>
          </p:cNvPr>
          <p:cNvSpPr txBox="1"/>
          <p:nvPr/>
        </p:nvSpPr>
        <p:spPr>
          <a:xfrm>
            <a:off x="7619552" y="3234094"/>
            <a:ext cx="1612513" cy="400110"/>
          </a:xfrm>
          <a:prstGeom prst="rect">
            <a:avLst/>
          </a:prstGeom>
          <a:noFill/>
          <a:ln w="1270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FFFF00"/>
                </a:solidFill>
                <a:effectLst/>
                <a:uLnTx/>
                <a:uFillTx/>
                <a:ea typeface="思源黑体 CN Heavy" panose="020B0A00000000000000" pitchFamily="34" charset="-122"/>
                <a:cs typeface="+mn-cs"/>
              </a:rPr>
              <a:t>6,400</a:t>
            </a:r>
            <a:r>
              <a:rPr kumimoji="0" lang="zh-CN" altLang="en-US" sz="2000" b="1" i="0" u="none" strike="noStrike" kern="1200" cap="none" spc="0" normalizeH="0" baseline="0" noProof="0" dirty="0">
                <a:ln>
                  <a:noFill/>
                </a:ln>
                <a:solidFill>
                  <a:srgbClr val="FFFF00"/>
                </a:solidFill>
                <a:effectLst/>
                <a:uLnTx/>
                <a:uFillTx/>
                <a:ea typeface="思源黑体 CN Heavy" panose="020B0A00000000000000" pitchFamily="34" charset="-122"/>
                <a:cs typeface="+mn-cs"/>
              </a:rPr>
              <a:t> </a:t>
            </a:r>
            <a:r>
              <a:rPr kumimoji="0" lang="en-US" altLang="zh-CN" sz="2000" b="1" i="0" u="none" strike="noStrike" kern="1200" cap="none" spc="0" normalizeH="0" baseline="0" noProof="0" dirty="0">
                <a:ln>
                  <a:noFill/>
                </a:ln>
                <a:solidFill>
                  <a:srgbClr val="FFFF00"/>
                </a:solidFill>
                <a:effectLst/>
                <a:uLnTx/>
                <a:uFillTx/>
                <a:ea typeface="思源黑体 CN Heavy" panose="020B0A00000000000000" pitchFamily="34" charset="-122"/>
                <a:cs typeface="+mn-cs"/>
              </a:rPr>
              <a:t>+</a:t>
            </a:r>
          </a:p>
        </p:txBody>
      </p:sp>
      <p:grpSp>
        <p:nvGrpSpPr>
          <p:cNvPr id="34" name="组合 48">
            <a:extLst>
              <a:ext uri="{FF2B5EF4-FFF2-40B4-BE49-F238E27FC236}">
                <a16:creationId xmlns:a16="http://schemas.microsoft.com/office/drawing/2014/main" id="{C40DCFE3-1F4B-13F6-1BCA-C1672DDDF5D3}"/>
              </a:ext>
            </a:extLst>
          </p:cNvPr>
          <p:cNvGrpSpPr/>
          <p:nvPr/>
        </p:nvGrpSpPr>
        <p:grpSpPr>
          <a:xfrm>
            <a:off x="6847072" y="3129834"/>
            <a:ext cx="550701" cy="550701"/>
            <a:chOff x="1743750" y="4579092"/>
            <a:chExt cx="550701" cy="550701"/>
          </a:xfrm>
        </p:grpSpPr>
        <p:sp>
          <p:nvSpPr>
            <p:cNvPr id="35" name="椭圆 42">
              <a:extLst>
                <a:ext uri="{FF2B5EF4-FFF2-40B4-BE49-F238E27FC236}">
                  <a16:creationId xmlns:a16="http://schemas.microsoft.com/office/drawing/2014/main" id="{FFF00DE2-0A74-930A-3A86-9819E79327FE}"/>
                </a:ext>
              </a:extLst>
            </p:cNvPr>
            <p:cNvSpPr/>
            <p:nvPr/>
          </p:nvSpPr>
          <p:spPr>
            <a:xfrm>
              <a:off x="1743750" y="4579092"/>
              <a:ext cx="550701" cy="550701"/>
            </a:xfrm>
            <a:prstGeom prst="ellipse">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ea typeface="黑体" panose="02010600030101010101" pitchFamily="2" charset="-122"/>
                <a:cs typeface="+mn-cs"/>
              </a:endParaRPr>
            </a:p>
          </p:txBody>
        </p:sp>
        <p:pic>
          <p:nvPicPr>
            <p:cNvPr id="36" name="图片 47" descr="文本, 图标&#10;&#10;描述已自动生成">
              <a:extLst>
                <a:ext uri="{FF2B5EF4-FFF2-40B4-BE49-F238E27FC236}">
                  <a16:creationId xmlns:a16="http://schemas.microsoft.com/office/drawing/2014/main" id="{AF0F82C5-8EC4-C270-253D-34E9F71B19C0}"/>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774683" y="4603014"/>
              <a:ext cx="488833" cy="488833"/>
            </a:xfrm>
            <a:prstGeom prst="rect">
              <a:avLst/>
            </a:prstGeom>
          </p:spPr>
        </p:pic>
      </p:grpSp>
      <p:sp>
        <p:nvSpPr>
          <p:cNvPr id="37" name="文本框 43">
            <a:extLst>
              <a:ext uri="{FF2B5EF4-FFF2-40B4-BE49-F238E27FC236}">
                <a16:creationId xmlns:a16="http://schemas.microsoft.com/office/drawing/2014/main" id="{0CC24380-8AA7-92DF-0FA8-035FF69782A1}"/>
              </a:ext>
            </a:extLst>
          </p:cNvPr>
          <p:cNvSpPr txBox="1"/>
          <p:nvPr/>
        </p:nvSpPr>
        <p:spPr>
          <a:xfrm>
            <a:off x="9298754" y="1913803"/>
            <a:ext cx="1890237" cy="461665"/>
          </a:xfrm>
          <a:prstGeom prst="rect">
            <a:avLst/>
          </a:prstGeom>
          <a:noFill/>
          <a:ln w="1270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bg1"/>
                </a:solidFill>
                <a:effectLst/>
                <a:uLnTx/>
                <a:uFillTx/>
                <a:ea typeface="思源黑体 CN Bold" panose="020B0800000000000000"/>
                <a:cs typeface="Times New Roman" panose="02020603050405020304" charset="0"/>
              </a:rPr>
              <a:t>Electronic manufacturing service </a:t>
            </a:r>
            <a:r>
              <a:rPr kumimoji="0" lang="en-US" altLang="zh-CN" sz="1200" b="0" i="0" u="none" strike="noStrike" kern="1200" cap="none" spc="0" normalizeH="0" baseline="0" noProof="0" dirty="0">
                <a:ln>
                  <a:noFill/>
                </a:ln>
                <a:solidFill>
                  <a:schemeClr val="bg1"/>
                </a:solidFill>
                <a:effectLst/>
                <a:uLnTx/>
                <a:uFillTx/>
                <a:ea typeface="Inter" panose="02000503000000020004" pitchFamily="2" charset="0"/>
                <a:cs typeface="Times New Roman" panose="02020603050405020304" charset="0"/>
              </a:rPr>
              <a:t>industry</a:t>
            </a:r>
            <a:endParaRPr kumimoji="0" lang="zh-CN" altLang="en-US" sz="1200" b="0" i="0" u="none" strike="noStrike" kern="1200" cap="none" spc="0" normalizeH="0" baseline="0" noProof="0" dirty="0">
              <a:ln>
                <a:noFill/>
              </a:ln>
              <a:solidFill>
                <a:schemeClr val="bg1"/>
              </a:solidFill>
              <a:effectLst/>
              <a:uLnTx/>
              <a:uFillTx/>
              <a:ea typeface="思源黑体 CN Bold" panose="020B0800000000000000"/>
              <a:cs typeface="Times New Roman" panose="02020603050405020304" charset="0"/>
            </a:endParaRPr>
          </a:p>
        </p:txBody>
      </p:sp>
      <p:sp>
        <p:nvSpPr>
          <p:cNvPr id="38" name="文本框 46">
            <a:extLst>
              <a:ext uri="{FF2B5EF4-FFF2-40B4-BE49-F238E27FC236}">
                <a16:creationId xmlns:a16="http://schemas.microsoft.com/office/drawing/2014/main" id="{1023EB8D-1E5F-78B7-5E78-9507CB0F178D}"/>
              </a:ext>
            </a:extLst>
          </p:cNvPr>
          <p:cNvSpPr txBox="1"/>
          <p:nvPr/>
        </p:nvSpPr>
        <p:spPr>
          <a:xfrm>
            <a:off x="7590418" y="2616292"/>
            <a:ext cx="1762760" cy="400110"/>
          </a:xfrm>
          <a:prstGeom prst="rect">
            <a:avLst/>
          </a:prstGeom>
          <a:noFill/>
          <a:ln w="1270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b="1" dirty="0" smtClean="0">
                <a:solidFill>
                  <a:srgbClr val="FFFF00"/>
                </a:solidFill>
                <a:ea typeface="Inter" panose="02000503000000020004" pitchFamily="2" charset="0"/>
                <a:cs typeface="Times New Roman" panose="02020603050405020304" charset="0"/>
              </a:rPr>
              <a:t>USD</a:t>
            </a:r>
            <a:r>
              <a:rPr kumimoji="0" lang="en-US" sz="2000" b="1" i="0" u="none" strike="noStrike" kern="1200" cap="none" spc="0" normalizeH="0" baseline="0" noProof="0" dirty="0" smtClean="0">
                <a:ln>
                  <a:noFill/>
                </a:ln>
                <a:solidFill>
                  <a:srgbClr val="FFFF00"/>
                </a:solidFill>
                <a:effectLst/>
                <a:uLnTx/>
                <a:uFillTx/>
                <a:ea typeface="Inter" panose="02000503000000020004" pitchFamily="2" charset="0"/>
                <a:cs typeface="Times New Roman" panose="02020603050405020304" charset="0"/>
              </a:rPr>
              <a:t> 73.3B</a:t>
            </a:r>
            <a:endParaRPr kumimoji="0" sz="2000" b="1" i="0" u="none" strike="noStrike" kern="1200" cap="none" spc="0" normalizeH="0" baseline="0" noProof="0" dirty="0">
              <a:ln>
                <a:noFill/>
              </a:ln>
              <a:solidFill>
                <a:srgbClr val="FFFF00"/>
              </a:solidFill>
              <a:effectLst/>
              <a:uLnTx/>
              <a:uFillTx/>
              <a:ea typeface="Inter" panose="02000503000000020004" pitchFamily="2" charset="0"/>
              <a:cs typeface="Times New Roman" panose="02020603050405020304" charset="0"/>
            </a:endParaRPr>
          </a:p>
        </p:txBody>
      </p:sp>
      <p:sp>
        <p:nvSpPr>
          <p:cNvPr id="39" name="文本框 49">
            <a:extLst>
              <a:ext uri="{FF2B5EF4-FFF2-40B4-BE49-F238E27FC236}">
                <a16:creationId xmlns:a16="http://schemas.microsoft.com/office/drawing/2014/main" id="{C259E405-64E8-9309-219E-9C609E35999F}"/>
              </a:ext>
            </a:extLst>
          </p:cNvPr>
          <p:cNvSpPr txBox="1"/>
          <p:nvPr/>
        </p:nvSpPr>
        <p:spPr>
          <a:xfrm>
            <a:off x="9298754" y="2664421"/>
            <a:ext cx="1879568" cy="276999"/>
          </a:xfrm>
          <a:prstGeom prst="rect">
            <a:avLst/>
          </a:prstGeom>
          <a:noFill/>
          <a:ln w="1270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chemeClr val="bg1"/>
                </a:solidFill>
                <a:effectLst/>
                <a:uLnTx/>
                <a:uFillTx/>
                <a:ea typeface="Inter" panose="02000503000000020004" pitchFamily="2" charset="0"/>
                <a:cs typeface="Times New Roman" panose="02020603050405020304" charset="0"/>
              </a:rPr>
              <a:t>Total revenue in 202</a:t>
            </a:r>
            <a:r>
              <a:rPr kumimoji="0" lang="en-US" sz="1200" b="0" i="0" u="none" strike="noStrike" kern="1200" cap="none" spc="0" normalizeH="0" baseline="0" noProof="0" dirty="0">
                <a:ln>
                  <a:noFill/>
                </a:ln>
                <a:solidFill>
                  <a:schemeClr val="bg1"/>
                </a:solidFill>
                <a:effectLst/>
                <a:uLnTx/>
                <a:uFillTx/>
                <a:ea typeface="Inter" panose="02000503000000020004" pitchFamily="2" charset="0"/>
                <a:cs typeface="Times New Roman" panose="02020603050405020304" charset="0"/>
              </a:rPr>
              <a:t>2</a:t>
            </a:r>
            <a:endParaRPr kumimoji="0" sz="1200" b="0" i="0" u="none" strike="noStrike" kern="1200" cap="none" spc="0" normalizeH="0" baseline="0" noProof="0" dirty="0">
              <a:ln>
                <a:noFill/>
              </a:ln>
              <a:solidFill>
                <a:schemeClr val="bg1"/>
              </a:solidFill>
              <a:effectLst/>
              <a:uLnTx/>
              <a:uFillTx/>
              <a:ea typeface="Inter" panose="02000503000000020004" pitchFamily="2" charset="0"/>
              <a:cs typeface="Times New Roman" panose="02020603050405020304" charset="0"/>
            </a:endParaRPr>
          </a:p>
        </p:txBody>
      </p:sp>
      <p:sp>
        <p:nvSpPr>
          <p:cNvPr id="40" name="文本框 50">
            <a:extLst>
              <a:ext uri="{FF2B5EF4-FFF2-40B4-BE49-F238E27FC236}">
                <a16:creationId xmlns:a16="http://schemas.microsoft.com/office/drawing/2014/main" id="{6A0371E8-3284-7117-A2C8-CF1E81C579CA}"/>
              </a:ext>
            </a:extLst>
          </p:cNvPr>
          <p:cNvSpPr txBox="1"/>
          <p:nvPr/>
        </p:nvSpPr>
        <p:spPr>
          <a:xfrm>
            <a:off x="7619552" y="3863056"/>
            <a:ext cx="1678975" cy="400110"/>
          </a:xfrm>
          <a:prstGeom prst="rect">
            <a:avLst/>
          </a:prstGeom>
          <a:noFill/>
          <a:ln w="1270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FFFF00"/>
                </a:solidFill>
                <a:effectLst/>
                <a:uLnTx/>
                <a:uFillTx/>
                <a:ea typeface="Inter" panose="02000503000000020004" pitchFamily="2" charset="0"/>
                <a:cs typeface="Times New Roman" panose="02020603050405020304" charset="0"/>
              </a:rPr>
              <a:t>190,000+</a:t>
            </a:r>
          </a:p>
        </p:txBody>
      </p:sp>
      <p:sp>
        <p:nvSpPr>
          <p:cNvPr id="41" name="文本框 51">
            <a:extLst>
              <a:ext uri="{FF2B5EF4-FFF2-40B4-BE49-F238E27FC236}">
                <a16:creationId xmlns:a16="http://schemas.microsoft.com/office/drawing/2014/main" id="{DFE1B593-D887-E5BE-64C6-ED6921107CB3}"/>
              </a:ext>
            </a:extLst>
          </p:cNvPr>
          <p:cNvSpPr txBox="1"/>
          <p:nvPr/>
        </p:nvSpPr>
        <p:spPr>
          <a:xfrm>
            <a:off x="9298754" y="3914157"/>
            <a:ext cx="1846580" cy="275590"/>
          </a:xfrm>
          <a:prstGeom prst="rect">
            <a:avLst/>
          </a:prstGeom>
          <a:noFill/>
          <a:ln w="12700">
            <a:noFill/>
          </a:ln>
        </p:spPr>
        <p:txBody>
          <a:bodyPr wrap="square" rtlCol="0">
            <a:spAutoFit/>
          </a:bodyPr>
          <a:lstStyle>
            <a:defPPr>
              <a:defRPr lang="zh-TW"/>
            </a:defPPr>
            <a:lvl1pPr marR="0" lvl="0" indent="0" fontAlgn="auto">
              <a:lnSpc>
                <a:spcPct val="100000"/>
              </a:lnSpc>
              <a:spcBef>
                <a:spcPts val="0"/>
              </a:spcBef>
              <a:spcAft>
                <a:spcPts val="0"/>
              </a:spcAft>
              <a:buClrTx/>
              <a:buSzTx/>
              <a:buFontTx/>
              <a:buNone/>
              <a:tabLst/>
              <a:defRPr kumimoji="0" sz="1200" b="0" i="0" u="none" strike="noStrike" cap="none" spc="0" normalizeH="0" baseline="0">
                <a:ln>
                  <a:noFill/>
                </a:ln>
                <a:solidFill>
                  <a:schemeClr val="bg1"/>
                </a:solidFill>
                <a:effectLst/>
                <a:uLnTx/>
                <a:uFillTx/>
                <a:ea typeface="思源黑体 CN Bold" panose="020B0800000000000000"/>
                <a:cs typeface="Times New Roman" panose="02020603050405020304" charset="0"/>
              </a:defRPr>
            </a:lvl1pPr>
          </a:lstStyle>
          <a:p>
            <a:r>
              <a:rPr lang="zh-CN" altLang="en-US" dirty="0"/>
              <a:t>Global employees</a:t>
            </a:r>
          </a:p>
        </p:txBody>
      </p:sp>
      <p:sp>
        <p:nvSpPr>
          <p:cNvPr id="42" name="文本框 52">
            <a:extLst>
              <a:ext uri="{FF2B5EF4-FFF2-40B4-BE49-F238E27FC236}">
                <a16:creationId xmlns:a16="http://schemas.microsoft.com/office/drawing/2014/main" id="{11780A7D-81F5-4051-560A-F8F0B8494DFB}"/>
              </a:ext>
            </a:extLst>
          </p:cNvPr>
          <p:cNvSpPr txBox="1"/>
          <p:nvPr/>
        </p:nvSpPr>
        <p:spPr>
          <a:xfrm>
            <a:off x="9298754" y="3301229"/>
            <a:ext cx="1879568" cy="276999"/>
          </a:xfrm>
          <a:prstGeom prst="rect">
            <a:avLst/>
          </a:prstGeom>
          <a:noFill/>
          <a:ln w="12700">
            <a:noFill/>
          </a:ln>
        </p:spPr>
        <p:txBody>
          <a:bodyPr wrap="square" rtlCol="0">
            <a:spAutoFit/>
          </a:bodyPr>
          <a:lstStyle>
            <a:defPPr>
              <a:defRPr lang="zh-TW"/>
            </a:defPPr>
            <a:lvl1pPr marR="0" lvl="0" indent="0" fontAlgn="auto">
              <a:lnSpc>
                <a:spcPct val="100000"/>
              </a:lnSpc>
              <a:spcBef>
                <a:spcPts val="0"/>
              </a:spcBef>
              <a:spcAft>
                <a:spcPts val="0"/>
              </a:spcAft>
              <a:buClrTx/>
              <a:buSzTx/>
              <a:buFontTx/>
              <a:buNone/>
              <a:tabLst/>
              <a:defRPr kumimoji="0" sz="1200" b="0" i="0" u="none" strike="noStrike" cap="none" spc="0" normalizeH="0" baseline="0">
                <a:ln>
                  <a:noFill/>
                </a:ln>
                <a:solidFill>
                  <a:schemeClr val="bg1"/>
                </a:solidFill>
                <a:effectLst/>
                <a:uLnTx/>
                <a:uFillTx/>
                <a:ea typeface="思源黑体 CN Bold" panose="020B0800000000000000"/>
                <a:cs typeface="Times New Roman" panose="02020603050405020304" charset="0"/>
              </a:defRPr>
            </a:lvl1pPr>
          </a:lstStyle>
          <a:p>
            <a:r>
              <a:rPr lang="en-US" dirty="0"/>
              <a:t>Number of patents </a:t>
            </a:r>
            <a:endParaRPr dirty="0"/>
          </a:p>
        </p:txBody>
      </p:sp>
      <p:grpSp>
        <p:nvGrpSpPr>
          <p:cNvPr id="43" name="组合 27">
            <a:extLst>
              <a:ext uri="{FF2B5EF4-FFF2-40B4-BE49-F238E27FC236}">
                <a16:creationId xmlns:a16="http://schemas.microsoft.com/office/drawing/2014/main" id="{08C8FE3D-4129-8F5D-1BE6-705A3D9D84F6}"/>
              </a:ext>
            </a:extLst>
          </p:cNvPr>
          <p:cNvGrpSpPr/>
          <p:nvPr/>
        </p:nvGrpSpPr>
        <p:grpSpPr>
          <a:xfrm>
            <a:off x="6846725" y="4393162"/>
            <a:ext cx="1782142" cy="1851182"/>
            <a:chOff x="6722610" y="3666617"/>
            <a:chExt cx="1782142" cy="1851182"/>
          </a:xfrm>
        </p:grpSpPr>
        <p:sp>
          <p:nvSpPr>
            <p:cNvPr id="44" name="文本框 40">
              <a:extLst>
                <a:ext uri="{FF2B5EF4-FFF2-40B4-BE49-F238E27FC236}">
                  <a16:creationId xmlns:a16="http://schemas.microsoft.com/office/drawing/2014/main" id="{E4F6F214-42CA-1A10-63D6-F6D873167A6B}"/>
                </a:ext>
              </a:extLst>
            </p:cNvPr>
            <p:cNvSpPr txBox="1"/>
            <p:nvPr/>
          </p:nvSpPr>
          <p:spPr>
            <a:xfrm>
              <a:off x="7414140" y="5061464"/>
              <a:ext cx="1090612" cy="400110"/>
            </a:xfrm>
            <a:prstGeom prst="rect">
              <a:avLst/>
            </a:prstGeom>
            <a:noFill/>
            <a:ln w="1270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FFFF00"/>
                  </a:solidFill>
                  <a:effectLst/>
                  <a:uLnTx/>
                  <a:uFillTx/>
                  <a:ea typeface="思源黑体 CN Heavy" panose="020B0A00000000000000" pitchFamily="34" charset="-122"/>
                  <a:cs typeface="+mn-cs"/>
                </a:rPr>
                <a:t>10+</a:t>
              </a:r>
            </a:p>
          </p:txBody>
        </p:sp>
        <p:sp>
          <p:nvSpPr>
            <p:cNvPr id="45" name="文本框 30">
              <a:extLst>
                <a:ext uri="{FF2B5EF4-FFF2-40B4-BE49-F238E27FC236}">
                  <a16:creationId xmlns:a16="http://schemas.microsoft.com/office/drawing/2014/main" id="{94B0EEAB-34C7-3BD2-80F3-39146B8B17B2}"/>
                </a:ext>
              </a:extLst>
            </p:cNvPr>
            <p:cNvSpPr txBox="1"/>
            <p:nvPr/>
          </p:nvSpPr>
          <p:spPr>
            <a:xfrm>
              <a:off x="7418324" y="3688937"/>
              <a:ext cx="705453" cy="400110"/>
            </a:xfrm>
            <a:prstGeom prst="rect">
              <a:avLst/>
            </a:prstGeom>
            <a:noFill/>
            <a:ln w="1270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FFFF00"/>
                  </a:solidFill>
                  <a:effectLst/>
                  <a:uLnTx/>
                  <a:uFillTx/>
                  <a:ea typeface="思源黑体 CN Heavy" panose="020B0A00000000000000" pitchFamily="34" charset="-122"/>
                  <a:cs typeface="+mn-cs"/>
                </a:rPr>
                <a:t>6</a:t>
              </a:r>
            </a:p>
          </p:txBody>
        </p:sp>
        <p:sp>
          <p:nvSpPr>
            <p:cNvPr id="46" name="椭圆 32">
              <a:extLst>
                <a:ext uri="{FF2B5EF4-FFF2-40B4-BE49-F238E27FC236}">
                  <a16:creationId xmlns:a16="http://schemas.microsoft.com/office/drawing/2014/main" id="{7570B824-9C2D-BBDC-5D53-07C0AEE915E2}"/>
                </a:ext>
              </a:extLst>
            </p:cNvPr>
            <p:cNvSpPr/>
            <p:nvPr/>
          </p:nvSpPr>
          <p:spPr>
            <a:xfrm>
              <a:off x="6722817" y="4315979"/>
              <a:ext cx="550701" cy="550701"/>
            </a:xfrm>
            <a:prstGeom prst="ellipse">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ea typeface="黑体" panose="02010600030101010101" pitchFamily="2" charset="-122"/>
                <a:cs typeface="+mn-cs"/>
              </a:endParaRPr>
            </a:p>
          </p:txBody>
        </p:sp>
        <p:sp>
          <p:nvSpPr>
            <p:cNvPr id="47" name="椭圆 33">
              <a:extLst>
                <a:ext uri="{FF2B5EF4-FFF2-40B4-BE49-F238E27FC236}">
                  <a16:creationId xmlns:a16="http://schemas.microsoft.com/office/drawing/2014/main" id="{C601EFDB-E789-F97C-5200-A2E8542A463B}"/>
                </a:ext>
              </a:extLst>
            </p:cNvPr>
            <p:cNvSpPr/>
            <p:nvPr/>
          </p:nvSpPr>
          <p:spPr>
            <a:xfrm>
              <a:off x="6722610" y="4967098"/>
              <a:ext cx="550701" cy="550701"/>
            </a:xfrm>
            <a:prstGeom prst="ellipse">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ea typeface="黑体" panose="02010600030101010101" pitchFamily="2" charset="-122"/>
                <a:cs typeface="+mn-cs"/>
              </a:endParaRPr>
            </a:p>
          </p:txBody>
        </p:sp>
        <p:sp>
          <p:nvSpPr>
            <p:cNvPr id="48" name="椭圆 34">
              <a:extLst>
                <a:ext uri="{FF2B5EF4-FFF2-40B4-BE49-F238E27FC236}">
                  <a16:creationId xmlns:a16="http://schemas.microsoft.com/office/drawing/2014/main" id="{67B7F5A8-42E3-7188-1B7E-CAEC68BACE23}"/>
                </a:ext>
              </a:extLst>
            </p:cNvPr>
            <p:cNvSpPr/>
            <p:nvPr/>
          </p:nvSpPr>
          <p:spPr>
            <a:xfrm>
              <a:off x="6722817" y="3666617"/>
              <a:ext cx="550701" cy="550701"/>
            </a:xfrm>
            <a:prstGeom prst="ellipse">
              <a:avLst/>
            </a:prstGeom>
            <a:solidFill>
              <a:srgbClr val="002F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ea typeface="黑体" panose="02010600030101010101" pitchFamily="2" charset="-122"/>
                <a:cs typeface="+mn-cs"/>
              </a:endParaRPr>
            </a:p>
          </p:txBody>
        </p:sp>
        <p:pic>
          <p:nvPicPr>
            <p:cNvPr id="49" name="图片 35">
              <a:extLst>
                <a:ext uri="{FF2B5EF4-FFF2-40B4-BE49-F238E27FC236}">
                  <a16:creationId xmlns:a16="http://schemas.microsoft.com/office/drawing/2014/main" id="{3901E59A-3D3F-79D1-3BCD-8B0224A6CAF2}"/>
                </a:ext>
              </a:extLst>
            </p:cNvPr>
            <p:cNvPicPr>
              <a:picLocks noChangeAspect="1"/>
            </p:cNvPicPr>
            <p:nvPr/>
          </p:nvPicPr>
          <p:blipFill>
            <a:blip r:embed="rId12" cstate="print">
              <a:duotone>
                <a:schemeClr val="accent5">
                  <a:shade val="45000"/>
                  <a:satMod val="135000"/>
                </a:schemeClr>
                <a:prstClr val="white"/>
              </a:duotone>
              <a:extLst>
                <a:ext uri="{BEBA8EAE-BF5A-486C-A8C5-ECC9F3942E4B}">
                  <a14:imgProps xmlns:a14="http://schemas.microsoft.com/office/drawing/2010/main">
                    <a14:imgLayer r:embed="rId1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797399" y="3739152"/>
              <a:ext cx="412074" cy="412074"/>
            </a:xfrm>
            <a:prstGeom prst="rect">
              <a:avLst/>
            </a:prstGeom>
          </p:spPr>
        </p:pic>
        <p:pic>
          <p:nvPicPr>
            <p:cNvPr id="50" name="图片 36">
              <a:extLst>
                <a:ext uri="{FF2B5EF4-FFF2-40B4-BE49-F238E27FC236}">
                  <a16:creationId xmlns:a16="http://schemas.microsoft.com/office/drawing/2014/main" id="{EB464F12-C406-26C4-3346-2BC75E4E07FA}"/>
                </a:ext>
              </a:extLst>
            </p:cNvPr>
            <p:cNvPicPr>
              <a:picLocks noChangeAspect="1"/>
            </p:cNvPicPr>
            <p:nvPr/>
          </p:nvPicPr>
          <p:blipFill>
            <a:blip r:embed="rId14" cstate="print">
              <a:duotone>
                <a:schemeClr val="accent5">
                  <a:shade val="45000"/>
                  <a:satMod val="135000"/>
                </a:schemeClr>
                <a:prstClr val="white"/>
              </a:duotone>
              <a:extLst>
                <a:ext uri="{BEBA8EAE-BF5A-486C-A8C5-ECC9F3942E4B}">
                  <a14:imgProps xmlns:a14="http://schemas.microsoft.com/office/drawing/2010/main">
                    <a14:imgLayer r:embed="rId15">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825558" y="4999729"/>
              <a:ext cx="383708" cy="383708"/>
            </a:xfrm>
            <a:prstGeom prst="rect">
              <a:avLst/>
            </a:prstGeom>
          </p:spPr>
        </p:pic>
        <p:pic>
          <p:nvPicPr>
            <p:cNvPr id="51" name="图片 33" descr="icons8-绿色科技-100">
              <a:extLst>
                <a:ext uri="{FF2B5EF4-FFF2-40B4-BE49-F238E27FC236}">
                  <a16:creationId xmlns:a16="http://schemas.microsoft.com/office/drawing/2014/main" id="{A7DEEBFB-AEF4-F004-146E-828CEEB2B027}"/>
                </a:ext>
              </a:extLst>
            </p:cNvPr>
            <p:cNvPicPr>
              <a:picLocks noChangeAspect="1"/>
            </p:cNvPicPr>
            <p:nvPr/>
          </p:nvPicPr>
          <p:blipFill>
            <a:blip r:embed="rId16" cstate="print">
              <a:extLst>
                <a:ext uri="{96DAC541-7B7A-43D3-8B79-37D633B846F1}">
                  <asvg:svgBlip xmlns:asvg="http://schemas.microsoft.com/office/drawing/2016/SVG/main" xmlns="" r:embed="rId17"/>
                </a:ext>
              </a:extLst>
            </a:blip>
            <a:stretch>
              <a:fillRect/>
            </a:stretch>
          </p:blipFill>
          <p:spPr>
            <a:xfrm>
              <a:off x="6876950" y="4420404"/>
              <a:ext cx="248694" cy="358459"/>
            </a:xfrm>
            <a:prstGeom prst="rect">
              <a:avLst/>
            </a:prstGeom>
          </p:spPr>
        </p:pic>
        <p:sp>
          <p:nvSpPr>
            <p:cNvPr id="52" name="文本框 38">
              <a:extLst>
                <a:ext uri="{FF2B5EF4-FFF2-40B4-BE49-F238E27FC236}">
                  <a16:creationId xmlns:a16="http://schemas.microsoft.com/office/drawing/2014/main" id="{D7BF54E6-258A-BAC9-3874-A9762A9D488D}"/>
                </a:ext>
              </a:extLst>
            </p:cNvPr>
            <p:cNvSpPr txBox="1"/>
            <p:nvPr/>
          </p:nvSpPr>
          <p:spPr>
            <a:xfrm>
              <a:off x="7422247" y="4419951"/>
              <a:ext cx="876651" cy="400110"/>
            </a:xfrm>
            <a:prstGeom prst="rect">
              <a:avLst/>
            </a:prstGeom>
            <a:noFill/>
            <a:ln w="1270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a:ln>
                    <a:noFill/>
                  </a:ln>
                  <a:solidFill>
                    <a:srgbClr val="FFFF00"/>
                  </a:solidFill>
                  <a:effectLst/>
                  <a:uLnTx/>
                  <a:uFillTx/>
                  <a:ea typeface="思源黑体 CN Heavy" panose="020B0A00000000000000" pitchFamily="34" charset="-122"/>
                  <a:cs typeface="+mn-cs"/>
                </a:rPr>
                <a:t>10</a:t>
              </a:r>
            </a:p>
          </p:txBody>
        </p:sp>
      </p:grpSp>
      <p:sp>
        <p:nvSpPr>
          <p:cNvPr id="53" name="文本框 53">
            <a:extLst>
              <a:ext uri="{FF2B5EF4-FFF2-40B4-BE49-F238E27FC236}">
                <a16:creationId xmlns:a16="http://schemas.microsoft.com/office/drawing/2014/main" id="{3EC53A17-55B2-1CA9-E45E-706899C5D5B1}"/>
              </a:ext>
            </a:extLst>
          </p:cNvPr>
          <p:cNvSpPr txBox="1"/>
          <p:nvPr/>
        </p:nvSpPr>
        <p:spPr>
          <a:xfrm>
            <a:off x="8246255" y="4497509"/>
            <a:ext cx="2736133" cy="276999"/>
          </a:xfrm>
          <a:prstGeom prst="rect">
            <a:avLst/>
          </a:prstGeom>
          <a:noFill/>
        </p:spPr>
        <p:txBody>
          <a:bodyPr wrap="square" rtlCol="0">
            <a:spAutoFit/>
          </a:bodyPr>
          <a:lstStyle>
            <a:defPPr>
              <a:defRPr lang="zh-TW"/>
            </a:defPPr>
            <a:lvl1pPr marR="0" lvl="0" indent="0" algn="just" fontAlgn="auto">
              <a:lnSpc>
                <a:spcPct val="100000"/>
              </a:lnSpc>
              <a:spcBef>
                <a:spcPts val="0"/>
              </a:spcBef>
              <a:spcAft>
                <a:spcPts val="0"/>
              </a:spcAft>
              <a:buClrTx/>
              <a:buSzTx/>
              <a:buFontTx/>
              <a:buNone/>
              <a:tabLst/>
              <a:defRPr kumimoji="0" sz="1200" b="0" i="0" u="none" strike="noStrike" cap="none" spc="0" normalizeH="0" baseline="0">
                <a:ln>
                  <a:noFill/>
                </a:ln>
                <a:solidFill>
                  <a:schemeClr val="bg1"/>
                </a:solidFill>
                <a:effectLst/>
                <a:uLnTx/>
                <a:uFillTx/>
                <a:ea typeface="Inter" panose="02000503000000020004" pitchFamily="2" charset="0"/>
                <a:cs typeface="Times New Roman" panose="02020603050405020304" charset="0"/>
              </a:defRPr>
            </a:lvl1pPr>
          </a:lstStyle>
          <a:p>
            <a:r>
              <a:rPr lang="zh-CN" altLang="en-US" dirty="0"/>
              <a:t>World</a:t>
            </a:r>
            <a:r>
              <a:rPr lang="en-US" altLang="zh-CN" dirty="0"/>
              <a:t>-</a:t>
            </a:r>
            <a:r>
              <a:rPr lang="zh-CN" altLang="en-US" dirty="0"/>
              <a:t>class </a:t>
            </a:r>
            <a:r>
              <a:rPr lang="en-US" altLang="zh-CN" dirty="0"/>
              <a:t>L</a:t>
            </a:r>
            <a:r>
              <a:rPr lang="zh-CN" altLang="en-US" dirty="0"/>
              <a:t>ighthouse factor</a:t>
            </a:r>
            <a:r>
              <a:rPr lang="en-US" altLang="zh-CN" dirty="0"/>
              <a:t>ies</a:t>
            </a:r>
          </a:p>
        </p:txBody>
      </p:sp>
      <p:sp>
        <p:nvSpPr>
          <p:cNvPr id="54" name="文字方塊 116">
            <a:extLst>
              <a:ext uri="{FF2B5EF4-FFF2-40B4-BE49-F238E27FC236}">
                <a16:creationId xmlns:a16="http://schemas.microsoft.com/office/drawing/2014/main" id="{0C3167BC-CC5B-EA21-5C15-9E285475F8C3}"/>
              </a:ext>
            </a:extLst>
          </p:cNvPr>
          <p:cNvSpPr txBox="1"/>
          <p:nvPr/>
        </p:nvSpPr>
        <p:spPr>
          <a:xfrm>
            <a:off x="8246255" y="5149728"/>
            <a:ext cx="2842318" cy="276999"/>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2400" b="1" i="0" u="none" strike="noStrike" cap="none" spc="0" normalizeH="0" baseline="0">
                <a:ln>
                  <a:noFill/>
                </a:ln>
                <a:solidFill>
                  <a:prstClr val="white"/>
                </a:solidFill>
                <a:effectLst/>
                <a:uLnTx/>
                <a:uFillTx/>
                <a:latin typeface="微软雅黑" panose="020B0503020204020204" pitchFamily="34" charset="-122"/>
                <a:ea typeface="微软雅黑" panose="020B0503020204020204" pitchFamily="34" charset="-122"/>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chemeClr val="bg1"/>
                </a:solidFill>
                <a:effectLst/>
                <a:uLnTx/>
                <a:uFillTx/>
                <a:latin typeface="+mn-lt"/>
                <a:ea typeface="Inter" panose="02000503000000020004" pitchFamily="2" charset="0"/>
                <a:cs typeface="Times New Roman" panose="02020603050405020304" charset="0"/>
              </a:rPr>
              <a:t>National / provincial </a:t>
            </a:r>
            <a:r>
              <a:rPr kumimoji="0" lang="en-US" sz="1200" b="0" i="0" u="none" strike="noStrike" kern="1200" cap="none" spc="0" normalizeH="0" baseline="0" noProof="0" dirty="0">
                <a:ln>
                  <a:noFill/>
                </a:ln>
                <a:solidFill>
                  <a:schemeClr val="bg1"/>
                </a:solidFill>
                <a:effectLst/>
                <a:uLnTx/>
                <a:uFillTx/>
                <a:latin typeface="+mn-lt"/>
                <a:ea typeface="Inter" panose="02000503000000020004" pitchFamily="2" charset="0"/>
                <a:cs typeface="Times New Roman" panose="02020603050405020304" charset="0"/>
              </a:rPr>
              <a:t>G</a:t>
            </a:r>
            <a:r>
              <a:rPr kumimoji="0" sz="1200" b="0" i="0" u="none" strike="noStrike" kern="1200" cap="none" spc="0" normalizeH="0" baseline="0" noProof="0" dirty="0">
                <a:ln>
                  <a:noFill/>
                </a:ln>
                <a:solidFill>
                  <a:schemeClr val="bg1"/>
                </a:solidFill>
                <a:effectLst/>
                <a:uLnTx/>
                <a:uFillTx/>
                <a:latin typeface="+mn-lt"/>
                <a:ea typeface="Inter" panose="02000503000000020004" pitchFamily="2" charset="0"/>
                <a:cs typeface="Times New Roman" panose="02020603050405020304" charset="0"/>
              </a:rPr>
              <a:t>reen factor</a:t>
            </a:r>
            <a:r>
              <a:rPr kumimoji="0" lang="en-US" sz="1200" b="0" i="0" u="none" strike="noStrike" kern="1200" cap="none" spc="0" normalizeH="0" baseline="0" noProof="0" dirty="0">
                <a:ln>
                  <a:noFill/>
                </a:ln>
                <a:solidFill>
                  <a:schemeClr val="bg1"/>
                </a:solidFill>
                <a:effectLst/>
                <a:uLnTx/>
                <a:uFillTx/>
                <a:latin typeface="+mn-lt"/>
                <a:ea typeface="Inter" panose="02000503000000020004" pitchFamily="2" charset="0"/>
                <a:cs typeface="Times New Roman" panose="02020603050405020304" charset="0"/>
              </a:rPr>
              <a:t>ies</a:t>
            </a:r>
          </a:p>
        </p:txBody>
      </p:sp>
      <p:sp>
        <p:nvSpPr>
          <p:cNvPr id="55" name="文本框 55">
            <a:extLst>
              <a:ext uri="{FF2B5EF4-FFF2-40B4-BE49-F238E27FC236}">
                <a16:creationId xmlns:a16="http://schemas.microsoft.com/office/drawing/2014/main" id="{37FE028F-78F8-D6D0-F5D4-A055CD2404AC}"/>
              </a:ext>
            </a:extLst>
          </p:cNvPr>
          <p:cNvSpPr txBox="1"/>
          <p:nvPr/>
        </p:nvSpPr>
        <p:spPr>
          <a:xfrm>
            <a:off x="8246255" y="5788009"/>
            <a:ext cx="2569602" cy="276999"/>
          </a:xfrm>
          <a:prstGeom prst="rect">
            <a:avLst/>
          </a:prstGeom>
          <a:noFill/>
          <a:ln w="1270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bg1"/>
                </a:solidFill>
                <a:effectLst/>
                <a:uLnTx/>
                <a:uFillTx/>
                <a:ea typeface="思源黑体 CN Bold" panose="020B0800000000000000"/>
                <a:cs typeface="Times New Roman" panose="02020603050405020304" charset="0"/>
              </a:rPr>
              <a:t>Fully automatic smart factor</a:t>
            </a:r>
            <a:r>
              <a:rPr kumimoji="0" lang="en-US" altLang="zh-CN" sz="1200" b="0" i="0" u="none" strike="noStrike" kern="1200" cap="none" spc="0" normalizeH="0" baseline="0" noProof="0" dirty="0">
                <a:ln>
                  <a:noFill/>
                </a:ln>
                <a:solidFill>
                  <a:schemeClr val="bg1"/>
                </a:solidFill>
                <a:effectLst/>
                <a:uLnTx/>
                <a:uFillTx/>
                <a:ea typeface="Inter" panose="02000503000000020004" pitchFamily="2" charset="0"/>
                <a:cs typeface="Times New Roman" panose="02020603050405020304" charset="0"/>
              </a:rPr>
              <a:t>ies</a:t>
            </a:r>
          </a:p>
        </p:txBody>
      </p:sp>
    </p:spTree>
    <p:extLst>
      <p:ext uri="{BB962C8B-B14F-4D97-AF65-F5344CB8AC3E}">
        <p14:creationId xmlns:p14="http://schemas.microsoft.com/office/powerpoint/2010/main" val="28362995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9">
            <a:extLst>
              <a:ext uri="{FF2B5EF4-FFF2-40B4-BE49-F238E27FC236}">
                <a16:creationId xmlns:a16="http://schemas.microsoft.com/office/drawing/2014/main" id="{6A4DD22B-1434-66C4-60B7-F1DF53437742}"/>
              </a:ext>
            </a:extLst>
          </p:cNvPr>
          <p:cNvSpPr txBox="1"/>
          <p:nvPr/>
        </p:nvSpPr>
        <p:spPr>
          <a:xfrm>
            <a:off x="10686575" y="5757486"/>
            <a:ext cx="1399180" cy="3952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8" tIns="35718" rIns="35718" bIns="35718" numCol="1" spcCol="3810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l" defTabSz="821690" rtl="0" eaLnBrk="1" fontAlgn="auto" latinLnBrk="0" hangingPunct="0">
              <a:lnSpc>
                <a:spcPct val="100000"/>
              </a:lnSpc>
              <a:spcBef>
                <a:spcPts val="0"/>
              </a:spcBef>
              <a:spcAft>
                <a:spcPts val="0"/>
              </a:spcAft>
              <a:buClrTx/>
              <a:buSzTx/>
              <a:buFontTx/>
              <a:buNone/>
              <a:defRPr/>
            </a:pPr>
            <a:r>
              <a:rPr kumimoji="0" lang="en-US" altLang="zh-CN" sz="1200" b="1" i="0" u="none" strike="noStrike" kern="1200" normalizeH="0" baseline="0" noProof="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Arial" panose="020B0604020202020204" pitchFamily="34" charset="0"/>
                <a:ea typeface="Inter" panose="02000503000000020004" pitchFamily="2" charset="0"/>
                <a:cs typeface="Arial" panose="020B0604020202020204" pitchFamily="34" charset="0"/>
                <a:sym typeface="Arial" panose="020B0604020202020204" pitchFamily="34" charset="0"/>
              </a:rPr>
              <a:t>IoT hardware</a:t>
            </a:r>
          </a:p>
          <a:p>
            <a:pPr marL="0" marR="0" lvl="0" indent="0" algn="l" defTabSz="821690" rtl="0" eaLnBrk="1" fontAlgn="auto" latinLnBrk="0" hangingPunct="0">
              <a:lnSpc>
                <a:spcPct val="100000"/>
              </a:lnSpc>
              <a:spcBef>
                <a:spcPts val="0"/>
              </a:spcBef>
              <a:spcAft>
                <a:spcPts val="0"/>
              </a:spcAft>
              <a:buClrTx/>
              <a:buSzTx/>
              <a:buFontTx/>
              <a:buNone/>
              <a:defRPr/>
            </a:pPr>
            <a:r>
              <a:rPr lang="en-US" altLang="zh-CN" sz="9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anose="020B0604020202020204" pitchFamily="34" charset="0"/>
                <a:ea typeface="Inter" panose="02000503000000020004" pitchFamily="2" charset="0"/>
                <a:cs typeface="Arial" panose="020B0604020202020204" pitchFamily="34" charset="0"/>
                <a:sym typeface="Arial" panose="020B0604020202020204" pitchFamily="34" charset="0"/>
              </a:rPr>
              <a:t>(Internet of Things)</a:t>
            </a:r>
            <a:endParaRPr kumimoji="0" lang="en-US" altLang="zh-CN" sz="900" b="1" i="0" u="none" strike="noStrike" kern="1200" normalizeH="0" baseline="0" noProof="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Arial" panose="020B0604020202020204" pitchFamily="34" charset="0"/>
              <a:ea typeface="Inter" panose="02000503000000020004" pitchFamily="2" charset="0"/>
              <a:cs typeface="Arial" panose="020B0604020202020204" pitchFamily="34" charset="0"/>
              <a:sym typeface="Arial" panose="020B0604020202020204" pitchFamily="34" charset="0"/>
            </a:endParaRPr>
          </a:p>
        </p:txBody>
      </p:sp>
      <p:grpSp>
        <p:nvGrpSpPr>
          <p:cNvPr id="57" name="组合 95">
            <a:extLst>
              <a:ext uri="{FF2B5EF4-FFF2-40B4-BE49-F238E27FC236}">
                <a16:creationId xmlns:a16="http://schemas.microsoft.com/office/drawing/2014/main" id="{28660018-9E1F-F3A8-56A9-000BB2E872D0}"/>
              </a:ext>
            </a:extLst>
          </p:cNvPr>
          <p:cNvGrpSpPr/>
          <p:nvPr/>
        </p:nvGrpSpPr>
        <p:grpSpPr>
          <a:xfrm>
            <a:off x="0" y="1751024"/>
            <a:ext cx="12192000" cy="1951703"/>
            <a:chOff x="2895897" y="1270795"/>
            <a:chExt cx="9269162" cy="1951703"/>
          </a:xfrm>
        </p:grpSpPr>
        <p:grpSp>
          <p:nvGrpSpPr>
            <p:cNvPr id="79" name="组合 44">
              <a:extLst>
                <a:ext uri="{FF2B5EF4-FFF2-40B4-BE49-F238E27FC236}">
                  <a16:creationId xmlns:a16="http://schemas.microsoft.com/office/drawing/2014/main" id="{56E6A077-4E9E-D9C0-63AD-B4B3BBE9FE70}"/>
                </a:ext>
              </a:extLst>
            </p:cNvPr>
            <p:cNvGrpSpPr/>
            <p:nvPr/>
          </p:nvGrpSpPr>
          <p:grpSpPr>
            <a:xfrm>
              <a:off x="8526134" y="1270795"/>
              <a:ext cx="3638925" cy="1943758"/>
              <a:chOff x="1539613" y="444952"/>
              <a:chExt cx="3638925" cy="1647812"/>
            </a:xfrm>
          </p:grpSpPr>
          <p:sp>
            <p:nvSpPr>
              <p:cNvPr id="88" name="圆角矩形 73">
                <a:extLst>
                  <a:ext uri="{FF2B5EF4-FFF2-40B4-BE49-F238E27FC236}">
                    <a16:creationId xmlns:a16="http://schemas.microsoft.com/office/drawing/2014/main" id="{452635B6-0789-0DA5-B556-26AF81FFB007}"/>
                  </a:ext>
                </a:extLst>
              </p:cNvPr>
              <p:cNvSpPr/>
              <p:nvPr/>
            </p:nvSpPr>
            <p:spPr>
              <a:xfrm>
                <a:off x="1920744" y="959157"/>
                <a:ext cx="2847824" cy="1133607"/>
              </a:xfrm>
              <a:prstGeom prst="roundRect">
                <a:avLst>
                  <a:gd name="adj" fmla="val 9912"/>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anose="020B0604020202020204" pitchFamily="34" charset="0"/>
                  <a:ea typeface="思源黑体 CN Normal" panose="020B0400000000000000" pitchFamily="34" charset="-122"/>
                  <a:cs typeface="Arial" panose="020B0604020202020204" pitchFamily="34" charset="0"/>
                </a:endParaRPr>
              </a:p>
            </p:txBody>
          </p:sp>
          <p:sp>
            <p:nvSpPr>
              <p:cNvPr id="89" name="文本框 48">
                <a:extLst>
                  <a:ext uri="{FF2B5EF4-FFF2-40B4-BE49-F238E27FC236}">
                    <a16:creationId xmlns:a16="http://schemas.microsoft.com/office/drawing/2014/main" id="{03D27884-DBE7-6BDE-5C22-D0F4D995DC3E}"/>
                  </a:ext>
                </a:extLst>
              </p:cNvPr>
              <p:cNvSpPr txBox="1"/>
              <p:nvPr/>
            </p:nvSpPr>
            <p:spPr>
              <a:xfrm>
                <a:off x="1539613" y="444952"/>
                <a:ext cx="3638925" cy="44355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45718" tIns="45718" rIns="45718" bIns="45718" numCol="1" spcCol="38100" rtlCol="0" fromWordArt="0" anchor="t" anchorCtr="0" forceAA="0" compatLnSpc="1">
                <a:spAutoFit/>
              </a:bodyPr>
              <a:lstStyle>
                <a:defPPr>
                  <a:defRPr lang="zh-TW"/>
                </a:defPPr>
                <a:lvl1pPr marR="0" lvl="0" indent="0" algn="ctr" defTabSz="685800" fontAlgn="auto">
                  <a:lnSpc>
                    <a:spcPct val="100000"/>
                  </a:lnSpc>
                  <a:spcBef>
                    <a:spcPts val="0"/>
                  </a:spcBef>
                  <a:spcAft>
                    <a:spcPts val="0"/>
                  </a:spcAft>
                  <a:buClrTx/>
                  <a:buSzTx/>
                  <a:buFontTx/>
                  <a:buNone/>
                  <a:tabLst/>
                  <a:defRPr sz="2800" b="1" kern="0">
                    <a:solidFill>
                      <a:schemeClr val="bg1"/>
                    </a:solidFill>
                    <a:ea typeface="Inter" panose="02000503000000020004" pitchFamily="2" charset="0"/>
                    <a:cs typeface="Arial" panose="020B0604020202020204" pitchFamily="34" charset="0"/>
                  </a:defRPr>
                </a:lvl1pPr>
              </a:lstStyle>
              <a:p>
                <a:r>
                  <a:rPr lang="en-US" altLang="zh-CN" dirty="0">
                    <a:sym typeface="+mn-ea"/>
                  </a:rPr>
                  <a:t>Industrial</a:t>
                </a:r>
                <a:r>
                  <a:rPr lang="zh-CN" altLang="en-US" dirty="0">
                    <a:sym typeface="+mn-ea"/>
                  </a:rPr>
                  <a:t> </a:t>
                </a:r>
                <a:r>
                  <a:rPr lang="en-US" altLang="zh-CN" dirty="0">
                    <a:sym typeface="+mn-ea"/>
                  </a:rPr>
                  <a:t>Internet</a:t>
                </a:r>
                <a:endParaRPr lang="zh-CN" altLang="en-US" dirty="0">
                  <a:sym typeface="+mn-ea"/>
                </a:endParaRPr>
              </a:p>
            </p:txBody>
          </p:sp>
          <p:sp>
            <p:nvSpPr>
              <p:cNvPr id="90" name="文本框 49">
                <a:extLst>
                  <a:ext uri="{FF2B5EF4-FFF2-40B4-BE49-F238E27FC236}">
                    <a16:creationId xmlns:a16="http://schemas.microsoft.com/office/drawing/2014/main" id="{071F4BD1-0135-6CBF-7A94-7F059A7E0B07}"/>
                  </a:ext>
                </a:extLst>
              </p:cNvPr>
              <p:cNvSpPr txBox="1"/>
              <p:nvPr/>
            </p:nvSpPr>
            <p:spPr>
              <a:xfrm>
                <a:off x="1906304" y="1125397"/>
                <a:ext cx="2811247" cy="704474"/>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schemeClr val="bg1"/>
                    </a:solidFill>
                    <a:effectLst/>
                    <a:uLnTx/>
                    <a:uFillTx/>
                    <a:latin typeface="Arial" panose="020B0604020202020204" pitchFamily="34" charset="0"/>
                    <a:ea typeface="思源黑体 CN Bold" panose="020B0800000000000000"/>
                    <a:cs typeface="Arial" panose="020B0604020202020204" pitchFamily="34" charset="0"/>
                    <a:sym typeface="Arial" panose="020B0604020202020204" pitchFamily="34" charset="0"/>
                  </a:rPr>
                  <a:t>Lighthouse factory overall solution</a:t>
                </a:r>
                <a:r>
                  <a:rPr kumimoji="0" lang="zh-CN" altLang="en-US" sz="12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rPr>
                  <a:t>, </a:t>
                </a:r>
                <a:endParaRPr kumimoji="0" lang="en-US" altLang="zh-CN" sz="12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1200" b="0" i="0" u="none" strike="noStrike" kern="1200" cap="none" spc="0" normalizeH="0" baseline="0" noProof="0" dirty="0">
                    <a:ln>
                      <a:noFill/>
                    </a:ln>
                    <a:solidFill>
                      <a:schemeClr val="bg1"/>
                    </a:solidFill>
                    <a:effectLst/>
                    <a:uLnTx/>
                    <a:uFillTx/>
                    <a:latin typeface="Arial" panose="020B0604020202020204" pitchFamily="34" charset="0"/>
                    <a:ea typeface="Inter" panose="02000503000000020004" pitchFamily="2" charset="0"/>
                    <a:cs typeface="Arial" panose="020B0604020202020204" pitchFamily="34" charset="0"/>
                  </a:rPr>
                  <a:t>hard and soft integrated products</a:t>
                </a:r>
                <a:r>
                  <a:rPr kumimoji="0" lang="zh-CN" altLang="en-US" sz="12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rPr>
                  <a:t>, </a:t>
                </a:r>
                <a:endParaRPr kumimoji="0" lang="en-US" altLang="zh-CN" sz="12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rPr>
                  <a:t>cloud and platform service, </a:t>
                </a:r>
                <a:endParaRPr kumimoji="0" lang="en-US" altLang="zh-CN" sz="1200" b="0" i="0" u="none" strike="noStrike" kern="1200" cap="none" spc="0" normalizeH="0" baseline="0" noProof="0" dirty="0">
                  <a:ln>
                    <a:noFill/>
                  </a:ln>
                  <a:solidFill>
                    <a:schemeClr val="bg1"/>
                  </a:solidFill>
                  <a:effectLst/>
                  <a:uLnTx/>
                  <a:uFillTx/>
                  <a:latin typeface="Arial" panose="020B0604020202020204" pitchFamily="34" charset="0"/>
                  <a:ea typeface="Inter" panose="02000503000000020004"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2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rPr>
                  <a:t>one station type</a:t>
                </a:r>
              </a:p>
            </p:txBody>
          </p:sp>
        </p:grpSp>
        <p:grpSp>
          <p:nvGrpSpPr>
            <p:cNvPr id="71" name="组合 52">
              <a:extLst>
                <a:ext uri="{FF2B5EF4-FFF2-40B4-BE49-F238E27FC236}">
                  <a16:creationId xmlns:a16="http://schemas.microsoft.com/office/drawing/2014/main" id="{9DBFB3B3-D218-9A59-3CE3-6C977D35938E}"/>
                </a:ext>
              </a:extLst>
            </p:cNvPr>
            <p:cNvGrpSpPr/>
            <p:nvPr/>
          </p:nvGrpSpPr>
          <p:grpSpPr>
            <a:xfrm>
              <a:off x="5705729" y="1270795"/>
              <a:ext cx="3131120" cy="1951701"/>
              <a:chOff x="1539614" y="444952"/>
              <a:chExt cx="3131120" cy="1654546"/>
            </a:xfrm>
          </p:grpSpPr>
          <p:sp>
            <p:nvSpPr>
              <p:cNvPr id="76" name="圆角矩形 73">
                <a:extLst>
                  <a:ext uri="{FF2B5EF4-FFF2-40B4-BE49-F238E27FC236}">
                    <a16:creationId xmlns:a16="http://schemas.microsoft.com/office/drawing/2014/main" id="{EF73ED58-283C-CB75-9277-17E2F968F730}"/>
                  </a:ext>
                </a:extLst>
              </p:cNvPr>
              <p:cNvSpPr/>
              <p:nvPr/>
            </p:nvSpPr>
            <p:spPr>
              <a:xfrm>
                <a:off x="1996576" y="965891"/>
                <a:ext cx="2444686" cy="1133607"/>
              </a:xfrm>
              <a:prstGeom prst="roundRect">
                <a:avLst>
                  <a:gd name="adj" fmla="val 9912"/>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anose="020B0604020202020204" pitchFamily="34" charset="0"/>
                  <a:ea typeface="思源黑体 CN Normal" panose="020B0400000000000000" pitchFamily="34" charset="-122"/>
                  <a:cs typeface="Arial" panose="020B0604020202020204" pitchFamily="34" charset="0"/>
                </a:endParaRPr>
              </a:p>
            </p:txBody>
          </p:sp>
          <p:sp>
            <p:nvSpPr>
              <p:cNvPr id="77" name="文本框 63">
                <a:extLst>
                  <a:ext uri="{FF2B5EF4-FFF2-40B4-BE49-F238E27FC236}">
                    <a16:creationId xmlns:a16="http://schemas.microsoft.com/office/drawing/2014/main" id="{68C88E2C-C9B2-3CE9-5C73-F476065CC6C4}"/>
                  </a:ext>
                </a:extLst>
              </p:cNvPr>
              <p:cNvSpPr txBox="1"/>
              <p:nvPr/>
            </p:nvSpPr>
            <p:spPr>
              <a:xfrm>
                <a:off x="1539614" y="444952"/>
                <a:ext cx="3131120" cy="44355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45718" tIns="45718" rIns="45718" bIns="45718" numCol="1" spcCol="38100" rtlCol="0" fromWordArt="0" anchor="t" anchorCtr="0" forceAA="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b="1" kern="0" dirty="0">
                    <a:solidFill>
                      <a:schemeClr val="bg1"/>
                    </a:solidFill>
                    <a:ea typeface="Inter" panose="02000503000000020004" pitchFamily="2" charset="0"/>
                    <a:cs typeface="Arial" panose="020B0604020202020204" pitchFamily="34" charset="0"/>
                    <a:sym typeface="+mn-ea"/>
                  </a:rPr>
                  <a:t>Cloud</a:t>
                </a:r>
                <a:endParaRPr lang="zh-CN" altLang="en-US" sz="2800" b="1" kern="0" dirty="0">
                  <a:solidFill>
                    <a:schemeClr val="bg1"/>
                  </a:solidFill>
                  <a:ea typeface="Inter" panose="02000503000000020004" pitchFamily="2" charset="0"/>
                  <a:cs typeface="Arial" panose="020B0604020202020204" pitchFamily="34" charset="0"/>
                  <a:sym typeface="+mn-ea"/>
                </a:endParaRPr>
              </a:p>
            </p:txBody>
          </p:sp>
          <p:sp>
            <p:nvSpPr>
              <p:cNvPr id="78" name="文本框 64">
                <a:extLst>
                  <a:ext uri="{FF2B5EF4-FFF2-40B4-BE49-F238E27FC236}">
                    <a16:creationId xmlns:a16="http://schemas.microsoft.com/office/drawing/2014/main" id="{7A80B892-A829-B43E-CD85-DF0AF83AC990}"/>
                  </a:ext>
                </a:extLst>
              </p:cNvPr>
              <p:cNvSpPr txBox="1"/>
              <p:nvPr/>
            </p:nvSpPr>
            <p:spPr>
              <a:xfrm>
                <a:off x="2053450" y="1092810"/>
                <a:ext cx="2305711" cy="80884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rPr>
                  <a:t>Cloud </a:t>
                </a:r>
                <a:r>
                  <a:rPr kumimoji="0" lang="en-US" altLang="zh-CN" sz="14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rPr>
                  <a:t>Computing</a:t>
                </a:r>
                <a:r>
                  <a:rPr kumimoji="0" lang="zh-CN" altLang="en-US" sz="14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rPr>
                  <a:t>, enterprise server, memory, </a:t>
                </a:r>
                <a:endParaRPr kumimoji="0" lang="en-US" altLang="zh-CN" sz="14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rPr>
                  <a:t>market occupy rate exceed 40%</a:t>
                </a:r>
              </a:p>
            </p:txBody>
          </p:sp>
        </p:grpSp>
        <p:grpSp>
          <p:nvGrpSpPr>
            <p:cNvPr id="66" name="组合 67">
              <a:extLst>
                <a:ext uri="{FF2B5EF4-FFF2-40B4-BE49-F238E27FC236}">
                  <a16:creationId xmlns:a16="http://schemas.microsoft.com/office/drawing/2014/main" id="{A4F10A5B-B580-1E20-FEA5-844639645B7B}"/>
                </a:ext>
              </a:extLst>
            </p:cNvPr>
            <p:cNvGrpSpPr/>
            <p:nvPr/>
          </p:nvGrpSpPr>
          <p:grpSpPr>
            <a:xfrm>
              <a:off x="2895897" y="1270795"/>
              <a:ext cx="3131120" cy="1951703"/>
              <a:chOff x="1539614" y="444952"/>
              <a:chExt cx="3131120" cy="1654546"/>
            </a:xfrm>
          </p:grpSpPr>
          <p:sp>
            <p:nvSpPr>
              <p:cNvPr id="68" name="圆角矩形 73">
                <a:extLst>
                  <a:ext uri="{FF2B5EF4-FFF2-40B4-BE49-F238E27FC236}">
                    <a16:creationId xmlns:a16="http://schemas.microsoft.com/office/drawing/2014/main" id="{63BC0846-699F-55BF-8750-F83764D6512E}"/>
                  </a:ext>
                </a:extLst>
              </p:cNvPr>
              <p:cNvSpPr/>
              <p:nvPr/>
            </p:nvSpPr>
            <p:spPr>
              <a:xfrm>
                <a:off x="1996576" y="965891"/>
                <a:ext cx="2444686" cy="1133607"/>
              </a:xfrm>
              <a:prstGeom prst="roundRect">
                <a:avLst>
                  <a:gd name="adj" fmla="val 9912"/>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Arial" panose="020B0604020202020204" pitchFamily="34" charset="0"/>
                  <a:ea typeface="思源黑体 CN Normal" panose="020B0400000000000000" pitchFamily="34" charset="-122"/>
                  <a:cs typeface="Arial" panose="020B0604020202020204" pitchFamily="34" charset="0"/>
                </a:endParaRPr>
              </a:p>
            </p:txBody>
          </p:sp>
          <p:sp>
            <p:nvSpPr>
              <p:cNvPr id="69" name="文本框 74">
                <a:extLst>
                  <a:ext uri="{FF2B5EF4-FFF2-40B4-BE49-F238E27FC236}">
                    <a16:creationId xmlns:a16="http://schemas.microsoft.com/office/drawing/2014/main" id="{5B185857-12FF-80E6-1450-8635D814F12C}"/>
                  </a:ext>
                </a:extLst>
              </p:cNvPr>
              <p:cNvSpPr txBox="1"/>
              <p:nvPr/>
            </p:nvSpPr>
            <p:spPr>
              <a:xfrm>
                <a:off x="1539614" y="444952"/>
                <a:ext cx="3131120" cy="44355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45718" tIns="45718" rIns="45718" bIns="45718" numCol="1" spcCol="38100" rtlCol="0" fromWordArt="0" anchor="t" anchorCtr="0" forceAA="0" compatLnSpc="1">
                <a:spAutoFit/>
              </a:bodyPr>
              <a:lstStyle>
                <a:defPPr>
                  <a:defRPr lang="zh-TW"/>
                </a:defPPr>
                <a:lvl1pPr marR="0" lvl="0" indent="0" algn="ctr" defTabSz="685800" fontAlgn="auto">
                  <a:lnSpc>
                    <a:spcPct val="100000"/>
                  </a:lnSpc>
                  <a:spcBef>
                    <a:spcPts val="0"/>
                  </a:spcBef>
                  <a:spcAft>
                    <a:spcPts val="0"/>
                  </a:spcAft>
                  <a:buClrTx/>
                  <a:buSzTx/>
                  <a:buFontTx/>
                  <a:buNone/>
                  <a:tabLst/>
                  <a:defRPr kumimoji="0" sz="2800" b="1" i="0" u="none" strike="noStrike" kern="0" cap="none" spc="0" normalizeH="0" baseline="0">
                    <a:ln>
                      <a:noFill/>
                    </a:ln>
                    <a:solidFill>
                      <a:schemeClr val="bg1"/>
                    </a:solidFill>
                    <a:effectLst/>
                    <a:uLnTx/>
                    <a:uFillTx/>
                    <a:ea typeface="Inter" panose="02000503000000020004" pitchFamily="2" charset="0"/>
                    <a:cs typeface="Arial" panose="020B0604020202020204" pitchFamily="34" charset="0"/>
                  </a:defRPr>
                </a:lvl1pPr>
              </a:lstStyle>
              <a:p>
                <a:r>
                  <a:rPr lang="en-US" altLang="zh-CN" dirty="0">
                    <a:sym typeface="+mn-ea"/>
                  </a:rPr>
                  <a:t>Network</a:t>
                </a:r>
              </a:p>
            </p:txBody>
          </p:sp>
          <p:sp>
            <p:nvSpPr>
              <p:cNvPr id="70" name="文本框 75">
                <a:extLst>
                  <a:ext uri="{FF2B5EF4-FFF2-40B4-BE49-F238E27FC236}">
                    <a16:creationId xmlns:a16="http://schemas.microsoft.com/office/drawing/2014/main" id="{3E737036-879D-9577-6329-8C7E9FD38B2C}"/>
                  </a:ext>
                </a:extLst>
              </p:cNvPr>
              <p:cNvSpPr txBox="1"/>
              <p:nvPr/>
            </p:nvSpPr>
            <p:spPr>
              <a:xfrm>
                <a:off x="1897271" y="1082997"/>
                <a:ext cx="2606985" cy="9914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rPr>
                  <a:t>Enterprise network equipment include the router, wireless network market occupy rate </a:t>
                </a:r>
                <a:endParaRPr kumimoji="0" lang="en-US" altLang="zh-CN" sz="14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rPr>
                  <a:t>exceed 3</a:t>
                </a:r>
                <a:r>
                  <a:rPr kumimoji="0" lang="en-US" altLang="zh-TW" sz="14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rPr>
                  <a:t>0</a:t>
                </a:r>
                <a:r>
                  <a:rPr kumimoji="0" lang="zh-CN" altLang="en-US" sz="1400" b="0" i="0" u="none" strike="noStrike" kern="1200" cap="none" spc="0" normalizeH="0" baseline="0" noProof="0" dirty="0">
                    <a:ln>
                      <a:noFill/>
                    </a:ln>
                    <a:solidFill>
                      <a:schemeClr val="bg1"/>
                    </a:solidFill>
                    <a:effectLst/>
                    <a:uLnTx/>
                    <a:uFillTx/>
                    <a:latin typeface="Arial" panose="020B0604020202020204" pitchFamily="34" charset="0"/>
                    <a:ea typeface="思源黑体 CN Normal" panose="020B0400000000000000" pitchFamily="34" charset="-122"/>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400" b="0" i="0" u="none" strike="noStrike" kern="1200" cap="none" spc="0" normalizeH="0" baseline="0" noProof="0" dirty="0">
                  <a:ln>
                    <a:noFill/>
                  </a:ln>
                  <a:solidFill>
                    <a:schemeClr val="bg1"/>
                  </a:solidFill>
                  <a:effectLst/>
                  <a:uLnTx/>
                  <a:uFillTx/>
                  <a:latin typeface="Arial" panose="020B0604020202020204" pitchFamily="34" charset="0"/>
                  <a:ea typeface="思源黑体 CN Heavy" panose="020B0A00000000000000" pitchFamily="34" charset="-122"/>
                  <a:cs typeface="Arial" panose="020B0604020202020204" pitchFamily="34" charset="0"/>
                </a:endParaRPr>
              </a:p>
            </p:txBody>
          </p:sp>
        </p:grpSp>
      </p:grpSp>
      <p:sp>
        <p:nvSpPr>
          <p:cNvPr id="91" name="標題 1">
            <a:extLst>
              <a:ext uri="{FF2B5EF4-FFF2-40B4-BE49-F238E27FC236}">
                <a16:creationId xmlns:a16="http://schemas.microsoft.com/office/drawing/2014/main" id="{E530B53C-D15E-F301-A065-53F698263E4A}"/>
              </a:ext>
            </a:extLst>
          </p:cNvPr>
          <p:cNvSpPr txBox="1"/>
          <p:nvPr/>
        </p:nvSpPr>
        <p:spPr>
          <a:xfrm>
            <a:off x="163648" y="64592"/>
            <a:ext cx="9586943" cy="473008"/>
          </a:xfrm>
          <a:prstGeom prst="rect">
            <a:avLst/>
          </a:prstGeom>
          <a:noFill/>
          <a:ln w="9525">
            <a:noFill/>
          </a:ln>
        </p:spPr>
        <p:txBody>
          <a:bodyPr lIns="78344" tIns="39172" rIns="78344" bIns="39172" anchor="ctr"/>
          <a:lstStyle>
            <a:defPPr>
              <a:defRPr lang="zh-TW"/>
            </a:defPPr>
            <a:lvl1pPr marR="0" lvl="0" defTabSz="912813" fontAlgn="auto">
              <a:lnSpc>
                <a:spcPct val="90000"/>
              </a:lnSpc>
              <a:spcBef>
                <a:spcPct val="0"/>
              </a:spcBef>
              <a:spcAft>
                <a:spcPts val="0"/>
              </a:spcAft>
              <a:buClrTx/>
              <a:buSzTx/>
              <a:tabLst/>
              <a:defRPr sz="3000" b="1">
                <a:solidFill>
                  <a:prstClr val="white"/>
                </a:solidFill>
                <a:latin typeface="Calibri Light (Headings)"/>
                <a:ea typeface="Tahoma" pitchFamily="34" charset="0"/>
                <a:cs typeface="Tahoma" pitchFamily="34" charset="0"/>
              </a:defRPr>
            </a:lvl1pPr>
          </a:lstStyle>
          <a:p>
            <a:r>
              <a:rPr lang="en-US" altLang="zh-CN" dirty="0">
                <a:sym typeface="微软雅黑" panose="020B0503020204020204" pitchFamily="34" charset="-122"/>
              </a:rPr>
              <a:t>Core Business</a:t>
            </a:r>
            <a:endParaRPr lang="zh-CN" altLang="en-US" dirty="0">
              <a:sym typeface="微软雅黑" panose="020B0503020204020204" pitchFamily="34" charset="-122"/>
            </a:endParaRPr>
          </a:p>
        </p:txBody>
      </p:sp>
      <p:sp>
        <p:nvSpPr>
          <p:cNvPr id="93" name="文字方塊 27">
            <a:extLst>
              <a:ext uri="{FF2B5EF4-FFF2-40B4-BE49-F238E27FC236}">
                <a16:creationId xmlns:a16="http://schemas.microsoft.com/office/drawing/2014/main" id="{816FC977-5763-F7FB-97C6-59AC139D6808}"/>
              </a:ext>
            </a:extLst>
          </p:cNvPr>
          <p:cNvSpPr txBox="1"/>
          <p:nvPr/>
        </p:nvSpPr>
        <p:spPr>
          <a:xfrm>
            <a:off x="852924" y="884708"/>
            <a:ext cx="10428093" cy="7078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77796" marR="0" lvl="0" indent="-177796" algn="l" defTabSz="60956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TW" sz="2000" b="1" i="0" u="none" strike="noStrike" kern="1200" cap="none" spc="0" normalizeH="0" baseline="0" noProof="0" dirty="0" err="1">
                <a:ln>
                  <a:noFill/>
                </a:ln>
                <a:solidFill>
                  <a:schemeClr val="bg1"/>
                </a:solidFill>
                <a:effectLst/>
                <a:uLnTx/>
                <a:uFillTx/>
                <a:latin typeface="Calibri"/>
                <a:ea typeface="新細明體" panose="02020500000000000000" pitchFamily="18" charset="-120"/>
                <a:cs typeface="+mn-cs"/>
              </a:rPr>
              <a:t>Fii’s</a:t>
            </a:r>
            <a:r>
              <a:rPr kumimoji="0" lang="en-US" altLang="zh-TW" sz="2000" b="1" i="0" u="none" strike="noStrike" kern="1200" cap="none" spc="0" normalizeH="0" baseline="0" noProof="0" dirty="0">
                <a:ln>
                  <a:noFill/>
                </a:ln>
                <a:solidFill>
                  <a:schemeClr val="bg1"/>
                </a:solidFill>
                <a:effectLst/>
                <a:uLnTx/>
                <a:uFillTx/>
                <a:latin typeface="Calibri"/>
                <a:ea typeface="新細明體" panose="02020500000000000000" pitchFamily="18" charset="-120"/>
                <a:cs typeface="+mn-cs"/>
              </a:rPr>
              <a:t> revenue share by segment in 2022: Communication and Mobile Network Equipment: USD$43B (58%) ; Cloud Computing: USD$31B (41%) ; Industrial Internet: USD$0.3B (&lt;1%)</a:t>
            </a:r>
          </a:p>
        </p:txBody>
      </p:sp>
      <p:pic>
        <p:nvPicPr>
          <p:cNvPr id="18" name="图片 7">
            <a:extLst>
              <a:ext uri="{FF2B5EF4-FFF2-40B4-BE49-F238E27FC236}">
                <a16:creationId xmlns:a16="http://schemas.microsoft.com/office/drawing/2014/main" id="{E92227FE-144D-EFC8-A672-C126BD13BF8D}"/>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3172" t="14909" r="2161" b="2280"/>
          <a:stretch>
            <a:fillRect/>
          </a:stretch>
        </p:blipFill>
        <p:spPr>
          <a:xfrm>
            <a:off x="7843729" y="4039140"/>
            <a:ext cx="2800664" cy="2013317"/>
          </a:xfrm>
          <a:prstGeom prst="roundRect">
            <a:avLst>
              <a:gd name="adj" fmla="val 0"/>
            </a:avLst>
          </a:prstGeom>
          <a:effectLst/>
        </p:spPr>
      </p:pic>
      <p:sp>
        <p:nvSpPr>
          <p:cNvPr id="20" name="文本框 10">
            <a:extLst>
              <a:ext uri="{FF2B5EF4-FFF2-40B4-BE49-F238E27FC236}">
                <a16:creationId xmlns:a16="http://schemas.microsoft.com/office/drawing/2014/main" id="{7D549178-6376-E167-20CB-A05C4CEB4543}"/>
              </a:ext>
            </a:extLst>
          </p:cNvPr>
          <p:cNvSpPr txBox="1"/>
          <p:nvPr/>
        </p:nvSpPr>
        <p:spPr>
          <a:xfrm>
            <a:off x="10754217" y="5018380"/>
            <a:ext cx="1070665" cy="25680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8" tIns="35718" rIns="35718" bIns="35718" numCol="1" spcCol="3810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just" defTabSz="821690" rtl="0" eaLnBrk="1" fontAlgn="auto" latinLnBrk="0" hangingPunct="0">
              <a:lnSpc>
                <a:spcPct val="100000"/>
              </a:lnSpc>
              <a:spcBef>
                <a:spcPts val="0"/>
              </a:spcBef>
              <a:spcAft>
                <a:spcPts val="0"/>
              </a:spcAft>
              <a:buClrTx/>
              <a:buSzTx/>
              <a:buFontTx/>
              <a:buNone/>
              <a:defRPr/>
            </a:pPr>
            <a:r>
              <a:rPr kumimoji="0" lang="en-US" altLang="zh-CN" sz="1200" b="1" i="0" u="none" strike="noStrike" kern="1200" normalizeH="0" baseline="0" noProof="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Arial" panose="020B0604020202020204" pitchFamily="34" charset="0"/>
                <a:ea typeface="Inter" panose="02000503000000020004" pitchFamily="2" charset="0"/>
                <a:cs typeface="Arial" panose="020B0604020202020204" pitchFamily="34" charset="0"/>
                <a:sym typeface="Arial" panose="020B0604020202020204" pitchFamily="34" charset="0"/>
              </a:rPr>
              <a:t>D</a:t>
            </a:r>
            <a:r>
              <a:rPr kumimoji="0" lang="zh-CN" altLang="en-US" sz="1200" b="1" i="0" u="none" strike="noStrike" kern="1200" normalizeH="0" baseline="0" noProof="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Arial" panose="020B0604020202020204" pitchFamily="34" charset="0"/>
                <a:ea typeface="思源黑体 CN Bold" panose="020B0800000000000000"/>
                <a:cs typeface="Arial" panose="020B0604020202020204" pitchFamily="34" charset="0"/>
                <a:sym typeface="Arial" panose="020B0604020202020204" pitchFamily="34" charset="0"/>
              </a:rPr>
              <a:t>igital base</a:t>
            </a:r>
          </a:p>
        </p:txBody>
      </p:sp>
      <p:sp>
        <p:nvSpPr>
          <p:cNvPr id="21" name="文本框 11">
            <a:extLst>
              <a:ext uri="{FF2B5EF4-FFF2-40B4-BE49-F238E27FC236}">
                <a16:creationId xmlns:a16="http://schemas.microsoft.com/office/drawing/2014/main" id="{F83156BD-F369-9100-C98B-44AD66EEAB2B}"/>
              </a:ext>
            </a:extLst>
          </p:cNvPr>
          <p:cNvSpPr txBox="1"/>
          <p:nvPr/>
        </p:nvSpPr>
        <p:spPr>
          <a:xfrm>
            <a:off x="10667133" y="4043194"/>
            <a:ext cx="973324" cy="3286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8" tIns="35718" rIns="35718" bIns="35718" numCol="1" spcCol="3810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821690" rtl="0" fontAlgn="auto" hangingPunct="0">
              <a:lnSpc>
                <a:spcPts val="960"/>
              </a:lnSpc>
              <a:spcBef>
                <a:spcPts val="0"/>
              </a:spcBef>
              <a:spcAft>
                <a:spcPts val="0"/>
              </a:spcAft>
              <a:buClrTx/>
              <a:buSzTx/>
              <a:buFontTx/>
              <a:buNone/>
              <a:defRPr/>
            </a:pPr>
            <a:r>
              <a:rPr kumimoji="0" lang="zh-CN" altLang="en-US" sz="1200" b="1" i="0" u="none" strike="noStrike" kern="1200" normalizeH="0" baseline="0" noProof="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Arial" panose="020B0604020202020204" pitchFamily="34" charset="0"/>
                <a:ea typeface="思源黑体 CN Bold" panose="020B0800000000000000"/>
                <a:cs typeface="Arial" panose="020B0604020202020204" pitchFamily="34" charset="0"/>
                <a:sym typeface="Arial" panose="020B0604020202020204" pitchFamily="34" charset="0"/>
              </a:rPr>
              <a:t>Scenario application</a:t>
            </a:r>
          </a:p>
        </p:txBody>
      </p:sp>
      <p:sp>
        <p:nvSpPr>
          <p:cNvPr id="22" name="箭头: 右 101">
            <a:extLst>
              <a:ext uri="{FF2B5EF4-FFF2-40B4-BE49-F238E27FC236}">
                <a16:creationId xmlns:a16="http://schemas.microsoft.com/office/drawing/2014/main" id="{3341526F-3277-7916-850E-74D0406ED74C}"/>
              </a:ext>
            </a:extLst>
          </p:cNvPr>
          <p:cNvSpPr/>
          <p:nvPr/>
        </p:nvSpPr>
        <p:spPr>
          <a:xfrm rot="16200000">
            <a:off x="10950898" y="4393327"/>
            <a:ext cx="427795" cy="510122"/>
          </a:xfrm>
          <a:prstGeom prst="rightArrow">
            <a:avLst/>
          </a:prstGeom>
          <a:solidFill>
            <a:srgbClr val="FFFFFF"/>
          </a:solidFill>
          <a:ln w="6350" cap="flat">
            <a:solidFill>
              <a:srgbClr val="00EDF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8" tIns="35718" rIns="35718" bIns="35718" numCol="1" spcCol="38100" rtlCol="0" anchor="ctr">
            <a:spAutoFit/>
          </a:bodyPr>
          <a:lstStyle/>
          <a:p>
            <a:pPr marL="0" marR="0" lvl="0" indent="0" algn="just" defTabSz="821690" rtl="0" eaLnBrk="1" fontAlgn="auto" latinLnBrk="0" hangingPunct="0">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sym typeface="Arial" panose="020B0604020202020204" pitchFamily="34" charset="0"/>
            </a:endParaRPr>
          </a:p>
        </p:txBody>
      </p:sp>
      <p:sp>
        <p:nvSpPr>
          <p:cNvPr id="23" name="箭头: 右 101">
            <a:extLst>
              <a:ext uri="{FF2B5EF4-FFF2-40B4-BE49-F238E27FC236}">
                <a16:creationId xmlns:a16="http://schemas.microsoft.com/office/drawing/2014/main" id="{CB8247AC-8803-2C24-DF63-B46B186ED07E}"/>
              </a:ext>
            </a:extLst>
          </p:cNvPr>
          <p:cNvSpPr/>
          <p:nvPr/>
        </p:nvSpPr>
        <p:spPr>
          <a:xfrm rot="16200000">
            <a:off x="10964133" y="5276521"/>
            <a:ext cx="403114" cy="510122"/>
          </a:xfrm>
          <a:prstGeom prst="rightArrow">
            <a:avLst/>
          </a:prstGeom>
          <a:solidFill>
            <a:srgbClr val="FFFFFF"/>
          </a:solidFill>
          <a:ln w="6350" cap="flat">
            <a:solidFill>
              <a:srgbClr val="00EDF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8" tIns="35718" rIns="35718" bIns="35718" numCol="1" spcCol="38100" rtlCol="0" anchor="ctr">
            <a:spAutoFit/>
          </a:bodyPr>
          <a:lstStyle/>
          <a:p>
            <a:pPr marL="0" marR="0" lvl="0" indent="0" algn="just" defTabSz="821690" rtl="0" eaLnBrk="1" fontAlgn="auto" latinLnBrk="0" hangingPunct="0">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sym typeface="Arial" panose="020B0604020202020204" pitchFamily="34" charset="0"/>
            </a:endParaRPr>
          </a:p>
        </p:txBody>
      </p:sp>
      <p:grpSp>
        <p:nvGrpSpPr>
          <p:cNvPr id="27" name="Group 26"/>
          <p:cNvGrpSpPr/>
          <p:nvPr/>
        </p:nvGrpSpPr>
        <p:grpSpPr>
          <a:xfrm>
            <a:off x="4397829" y="3918857"/>
            <a:ext cx="3107636" cy="2298298"/>
            <a:chOff x="6158085" y="3917940"/>
            <a:chExt cx="2552065" cy="2037958"/>
          </a:xfrm>
        </p:grpSpPr>
        <p:pic>
          <p:nvPicPr>
            <p:cNvPr id="24" name="圖片 13">
              <a:extLst>
                <a:ext uri="{FF2B5EF4-FFF2-40B4-BE49-F238E27FC236}">
                  <a16:creationId xmlns:a16="http://schemas.microsoft.com/office/drawing/2014/main" id="{5827821B-EEA6-5B4C-ACE1-9077588127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07804" y="3938061"/>
              <a:ext cx="1185190" cy="735602"/>
            </a:xfrm>
            <a:prstGeom prst="rect">
              <a:avLst/>
            </a:prstGeom>
          </p:spPr>
        </p:pic>
        <p:pic>
          <p:nvPicPr>
            <p:cNvPr id="25" name="圖片 12">
              <a:extLst>
                <a:ext uri="{FF2B5EF4-FFF2-40B4-BE49-F238E27FC236}">
                  <a16:creationId xmlns:a16="http://schemas.microsoft.com/office/drawing/2014/main" id="{EB2EBD3F-AA47-32A4-2921-75A366A0457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158085" y="4618664"/>
              <a:ext cx="2552065" cy="1337234"/>
            </a:xfrm>
            <a:prstGeom prst="rect">
              <a:avLst/>
            </a:prstGeom>
          </p:spPr>
        </p:pic>
        <p:pic>
          <p:nvPicPr>
            <p:cNvPr id="26" name="Picture 8" descr="Secod slide">
              <a:extLst>
                <a:ext uri="{FF2B5EF4-FFF2-40B4-BE49-F238E27FC236}">
                  <a16:creationId xmlns:a16="http://schemas.microsoft.com/office/drawing/2014/main" id="{30AE2B21-75C5-CEC0-6DE4-D5D652F88ADF}"/>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1146">
                          <a14:foregroundMark x1="91667" y1="31389" x2="91146" y2="53333"/>
                          <a14:foregroundMark x1="91146" y1="53333" x2="91042" y2="54074"/>
                          <a14:foregroundMark x1="36146" y1="69352" x2="56094" y2="70278"/>
                          <a14:foregroundMark x1="61582" y1="73241" x2="59165" y2="73241"/>
                          <a14:foregroundMark x1="65000" y1="73241" x2="62664" y2="73241"/>
                          <a14:foregroundMark x1="40365" y1="70093" x2="49271" y2="71667"/>
                          <a14:foregroundMark x1="59896" y1="71852" x2="53490" y2="70833"/>
                          <a14:foregroundMark x1="64583" y1="72593" x2="58281" y2="71389"/>
                          <a14:foregroundMark x1="62135" y1="70093" x2="45417" y2="65463"/>
                          <a14:foregroundMark x1="65677" y1="16574" x2="67969" y2="23333"/>
                          <a14:backgroundMark x1="60938" y1="74815" x2="62500" y2="75370"/>
                          <a14:backgroundMark x1="56458" y1="73796" x2="58854" y2="74074"/>
                        </a14:backgroundRemoval>
                      </a14:imgEffect>
                    </a14:imgLayer>
                  </a14:imgProps>
                </a:ext>
                <a:ext uri="{28A0092B-C50C-407E-A947-70E740481C1C}">
                  <a14:useLocalDpi xmlns:a14="http://schemas.microsoft.com/office/drawing/2010/main"/>
                </a:ext>
              </a:extLst>
            </a:blip>
            <a:srcRect/>
            <a:stretch>
              <a:fillRect/>
            </a:stretch>
          </p:blipFill>
          <p:spPr bwMode="auto">
            <a:xfrm>
              <a:off x="6858530" y="3917940"/>
              <a:ext cx="1800681" cy="942581"/>
            </a:xfrm>
            <a:prstGeom prst="rect">
              <a:avLst/>
            </a:prstGeom>
            <a:noFill/>
            <a:extLst>
              <a:ext uri="{909E8E84-426E-40DD-AFC4-6F175D3DCCD1}">
                <a14:hiddenFill xmlns:a14="http://schemas.microsoft.com/office/drawing/2010/main">
                  <a:solidFill>
                    <a:srgbClr val="FFFFFF"/>
                  </a:solidFill>
                </a14:hiddenFill>
              </a:ext>
            </a:extLst>
          </p:spPr>
        </p:pic>
      </p:grpSp>
      <p:pic>
        <p:nvPicPr>
          <p:cNvPr id="28" name="图片 24" descr="图片包含 室内, 电脑, 桌子, 监控&#10;&#10;描述已自动生成">
            <a:extLst>
              <a:ext uri="{FF2B5EF4-FFF2-40B4-BE49-F238E27FC236}">
                <a16:creationId xmlns:a16="http://schemas.microsoft.com/office/drawing/2014/main" id="{B561FAF0-059F-C9E7-95FA-E0D0CFA84C28}"/>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b="-994"/>
          <a:stretch>
            <a:fillRect/>
          </a:stretch>
        </p:blipFill>
        <p:spPr>
          <a:xfrm>
            <a:off x="707507" y="3928317"/>
            <a:ext cx="2993636" cy="2191409"/>
          </a:xfrm>
          <a:prstGeom prst="rect">
            <a:avLst/>
          </a:prstGeom>
        </p:spPr>
      </p:pic>
    </p:spTree>
    <p:extLst>
      <p:ext uri="{BB962C8B-B14F-4D97-AF65-F5344CB8AC3E}">
        <p14:creationId xmlns:p14="http://schemas.microsoft.com/office/powerpoint/2010/main" val="2087481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Picture 10" descr="cloud computing」的圖片搜尋結果"/>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6029509" y="1051885"/>
            <a:ext cx="5698319" cy="1902294"/>
          </a:xfrm>
          <a:prstGeom prst="rect">
            <a:avLst/>
          </a:prstGeom>
          <a:blipFill>
            <a:blip r:embed="rId3" cstate="print"/>
            <a:stretch>
              <a:fillRect/>
            </a:stretch>
          </a:blipFill>
          <a:ln w="12700">
            <a:solidFill>
              <a:srgbClr val="C8C8C8"/>
            </a:solidFill>
          </a:ln>
          <a:effectLst>
            <a:outerShdw blurRad="127000" dist="63500" dir="2700000" algn="ctr" rotWithShape="0">
              <a:schemeClr val="tx1">
                <a:alpha val="40000"/>
              </a:schemeClr>
            </a:outerShdw>
          </a:effectLst>
        </p:spPr>
      </p:pic>
      <p:pic>
        <p:nvPicPr>
          <p:cNvPr id="118" name="Picture 8" descr="industry iot」的圖片搜尋結果"/>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04800" y="1052770"/>
            <a:ext cx="5943816" cy="1759496"/>
          </a:xfrm>
          <a:prstGeom prst="rect">
            <a:avLst/>
          </a:prstGeom>
          <a:blipFill>
            <a:blip r:embed="rId3" cstate="print"/>
            <a:stretch>
              <a:fillRect/>
            </a:stretch>
          </a:blipFill>
          <a:ln w="12700">
            <a:solidFill>
              <a:srgbClr val="C8C8C8"/>
            </a:solidFill>
          </a:ln>
          <a:effectLst>
            <a:outerShdw blurRad="127000" dist="63500" dir="2700000" algn="ctr" rotWithShape="0">
              <a:schemeClr val="tx1">
                <a:alpha val="40000"/>
              </a:schemeClr>
            </a:outerShdw>
          </a:effectLst>
        </p:spPr>
      </p:pic>
      <p:sp>
        <p:nvSpPr>
          <p:cNvPr id="122" name="Rechteck 48"/>
          <p:cNvSpPr/>
          <p:nvPr/>
        </p:nvSpPr>
        <p:spPr bwMode="auto">
          <a:xfrm>
            <a:off x="284574" y="2711019"/>
            <a:ext cx="5950187" cy="3600571"/>
          </a:xfrm>
          <a:prstGeom prst="rect">
            <a:avLst/>
          </a:prstGeom>
          <a:solidFill>
            <a:schemeClr val="accent5">
              <a:lumMod val="20000"/>
              <a:lumOff val="80000"/>
            </a:schemeClr>
          </a:solidFill>
          <a:ln w="12700">
            <a:solidFill>
              <a:srgbClr val="C0C0C0"/>
            </a:solidFill>
            <a:miter lim="800000"/>
            <a:headEnd/>
            <a:tailEnd/>
          </a:ln>
          <a:effectLst>
            <a:outerShdw blurRad="127000" dist="63500" dir="2700000" algn="tl" rotWithShape="0">
              <a:prstClr val="black">
                <a:alpha val="40000"/>
              </a:prstClr>
            </a:outerShdw>
          </a:effectLst>
        </p:spPr>
        <p:txBody>
          <a:bodyPr lIns="95275" tIns="95275" rIns="127033" bIns="63516"/>
          <a:lstStyle/>
          <a:p>
            <a:pPr marL="0" marR="0" lvl="0" indent="0" algn="l" defTabSz="898968" rtl="0" eaLnBrk="1" fontAlgn="auto" latinLnBrk="0" hangingPunct="1">
              <a:lnSpc>
                <a:spcPct val="95000"/>
              </a:lnSpc>
              <a:spcBef>
                <a:spcPts val="0"/>
              </a:spcBef>
              <a:spcAft>
                <a:spcPts val="706"/>
              </a:spcAft>
              <a:buClr>
                <a:srgbClr val="969696"/>
              </a:buClr>
              <a:buSzTx/>
              <a:buFontTx/>
              <a:buNone/>
              <a:tabLst/>
              <a:defRPr/>
            </a:pPr>
            <a:endParaRPr kumimoji="0" lang="en-US" sz="1235" b="0" i="0" u="none" strike="noStrike" kern="1200" cap="none" spc="0" normalizeH="0" baseline="0" noProof="0" dirty="0">
              <a:ln>
                <a:noFill/>
              </a:ln>
              <a:solidFill>
                <a:srgbClr val="000000"/>
              </a:solidFill>
              <a:effectLst/>
              <a:uLnTx/>
              <a:uFillTx/>
              <a:latin typeface="Arial"/>
              <a:ea typeface="楷体_GB2312"/>
              <a:cs typeface="Arial" charset="0"/>
            </a:endParaRPr>
          </a:p>
        </p:txBody>
      </p:sp>
      <p:sp>
        <p:nvSpPr>
          <p:cNvPr id="144" name="Rechteck 48"/>
          <p:cNvSpPr/>
          <p:nvPr/>
        </p:nvSpPr>
        <p:spPr bwMode="auto">
          <a:xfrm>
            <a:off x="6245325" y="2711019"/>
            <a:ext cx="5482503" cy="3600571"/>
          </a:xfrm>
          <a:prstGeom prst="rect">
            <a:avLst/>
          </a:prstGeom>
          <a:solidFill>
            <a:schemeClr val="accent5">
              <a:lumMod val="20000"/>
              <a:lumOff val="80000"/>
            </a:schemeClr>
          </a:solidFill>
          <a:ln w="12700">
            <a:solidFill>
              <a:srgbClr val="C0C0C0"/>
            </a:solidFill>
            <a:miter lim="800000"/>
            <a:headEnd/>
            <a:tailEnd/>
          </a:ln>
          <a:effectLst>
            <a:outerShdw blurRad="127000" dist="63500" dir="2700000" algn="tl" rotWithShape="0">
              <a:prstClr val="black">
                <a:alpha val="40000"/>
              </a:prstClr>
            </a:outerShdw>
          </a:effectLst>
        </p:spPr>
        <p:txBody>
          <a:bodyPr lIns="95275" tIns="95275" rIns="127033" bIns="63516"/>
          <a:lstStyle/>
          <a:p>
            <a:pPr defTabSz="898968">
              <a:lnSpc>
                <a:spcPct val="95000"/>
              </a:lnSpc>
              <a:spcAft>
                <a:spcPts val="706"/>
              </a:spcAft>
              <a:buClr>
                <a:srgbClr val="969696"/>
              </a:buClr>
            </a:pPr>
            <a:endParaRPr lang="en-US" sz="1235" dirty="0">
              <a:solidFill>
                <a:srgbClr val="002060"/>
              </a:solidFill>
              <a:latin typeface="Arial"/>
              <a:ea typeface="楷体_GB2312"/>
              <a:cs typeface="Arial" charset="0"/>
            </a:endParaRPr>
          </a:p>
        </p:txBody>
      </p:sp>
      <p:sp>
        <p:nvSpPr>
          <p:cNvPr id="116" name="標題 1"/>
          <p:cNvSpPr txBox="1">
            <a:spLocks/>
          </p:cNvSpPr>
          <p:nvPr/>
        </p:nvSpPr>
        <p:spPr>
          <a:xfrm>
            <a:off x="152401" y="83126"/>
            <a:ext cx="10904884" cy="495759"/>
          </a:xfrm>
          <a:prstGeom prst="rect">
            <a:avLst/>
          </a:prstGeom>
          <a:noFill/>
          <a:ln w="9525">
            <a:noFill/>
          </a:ln>
        </p:spPr>
        <p:txBody>
          <a:bodyPr lIns="78344" tIns="39172" rIns="78344" bIns="39172" anchor="ctr"/>
          <a:lstStyle>
            <a:defPPr>
              <a:defRPr lang="zh-TW"/>
            </a:defPPr>
            <a:lvl1pPr marR="0" lvl="0" defTabSz="912813" fontAlgn="auto">
              <a:lnSpc>
                <a:spcPct val="90000"/>
              </a:lnSpc>
              <a:spcBef>
                <a:spcPct val="0"/>
              </a:spcBef>
              <a:spcAft>
                <a:spcPts val="0"/>
              </a:spcAft>
              <a:buClrTx/>
              <a:buSzTx/>
              <a:tabLst/>
              <a:defRPr sz="3000" b="1">
                <a:solidFill>
                  <a:prstClr val="white"/>
                </a:solidFill>
                <a:latin typeface="Calibri Light (Headings)"/>
                <a:ea typeface="Tahoma" pitchFamily="34" charset="0"/>
                <a:cs typeface="Tahoma" pitchFamily="34" charset="0"/>
              </a:defRPr>
            </a:lvl1pPr>
          </a:lstStyle>
          <a:p>
            <a:r>
              <a:rPr lang="en-US" altLang="zh-TW" dirty="0"/>
              <a:t>Network and Cloud Core Business</a:t>
            </a:r>
            <a:endParaRPr lang="zh-TW" altLang="en-US" dirty="0"/>
          </a:p>
        </p:txBody>
      </p:sp>
      <p:sp>
        <p:nvSpPr>
          <p:cNvPr id="119" name="Rectangle 19"/>
          <p:cNvSpPr>
            <a:spLocks noChangeArrowheads="1"/>
          </p:cNvSpPr>
          <p:nvPr/>
        </p:nvSpPr>
        <p:spPr bwMode="gray">
          <a:xfrm>
            <a:off x="290943" y="2383144"/>
            <a:ext cx="5943602" cy="334281"/>
          </a:xfrm>
          <a:prstGeom prst="rect">
            <a:avLst/>
          </a:prstGeom>
          <a:solidFill>
            <a:schemeClr val="accent5">
              <a:lumMod val="75000"/>
            </a:schemeClr>
          </a:solidFill>
          <a:ln w="12700">
            <a:solidFill>
              <a:srgbClr val="C0C0C0"/>
            </a:solidFill>
            <a:miter lim="800000"/>
            <a:headEnd/>
            <a:tailEnd/>
          </a:ln>
          <a:effectLst>
            <a:outerShdw blurRad="127000" dist="63500" dir="2700000" algn="tl" rotWithShape="0">
              <a:prstClr val="black">
                <a:alpha val="40000"/>
              </a:prstClr>
            </a:outerShdw>
          </a:effectLst>
        </p:spPr>
        <p:txBody>
          <a:bodyPr lIns="95275" tIns="63516" rIns="95275" bIns="63516" anchor="ctr"/>
          <a:lstStyle/>
          <a:p>
            <a:pPr marL="42015" marR="0" lvl="0" indent="-28010" algn="ctr" defTabSz="898968"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rgbClr val="FFFFFF"/>
                </a:solidFill>
                <a:effectLst/>
                <a:uLnTx/>
                <a:uFillTx/>
                <a:ea typeface="楷体_GB2312"/>
                <a:cs typeface="+mn-cs"/>
              </a:rPr>
              <a:t>Communication Network Equipment</a:t>
            </a:r>
            <a:endParaRPr kumimoji="0" lang="zh-CN" altLang="en-US" sz="1600" b="1" i="0" u="none" strike="noStrike" kern="1200" cap="none" spc="0" normalizeH="0" baseline="0" noProof="0" dirty="0">
              <a:ln>
                <a:noFill/>
              </a:ln>
              <a:solidFill>
                <a:srgbClr val="FFFFFF"/>
              </a:solidFill>
              <a:effectLst/>
              <a:uLnTx/>
              <a:uFillTx/>
              <a:ea typeface="楷体_GB2312"/>
              <a:cs typeface="+mn-cs"/>
            </a:endParaRPr>
          </a:p>
        </p:txBody>
      </p:sp>
      <p:sp>
        <p:nvSpPr>
          <p:cNvPr id="120" name="Rectangle 19"/>
          <p:cNvSpPr>
            <a:spLocks noChangeArrowheads="1"/>
          </p:cNvSpPr>
          <p:nvPr/>
        </p:nvSpPr>
        <p:spPr bwMode="gray">
          <a:xfrm>
            <a:off x="6248618" y="2383144"/>
            <a:ext cx="5489774" cy="334281"/>
          </a:xfrm>
          <a:prstGeom prst="rect">
            <a:avLst/>
          </a:prstGeom>
          <a:solidFill>
            <a:schemeClr val="accent5">
              <a:lumMod val="75000"/>
            </a:schemeClr>
          </a:solidFill>
          <a:ln w="12700">
            <a:solidFill>
              <a:srgbClr val="C0C0C0"/>
            </a:solidFill>
            <a:miter lim="800000"/>
            <a:headEnd/>
            <a:tailEnd/>
          </a:ln>
          <a:effectLst>
            <a:outerShdw blurRad="127000" dist="63500" dir="2700000" algn="tl" rotWithShape="0">
              <a:prstClr val="black">
                <a:alpha val="40000"/>
              </a:prstClr>
            </a:outerShdw>
          </a:effectLst>
        </p:spPr>
        <p:txBody>
          <a:bodyPr lIns="95275" tIns="63516" rIns="95275" bIns="63516" anchor="ctr"/>
          <a:lstStyle/>
          <a:p>
            <a:pPr marL="84030" marR="0" lvl="0" indent="-70025" algn="ctr" defTabSz="898968" rtl="0" eaLnBrk="1" fontAlgn="auto" latinLnBrk="0" hangingPunct="1">
              <a:lnSpc>
                <a:spcPct val="100000"/>
              </a:lnSpc>
              <a:spcBef>
                <a:spcPts val="0"/>
              </a:spcBef>
              <a:spcAft>
                <a:spcPts val="0"/>
              </a:spcAft>
              <a:buClrTx/>
              <a:buSzTx/>
              <a:buFontTx/>
              <a:buNone/>
              <a:tabLst/>
              <a:defRPr/>
            </a:pPr>
            <a:r>
              <a:rPr kumimoji="0" lang="en-US" altLang="zh-CN" b="1" i="0" u="none" strike="noStrike" kern="1200" cap="none" spc="0" normalizeH="0" baseline="0" noProof="0" dirty="0">
                <a:ln>
                  <a:noFill/>
                </a:ln>
                <a:solidFill>
                  <a:srgbClr val="FFFFFF"/>
                </a:solidFill>
                <a:effectLst/>
                <a:uLnTx/>
                <a:uFillTx/>
                <a:ea typeface="楷体_GB2312"/>
                <a:cs typeface="+mn-cs"/>
              </a:rPr>
              <a:t>Cloud Service Equipment</a:t>
            </a:r>
          </a:p>
        </p:txBody>
      </p:sp>
      <p:grpSp>
        <p:nvGrpSpPr>
          <p:cNvPr id="2" name="组合 2047"/>
          <p:cNvGrpSpPr/>
          <p:nvPr/>
        </p:nvGrpSpPr>
        <p:grpSpPr>
          <a:xfrm>
            <a:off x="290943" y="2870404"/>
            <a:ext cx="5813282" cy="1014168"/>
            <a:chOff x="-84787" y="2590850"/>
            <a:chExt cx="5140086" cy="1149626"/>
          </a:xfrm>
        </p:grpSpPr>
        <p:sp>
          <p:nvSpPr>
            <p:cNvPr id="124" name="矩形 23"/>
            <p:cNvSpPr/>
            <p:nvPr/>
          </p:nvSpPr>
          <p:spPr>
            <a:xfrm>
              <a:off x="709514" y="2590850"/>
              <a:ext cx="4345785" cy="1117491"/>
            </a:xfrm>
            <a:prstGeom prst="rect">
              <a:avLst/>
            </a:prstGeom>
            <a:noFill/>
            <a:ln w="19050">
              <a:solidFill>
                <a:srgbClr val="558ED5"/>
              </a:solidFill>
              <a:prstDash val="dash"/>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80666" tIns="40333" rIns="80666" bIns="40333" numCol="1" spcCol="0" rtlCol="0" fromWordArt="0" anchor="ctr" anchorCtr="0" forceAA="0" compatLnSpc="1">
              <a:prstTxWarp prst="textNoShape">
                <a:avLst/>
              </a:prstTxWarp>
              <a:noAutofit/>
            </a:bodyPr>
            <a:lstStyle/>
            <a:p>
              <a:pPr marL="0" marR="0" lvl="0" indent="0" algn="ctr" defTabSz="898968" rtl="0" eaLnBrk="1" fontAlgn="auto" latinLnBrk="0" hangingPunct="1">
                <a:lnSpc>
                  <a:spcPct val="100000"/>
                </a:lnSpc>
                <a:spcBef>
                  <a:spcPts val="0"/>
                </a:spcBef>
                <a:spcAft>
                  <a:spcPts val="0"/>
                </a:spcAft>
                <a:buClrTx/>
                <a:buSzTx/>
                <a:buFontTx/>
                <a:buNone/>
                <a:tabLst/>
                <a:defRPr/>
              </a:pPr>
              <a:endParaRPr kumimoji="0" lang="zh-CN" altLang="en-US" sz="926" b="0" i="0" u="none" strike="noStrike" kern="1200" cap="none" spc="0" normalizeH="0" baseline="0" noProof="0" dirty="0" err="1">
                <a:ln>
                  <a:noFill/>
                </a:ln>
                <a:solidFill>
                  <a:srgbClr val="0070C0"/>
                </a:solidFill>
                <a:effectLst/>
                <a:uLnTx/>
                <a:uFillTx/>
                <a:latin typeface="Arial"/>
                <a:ea typeface="楷体_GB2312"/>
                <a:cs typeface="+mn-cs"/>
              </a:endParaRPr>
            </a:p>
          </p:txBody>
        </p:sp>
        <p:sp>
          <p:nvSpPr>
            <p:cNvPr id="125" name="矩形 24"/>
            <p:cNvSpPr/>
            <p:nvPr/>
          </p:nvSpPr>
          <p:spPr>
            <a:xfrm>
              <a:off x="-84787" y="2781997"/>
              <a:ext cx="1823684" cy="632502"/>
            </a:xfrm>
            <a:prstGeom prst="rect">
              <a:avLst/>
            </a:prstGeom>
            <a:solidFill>
              <a:schemeClr val="accent5">
                <a:lumMod val="7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80666" tIns="40333" rIns="80666" bIns="40333" numCol="1" spcCol="0" rtlCol="0" fromWordArt="0" anchor="ctr" anchorCtr="0" forceAA="0" compatLnSpc="1">
              <a:prstTxWarp prst="textNoShape">
                <a:avLst/>
              </a:prstTxWarp>
              <a:noAutofit/>
            </a:bodyPr>
            <a:lstStyle/>
            <a:p>
              <a:pPr marL="0" marR="0" lvl="0" indent="0" algn="ctr" defTabSz="898968"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chemeClr val="bg1"/>
                  </a:solidFill>
                  <a:effectLst/>
                  <a:uLnTx/>
                  <a:uFillTx/>
                  <a:ea typeface="楷体_GB2312"/>
                </a:rPr>
                <a:t>Networking Equipment</a:t>
              </a:r>
              <a:r>
                <a:rPr kumimoji="0" lang="zh-CN" altLang="en-US" sz="1100" b="1" i="0" u="none" strike="noStrike" kern="1200" cap="none" spc="0" normalizeH="0" baseline="0" noProof="0" dirty="0">
                  <a:ln>
                    <a:noFill/>
                  </a:ln>
                  <a:solidFill>
                    <a:schemeClr val="bg1"/>
                  </a:solidFill>
                  <a:effectLst/>
                  <a:uLnTx/>
                  <a:uFillTx/>
                  <a:ea typeface="楷体_GB2312"/>
                </a:rPr>
                <a:t>：</a:t>
              </a:r>
              <a:endParaRPr kumimoji="0" lang="en-US" altLang="zh-CN" sz="1100" b="1" i="0" u="none" strike="noStrike" kern="1200" cap="none" spc="0" normalizeH="0" baseline="0" noProof="0" dirty="0">
                <a:ln>
                  <a:noFill/>
                </a:ln>
                <a:solidFill>
                  <a:schemeClr val="bg1"/>
                </a:solidFill>
                <a:effectLst/>
                <a:uLnTx/>
                <a:uFillTx/>
                <a:ea typeface="楷体_GB2312"/>
              </a:endParaRPr>
            </a:p>
            <a:p>
              <a:pPr marL="0" marR="0" lvl="0" indent="0" algn="ctr" defTabSz="898968" rtl="0" eaLnBrk="1" fontAlgn="auto" latinLnBrk="0" hangingPunct="1">
                <a:lnSpc>
                  <a:spcPct val="100000"/>
                </a:lnSpc>
                <a:spcBef>
                  <a:spcPts val="0"/>
                </a:spcBef>
                <a:spcAft>
                  <a:spcPts val="0"/>
                </a:spcAft>
                <a:buClrTx/>
                <a:buSzTx/>
                <a:buFontTx/>
                <a:buNone/>
                <a:tabLst/>
                <a:defRPr/>
              </a:pPr>
              <a:r>
                <a:rPr kumimoji="1" lang="en-US" altLang="zh-TW" sz="1100" b="1" i="0" u="none" strike="noStrike" kern="1200" cap="none" spc="0" normalizeH="0" baseline="0" noProof="0" dirty="0">
                  <a:ln>
                    <a:noFill/>
                  </a:ln>
                  <a:solidFill>
                    <a:schemeClr val="bg1"/>
                  </a:solidFill>
                  <a:effectLst/>
                  <a:uLnTx/>
                  <a:uFillTx/>
                  <a:ea typeface="楷体_GB2312"/>
                  <a:cs typeface="Microsoft JhengHei" charset="-120"/>
                </a:rPr>
                <a:t>Global market share &gt;30%</a:t>
              </a:r>
            </a:p>
          </p:txBody>
        </p:sp>
        <p:pic>
          <p:nvPicPr>
            <p:cNvPr id="126" name="Picture 2" descr="switch cisco」的圖片搜尋結果"/>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814519" y="2907899"/>
              <a:ext cx="879443" cy="379418"/>
            </a:xfrm>
            <a:prstGeom prst="rect">
              <a:avLst/>
            </a:prstGeom>
            <a:noFill/>
            <a:extLst>
              <a:ext uri="{909E8E84-426E-40DD-AFC4-6F175D3DCCD1}">
                <a14:hiddenFill xmlns:a14="http://schemas.microsoft.com/office/drawing/2010/main">
                  <a:solidFill>
                    <a:srgbClr val="FFFFFF"/>
                  </a:solidFill>
                </a14:hiddenFill>
              </a:ext>
            </a:extLst>
          </p:spPr>
        </p:pic>
        <p:sp>
          <p:nvSpPr>
            <p:cNvPr id="127" name="矩形 26"/>
            <p:cNvSpPr/>
            <p:nvPr/>
          </p:nvSpPr>
          <p:spPr>
            <a:xfrm>
              <a:off x="1957213" y="3285722"/>
              <a:ext cx="477938" cy="279108"/>
            </a:xfrm>
            <a:prstGeom prst="rect">
              <a:avLst/>
            </a:prstGeom>
          </p:spPr>
          <p:txBody>
            <a:bodyPr wrap="none">
              <a:spAutoFit/>
            </a:bodyPr>
            <a:lstStyle/>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rPr>
                <a:t>Switch</a:t>
              </a:r>
              <a:endParaRPr kumimoji="0" lang="zh-TW" altLang="en-US"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endParaRPr>
            </a:p>
          </p:txBody>
        </p:sp>
        <p:pic>
          <p:nvPicPr>
            <p:cNvPr id="128" name="Picture 26" descr="ASR 9000」的圖片搜尋結果"/>
            <p:cNvPicPr>
              <a:picLocks noChangeAspect="1" noChangeArrowheads="1"/>
            </p:cNvPicPr>
            <p:nvPr/>
          </p:nvPicPr>
          <p:blipFill>
            <a:blip r:embed="rId6" cstate="print">
              <a:extLst>
                <a:ext uri="{28A0092B-C50C-407E-A947-70E740481C1C}">
                  <a14:useLocalDpi xmlns:a14="http://schemas.microsoft.com/office/drawing/2010/main"/>
                </a:ext>
              </a:extLst>
            </a:blip>
            <a:srcRect l="46925" b="4266"/>
            <a:stretch>
              <a:fillRect/>
            </a:stretch>
          </p:blipFill>
          <p:spPr bwMode="auto">
            <a:xfrm>
              <a:off x="2764249" y="2736837"/>
              <a:ext cx="433756" cy="581823"/>
            </a:xfrm>
            <a:prstGeom prst="rect">
              <a:avLst/>
            </a:prstGeom>
            <a:noFill/>
            <a:extLst>
              <a:ext uri="{909E8E84-426E-40DD-AFC4-6F175D3DCCD1}">
                <a14:hiddenFill xmlns:a14="http://schemas.microsoft.com/office/drawing/2010/main">
                  <a:solidFill>
                    <a:srgbClr val="FFFFFF"/>
                  </a:solidFill>
                </a14:hiddenFill>
              </a:ext>
            </a:extLst>
          </p:spPr>
        </p:pic>
        <p:sp>
          <p:nvSpPr>
            <p:cNvPr id="129" name="矩形 28"/>
            <p:cNvSpPr/>
            <p:nvPr/>
          </p:nvSpPr>
          <p:spPr>
            <a:xfrm>
              <a:off x="2730708" y="3389582"/>
              <a:ext cx="485024" cy="279108"/>
            </a:xfrm>
            <a:prstGeom prst="rect">
              <a:avLst/>
            </a:prstGeom>
          </p:spPr>
          <p:txBody>
            <a:bodyPr wrap="none">
              <a:spAutoFit/>
            </a:bodyPr>
            <a:lstStyle/>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rPr>
                <a:t>Router</a:t>
              </a:r>
              <a:endParaRPr kumimoji="0" lang="zh-TW" altLang="en-US"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endParaRPr>
            </a:p>
          </p:txBody>
        </p:sp>
        <p:sp>
          <p:nvSpPr>
            <p:cNvPr id="131" name="矩形 30"/>
            <p:cNvSpPr/>
            <p:nvPr/>
          </p:nvSpPr>
          <p:spPr>
            <a:xfrm>
              <a:off x="4595846" y="3448927"/>
              <a:ext cx="448173" cy="279108"/>
            </a:xfrm>
            <a:prstGeom prst="rect">
              <a:avLst/>
            </a:prstGeom>
          </p:spPr>
          <p:txBody>
            <a:bodyPr wrap="none">
              <a:spAutoFit/>
            </a:bodyPr>
            <a:lstStyle/>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smtClean="0">
                  <a:ln>
                    <a:noFill/>
                  </a:ln>
                  <a:solidFill>
                    <a:srgbClr val="002060"/>
                  </a:solidFill>
                  <a:effectLst/>
                  <a:uLnTx/>
                  <a:uFillTx/>
                  <a:ea typeface="微軟正黑體" panose="020B0604030504040204" pitchFamily="34" charset="-120"/>
                  <a:cs typeface="Microsoft JhengHei" charset="-120"/>
                </a:rPr>
                <a:t>GPON</a:t>
              </a:r>
              <a:endParaRPr kumimoji="0" lang="zh-TW" altLang="en-US"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endParaRPr>
            </a:p>
          </p:txBody>
        </p:sp>
        <p:sp>
          <p:nvSpPr>
            <p:cNvPr id="133" name="矩形 32"/>
            <p:cNvSpPr/>
            <p:nvPr/>
          </p:nvSpPr>
          <p:spPr>
            <a:xfrm>
              <a:off x="4018954" y="3461368"/>
              <a:ext cx="533215" cy="279108"/>
            </a:xfrm>
            <a:prstGeom prst="rect">
              <a:avLst/>
            </a:prstGeom>
          </p:spPr>
          <p:txBody>
            <a:bodyPr wrap="none">
              <a:spAutoFit/>
            </a:bodyPr>
            <a:lstStyle/>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rPr>
                <a:t>Modem</a:t>
              </a:r>
              <a:endParaRPr kumimoji="0" lang="zh-TW" altLang="en-US"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endParaRPr>
            </a:p>
          </p:txBody>
        </p:sp>
        <p:sp>
          <p:nvSpPr>
            <p:cNvPr id="47" name="矩形 28"/>
            <p:cNvSpPr/>
            <p:nvPr/>
          </p:nvSpPr>
          <p:spPr>
            <a:xfrm>
              <a:off x="3283132" y="3391076"/>
              <a:ext cx="720308" cy="279108"/>
            </a:xfrm>
            <a:prstGeom prst="rect">
              <a:avLst/>
            </a:prstGeom>
          </p:spPr>
          <p:txBody>
            <a:bodyPr wrap="none">
              <a:spAutoFit/>
            </a:bodyPr>
            <a:lstStyle/>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smtClean="0">
                  <a:ln>
                    <a:noFill/>
                  </a:ln>
                  <a:solidFill>
                    <a:srgbClr val="002060"/>
                  </a:solidFill>
                  <a:effectLst/>
                  <a:uLnTx/>
                  <a:uFillTx/>
                  <a:ea typeface="微軟正黑體" panose="020B0604030504040204" pitchFamily="34" charset="-120"/>
                  <a:cs typeface="Microsoft JhengHei" charset="-120"/>
                </a:rPr>
                <a:t>Set Top Box</a:t>
              </a:r>
              <a:endParaRPr kumimoji="0" lang="zh-TW" altLang="en-US"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endParaRPr>
            </a:p>
          </p:txBody>
        </p:sp>
      </p:grpSp>
      <p:grpSp>
        <p:nvGrpSpPr>
          <p:cNvPr id="4" name="群組 39"/>
          <p:cNvGrpSpPr/>
          <p:nvPr/>
        </p:nvGrpSpPr>
        <p:grpSpPr>
          <a:xfrm>
            <a:off x="290944" y="4009207"/>
            <a:ext cx="5805056" cy="953641"/>
            <a:chOff x="-74550" y="3598961"/>
            <a:chExt cx="5132813" cy="1081014"/>
          </a:xfrm>
        </p:grpSpPr>
        <p:sp>
          <p:nvSpPr>
            <p:cNvPr id="135" name="矩形 33"/>
            <p:cNvSpPr/>
            <p:nvPr/>
          </p:nvSpPr>
          <p:spPr>
            <a:xfrm>
              <a:off x="712118" y="3598961"/>
              <a:ext cx="4346145" cy="1081014"/>
            </a:xfrm>
            <a:prstGeom prst="rect">
              <a:avLst/>
            </a:prstGeom>
            <a:noFill/>
            <a:ln w="19050">
              <a:solidFill>
                <a:srgbClr val="558ED5"/>
              </a:solidFill>
              <a:prstDash val="dash"/>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80666" tIns="40333" rIns="80666" bIns="40333" numCol="1" spcCol="0" rtlCol="0" fromWordArt="0" anchor="ctr" anchorCtr="0" forceAA="0" compatLnSpc="1">
              <a:prstTxWarp prst="textNoShape">
                <a:avLst/>
              </a:prstTxWarp>
              <a:noAutofit/>
            </a:bodyPr>
            <a:lstStyle/>
            <a:p>
              <a:pPr marL="0" marR="0" lvl="0" indent="0" algn="ctr" defTabSz="898968" rtl="0" eaLnBrk="1" fontAlgn="auto" latinLnBrk="0" hangingPunct="1">
                <a:lnSpc>
                  <a:spcPct val="100000"/>
                </a:lnSpc>
                <a:spcBef>
                  <a:spcPts val="0"/>
                </a:spcBef>
                <a:spcAft>
                  <a:spcPts val="0"/>
                </a:spcAft>
                <a:buClrTx/>
                <a:buSzTx/>
                <a:buFontTx/>
                <a:buNone/>
                <a:tabLst/>
                <a:defRPr/>
              </a:pPr>
              <a:endParaRPr kumimoji="0" lang="zh-CN" altLang="en-US" sz="926" b="0" i="0" u="none" strike="noStrike" kern="1200" cap="none" spc="0" normalizeH="0" baseline="0" noProof="0" dirty="0" err="1">
                <a:ln>
                  <a:noFill/>
                </a:ln>
                <a:solidFill>
                  <a:srgbClr val="0070C0"/>
                </a:solidFill>
                <a:effectLst/>
                <a:uLnTx/>
                <a:uFillTx/>
                <a:latin typeface="Arial"/>
                <a:ea typeface="楷体_GB2312"/>
                <a:cs typeface="+mn-cs"/>
              </a:endParaRPr>
            </a:p>
          </p:txBody>
        </p:sp>
        <p:sp>
          <p:nvSpPr>
            <p:cNvPr id="136" name="矩形 34"/>
            <p:cNvSpPr/>
            <p:nvPr/>
          </p:nvSpPr>
          <p:spPr>
            <a:xfrm>
              <a:off x="-74550" y="3793982"/>
              <a:ext cx="1823685" cy="785188"/>
            </a:xfrm>
            <a:prstGeom prst="rect">
              <a:avLst/>
            </a:prstGeom>
            <a:solidFill>
              <a:schemeClr val="accent5">
                <a:lumMod val="7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80666" tIns="40333" rIns="80666" bIns="40333" numCol="1" spcCol="0" rtlCol="0" fromWordArt="0" anchor="ctr" anchorCtr="0" forceAA="0" compatLnSpc="1">
              <a:prstTxWarp prst="textNoShape">
                <a:avLst/>
              </a:prstTxWarp>
              <a:noAutofit/>
            </a:bodyPr>
            <a:lstStyle/>
            <a:p>
              <a:pPr marL="0" marR="0" lvl="0" indent="0" algn="ctr" defTabSz="898968"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chemeClr val="bg1"/>
                  </a:solidFill>
                  <a:effectLst/>
                  <a:uLnTx/>
                  <a:uFillTx/>
                  <a:ea typeface="楷体_GB2312"/>
                  <a:cs typeface="+mn-cs"/>
                </a:rPr>
                <a:t>Telecommunications Equipment</a:t>
              </a:r>
              <a:r>
                <a:rPr kumimoji="0" lang="zh-CN" altLang="en-US" sz="1100" b="1" i="0" u="none" strike="noStrike" kern="1200" cap="none" spc="0" normalizeH="0" baseline="0" noProof="0" dirty="0">
                  <a:ln>
                    <a:noFill/>
                  </a:ln>
                  <a:solidFill>
                    <a:schemeClr val="bg1"/>
                  </a:solidFill>
                  <a:effectLst/>
                  <a:uLnTx/>
                  <a:uFillTx/>
                  <a:ea typeface="楷体_GB2312"/>
                  <a:cs typeface="+mn-cs"/>
                </a:rPr>
                <a:t>：</a:t>
              </a:r>
              <a:endParaRPr kumimoji="0" lang="en-US" altLang="zh-CN" sz="1100" b="1" i="0" u="none" strike="noStrike" kern="1200" cap="none" spc="0" normalizeH="0" baseline="0" noProof="0" dirty="0">
                <a:ln>
                  <a:noFill/>
                </a:ln>
                <a:solidFill>
                  <a:schemeClr val="bg1"/>
                </a:solidFill>
                <a:effectLst/>
                <a:uLnTx/>
                <a:uFillTx/>
                <a:ea typeface="楷体_GB2312"/>
                <a:cs typeface="+mn-cs"/>
              </a:endParaRPr>
            </a:p>
            <a:p>
              <a:pPr marL="0" marR="0" lvl="0" indent="0" algn="ctr" defTabSz="898968"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chemeClr val="bg1"/>
                  </a:solidFill>
                  <a:effectLst/>
                  <a:uLnTx/>
                  <a:uFillTx/>
                  <a:ea typeface="楷体_GB2312"/>
                  <a:cs typeface="+mn-cs"/>
                </a:rPr>
                <a:t>Global market share &gt;20%</a:t>
              </a:r>
            </a:p>
          </p:txBody>
        </p:sp>
        <p:sp>
          <p:nvSpPr>
            <p:cNvPr id="137" name="矩形 35"/>
            <p:cNvSpPr/>
            <p:nvPr/>
          </p:nvSpPr>
          <p:spPr>
            <a:xfrm>
              <a:off x="2547305" y="3967960"/>
              <a:ext cx="1189155" cy="453551"/>
            </a:xfrm>
            <a:prstGeom prst="rect">
              <a:avLst/>
            </a:prstGeom>
          </p:spPr>
          <p:txBody>
            <a:bodyPr wrap="square">
              <a:spAutoFit/>
            </a:bodyPr>
            <a:lstStyle/>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ea typeface="楷体_GB2312"/>
                  <a:cs typeface="Microsoft JhengHei" charset="-120"/>
                </a:rPr>
                <a:t>Mobile base</a:t>
              </a:r>
            </a:p>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ea typeface="楷体_GB2312"/>
                  <a:cs typeface="Microsoft JhengHei" charset="-120"/>
                </a:rPr>
                <a:t>station</a:t>
              </a:r>
              <a:endParaRPr kumimoji="0" lang="zh-TW" altLang="en-US"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endParaRPr>
            </a:p>
          </p:txBody>
        </p:sp>
        <p:sp>
          <p:nvSpPr>
            <p:cNvPr id="138" name="矩形 36"/>
            <p:cNvSpPr/>
            <p:nvPr/>
          </p:nvSpPr>
          <p:spPr>
            <a:xfrm>
              <a:off x="4029463" y="3810431"/>
              <a:ext cx="782673" cy="627993"/>
            </a:xfrm>
            <a:prstGeom prst="rect">
              <a:avLst/>
            </a:prstGeom>
          </p:spPr>
          <p:txBody>
            <a:bodyPr wrap="none">
              <a:spAutoFit/>
            </a:bodyPr>
            <a:lstStyle/>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rPr>
                <a:t>Optical</a:t>
              </a:r>
            </a:p>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rPr>
                <a:t>Transmission</a:t>
              </a:r>
            </a:p>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rPr>
                <a:t>equipment</a:t>
              </a:r>
              <a:endParaRPr kumimoji="0" lang="zh-TW" altLang="en-US"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endParaRPr>
            </a:p>
          </p:txBody>
        </p:sp>
        <p:pic>
          <p:nvPicPr>
            <p:cNvPr id="139" name="Picture 16" descr="huawei mobile ran」的圖片搜尋結果"/>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794441" y="3749182"/>
              <a:ext cx="769144" cy="792489"/>
            </a:xfrm>
            <a:prstGeom prst="rect">
              <a:avLst/>
            </a:prstGeom>
            <a:noFill/>
            <a:extLst>
              <a:ext uri="{909E8E84-426E-40DD-AFC4-6F175D3DCCD1}">
                <a14:hiddenFill xmlns:a14="http://schemas.microsoft.com/office/drawing/2010/main">
                  <a:solidFill>
                    <a:srgbClr val="FFFFFF"/>
                  </a:solidFill>
                </a14:hiddenFill>
              </a:ext>
            </a:extLst>
          </p:spPr>
        </p:pic>
        <p:pic>
          <p:nvPicPr>
            <p:cNvPr id="140" name="Picture 2" descr="tn 光傳輸設備的圖片搜尋結果"/>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3388449" y="3664757"/>
              <a:ext cx="620232" cy="941125"/>
            </a:xfrm>
            <a:prstGeom prst="rect">
              <a:avLst/>
            </a:prstGeom>
            <a:noFill/>
            <a:extLst>
              <a:ext uri="{909E8E84-426E-40DD-AFC4-6F175D3DCCD1}">
                <a14:hiddenFill xmlns:a14="http://schemas.microsoft.com/office/drawing/2010/main">
                  <a:solidFill>
                    <a:srgbClr val="FFFFFF"/>
                  </a:solidFill>
                </a14:hiddenFill>
              </a:ext>
            </a:extLst>
          </p:spPr>
        </p:pic>
      </p:grpSp>
      <p:pic>
        <p:nvPicPr>
          <p:cNvPr id="142" name="Picture 2" descr="cisco switch」的圖片搜尋結果"/>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a:stretch/>
        </p:blipFill>
        <p:spPr bwMode="auto">
          <a:xfrm>
            <a:off x="2672504" y="5360586"/>
            <a:ext cx="1453097" cy="547039"/>
          </a:xfrm>
          <a:prstGeom prst="rect">
            <a:avLst/>
          </a:prstGeom>
          <a:noFill/>
          <a:extLst>
            <a:ext uri="{909E8E84-426E-40DD-AFC4-6F175D3DCCD1}">
              <a14:hiddenFill xmlns:a14="http://schemas.microsoft.com/office/drawing/2010/main">
                <a:solidFill>
                  <a:srgbClr val="FFFFFF"/>
                </a:solidFill>
              </a14:hiddenFill>
            </a:ext>
          </a:extLst>
        </p:spPr>
      </p:pic>
      <p:sp>
        <p:nvSpPr>
          <p:cNvPr id="143" name="矩形 45"/>
          <p:cNvSpPr/>
          <p:nvPr/>
        </p:nvSpPr>
        <p:spPr>
          <a:xfrm>
            <a:off x="4137431" y="5271820"/>
            <a:ext cx="1721858" cy="707886"/>
          </a:xfrm>
          <a:prstGeom prst="rect">
            <a:avLst/>
          </a:prstGeom>
        </p:spPr>
        <p:txBody>
          <a:bodyPr wrap="square">
            <a:spAutoFit/>
          </a:bodyPr>
          <a:lstStyle/>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srgbClr val="002060"/>
                </a:solidFill>
                <a:effectLst/>
                <a:uLnTx/>
                <a:uFillTx/>
                <a:ea typeface="楷体_GB2312"/>
                <a:cs typeface="Microsoft JhengHei" charset="-120"/>
              </a:rPr>
              <a:t>High-precision mechanical components for networking &amp; telecommunications equipment</a:t>
            </a:r>
          </a:p>
        </p:txBody>
      </p:sp>
      <p:pic>
        <p:nvPicPr>
          <p:cNvPr id="146" name="Picture 18" descr="HPE server」的圖片搜尋結果"/>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a:stretch/>
        </p:blipFill>
        <p:spPr bwMode="auto">
          <a:xfrm>
            <a:off x="6608094" y="3398149"/>
            <a:ext cx="1450385" cy="793197"/>
          </a:xfrm>
          <a:prstGeom prst="rect">
            <a:avLst/>
          </a:prstGeom>
          <a:noFill/>
          <a:extLst>
            <a:ext uri="{909E8E84-426E-40DD-AFC4-6F175D3DCCD1}">
              <a14:hiddenFill xmlns:a14="http://schemas.microsoft.com/office/drawing/2010/main">
                <a:solidFill>
                  <a:srgbClr val="FFFFFF"/>
                </a:solidFill>
              </a14:hiddenFill>
            </a:ext>
          </a:extLst>
        </p:spPr>
      </p:pic>
      <p:sp>
        <p:nvSpPr>
          <p:cNvPr id="147" name="矩形 52"/>
          <p:cNvSpPr/>
          <p:nvPr/>
        </p:nvSpPr>
        <p:spPr>
          <a:xfrm>
            <a:off x="6993708" y="4258160"/>
            <a:ext cx="679156" cy="246221"/>
          </a:xfrm>
          <a:prstGeom prst="rect">
            <a:avLst/>
          </a:prstGeom>
        </p:spPr>
        <p:txBody>
          <a:bodyPr wrap="square">
            <a:spAutoFit/>
          </a:bodyPr>
          <a:lstStyle/>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TW" sz="1000" b="1" i="0" u="none" strike="noStrike" kern="1200" cap="none" spc="0" normalizeH="0" baseline="0" noProof="0" dirty="0">
                <a:ln>
                  <a:noFill/>
                </a:ln>
                <a:solidFill>
                  <a:srgbClr val="002060"/>
                </a:solidFill>
                <a:effectLst/>
                <a:uLnTx/>
                <a:uFillTx/>
                <a:ea typeface="楷体_GB2312"/>
                <a:cs typeface="Microsoft JhengHei" charset="-120"/>
              </a:rPr>
              <a:t>Server</a:t>
            </a:r>
            <a:endParaRPr kumimoji="0" lang="zh-TW" altLang="en-US" sz="1000" b="1" i="0" u="none" strike="noStrike" kern="1200" cap="none" spc="0" normalizeH="0" baseline="0" noProof="0" dirty="0">
              <a:ln>
                <a:noFill/>
              </a:ln>
              <a:solidFill>
                <a:srgbClr val="002060"/>
              </a:solidFill>
              <a:effectLst/>
              <a:uLnTx/>
              <a:uFillTx/>
              <a:ea typeface="微軟正黑體" panose="020B0604030504040204" pitchFamily="34" charset="-120"/>
              <a:cs typeface="Microsoft JhengHei" charset="-120"/>
            </a:endParaRPr>
          </a:p>
        </p:txBody>
      </p:sp>
      <p:pic>
        <p:nvPicPr>
          <p:cNvPr id="148" name="Picture 30" descr="貨櫃 數據中心」的圖片搜尋結果"/>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a:stretch/>
        </p:blipFill>
        <p:spPr bwMode="auto">
          <a:xfrm>
            <a:off x="8153412" y="3393075"/>
            <a:ext cx="1312096" cy="763354"/>
          </a:xfrm>
          <a:prstGeom prst="rect">
            <a:avLst/>
          </a:prstGeom>
          <a:noFill/>
          <a:extLst>
            <a:ext uri="{909E8E84-426E-40DD-AFC4-6F175D3DCCD1}">
              <a14:hiddenFill xmlns:a14="http://schemas.microsoft.com/office/drawing/2010/main">
                <a:solidFill>
                  <a:srgbClr val="FFFFFF"/>
                </a:solidFill>
              </a14:hiddenFill>
            </a:ext>
          </a:extLst>
        </p:spPr>
      </p:pic>
      <p:sp>
        <p:nvSpPr>
          <p:cNvPr id="149" name="矩形 54"/>
          <p:cNvSpPr/>
          <p:nvPr/>
        </p:nvSpPr>
        <p:spPr>
          <a:xfrm>
            <a:off x="8440517" y="4122390"/>
            <a:ext cx="1119924" cy="400110"/>
          </a:xfrm>
          <a:prstGeom prst="rect">
            <a:avLst/>
          </a:prstGeom>
        </p:spPr>
        <p:txBody>
          <a:bodyPr wrap="square">
            <a:spAutoFit/>
          </a:bodyPr>
          <a:lstStyle/>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srgbClr val="002060"/>
                </a:solidFill>
                <a:effectLst/>
                <a:uLnTx/>
                <a:uFillTx/>
                <a:ea typeface="楷体_GB2312"/>
                <a:cs typeface="Microsoft JhengHei" charset="-120"/>
              </a:rPr>
              <a:t>Data center equipment</a:t>
            </a:r>
            <a:endParaRPr kumimoji="0" lang="zh-CN" altLang="en-US" sz="1000" b="1" i="0" u="none" strike="noStrike" kern="1200" cap="none" spc="0" normalizeH="0" baseline="0" noProof="0" dirty="0">
              <a:ln>
                <a:noFill/>
              </a:ln>
              <a:solidFill>
                <a:srgbClr val="002060"/>
              </a:solidFill>
              <a:effectLst/>
              <a:uLnTx/>
              <a:uFillTx/>
              <a:ea typeface="楷体_GB2312"/>
              <a:cs typeface="Microsoft JhengHei" charset="-120"/>
            </a:endParaRPr>
          </a:p>
        </p:txBody>
      </p:sp>
      <p:pic>
        <p:nvPicPr>
          <p:cNvPr id="150" name="圖片 4" descr="HP storage」的圖片搜尋結果"/>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533742" y="3530670"/>
            <a:ext cx="1720730" cy="528177"/>
          </a:xfrm>
          <a:prstGeom prst="rect">
            <a:avLst/>
          </a:prstGeom>
          <a:noFill/>
          <a:ln>
            <a:noFill/>
          </a:ln>
        </p:spPr>
      </p:pic>
      <p:sp>
        <p:nvSpPr>
          <p:cNvPr id="151" name="矩形 56"/>
          <p:cNvSpPr/>
          <p:nvPr/>
        </p:nvSpPr>
        <p:spPr>
          <a:xfrm>
            <a:off x="10126839" y="4133167"/>
            <a:ext cx="826079" cy="246221"/>
          </a:xfrm>
          <a:prstGeom prst="rect">
            <a:avLst/>
          </a:prstGeom>
        </p:spPr>
        <p:txBody>
          <a:bodyPr wrap="square">
            <a:spAutoFit/>
          </a:bodyPr>
          <a:lstStyle/>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srgbClr val="002060"/>
                </a:solidFill>
                <a:effectLst/>
                <a:uLnTx/>
                <a:uFillTx/>
                <a:ea typeface="楷体_GB2312"/>
                <a:cs typeface="Microsoft JhengHei" charset="-120"/>
              </a:rPr>
              <a:t>Storage</a:t>
            </a:r>
            <a:endParaRPr kumimoji="0" lang="zh-CN" altLang="en-US" sz="1000" b="1" i="0" u="none" strike="noStrike" kern="1200" cap="none" spc="0" normalizeH="0" baseline="0" noProof="0" dirty="0">
              <a:ln>
                <a:noFill/>
              </a:ln>
              <a:solidFill>
                <a:srgbClr val="002060"/>
              </a:solidFill>
              <a:effectLst/>
              <a:uLnTx/>
              <a:uFillTx/>
              <a:ea typeface="楷体_GB2312"/>
              <a:cs typeface="Microsoft JhengHei" charset="-120"/>
            </a:endParaRPr>
          </a:p>
        </p:txBody>
      </p:sp>
      <p:pic>
        <p:nvPicPr>
          <p:cNvPr id="152" name="图片 78"/>
          <p:cNvPicPr/>
          <p:nvPr/>
        </p:nvPicPr>
        <p:blipFill>
          <a:blip r:embed="rId13" cstate="print">
            <a:extLst>
              <a:ext uri="{28A0092B-C50C-407E-A947-70E740481C1C}">
                <a14:useLocalDpi xmlns:a14="http://schemas.microsoft.com/office/drawing/2010/main"/>
              </a:ext>
            </a:extLst>
          </a:blip>
          <a:srcRect/>
          <a:stretch>
            <a:fillRect/>
          </a:stretch>
        </p:blipFill>
        <p:spPr bwMode="auto">
          <a:xfrm>
            <a:off x="6920240" y="4870452"/>
            <a:ext cx="1594378" cy="820435"/>
          </a:xfrm>
          <a:prstGeom prst="rect">
            <a:avLst/>
          </a:prstGeom>
          <a:noFill/>
          <a:ln>
            <a:noFill/>
          </a:ln>
        </p:spPr>
      </p:pic>
      <p:pic>
        <p:nvPicPr>
          <p:cNvPr id="153" name="图片 79"/>
          <p:cNvPicPr/>
          <p:nvPr/>
        </p:nvPicPr>
        <p:blipFill>
          <a:blip r:embed="rId14" cstate="print">
            <a:extLst>
              <a:ext uri="{28A0092B-C50C-407E-A947-70E740481C1C}">
                <a14:useLocalDpi xmlns:a14="http://schemas.microsoft.com/office/drawing/2010/main"/>
              </a:ext>
            </a:extLst>
          </a:blip>
          <a:srcRect/>
          <a:stretch>
            <a:fillRect/>
          </a:stretch>
        </p:blipFill>
        <p:spPr bwMode="auto">
          <a:xfrm>
            <a:off x="9154154" y="4825029"/>
            <a:ext cx="1450656" cy="813186"/>
          </a:xfrm>
          <a:prstGeom prst="rect">
            <a:avLst/>
          </a:prstGeom>
          <a:noFill/>
          <a:ln>
            <a:noFill/>
          </a:ln>
        </p:spPr>
      </p:pic>
      <p:sp>
        <p:nvSpPr>
          <p:cNvPr id="154" name="矩形 59"/>
          <p:cNvSpPr/>
          <p:nvPr/>
        </p:nvSpPr>
        <p:spPr>
          <a:xfrm>
            <a:off x="6896581" y="5661404"/>
            <a:ext cx="4190061" cy="246221"/>
          </a:xfrm>
          <a:prstGeom prst="rect">
            <a:avLst/>
          </a:prstGeom>
        </p:spPr>
        <p:txBody>
          <a:bodyPr wrap="square">
            <a:spAutoFit/>
          </a:bodyPr>
          <a:lstStyle/>
          <a:p>
            <a:pPr marL="0" marR="0" lvl="0" indent="0" algn="ctr" defTabSz="898968"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srgbClr val="002060"/>
                </a:solidFill>
                <a:effectLst/>
                <a:uLnTx/>
                <a:uFillTx/>
                <a:ea typeface="楷体_GB2312"/>
                <a:cs typeface="Microsoft JhengHei" charset="-120"/>
              </a:rPr>
              <a:t>High-precision mechanical components for cloud service equipment </a:t>
            </a:r>
            <a:endParaRPr kumimoji="0" lang="zh-CN" altLang="en-US" sz="1000" b="1" i="0" u="none" strike="noStrike" kern="1200" cap="none" spc="0" normalizeH="0" baseline="0" noProof="0" dirty="0">
              <a:ln>
                <a:noFill/>
              </a:ln>
              <a:solidFill>
                <a:srgbClr val="002060"/>
              </a:solidFill>
              <a:effectLst/>
              <a:uLnTx/>
              <a:uFillTx/>
              <a:ea typeface="楷体_GB2312"/>
              <a:cs typeface="Microsoft JhengHei" charset="-120"/>
            </a:endParaRPr>
          </a:p>
        </p:txBody>
      </p:sp>
      <p:sp>
        <p:nvSpPr>
          <p:cNvPr id="156" name="矩形 40"/>
          <p:cNvSpPr/>
          <p:nvPr/>
        </p:nvSpPr>
        <p:spPr>
          <a:xfrm>
            <a:off x="1192699" y="5155848"/>
            <a:ext cx="4928791" cy="844297"/>
          </a:xfrm>
          <a:prstGeom prst="rect">
            <a:avLst/>
          </a:prstGeom>
          <a:noFill/>
          <a:ln w="19050">
            <a:solidFill>
              <a:srgbClr val="558ED5"/>
            </a:solidFill>
            <a:prstDash val="dash"/>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80666" tIns="40333" rIns="80666" bIns="40333" numCol="1" spcCol="0" rtlCol="0" fromWordArt="0" anchor="ctr" anchorCtr="0" forceAA="0" compatLnSpc="1">
            <a:prstTxWarp prst="textNoShape">
              <a:avLst/>
            </a:prstTxWarp>
            <a:noAutofit/>
          </a:bodyPr>
          <a:lstStyle/>
          <a:p>
            <a:pPr marL="0" marR="0" lvl="0" indent="0" algn="ctr" defTabSz="898968" rtl="0" eaLnBrk="1" fontAlgn="auto" latinLnBrk="0" hangingPunct="1">
              <a:lnSpc>
                <a:spcPct val="100000"/>
              </a:lnSpc>
              <a:spcBef>
                <a:spcPts val="0"/>
              </a:spcBef>
              <a:spcAft>
                <a:spcPts val="0"/>
              </a:spcAft>
              <a:buClrTx/>
              <a:buSzTx/>
              <a:buFontTx/>
              <a:buNone/>
              <a:tabLst/>
              <a:defRPr/>
            </a:pPr>
            <a:endParaRPr kumimoji="0" lang="zh-CN" altLang="en-US" sz="926" b="0" i="0" u="none" strike="noStrike" kern="1200" cap="none" spc="0" normalizeH="0" baseline="0" noProof="0" dirty="0" err="1">
              <a:ln>
                <a:noFill/>
              </a:ln>
              <a:solidFill>
                <a:srgbClr val="0070C0"/>
              </a:solidFill>
              <a:effectLst/>
              <a:uLnTx/>
              <a:uFillTx/>
              <a:latin typeface="Arial"/>
              <a:ea typeface="楷体_GB2312"/>
              <a:cs typeface="+mn-cs"/>
            </a:endParaRPr>
          </a:p>
        </p:txBody>
      </p:sp>
      <p:sp>
        <p:nvSpPr>
          <p:cNvPr id="158" name="矩形 49"/>
          <p:cNvSpPr/>
          <p:nvPr/>
        </p:nvSpPr>
        <p:spPr>
          <a:xfrm>
            <a:off x="6540390" y="2891021"/>
            <a:ext cx="4801441" cy="3109124"/>
          </a:xfrm>
          <a:prstGeom prst="rect">
            <a:avLst/>
          </a:prstGeom>
          <a:noFill/>
          <a:ln w="19050">
            <a:solidFill>
              <a:srgbClr val="558ED5"/>
            </a:solidFill>
            <a:prstDash val="dash"/>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80666" tIns="40333" rIns="80666" bIns="40333" numCol="1" spcCol="0" rtlCol="0" fromWordArt="0" anchor="ctr" anchorCtr="0" forceAA="0" compatLnSpc="1">
            <a:prstTxWarp prst="textNoShape">
              <a:avLst/>
            </a:prstTxWarp>
            <a:noAutofit/>
          </a:bodyPr>
          <a:lstStyle/>
          <a:p>
            <a:pPr marL="0" marR="0" lvl="0" indent="0" algn="ctr" defTabSz="898968" rtl="0" eaLnBrk="1" fontAlgn="auto" latinLnBrk="0" hangingPunct="1">
              <a:lnSpc>
                <a:spcPct val="100000"/>
              </a:lnSpc>
              <a:spcBef>
                <a:spcPts val="0"/>
              </a:spcBef>
              <a:spcAft>
                <a:spcPts val="0"/>
              </a:spcAft>
              <a:buClrTx/>
              <a:buSzTx/>
              <a:buFontTx/>
              <a:buNone/>
              <a:tabLst/>
              <a:defRPr/>
            </a:pPr>
            <a:endParaRPr kumimoji="0" lang="zh-CN" altLang="en-US" sz="926" b="0" i="0" u="none" strike="noStrike" kern="1200" cap="none" spc="0" normalizeH="0" baseline="0" noProof="0" dirty="0" err="1">
              <a:ln>
                <a:noFill/>
              </a:ln>
              <a:solidFill>
                <a:srgbClr val="0070C0"/>
              </a:solidFill>
              <a:effectLst/>
              <a:uLnTx/>
              <a:uFillTx/>
              <a:latin typeface="Arial"/>
              <a:ea typeface="楷体_GB2312"/>
              <a:cs typeface="+mn-cs"/>
            </a:endParaRPr>
          </a:p>
        </p:txBody>
      </p:sp>
      <p:sp>
        <p:nvSpPr>
          <p:cNvPr id="145" name="矩形 50"/>
          <p:cNvSpPr/>
          <p:nvPr/>
        </p:nvSpPr>
        <p:spPr>
          <a:xfrm>
            <a:off x="7717429" y="2816548"/>
            <a:ext cx="2447361" cy="484007"/>
          </a:xfrm>
          <a:prstGeom prst="rect">
            <a:avLst/>
          </a:prstGeom>
          <a:solidFill>
            <a:schemeClr val="accent5">
              <a:lumMod val="7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80666" tIns="40333" rIns="80666" bIns="40333" numCol="1" spcCol="0" rtlCol="0" fromWordArt="0" anchor="ctr" anchorCtr="0" forceAA="0" compatLnSpc="1">
            <a:prstTxWarp prst="textNoShape">
              <a:avLst/>
            </a:prstTxWarp>
            <a:noAutofit/>
          </a:bodyPr>
          <a:lstStyle/>
          <a:p>
            <a:pPr marL="0" marR="0" lvl="0" indent="0" algn="ctr" defTabSz="898968"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chemeClr val="bg1"/>
                </a:solidFill>
                <a:effectLst/>
                <a:uLnTx/>
                <a:uFillTx/>
                <a:ea typeface="楷体_GB2312"/>
                <a:cs typeface="+mn-cs"/>
              </a:rPr>
              <a:t>Server &amp; Storage</a:t>
            </a:r>
            <a:r>
              <a:rPr kumimoji="0" lang="zh-CN" altLang="en-US" sz="1100" b="1" i="0" u="none" strike="noStrike" kern="1200" cap="none" spc="0" normalizeH="0" baseline="0" noProof="0" dirty="0">
                <a:ln>
                  <a:noFill/>
                </a:ln>
                <a:solidFill>
                  <a:schemeClr val="bg1"/>
                </a:solidFill>
                <a:effectLst/>
                <a:uLnTx/>
                <a:uFillTx/>
                <a:ea typeface="楷体_GB2312"/>
                <a:cs typeface="+mn-cs"/>
              </a:rPr>
              <a:t>：</a:t>
            </a:r>
            <a:endParaRPr kumimoji="0" lang="en-US" altLang="zh-CN" sz="1100" b="1" i="0" u="none" strike="noStrike" kern="1200" cap="none" spc="0" normalizeH="0" baseline="0" noProof="0" dirty="0">
              <a:ln>
                <a:noFill/>
              </a:ln>
              <a:solidFill>
                <a:schemeClr val="bg1"/>
              </a:solidFill>
              <a:effectLst/>
              <a:uLnTx/>
              <a:uFillTx/>
              <a:ea typeface="楷体_GB2312"/>
              <a:cs typeface="+mn-cs"/>
            </a:endParaRPr>
          </a:p>
          <a:p>
            <a:pPr marL="0" marR="0" lvl="0" indent="0" algn="ctr" defTabSz="898968"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chemeClr val="bg1"/>
                </a:solidFill>
                <a:effectLst/>
                <a:uLnTx/>
                <a:uFillTx/>
                <a:ea typeface="楷体_GB2312"/>
                <a:cs typeface="+mn-cs"/>
              </a:rPr>
              <a:t>Global market share &gt;40%</a:t>
            </a:r>
          </a:p>
        </p:txBody>
      </p:sp>
      <p:sp>
        <p:nvSpPr>
          <p:cNvPr id="141" name="矩形 41"/>
          <p:cNvSpPr/>
          <p:nvPr/>
        </p:nvSpPr>
        <p:spPr>
          <a:xfrm>
            <a:off x="290944" y="5252234"/>
            <a:ext cx="2028604" cy="681041"/>
          </a:xfrm>
          <a:prstGeom prst="rect">
            <a:avLst/>
          </a:prstGeom>
          <a:solidFill>
            <a:schemeClr val="accent5">
              <a:lumMod val="75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80666" tIns="40333" rIns="80666" bIns="40333" numCol="1" spcCol="0" rtlCol="0" fromWordArt="0" anchor="ctr" anchorCtr="0" forceAA="0" compatLnSpc="1">
            <a:prstTxWarp prst="textNoShape">
              <a:avLst/>
            </a:prstTxWarp>
            <a:noAutofit/>
          </a:bodyPr>
          <a:lstStyle/>
          <a:p>
            <a:pPr marL="0" marR="0" lvl="0" indent="0" algn="ctr" defTabSz="898968"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chemeClr val="bg1"/>
                </a:solidFill>
                <a:effectLst/>
                <a:uLnTx/>
                <a:uFillTx/>
                <a:ea typeface="楷体_GB2312"/>
                <a:cs typeface="+mn-cs"/>
              </a:rPr>
              <a:t>High-precision mechanical components for communication network equipment</a:t>
            </a:r>
            <a:endParaRPr kumimoji="0" lang="zh-CN" altLang="en-US" sz="1100" b="1" i="0" u="none" strike="noStrike" kern="1200" cap="none" spc="0" normalizeH="0" baseline="0" noProof="0" dirty="0">
              <a:ln>
                <a:noFill/>
              </a:ln>
              <a:solidFill>
                <a:schemeClr val="bg1"/>
              </a:solidFill>
              <a:effectLst/>
              <a:uLnTx/>
              <a:uFillTx/>
              <a:ea typeface="楷体_GB2312"/>
              <a:cs typeface="+mn-cs"/>
            </a:endParaRPr>
          </a:p>
        </p:txBody>
      </p:sp>
      <p:pic>
        <p:nvPicPr>
          <p:cNvPr id="46" name="Picture 6"/>
          <p:cNvPicPr>
            <a:picLocks noChangeAspect="1" noChangeArrowheads="1"/>
          </p:cNvPicPr>
          <p:nvPr/>
        </p:nvPicPr>
        <p:blipFill>
          <a:blip r:embed="rId15" cstate="email">
            <a:extLst>
              <a:ext uri="{BEBA8EAE-BF5A-486C-A8C5-ECC9F3942E4B}">
                <a14:imgProps xmlns:a14="http://schemas.microsoft.com/office/drawing/2010/main">
                  <a14:imgLayer r:embed="rId16">
                    <a14:imgEffect>
                      <a14:backgroundRemoval t="9924" b="89313" l="2823" r="97984">
                        <a14:foregroundMark x1="8065" y1="35878" x2="8065" y2="60305"/>
                        <a14:foregroundMark x1="2823" y1="42748" x2="2823" y2="53435"/>
                        <a14:foregroundMark x1="87097" y1="46565" x2="87903" y2="57252"/>
                        <a14:foregroundMark x1="89919" y1="55725" x2="94355" y2="50382"/>
                        <a14:foregroundMark x1="97984" y1="41985" x2="97177" y2="54962"/>
                      </a14:backgroundRemoval>
                    </a14:imgEffect>
                  </a14:imgLayer>
                </a14:imgProps>
              </a:ext>
              <a:ext uri="{28A0092B-C50C-407E-A947-70E740481C1C}">
                <a14:useLocalDpi xmlns:a14="http://schemas.microsoft.com/office/drawing/2010/main"/>
              </a:ext>
            </a:extLst>
          </a:blip>
          <a:srcRect/>
          <a:stretch>
            <a:fillRect/>
          </a:stretch>
        </p:blipFill>
        <p:spPr bwMode="auto">
          <a:xfrm>
            <a:off x="4101052" y="3033486"/>
            <a:ext cx="852163" cy="449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590490" y="2771638"/>
            <a:ext cx="550376" cy="1220939"/>
          </a:xfrm>
          <a:prstGeom prst="rect">
            <a:avLst/>
          </a:prstGeom>
        </p:spPr>
      </p:pic>
      <p:pic>
        <p:nvPicPr>
          <p:cNvPr id="6" name="Picture 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flipH="1">
            <a:off x="4752424" y="2796301"/>
            <a:ext cx="846393" cy="1025663"/>
          </a:xfrm>
          <a:prstGeom prst="rect">
            <a:avLst/>
          </a:prstGeom>
        </p:spPr>
      </p:pic>
    </p:spTree>
    <p:extLst>
      <p:ext uri="{BB962C8B-B14F-4D97-AF65-F5344CB8AC3E}">
        <p14:creationId xmlns:p14="http://schemas.microsoft.com/office/powerpoint/2010/main" val="27316655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9"/>
          <p:cNvSpPr/>
          <p:nvPr/>
        </p:nvSpPr>
        <p:spPr>
          <a:xfrm>
            <a:off x="1380859" y="1058399"/>
            <a:ext cx="10679964" cy="51456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base" latinLnBrk="0" hangingPunct="1">
              <a:lnSpc>
                <a:spcPct val="100000"/>
              </a:lnSpc>
              <a:spcBef>
                <a:spcPct val="0"/>
              </a:spcBef>
              <a:spcAft>
                <a:spcPct val="0"/>
              </a:spcAft>
              <a:buClrTx/>
              <a:buSzTx/>
              <a:buFontTx/>
              <a:buNone/>
              <a:tabLst/>
              <a:defRPr/>
            </a:pPr>
            <a:endParaRPr kumimoji="1" lang="zh-TW" altLang="en-US" sz="2400" b="0" i="0" u="none" strike="noStrike" kern="1200" cap="none" spc="0" normalizeH="0" baseline="0" noProof="0">
              <a:ln>
                <a:noFill/>
              </a:ln>
              <a:solidFill>
                <a:prstClr val="white"/>
              </a:solidFill>
              <a:effectLst/>
              <a:uLnTx/>
              <a:uFillTx/>
              <a:ea typeface="新細明體" panose="02020500000000000000" pitchFamily="18" charset="-120"/>
              <a:cs typeface="+mn-cs"/>
            </a:endParaRPr>
          </a:p>
        </p:txBody>
      </p:sp>
      <p:sp>
        <p:nvSpPr>
          <p:cNvPr id="43" name="矩形 8"/>
          <p:cNvSpPr/>
          <p:nvPr/>
        </p:nvSpPr>
        <p:spPr>
          <a:xfrm>
            <a:off x="1380861" y="1058399"/>
            <a:ext cx="8339097" cy="43575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base" latinLnBrk="0" hangingPunct="1">
              <a:lnSpc>
                <a:spcPct val="100000"/>
              </a:lnSpc>
              <a:spcBef>
                <a:spcPct val="0"/>
              </a:spcBef>
              <a:spcAft>
                <a:spcPct val="0"/>
              </a:spcAft>
              <a:buClrTx/>
              <a:buSzTx/>
              <a:buFontTx/>
              <a:buNone/>
              <a:tabLst/>
              <a:defRPr/>
            </a:pPr>
            <a:endParaRPr kumimoji="1" lang="zh-TW" altLang="en-US" sz="2400" b="0" i="0" u="none" strike="noStrike" kern="1200" cap="none" spc="0" normalizeH="0" baseline="0" noProof="0">
              <a:ln>
                <a:noFill/>
              </a:ln>
              <a:solidFill>
                <a:prstClr val="white"/>
              </a:solidFill>
              <a:effectLst/>
              <a:uLnTx/>
              <a:uFillTx/>
              <a:ea typeface="新細明體" panose="02020500000000000000" pitchFamily="18" charset="-120"/>
              <a:cs typeface="+mn-cs"/>
            </a:endParaRPr>
          </a:p>
        </p:txBody>
      </p:sp>
      <p:sp>
        <p:nvSpPr>
          <p:cNvPr id="44" name="矩形 7"/>
          <p:cNvSpPr/>
          <p:nvPr/>
        </p:nvSpPr>
        <p:spPr>
          <a:xfrm>
            <a:off x="1380863" y="1058399"/>
            <a:ext cx="5827544" cy="35694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base" latinLnBrk="0" hangingPunct="1">
              <a:lnSpc>
                <a:spcPct val="100000"/>
              </a:lnSpc>
              <a:spcBef>
                <a:spcPct val="0"/>
              </a:spcBef>
              <a:spcAft>
                <a:spcPct val="0"/>
              </a:spcAft>
              <a:buClrTx/>
              <a:buSzTx/>
              <a:buFontTx/>
              <a:buNone/>
              <a:tabLst/>
              <a:defRPr/>
            </a:pPr>
            <a:endParaRPr kumimoji="1" lang="zh-TW" altLang="en-US" sz="2400" b="0" i="0" u="none" strike="noStrike" kern="1200" cap="none" spc="0" normalizeH="0" baseline="0" noProof="0">
              <a:ln>
                <a:noFill/>
              </a:ln>
              <a:solidFill>
                <a:prstClr val="white"/>
              </a:solidFill>
              <a:effectLst/>
              <a:uLnTx/>
              <a:uFillTx/>
              <a:ea typeface="新細明體" panose="02020500000000000000" pitchFamily="18" charset="-120"/>
              <a:cs typeface="+mn-cs"/>
            </a:endParaRPr>
          </a:p>
        </p:txBody>
      </p:sp>
      <p:sp>
        <p:nvSpPr>
          <p:cNvPr id="46" name="標題 96"/>
          <p:cNvSpPr txBox="1">
            <a:spLocks/>
          </p:cNvSpPr>
          <p:nvPr/>
        </p:nvSpPr>
        <p:spPr>
          <a:xfrm>
            <a:off x="130167" y="18137"/>
            <a:ext cx="12192000" cy="685800"/>
          </a:xfrm>
          <a:prstGeom prst="rect">
            <a:avLst/>
          </a:prstGeom>
          <a:noFill/>
          <a:ln w="9525">
            <a:noFill/>
          </a:ln>
        </p:spPr>
        <p:txBody>
          <a:bodyPr lIns="78344" tIns="39172" rIns="78344" bIns="39172" anchor="ctr"/>
          <a:lstStyle>
            <a:defPPr>
              <a:defRPr lang="zh-TW"/>
            </a:defPPr>
            <a:lvl1pPr marR="0" lvl="0" defTabSz="912813" fontAlgn="auto">
              <a:lnSpc>
                <a:spcPct val="90000"/>
              </a:lnSpc>
              <a:spcBef>
                <a:spcPct val="0"/>
              </a:spcBef>
              <a:spcAft>
                <a:spcPts val="0"/>
              </a:spcAft>
              <a:buClrTx/>
              <a:buSzTx/>
              <a:tabLst/>
              <a:defRPr sz="3000" b="1">
                <a:solidFill>
                  <a:prstClr val="white"/>
                </a:solidFill>
                <a:latin typeface="Calibri Light (Headings)"/>
                <a:ea typeface="Tahoma" pitchFamily="34" charset="0"/>
                <a:cs typeface="Tahoma" pitchFamily="34" charset="0"/>
              </a:defRPr>
            </a:lvl1pPr>
          </a:lstStyle>
          <a:p>
            <a:r>
              <a:rPr lang="en-US" altLang="zh-TW" dirty="0"/>
              <a:t>Highly-Integrated Production</a:t>
            </a:r>
            <a:endParaRPr lang="zh-TW" altLang="en-US" dirty="0"/>
          </a:p>
        </p:txBody>
      </p:sp>
      <p:sp>
        <p:nvSpPr>
          <p:cNvPr id="47" name="矩形 6"/>
          <p:cNvSpPr/>
          <p:nvPr/>
        </p:nvSpPr>
        <p:spPr>
          <a:xfrm>
            <a:off x="1380862" y="1042966"/>
            <a:ext cx="3193572" cy="2781425"/>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base" latinLnBrk="0" hangingPunct="1">
              <a:lnSpc>
                <a:spcPct val="100000"/>
              </a:lnSpc>
              <a:spcBef>
                <a:spcPct val="0"/>
              </a:spcBef>
              <a:spcAft>
                <a:spcPct val="0"/>
              </a:spcAft>
              <a:buClrTx/>
              <a:buSzTx/>
              <a:buFontTx/>
              <a:buNone/>
              <a:tabLst/>
              <a:defRPr/>
            </a:pPr>
            <a:endParaRPr kumimoji="1" lang="zh-TW" altLang="en-US" sz="2400" b="0" i="0" u="none" strike="noStrike" kern="1200" cap="none" spc="0" normalizeH="0" baseline="0" noProof="0" dirty="0">
              <a:ln>
                <a:noFill/>
              </a:ln>
              <a:solidFill>
                <a:prstClr val="white"/>
              </a:solidFill>
              <a:effectLst/>
              <a:uLnTx/>
              <a:uFillTx/>
              <a:ea typeface="新細明體" panose="02020500000000000000" pitchFamily="18" charset="-120"/>
              <a:cs typeface="+mn-cs"/>
            </a:endParaRPr>
          </a:p>
        </p:txBody>
      </p:sp>
      <p:sp>
        <p:nvSpPr>
          <p:cNvPr id="48" name="圓角矩形 11"/>
          <p:cNvSpPr/>
          <p:nvPr/>
        </p:nvSpPr>
        <p:spPr>
          <a:xfrm>
            <a:off x="364631" y="3120572"/>
            <a:ext cx="1669224" cy="701042"/>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1" lang="en-US" altLang="zh-TW" sz="2400" b="1" i="0" u="none" strike="noStrike" kern="1200" cap="none" spc="0" normalizeH="0" baseline="0" noProof="0" dirty="0">
                <a:ln>
                  <a:noFill/>
                </a:ln>
                <a:solidFill>
                  <a:srgbClr val="002060"/>
                </a:solidFill>
                <a:effectLst/>
                <a:uLnTx/>
                <a:uFillTx/>
                <a:ea typeface="新細明體" panose="02020500000000000000" pitchFamily="18" charset="-120"/>
                <a:cs typeface="+mn-cs"/>
              </a:rPr>
              <a:t>L3/L5/L6</a:t>
            </a:r>
            <a:endParaRPr kumimoji="1" lang="zh-TW" altLang="en-US" sz="2400" b="1" i="0" u="none" strike="noStrike" kern="1200" cap="none" spc="0" normalizeH="0" baseline="0" noProof="0" dirty="0">
              <a:ln>
                <a:noFill/>
              </a:ln>
              <a:solidFill>
                <a:srgbClr val="002060"/>
              </a:solidFill>
              <a:effectLst/>
              <a:uLnTx/>
              <a:uFillTx/>
              <a:ea typeface="新細明體" panose="02020500000000000000" pitchFamily="18" charset="-120"/>
              <a:cs typeface="+mn-cs"/>
            </a:endParaRPr>
          </a:p>
        </p:txBody>
      </p:sp>
      <p:sp>
        <p:nvSpPr>
          <p:cNvPr id="49" name="圓角矩形 12"/>
          <p:cNvSpPr/>
          <p:nvPr/>
        </p:nvSpPr>
        <p:spPr>
          <a:xfrm>
            <a:off x="364631" y="3875314"/>
            <a:ext cx="1669224" cy="735111"/>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1" lang="en-US" altLang="zh-TW" sz="2400" b="1" i="0" u="none" strike="noStrike" kern="1200" cap="none" spc="0" normalizeH="0" baseline="0" noProof="0" dirty="0">
                <a:ln>
                  <a:noFill/>
                </a:ln>
                <a:solidFill>
                  <a:schemeClr val="bg1"/>
                </a:solidFill>
                <a:effectLst/>
                <a:uLnTx/>
                <a:uFillTx/>
                <a:ea typeface="新細明體" panose="02020500000000000000" pitchFamily="18" charset="-120"/>
                <a:cs typeface="+mn-cs"/>
              </a:rPr>
              <a:t>L10</a:t>
            </a:r>
            <a:endParaRPr kumimoji="1" lang="zh-TW" altLang="en-US" sz="2400" b="1" i="0" u="none" strike="noStrike" kern="1200" cap="none" spc="0" normalizeH="0" baseline="0" noProof="0" dirty="0">
              <a:ln>
                <a:noFill/>
              </a:ln>
              <a:solidFill>
                <a:schemeClr val="bg1"/>
              </a:solidFill>
              <a:effectLst/>
              <a:uLnTx/>
              <a:uFillTx/>
              <a:ea typeface="新細明體" panose="02020500000000000000" pitchFamily="18" charset="-120"/>
              <a:cs typeface="+mn-cs"/>
            </a:endParaRPr>
          </a:p>
        </p:txBody>
      </p:sp>
      <p:sp>
        <p:nvSpPr>
          <p:cNvPr id="50" name="圓角矩形 13"/>
          <p:cNvSpPr/>
          <p:nvPr/>
        </p:nvSpPr>
        <p:spPr>
          <a:xfrm>
            <a:off x="364631" y="4673601"/>
            <a:ext cx="1669224" cy="7424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1" lang="en-US" altLang="zh-TW" sz="2400" b="1" i="0" u="none" strike="noStrike" kern="1200" cap="none" spc="0" normalizeH="0" baseline="0" noProof="0" dirty="0">
                <a:ln>
                  <a:noFill/>
                </a:ln>
                <a:solidFill>
                  <a:schemeClr val="bg1"/>
                </a:solidFill>
                <a:effectLst/>
                <a:uLnTx/>
                <a:uFillTx/>
                <a:ea typeface="新細明體" panose="02020500000000000000" pitchFamily="18" charset="-120"/>
                <a:cs typeface="+mn-cs"/>
              </a:rPr>
              <a:t>Rack</a:t>
            </a:r>
            <a:endParaRPr kumimoji="1" lang="zh-TW" altLang="en-US" sz="2400" b="1" i="0" u="none" strike="noStrike" kern="1200" cap="none" spc="0" normalizeH="0" baseline="0" noProof="0" dirty="0">
              <a:ln>
                <a:noFill/>
              </a:ln>
              <a:solidFill>
                <a:schemeClr val="bg1"/>
              </a:solidFill>
              <a:effectLst/>
              <a:uLnTx/>
              <a:uFillTx/>
              <a:ea typeface="新細明體" panose="02020500000000000000" pitchFamily="18" charset="-120"/>
              <a:cs typeface="+mn-cs"/>
            </a:endParaRPr>
          </a:p>
        </p:txBody>
      </p:sp>
      <p:sp>
        <p:nvSpPr>
          <p:cNvPr id="51" name="圓角矩形 14"/>
          <p:cNvSpPr/>
          <p:nvPr/>
        </p:nvSpPr>
        <p:spPr>
          <a:xfrm>
            <a:off x="364631" y="5471886"/>
            <a:ext cx="3184941" cy="72290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1" lang="en-US" altLang="zh-TW" sz="2400" b="1" i="0" u="none" strike="noStrike" kern="1200" cap="none" spc="0" normalizeH="0" baseline="0" noProof="0" dirty="0">
                <a:ln>
                  <a:noFill/>
                </a:ln>
                <a:solidFill>
                  <a:srgbClr val="002060"/>
                </a:solidFill>
                <a:effectLst/>
                <a:uLnTx/>
                <a:uFillTx/>
                <a:ea typeface="新細明體" panose="02020500000000000000" pitchFamily="18" charset="-120"/>
                <a:cs typeface="+mn-cs"/>
              </a:rPr>
              <a:t>Data Center</a:t>
            </a:r>
            <a:endParaRPr kumimoji="1" lang="zh-TW" altLang="en-US" sz="2400" b="1" i="0" u="none" strike="noStrike" kern="1200" cap="none" spc="0" normalizeH="0" baseline="0" noProof="0" dirty="0">
              <a:ln>
                <a:noFill/>
              </a:ln>
              <a:solidFill>
                <a:srgbClr val="002060"/>
              </a:solidFill>
              <a:effectLst/>
              <a:uLnTx/>
              <a:uFillTx/>
              <a:ea typeface="新細明體" panose="02020500000000000000" pitchFamily="18" charset="-120"/>
              <a:cs typeface="+mn-cs"/>
            </a:endParaRPr>
          </a:p>
        </p:txBody>
      </p:sp>
      <p:sp>
        <p:nvSpPr>
          <p:cNvPr id="52" name="文字方塊 19"/>
          <p:cNvSpPr txBox="1"/>
          <p:nvPr/>
        </p:nvSpPr>
        <p:spPr>
          <a:xfrm>
            <a:off x="1787624" y="3371862"/>
            <a:ext cx="2103717" cy="379656"/>
          </a:xfrm>
          <a:prstGeom prst="rect">
            <a:avLst/>
          </a:prstGeom>
          <a:noFill/>
        </p:spPr>
        <p:txBody>
          <a:bodyPr wrap="none" rtlCol="0">
            <a:spAutoFit/>
          </a:bodyPr>
          <a:lstStyle/>
          <a:p>
            <a:pPr marL="0" marR="0" lvl="0" indent="0" algn="r" defTabSz="609585" rtl="0" eaLnBrk="1" fontAlgn="base" latinLnBrk="0" hangingPunct="1">
              <a:lnSpc>
                <a:spcPct val="100000"/>
              </a:lnSpc>
              <a:spcBef>
                <a:spcPct val="0"/>
              </a:spcBef>
              <a:spcAft>
                <a:spcPct val="0"/>
              </a:spcAft>
              <a:buClrTx/>
              <a:buSzTx/>
              <a:buFontTx/>
              <a:buNone/>
              <a:tabLst/>
              <a:defRPr/>
            </a:pPr>
            <a:r>
              <a:rPr kumimoji="1" lang="en-US" altLang="zh-TW" sz="1867" b="1" i="0" u="none" strike="noStrike" kern="1200" cap="none" spc="0" normalizeH="0" baseline="0" noProof="0" dirty="0">
                <a:ln>
                  <a:noFill/>
                </a:ln>
                <a:solidFill>
                  <a:srgbClr val="002060"/>
                </a:solidFill>
                <a:effectLst/>
                <a:uLnTx/>
                <a:uFillTx/>
                <a:ea typeface="新細明體" charset="-120"/>
                <a:cs typeface="+mn-cs"/>
              </a:rPr>
              <a:t>Board, Chassis, Rail</a:t>
            </a:r>
            <a:endParaRPr kumimoji="1" lang="zh-TW" altLang="en-US" sz="1867" b="1" i="0" u="none" strike="noStrike" kern="1200" cap="none" spc="0" normalizeH="0" baseline="0" noProof="0" dirty="0">
              <a:ln>
                <a:noFill/>
              </a:ln>
              <a:solidFill>
                <a:srgbClr val="002060"/>
              </a:solidFill>
              <a:effectLst/>
              <a:uLnTx/>
              <a:uFillTx/>
              <a:ea typeface="新細明體" charset="-120"/>
              <a:cs typeface="+mn-cs"/>
            </a:endParaRPr>
          </a:p>
        </p:txBody>
      </p:sp>
      <p:sp>
        <p:nvSpPr>
          <p:cNvPr id="53" name="文字方塊 23"/>
          <p:cNvSpPr txBox="1"/>
          <p:nvPr/>
        </p:nvSpPr>
        <p:spPr>
          <a:xfrm>
            <a:off x="1794276" y="4207193"/>
            <a:ext cx="5415137" cy="379656"/>
          </a:xfrm>
          <a:prstGeom prst="rect">
            <a:avLst/>
          </a:prstGeom>
          <a:noFill/>
        </p:spPr>
        <p:txBody>
          <a:bodyPr wrap="none" rtlCol="0">
            <a:spAutoFit/>
          </a:bodyP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1" lang="en-US" altLang="zh-TW" sz="1867" b="1" i="0" u="none" strike="noStrike" kern="1200" cap="none" spc="0" normalizeH="0" baseline="0" noProof="0" dirty="0">
                <a:ln>
                  <a:noFill/>
                </a:ln>
                <a:solidFill>
                  <a:schemeClr val="bg1"/>
                </a:solidFill>
                <a:effectLst/>
                <a:uLnTx/>
                <a:uFillTx/>
                <a:ea typeface="新細明體" charset="-120"/>
                <a:cs typeface="+mn-cs"/>
              </a:rPr>
              <a:t>Server, Storage </a:t>
            </a:r>
            <a:r>
              <a:rPr kumimoji="1" lang="en-US" altLang="zh-TW" sz="1867" b="1" i="0" u="none" strike="noStrike" kern="1200" cap="none" spc="0" normalizeH="0" baseline="0" noProof="0" dirty="0" smtClean="0">
                <a:ln>
                  <a:noFill/>
                </a:ln>
                <a:solidFill>
                  <a:schemeClr val="bg1"/>
                </a:solidFill>
                <a:effectLst/>
                <a:uLnTx/>
                <a:uFillTx/>
                <a:ea typeface="新細明體" charset="-120"/>
                <a:cs typeface="+mn-cs"/>
              </a:rPr>
              <a:t>Array,</a:t>
            </a:r>
            <a:r>
              <a:rPr kumimoji="1" lang="en-US" altLang="zh-TW" sz="1867" b="1" i="0" u="none" strike="noStrike" kern="1200" cap="none" spc="0" normalizeH="0" noProof="0" dirty="0" smtClean="0">
                <a:ln>
                  <a:noFill/>
                </a:ln>
                <a:solidFill>
                  <a:schemeClr val="bg1"/>
                </a:solidFill>
                <a:effectLst/>
                <a:uLnTx/>
                <a:uFillTx/>
                <a:ea typeface="新細明體" charset="-120"/>
                <a:cs typeface="+mn-cs"/>
              </a:rPr>
              <a:t> </a:t>
            </a:r>
            <a:r>
              <a:rPr kumimoji="1" lang="en-US" altLang="zh-TW" sz="1867" b="1" i="0" u="none" strike="noStrike" kern="1200" cap="none" spc="0" normalizeH="0" baseline="0" noProof="0" dirty="0" smtClean="0">
                <a:ln>
                  <a:noFill/>
                </a:ln>
                <a:solidFill>
                  <a:schemeClr val="bg1"/>
                </a:solidFill>
                <a:effectLst/>
                <a:uLnTx/>
                <a:uFillTx/>
                <a:ea typeface="新細明體" charset="-120"/>
                <a:cs typeface="+mn-cs"/>
              </a:rPr>
              <a:t>Switch, Router, Modem, GPON</a:t>
            </a:r>
            <a:endParaRPr kumimoji="1" lang="zh-TW" altLang="en-US" sz="1867" b="1" i="0" u="none" strike="noStrike" kern="1200" cap="none" spc="0" normalizeH="0" baseline="0" noProof="0" dirty="0">
              <a:ln>
                <a:noFill/>
              </a:ln>
              <a:solidFill>
                <a:schemeClr val="bg1"/>
              </a:solidFill>
              <a:effectLst/>
              <a:uLnTx/>
              <a:uFillTx/>
              <a:ea typeface="新細明體" charset="-120"/>
              <a:cs typeface="+mn-cs"/>
            </a:endParaRPr>
          </a:p>
        </p:txBody>
      </p:sp>
      <p:sp>
        <p:nvSpPr>
          <p:cNvPr id="54" name="文字方塊 24"/>
          <p:cNvSpPr txBox="1"/>
          <p:nvPr/>
        </p:nvSpPr>
        <p:spPr>
          <a:xfrm>
            <a:off x="6667570" y="4991347"/>
            <a:ext cx="3041345" cy="379656"/>
          </a:xfrm>
          <a:prstGeom prst="rect">
            <a:avLst/>
          </a:prstGeom>
          <a:noFill/>
        </p:spPr>
        <p:txBody>
          <a:bodyPr wrap="none" rtlCol="0">
            <a:spAutoFit/>
          </a:bodyPr>
          <a:lstStyle/>
          <a:p>
            <a:pPr marL="0" marR="0" lvl="0" indent="0" algn="r" defTabSz="609585" rtl="0" eaLnBrk="1" fontAlgn="base" latinLnBrk="0" hangingPunct="1">
              <a:lnSpc>
                <a:spcPct val="100000"/>
              </a:lnSpc>
              <a:spcBef>
                <a:spcPct val="0"/>
              </a:spcBef>
              <a:spcAft>
                <a:spcPct val="0"/>
              </a:spcAft>
              <a:buClrTx/>
              <a:buSzTx/>
              <a:buFontTx/>
              <a:buNone/>
              <a:tabLst/>
              <a:defRPr/>
            </a:pPr>
            <a:r>
              <a:rPr kumimoji="1" lang="en-US" altLang="zh-TW" sz="1867" b="1" i="0" u="none" strike="noStrike" kern="1200" cap="none" spc="0" normalizeH="0" baseline="0" noProof="0" dirty="0">
                <a:ln>
                  <a:noFill/>
                </a:ln>
                <a:solidFill>
                  <a:schemeClr val="bg1"/>
                </a:solidFill>
                <a:effectLst/>
                <a:uLnTx/>
                <a:uFillTx/>
                <a:ea typeface="新細明體" charset="-120"/>
                <a:cs typeface="+mn-cs"/>
              </a:rPr>
              <a:t>Rack Integration &amp; Assembly</a:t>
            </a:r>
            <a:endParaRPr kumimoji="1" lang="zh-TW" altLang="en-US" sz="1867" b="1" i="0" u="none" strike="noStrike" kern="1200" cap="none" spc="0" normalizeH="0" baseline="0" noProof="0" dirty="0">
              <a:ln>
                <a:noFill/>
              </a:ln>
              <a:solidFill>
                <a:schemeClr val="bg1"/>
              </a:solidFill>
              <a:effectLst/>
              <a:uLnTx/>
              <a:uFillTx/>
              <a:ea typeface="新細明體" charset="-120"/>
              <a:cs typeface="+mn-cs"/>
            </a:endParaRPr>
          </a:p>
        </p:txBody>
      </p:sp>
      <p:pic>
        <p:nvPicPr>
          <p:cNvPr id="57" name="Picture 21" descr="san switch"/>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25857" y="1209836"/>
            <a:ext cx="1227667" cy="455084"/>
          </a:xfrm>
          <a:prstGeom prst="rect">
            <a:avLst/>
          </a:prstGeom>
          <a:noFill/>
          <a:ln w="9525">
            <a:noFill/>
            <a:miter lim="800000"/>
            <a:headEnd/>
            <a:tailEnd/>
          </a:ln>
        </p:spPr>
      </p:pic>
      <p:pic>
        <p:nvPicPr>
          <p:cNvPr id="58" name="Picture 7"/>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588441" y="1005958"/>
            <a:ext cx="1347943" cy="1240109"/>
          </a:xfrm>
          <a:prstGeom prst="rect">
            <a:avLst/>
          </a:prstGeom>
          <a:ln>
            <a:noFill/>
          </a:ln>
          <a:effectLst>
            <a:softEdge rad="38100"/>
          </a:effectLst>
        </p:spPr>
      </p:pic>
      <p:pic>
        <p:nvPicPr>
          <p:cNvPr id="4" name="Picture 3"/>
          <p:cNvPicPr>
            <a:picLocks noChangeAspect="1"/>
          </p:cNvPicPr>
          <p:nvPr/>
        </p:nvPicPr>
        <p:blipFill>
          <a:blip r:embed="rId4" cstate="print"/>
          <a:stretch>
            <a:fillRect/>
          </a:stretch>
        </p:blipFill>
        <p:spPr>
          <a:xfrm>
            <a:off x="7319366" y="1304688"/>
            <a:ext cx="2334537" cy="3440370"/>
          </a:xfrm>
          <a:prstGeom prst="rect">
            <a:avLst/>
          </a:prstGeom>
        </p:spPr>
      </p:pic>
      <p:pic>
        <p:nvPicPr>
          <p:cNvPr id="7" name="Picture 6"/>
          <p:cNvPicPr>
            <a:picLocks noChangeAspect="1"/>
          </p:cNvPicPr>
          <p:nvPr/>
        </p:nvPicPr>
        <p:blipFill>
          <a:blip r:embed="rId5" cstate="print"/>
          <a:stretch>
            <a:fillRect/>
          </a:stretch>
        </p:blipFill>
        <p:spPr>
          <a:xfrm>
            <a:off x="9710056" y="1358071"/>
            <a:ext cx="2355526" cy="4520215"/>
          </a:xfrm>
          <a:prstGeom prst="rect">
            <a:avLst/>
          </a:prstGeom>
        </p:spPr>
      </p:pic>
      <p:sp>
        <p:nvSpPr>
          <p:cNvPr id="23" name="TextBox 22"/>
          <p:cNvSpPr txBox="1"/>
          <p:nvPr/>
        </p:nvSpPr>
        <p:spPr>
          <a:xfrm>
            <a:off x="36773" y="1602681"/>
            <a:ext cx="1364343" cy="830997"/>
          </a:xfrm>
          <a:prstGeom prst="rect">
            <a:avLst/>
          </a:prstGeom>
          <a:noFill/>
        </p:spPr>
        <p:txBody>
          <a:bodyPr wrap="square" rtlCol="0">
            <a:spAutoFit/>
          </a:bodyPr>
          <a:lstStyle/>
          <a:p>
            <a:pPr algn="ctr"/>
            <a:r>
              <a:rPr lang="en-US" sz="3600" b="1" baseline="-25000" dirty="0" smtClean="0">
                <a:solidFill>
                  <a:schemeClr val="bg1"/>
                </a:solidFill>
              </a:rPr>
              <a:t>Products</a:t>
            </a:r>
          </a:p>
          <a:p>
            <a:pPr algn="ctr"/>
            <a:r>
              <a:rPr lang="en-US" sz="3600" b="1" baseline="-25000" dirty="0" smtClean="0">
                <a:solidFill>
                  <a:schemeClr val="bg1"/>
                </a:solidFill>
              </a:rPr>
              <a:t>Level</a:t>
            </a:r>
            <a:endParaRPr lang="en-US" sz="3600" b="1" baseline="-25000" dirty="0">
              <a:solidFill>
                <a:schemeClr val="bg1"/>
              </a:solidFill>
            </a:endParaRPr>
          </a:p>
        </p:txBody>
      </p:sp>
      <p:grpSp>
        <p:nvGrpSpPr>
          <p:cNvPr id="6" name="Group 26"/>
          <p:cNvGrpSpPr/>
          <p:nvPr/>
        </p:nvGrpSpPr>
        <p:grpSpPr>
          <a:xfrm>
            <a:off x="5927237" y="1830718"/>
            <a:ext cx="724213" cy="850915"/>
            <a:chOff x="4136571" y="2235200"/>
            <a:chExt cx="1814286" cy="2162629"/>
          </a:xfrm>
        </p:grpSpPr>
        <p:pic>
          <p:nvPicPr>
            <p:cNvPr id="28" name="圖片 3"/>
            <p:cNvPicPr>
              <a:picLocks noChangeAspect="1"/>
            </p:cNvPicPr>
            <p:nvPr/>
          </p:nvPicPr>
          <p:blipFill>
            <a:blip r:embed="rId6" cstate="print">
              <a:extLst>
                <a:ext uri="{28A0092B-C50C-407E-A947-70E740481C1C}">
                  <a14:useLocalDpi xmlns:a14="http://schemas.microsoft.com/office/drawing/2010/main" val="0"/>
                </a:ext>
              </a:extLst>
            </a:blip>
            <a:srcRect l="17780" t="12863" r="52387" b="19862"/>
            <a:stretch>
              <a:fillRect/>
            </a:stretch>
          </p:blipFill>
          <p:spPr>
            <a:xfrm>
              <a:off x="4136571" y="2235200"/>
              <a:ext cx="1814286" cy="2162629"/>
            </a:xfrm>
            <a:prstGeom prst="rect">
              <a:avLst/>
            </a:prstGeom>
          </p:spPr>
        </p:pic>
        <p:pic>
          <p:nvPicPr>
            <p:cNvPr id="29" name="Picture 1"/>
            <p:cNvPicPr>
              <a:picLocks noChangeAspect="1" noChangeArrowheads="1"/>
            </p:cNvPicPr>
            <p:nvPr/>
          </p:nvPicPr>
          <p:blipFill>
            <a:blip r:embed="rId7" cstate="print"/>
            <a:srcRect/>
            <a:stretch>
              <a:fillRect/>
            </a:stretch>
          </p:blipFill>
          <p:spPr bwMode="auto">
            <a:xfrm>
              <a:off x="4642302" y="3179763"/>
              <a:ext cx="524079" cy="477837"/>
            </a:xfrm>
            <a:prstGeom prst="rect">
              <a:avLst/>
            </a:prstGeom>
            <a:noFill/>
            <a:ln w="9525">
              <a:noFill/>
              <a:miter lim="800000"/>
              <a:headEnd/>
              <a:tailEnd/>
            </a:ln>
          </p:spPr>
        </p:pic>
      </p:grpSp>
      <p:pic>
        <p:nvPicPr>
          <p:cNvPr id="26" name="Picture 25"/>
          <p:cNvPicPr>
            <a:picLocks noChangeAspect="1"/>
          </p:cNvPicPr>
          <p:nvPr/>
        </p:nvPicPr>
        <p:blipFill>
          <a:blip r:embed="rId8" cstate="print"/>
          <a:stretch>
            <a:fillRect/>
          </a:stretch>
        </p:blipFill>
        <p:spPr>
          <a:xfrm>
            <a:off x="1452575" y="2294025"/>
            <a:ext cx="2830456" cy="1028103"/>
          </a:xfrm>
          <a:prstGeom prst="rect">
            <a:avLst/>
          </a:prstGeom>
        </p:spPr>
      </p:pic>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08668" y="2297116"/>
            <a:ext cx="1329976" cy="2364401"/>
          </a:xfrm>
          <a:prstGeom prst="rect">
            <a:avLst/>
          </a:prstGeom>
        </p:spPr>
      </p:pic>
      <p:pic>
        <p:nvPicPr>
          <p:cNvPr id="3" name="Picture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35987" y="1911209"/>
            <a:ext cx="1268333" cy="2813633"/>
          </a:xfrm>
          <a:prstGeom prst="rect">
            <a:avLst/>
          </a:prstGeom>
        </p:spPr>
      </p:pic>
      <p:pic>
        <p:nvPicPr>
          <p:cNvPr id="5" name="Picture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4165845" y="1953325"/>
            <a:ext cx="1632568" cy="1955680"/>
          </a:xfrm>
          <a:prstGeom prst="rect">
            <a:avLst/>
          </a:prstGeom>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434357" y="950494"/>
            <a:ext cx="1041550" cy="1388733"/>
          </a:xfrm>
          <a:prstGeom prst="rect">
            <a:avLst/>
          </a:prstGeom>
        </p:spPr>
      </p:pic>
      <p:pic>
        <p:nvPicPr>
          <p:cNvPr id="9" name="Picture 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264163" y="1089811"/>
            <a:ext cx="1540181" cy="1155136"/>
          </a:xfrm>
          <a:prstGeom prst="rect">
            <a:avLst/>
          </a:prstGeom>
        </p:spPr>
      </p:pic>
      <p:pic>
        <p:nvPicPr>
          <p:cNvPr id="10" name="Picture 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655815" y="1063665"/>
            <a:ext cx="825243" cy="1458993"/>
          </a:xfrm>
          <a:prstGeom prst="rect">
            <a:avLst/>
          </a:prstGeom>
        </p:spPr>
      </p:pic>
    </p:spTree>
    <p:extLst>
      <p:ext uri="{BB962C8B-B14F-4D97-AF65-F5344CB8AC3E}">
        <p14:creationId xmlns:p14="http://schemas.microsoft.com/office/powerpoint/2010/main" val="19890172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標題 1">
            <a:extLst>
              <a:ext uri="{FF2B5EF4-FFF2-40B4-BE49-F238E27FC236}">
                <a16:creationId xmlns:a16="http://schemas.microsoft.com/office/drawing/2014/main" id="{4A78B15C-C54A-DD43-971E-0EF863BFE941}"/>
              </a:ext>
            </a:extLst>
          </p:cNvPr>
          <p:cNvSpPr txBox="1">
            <a:spLocks/>
          </p:cNvSpPr>
          <p:nvPr/>
        </p:nvSpPr>
        <p:spPr>
          <a:xfrm>
            <a:off x="247650" y="3014663"/>
            <a:ext cx="9586913" cy="625475"/>
          </a:xfrm>
          <a:prstGeom prst="rect">
            <a:avLst/>
          </a:prstGeom>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5pPr>
            <a:lvl6pPr marL="4572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6pPr>
            <a:lvl7pPr marL="9144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7pPr>
            <a:lvl8pPr marL="13716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8pPr>
            <a:lvl9pPr marL="18288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altLang="zh-TW" sz="4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Tahoma" panose="020B0604030504040204" pitchFamily="34" charset="0"/>
              </a:rPr>
              <a:t>AGENDA</a:t>
            </a:r>
            <a:endParaRPr kumimoji="0" lang="zh-TW" altLang="en-US" sz="4400" b="0" i="0" u="none" strike="noStrike" kern="1200" cap="none" spc="0" normalizeH="0" baseline="0" noProof="0" dirty="0">
              <a:ln>
                <a:noFill/>
              </a:ln>
              <a:solidFill>
                <a:prstClr val="white"/>
              </a:solidFill>
              <a:effectLst/>
              <a:uLnTx/>
              <a:uFillTx/>
              <a:latin typeface="Roboto" panose="02000000000000000000" pitchFamily="2" charset="0"/>
              <a:ea typeface="Arial Unicode MS" pitchFamily="34" charset="-120"/>
              <a:cs typeface="Tahoma" panose="020B0604030504040204" pitchFamily="34" charset="0"/>
            </a:endParaRPr>
          </a:p>
        </p:txBody>
      </p:sp>
      <p:sp>
        <p:nvSpPr>
          <p:cNvPr id="76" name="TextBox 8">
            <a:extLst>
              <a:ext uri="{FF2B5EF4-FFF2-40B4-BE49-F238E27FC236}">
                <a16:creationId xmlns:a16="http://schemas.microsoft.com/office/drawing/2014/main" id="{57792E7F-F531-08A0-6EF1-0CE4EAF22A7C}"/>
              </a:ext>
            </a:extLst>
          </p:cNvPr>
          <p:cNvSpPr txBox="1"/>
          <p:nvPr/>
        </p:nvSpPr>
        <p:spPr bwMode="auto">
          <a:xfrm>
            <a:off x="3686380" y="1871916"/>
            <a:ext cx="7040614" cy="461665"/>
          </a:xfrm>
          <a:prstGeom prst="rect">
            <a:avLst/>
          </a:prstGeom>
          <a:noFill/>
        </p:spPr>
        <p:txBody>
          <a:bodyPr wrap="square" lIns="108000" rIns="108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Tahoma" panose="020B0604030504040204" pitchFamily="34" charset="0"/>
              </a:rPr>
              <a:t>Foxconn Vietnam </a:t>
            </a:r>
            <a:r>
              <a:rPr kumimoji="1" lang="en-US" altLang="ko-KR" sz="2400" b="1" i="0" u="none" strike="noStrike" kern="1200" cap="none" spc="0" normalizeH="0" baseline="0" noProof="0" dirty="0" smtClean="0">
                <a:ln>
                  <a:noFill/>
                </a:ln>
                <a:solidFill>
                  <a:srgbClr val="FF0000"/>
                </a:solidFill>
                <a:effectLst/>
                <a:uLnTx/>
                <a:uFillTx/>
                <a:latin typeface="Roboto" panose="02000000000000000000" pitchFamily="2" charset="0"/>
                <a:ea typeface="Roboto" panose="02000000000000000000" pitchFamily="2" charset="0"/>
                <a:cs typeface="Tahoma" panose="020B0604030504040204" pitchFamily="34" charset="0"/>
              </a:rPr>
              <a:t>Introduction</a:t>
            </a:r>
            <a:endParaRPr kumimoji="1" lang="ko-KR" altLang="en-US" sz="2400" b="1" i="1" u="none" strike="noStrike" kern="1200" cap="none" spc="0" normalizeH="0" baseline="0" noProof="0" dirty="0">
              <a:ln>
                <a:noFill/>
              </a:ln>
              <a:solidFill>
                <a:srgbClr val="FF0000"/>
              </a:solidFill>
              <a:effectLst/>
              <a:uLnTx/>
              <a:uFillTx/>
              <a:latin typeface="Roboto" panose="02000000000000000000" pitchFamily="2" charset="0"/>
              <a:ea typeface="Arial Unicode MS" pitchFamily="34" charset="-120"/>
              <a:cs typeface="Tahoma" panose="020B0604030504040204" pitchFamily="34" charset="0"/>
            </a:endParaRPr>
          </a:p>
        </p:txBody>
      </p:sp>
      <p:sp>
        <p:nvSpPr>
          <p:cNvPr id="77" name="TextBox 8">
            <a:extLst>
              <a:ext uri="{FF2B5EF4-FFF2-40B4-BE49-F238E27FC236}">
                <a16:creationId xmlns:a16="http://schemas.microsoft.com/office/drawing/2014/main" id="{CE79B11F-DD03-32A6-3BF6-063F9D3DC1BE}"/>
              </a:ext>
            </a:extLst>
          </p:cNvPr>
          <p:cNvSpPr txBox="1">
            <a:spLocks noChangeArrowheads="1"/>
          </p:cNvSpPr>
          <p:nvPr/>
        </p:nvSpPr>
        <p:spPr bwMode="auto">
          <a:xfrm>
            <a:off x="3686380" y="653434"/>
            <a:ext cx="74026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About Foxconn Industrial </a:t>
            </a: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Internet</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cs typeface="Tahoma" panose="020B0604030504040204" pitchFamily="34" charset="0"/>
            </a:endParaRPr>
          </a:p>
        </p:txBody>
      </p:sp>
      <p:sp>
        <p:nvSpPr>
          <p:cNvPr id="79"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696605" y="2980768"/>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Quality Control</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ea typeface="Arial Unicode MS" panose="020B0604020202020204" pitchFamily="34" charset="-120"/>
              <a:cs typeface="Tahoma" panose="020B0604030504040204" pitchFamily="34" charset="0"/>
            </a:endParaRPr>
          </a:p>
        </p:txBody>
      </p:sp>
      <p:pic>
        <p:nvPicPr>
          <p:cNvPr id="80" name="Graphic 9" descr="Badge 1 with solid fill">
            <a:extLst>
              <a:ext uri="{FF2B5EF4-FFF2-40B4-BE49-F238E27FC236}">
                <a16:creationId xmlns:a16="http://schemas.microsoft.com/office/drawing/2014/main" id="{9A3FBBCC-F572-C0BB-8587-4ACEDBB3CBC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2695548" y="482127"/>
            <a:ext cx="914400" cy="914400"/>
          </a:xfrm>
          <a:prstGeom prst="rect">
            <a:avLst/>
          </a:prstGeom>
        </p:spPr>
      </p:pic>
      <p:pic>
        <p:nvPicPr>
          <p:cNvPr id="81" name="Graphic 10" descr="Badge with solid fill">
            <a:extLst>
              <a:ext uri="{FF2B5EF4-FFF2-40B4-BE49-F238E27FC236}">
                <a16:creationId xmlns:a16="http://schemas.microsoft.com/office/drawing/2014/main" id="{5D5EF2CC-8795-04C3-6239-EE98ECF8CEF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2695548" y="1667100"/>
            <a:ext cx="914400" cy="914400"/>
          </a:xfrm>
          <a:prstGeom prst="rect">
            <a:avLst/>
          </a:prstGeom>
        </p:spPr>
      </p:pic>
      <p:pic>
        <p:nvPicPr>
          <p:cNvPr id="82" name="Graphic 11" descr="Badge 3 with solid fill">
            <a:extLst>
              <a:ext uri="{FF2B5EF4-FFF2-40B4-BE49-F238E27FC236}">
                <a16:creationId xmlns:a16="http://schemas.microsoft.com/office/drawing/2014/main" id="{89F56F34-93FC-CF9B-4334-EBA2FB4E265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2695548" y="2789775"/>
            <a:ext cx="914400" cy="914400"/>
          </a:xfrm>
          <a:prstGeom prst="rect">
            <a:avLst/>
          </a:prstGeom>
        </p:spPr>
      </p:pic>
      <p:pic>
        <p:nvPicPr>
          <p:cNvPr id="83" name="Graphic 12" descr="Badge 4 with solid fill">
            <a:extLst>
              <a:ext uri="{FF2B5EF4-FFF2-40B4-BE49-F238E27FC236}">
                <a16:creationId xmlns:a16="http://schemas.microsoft.com/office/drawing/2014/main" id="{CB73B717-91D4-63E9-0228-9A8E08CBF31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2695548" y="3954363"/>
            <a:ext cx="914400" cy="914400"/>
          </a:xfrm>
          <a:prstGeom prst="rect">
            <a:avLst/>
          </a:prstGeom>
        </p:spPr>
      </p:pic>
      <p:pic>
        <p:nvPicPr>
          <p:cNvPr id="84" name="Graphic 4" descr="Badge 5 with solid fill">
            <a:extLst>
              <a:ext uri="{FF2B5EF4-FFF2-40B4-BE49-F238E27FC236}">
                <a16:creationId xmlns:a16="http://schemas.microsoft.com/office/drawing/2014/main" id="{9FE24030-A14B-252A-2DC0-8DBD1A0F300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a:off x="2695548" y="5190900"/>
            <a:ext cx="914400" cy="914400"/>
          </a:xfrm>
          <a:prstGeom prst="rect">
            <a:avLst/>
          </a:prstGeom>
        </p:spPr>
      </p:pic>
      <p:sp>
        <p:nvSpPr>
          <p:cNvPr id="86"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726586" y="4179981"/>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Supply Chain</a:t>
            </a:r>
            <a:r>
              <a:rPr kumimoji="1" lang="en-US" altLang="ko-KR" sz="2400" b="1" i="0" u="none" strike="noStrike" kern="1200" cap="none" spc="0" normalizeH="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 and Logistic Overview</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ea typeface="Arial Unicode MS" panose="020B0604020202020204" pitchFamily="34" charset="-120"/>
              <a:cs typeface="Tahoma" panose="020B0604030504040204" pitchFamily="34" charset="0"/>
            </a:endParaRPr>
          </a:p>
        </p:txBody>
      </p:sp>
      <p:sp>
        <p:nvSpPr>
          <p:cNvPr id="87"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696607" y="5394185"/>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err="1"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Foxconn</a:t>
            </a: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 Vietnam CSR</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ea typeface="Arial Unicode MS" panose="020B0604020202020204" pitchFamily="34" charset="-120"/>
              <a:cs typeface="Tahoma" panose="020B0604030504040204" pitchFamily="34" charset="0"/>
            </a:endParaRPr>
          </a:p>
        </p:txBody>
      </p:sp>
    </p:spTree>
    <p:extLst>
      <p:ext uri="{BB962C8B-B14F-4D97-AF65-F5344CB8AC3E}">
        <p14:creationId xmlns:p14="http://schemas.microsoft.com/office/powerpoint/2010/main" val="23686690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76"/>
          <p:cNvPicPr/>
          <p:nvPr/>
        </p:nvPicPr>
        <p:blipFill>
          <a:blip r:embed="rId3" cstate="email">
            <a:extLst>
              <a:ext uri="{28A0092B-C50C-407E-A947-70E740481C1C}">
                <a14:useLocalDpi xmlns:a14="http://schemas.microsoft.com/office/drawing/2010/main"/>
              </a:ext>
            </a:extLst>
          </a:blip>
          <a:stretch/>
        </p:blipFill>
        <p:spPr bwMode="auto">
          <a:xfrm>
            <a:off x="9268746" y="640022"/>
            <a:ext cx="2553776" cy="1214684"/>
          </a:xfrm>
          <a:prstGeom prst="rect">
            <a:avLst/>
          </a:prstGeom>
        </p:spPr>
      </p:pic>
      <p:pic>
        <p:nvPicPr>
          <p:cNvPr id="3" name="圖片 78"/>
          <p:cNvPicPr/>
          <p:nvPr/>
        </p:nvPicPr>
        <p:blipFill>
          <a:blip r:embed="rId4" cstate="email">
            <a:extLst>
              <a:ext uri="{28A0092B-C50C-407E-A947-70E740481C1C}">
                <a14:useLocalDpi xmlns:a14="http://schemas.microsoft.com/office/drawing/2010/main"/>
              </a:ext>
            </a:extLst>
          </a:blip>
          <a:stretch/>
        </p:blipFill>
        <p:spPr bwMode="auto">
          <a:xfrm>
            <a:off x="9268746" y="2479793"/>
            <a:ext cx="2553776" cy="1440000"/>
          </a:xfrm>
          <a:prstGeom prst="rect">
            <a:avLst/>
          </a:prstGeom>
        </p:spPr>
      </p:pic>
      <p:pic>
        <p:nvPicPr>
          <p:cNvPr id="4" name="圖片 80"/>
          <p:cNvPicPr/>
          <p:nvPr/>
        </p:nvPicPr>
        <p:blipFill>
          <a:blip r:embed="rId5" cstate="email">
            <a:extLst>
              <a:ext uri="{28A0092B-C50C-407E-A947-70E740481C1C}">
                <a14:useLocalDpi xmlns:a14="http://schemas.microsoft.com/office/drawing/2010/main"/>
              </a:ext>
            </a:extLst>
          </a:blip>
          <a:stretch/>
        </p:blipFill>
        <p:spPr bwMode="auto">
          <a:xfrm>
            <a:off x="9268746" y="4551789"/>
            <a:ext cx="2590436" cy="1440000"/>
          </a:xfrm>
          <a:prstGeom prst="rect">
            <a:avLst/>
          </a:prstGeom>
        </p:spPr>
      </p:pic>
      <p:pic>
        <p:nvPicPr>
          <p:cNvPr id="5" name="圖片 82"/>
          <p:cNvPicPr/>
          <p:nvPr/>
        </p:nvPicPr>
        <p:blipFill>
          <a:blip r:embed="rId6" cstate="email">
            <a:extLst>
              <a:ext uri="{28A0092B-C50C-407E-A947-70E740481C1C}">
                <a14:useLocalDpi xmlns:a14="http://schemas.microsoft.com/office/drawing/2010/main"/>
              </a:ext>
            </a:extLst>
          </a:blip>
          <a:stretch/>
        </p:blipFill>
        <p:spPr bwMode="auto">
          <a:xfrm>
            <a:off x="350538" y="640022"/>
            <a:ext cx="2553776" cy="1214684"/>
          </a:xfrm>
          <a:prstGeom prst="rect">
            <a:avLst/>
          </a:prstGeom>
        </p:spPr>
      </p:pic>
      <p:pic>
        <p:nvPicPr>
          <p:cNvPr id="6" name="圖片 84"/>
          <p:cNvPicPr/>
          <p:nvPr/>
        </p:nvPicPr>
        <p:blipFill>
          <a:blip r:embed="rId7" cstate="email">
            <a:extLst>
              <a:ext uri="{28A0092B-C50C-407E-A947-70E740481C1C}">
                <a14:useLocalDpi xmlns:a14="http://schemas.microsoft.com/office/drawing/2010/main"/>
              </a:ext>
            </a:extLst>
          </a:blip>
          <a:stretch/>
        </p:blipFill>
        <p:spPr bwMode="auto">
          <a:xfrm>
            <a:off x="350538" y="4545491"/>
            <a:ext cx="2553776" cy="1440000"/>
          </a:xfrm>
          <a:prstGeom prst="rect">
            <a:avLst/>
          </a:prstGeom>
        </p:spPr>
      </p:pic>
      <p:pic>
        <p:nvPicPr>
          <p:cNvPr id="7" name="圖片 86"/>
          <p:cNvPicPr/>
          <p:nvPr/>
        </p:nvPicPr>
        <p:blipFill>
          <a:blip r:embed="rId8" cstate="email">
            <a:extLst>
              <a:ext uri="{28A0092B-C50C-407E-A947-70E740481C1C}">
                <a14:useLocalDpi xmlns:a14="http://schemas.microsoft.com/office/drawing/2010/main"/>
              </a:ext>
            </a:extLst>
          </a:blip>
          <a:stretch/>
        </p:blipFill>
        <p:spPr bwMode="auto">
          <a:xfrm>
            <a:off x="350538" y="2476644"/>
            <a:ext cx="2553776" cy="1440000"/>
          </a:xfrm>
          <a:prstGeom prst="rect">
            <a:avLst/>
          </a:prstGeom>
        </p:spPr>
      </p:pic>
      <p:sp>
        <p:nvSpPr>
          <p:cNvPr id="8" name="文字方塊 88"/>
          <p:cNvSpPr txBox="1"/>
          <p:nvPr/>
        </p:nvSpPr>
        <p:spPr bwMode="auto">
          <a:xfrm>
            <a:off x="9268746" y="1875778"/>
            <a:ext cx="1500997" cy="830997"/>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en-US" sz="1200" b="0" i="0" u="none" strike="noStrike" cap="none" spc="0" dirty="0">
                <a:ln>
                  <a:noFill/>
                </a:ln>
                <a:solidFill>
                  <a:prstClr val="white"/>
                </a:solidFill>
                <a:ea typeface="新細明體"/>
                <a:cs typeface="Arial"/>
              </a:rPr>
              <a:t>6 buildings</a:t>
            </a:r>
            <a:endParaRPr dirty="0"/>
          </a:p>
          <a:p>
            <a:pPr marL="0" marR="0" lvl="0" indent="0" algn="l" defTabSz="914400">
              <a:lnSpc>
                <a:spcPct val="100000"/>
              </a:lnSpc>
              <a:spcBef>
                <a:spcPts val="0"/>
              </a:spcBef>
              <a:spcAft>
                <a:spcPts val="0"/>
              </a:spcAft>
              <a:buClrTx/>
              <a:buSzTx/>
              <a:buFontTx/>
              <a:buNone/>
              <a:defRPr/>
            </a:pPr>
            <a:r>
              <a:rPr lang="en-US" sz="1200" b="0" i="0" u="none" strike="noStrike" cap="none" spc="0" dirty="0">
                <a:ln>
                  <a:noFill/>
                </a:ln>
                <a:solidFill>
                  <a:prstClr val="white"/>
                </a:solidFill>
                <a:ea typeface="新細明體"/>
                <a:cs typeface="Arial"/>
              </a:rPr>
              <a:t>Land area </a:t>
            </a:r>
            <a:r>
              <a:rPr lang="en-US" sz="1200" b="0" i="0" u="none" strike="noStrike" cap="none" spc="0" dirty="0" smtClean="0">
                <a:ln>
                  <a:noFill/>
                </a:ln>
                <a:solidFill>
                  <a:prstClr val="white"/>
                </a:solidFill>
                <a:ea typeface="新細明體"/>
                <a:cs typeface="Arial"/>
              </a:rPr>
              <a:t>120,000m</a:t>
            </a:r>
            <a:r>
              <a:rPr lang="en-US" sz="1200" b="0" i="0" u="none" strike="noStrike" cap="none" spc="0" baseline="30000" dirty="0" smtClean="0">
                <a:ln>
                  <a:noFill/>
                </a:ln>
                <a:solidFill>
                  <a:prstClr val="white"/>
                </a:solidFill>
                <a:ea typeface="新細明體"/>
                <a:cs typeface="Arial"/>
              </a:rPr>
              <a:t>2</a:t>
            </a:r>
          </a:p>
          <a:p>
            <a:pPr>
              <a:defRPr/>
            </a:pPr>
            <a:r>
              <a:rPr lang="en-US" sz="1200" dirty="0">
                <a:solidFill>
                  <a:prstClr val="white"/>
                </a:solidFill>
                <a:ea typeface="新細明體"/>
                <a:cs typeface="Arial"/>
                <a:sym typeface="Microsoft YaHei" pitchFamily="34" charset="-122"/>
              </a:rPr>
              <a:t>10,000 employees </a:t>
            </a:r>
          </a:p>
          <a:p>
            <a:pPr marR="0" lvl="0" indent="0">
              <a:lnSpc>
                <a:spcPct val="100000"/>
              </a:lnSpc>
              <a:spcBef>
                <a:spcPts val="0"/>
              </a:spcBef>
              <a:spcAft>
                <a:spcPts val="0"/>
              </a:spcAft>
              <a:buClrTx/>
              <a:buSzTx/>
              <a:buFontTx/>
              <a:buNone/>
              <a:defRPr/>
            </a:pPr>
            <a:endParaRPr sz="1200" dirty="0">
              <a:solidFill>
                <a:prstClr val="white"/>
              </a:solidFill>
              <a:ea typeface="新細明體"/>
              <a:cs typeface="Arial"/>
            </a:endParaRPr>
          </a:p>
        </p:txBody>
      </p:sp>
      <p:sp>
        <p:nvSpPr>
          <p:cNvPr id="9" name="文字方塊 90"/>
          <p:cNvSpPr txBox="1"/>
          <p:nvPr/>
        </p:nvSpPr>
        <p:spPr bwMode="auto">
          <a:xfrm>
            <a:off x="9268746" y="3936180"/>
            <a:ext cx="1500997" cy="830997"/>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en-US" sz="1200" b="0" i="0" u="none" strike="noStrike" cap="none" spc="0" dirty="0">
                <a:ln>
                  <a:noFill/>
                </a:ln>
                <a:solidFill>
                  <a:prstClr val="white"/>
                </a:solidFill>
                <a:ea typeface="新細明體"/>
                <a:cs typeface="Arial"/>
              </a:rPr>
              <a:t>5 buildings</a:t>
            </a:r>
            <a:endParaRPr dirty="0"/>
          </a:p>
          <a:p>
            <a:pPr marL="0" marR="0" lvl="0" indent="0" algn="l" defTabSz="914400">
              <a:lnSpc>
                <a:spcPct val="100000"/>
              </a:lnSpc>
              <a:spcBef>
                <a:spcPts val="0"/>
              </a:spcBef>
              <a:spcAft>
                <a:spcPts val="0"/>
              </a:spcAft>
              <a:buClrTx/>
              <a:buSzTx/>
              <a:buFontTx/>
              <a:buNone/>
              <a:defRPr/>
            </a:pPr>
            <a:r>
              <a:rPr lang="en-US" sz="1200" b="0" i="0" u="none" strike="noStrike" cap="none" spc="0" dirty="0">
                <a:ln>
                  <a:noFill/>
                </a:ln>
                <a:solidFill>
                  <a:prstClr val="white"/>
                </a:solidFill>
                <a:ea typeface="新細明體"/>
                <a:cs typeface="Arial"/>
              </a:rPr>
              <a:t>Land area </a:t>
            </a:r>
            <a:r>
              <a:rPr lang="en-US" sz="1200" b="0" i="0" u="none" strike="noStrike" cap="none" spc="0" dirty="0" smtClean="0">
                <a:ln>
                  <a:noFill/>
                </a:ln>
                <a:solidFill>
                  <a:prstClr val="white"/>
                </a:solidFill>
                <a:ea typeface="新細明體"/>
                <a:cs typeface="Arial"/>
              </a:rPr>
              <a:t>55,000m</a:t>
            </a:r>
            <a:r>
              <a:rPr lang="en-US" sz="1200" b="0" i="0" u="none" strike="noStrike" cap="none" spc="0" baseline="30000" dirty="0" smtClean="0">
                <a:ln>
                  <a:noFill/>
                </a:ln>
                <a:solidFill>
                  <a:prstClr val="white"/>
                </a:solidFill>
                <a:ea typeface="新細明體"/>
                <a:cs typeface="Arial"/>
              </a:rPr>
              <a:t>2</a:t>
            </a:r>
          </a:p>
          <a:p>
            <a:pPr>
              <a:defRPr/>
            </a:pPr>
            <a:r>
              <a:rPr lang="en-US" altLang="en-US" sz="1200" dirty="0">
                <a:solidFill>
                  <a:prstClr val="white"/>
                </a:solidFill>
                <a:ea typeface="新細明體"/>
                <a:cs typeface="Arial"/>
                <a:sym typeface="Microsoft YaHei" panose="020B0503020204020204" pitchFamily="34" charset="-122"/>
              </a:rPr>
              <a:t>2,000 employees </a:t>
            </a:r>
          </a:p>
          <a:p>
            <a:pPr marR="0" lvl="0" indent="0">
              <a:lnSpc>
                <a:spcPct val="100000"/>
              </a:lnSpc>
              <a:spcBef>
                <a:spcPts val="0"/>
              </a:spcBef>
              <a:spcAft>
                <a:spcPts val="0"/>
              </a:spcAft>
              <a:buClrTx/>
              <a:buSzTx/>
              <a:buFontTx/>
              <a:buNone/>
              <a:defRPr/>
            </a:pPr>
            <a:endParaRPr sz="1200" dirty="0">
              <a:solidFill>
                <a:prstClr val="white"/>
              </a:solidFill>
              <a:ea typeface="新細明體"/>
              <a:cs typeface="Arial"/>
            </a:endParaRPr>
          </a:p>
        </p:txBody>
      </p:sp>
      <p:sp>
        <p:nvSpPr>
          <p:cNvPr id="10" name="文字方塊 92"/>
          <p:cNvSpPr txBox="1"/>
          <p:nvPr/>
        </p:nvSpPr>
        <p:spPr bwMode="auto">
          <a:xfrm>
            <a:off x="9159248" y="5970268"/>
            <a:ext cx="3220990" cy="492443"/>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en-US" sz="1300" b="0" i="0" u="none" strike="noStrike" cap="none" spc="0" dirty="0" smtClean="0">
                <a:ln>
                  <a:noFill/>
                </a:ln>
                <a:solidFill>
                  <a:srgbClr val="FFC000"/>
                </a:solidFill>
                <a:ea typeface="新細明體"/>
                <a:cs typeface="Arial"/>
              </a:rPr>
              <a:t>12 buildings</a:t>
            </a:r>
          </a:p>
          <a:p>
            <a:pPr marL="0" marR="0" lvl="0" indent="0" algn="l" defTabSz="914400">
              <a:lnSpc>
                <a:spcPct val="100000"/>
              </a:lnSpc>
              <a:spcBef>
                <a:spcPts val="0"/>
              </a:spcBef>
              <a:spcAft>
                <a:spcPts val="0"/>
              </a:spcAft>
              <a:buClrTx/>
              <a:buSzTx/>
              <a:buFontTx/>
              <a:buNone/>
              <a:defRPr/>
            </a:pPr>
            <a:r>
              <a:rPr lang="en-US" sz="1300" dirty="0" smtClean="0">
                <a:solidFill>
                  <a:srgbClr val="FFC000"/>
                </a:solidFill>
                <a:ea typeface="新細明體"/>
                <a:cs typeface="Arial"/>
              </a:rPr>
              <a:t>8,767 employees / </a:t>
            </a:r>
            <a:r>
              <a:rPr lang="en-US" sz="1300" b="0" i="0" u="none" strike="noStrike" cap="none" spc="0" dirty="0" smtClean="0">
                <a:ln>
                  <a:noFill/>
                </a:ln>
                <a:solidFill>
                  <a:srgbClr val="FFC000"/>
                </a:solidFill>
                <a:ea typeface="新細明體"/>
                <a:cs typeface="Arial"/>
              </a:rPr>
              <a:t>Land </a:t>
            </a:r>
            <a:r>
              <a:rPr lang="en-US" sz="1300" b="0" i="0" u="none" strike="noStrike" cap="none" spc="0" dirty="0">
                <a:ln>
                  <a:noFill/>
                </a:ln>
                <a:solidFill>
                  <a:srgbClr val="FFC000"/>
                </a:solidFill>
                <a:ea typeface="新細明體"/>
                <a:cs typeface="Arial"/>
              </a:rPr>
              <a:t>area </a:t>
            </a:r>
            <a:r>
              <a:rPr lang="en-US" sz="1300" b="0" i="0" u="none" strike="noStrike" cap="none" spc="0" dirty="0" smtClean="0">
                <a:ln>
                  <a:noFill/>
                </a:ln>
                <a:solidFill>
                  <a:srgbClr val="FFC000"/>
                </a:solidFill>
                <a:ea typeface="新細明體"/>
                <a:cs typeface="Arial"/>
              </a:rPr>
              <a:t>260,000m</a:t>
            </a:r>
            <a:r>
              <a:rPr lang="en-US" sz="1300" b="0" i="0" u="none" strike="noStrike" cap="none" spc="0" baseline="30000" dirty="0" smtClean="0">
                <a:ln>
                  <a:noFill/>
                </a:ln>
                <a:solidFill>
                  <a:srgbClr val="FFC000"/>
                </a:solidFill>
                <a:ea typeface="新細明體"/>
                <a:cs typeface="Arial"/>
              </a:rPr>
              <a:t>2</a:t>
            </a:r>
            <a:endParaRPr sz="1300" dirty="0">
              <a:solidFill>
                <a:srgbClr val="FFC000"/>
              </a:solidFill>
            </a:endParaRPr>
          </a:p>
        </p:txBody>
      </p:sp>
      <p:sp>
        <p:nvSpPr>
          <p:cNvPr id="11" name="文字方塊 94"/>
          <p:cNvSpPr txBox="1"/>
          <p:nvPr/>
        </p:nvSpPr>
        <p:spPr bwMode="auto">
          <a:xfrm>
            <a:off x="350538" y="1866119"/>
            <a:ext cx="1500997" cy="923330"/>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en-US" sz="1200" b="0" i="0" u="none" strike="noStrike" cap="none" spc="0" dirty="0">
                <a:ln>
                  <a:noFill/>
                </a:ln>
                <a:solidFill>
                  <a:prstClr val="white"/>
                </a:solidFill>
                <a:ea typeface="新細明體"/>
                <a:cs typeface="Arial"/>
              </a:rPr>
              <a:t>6 </a:t>
            </a:r>
            <a:r>
              <a:rPr lang="en-US" sz="1200" b="0" i="0" u="none" strike="noStrike" cap="none" spc="0" dirty="0" smtClean="0">
                <a:ln>
                  <a:noFill/>
                </a:ln>
                <a:solidFill>
                  <a:prstClr val="white"/>
                </a:solidFill>
                <a:ea typeface="新細明體"/>
                <a:cs typeface="Arial"/>
              </a:rPr>
              <a:t>buildings</a:t>
            </a:r>
            <a:endParaRPr dirty="0" smtClean="0"/>
          </a:p>
          <a:p>
            <a:pPr marL="0" marR="0" lvl="0" indent="0" algn="l" defTabSz="914400">
              <a:lnSpc>
                <a:spcPct val="100000"/>
              </a:lnSpc>
              <a:spcBef>
                <a:spcPts val="0"/>
              </a:spcBef>
              <a:spcAft>
                <a:spcPts val="0"/>
              </a:spcAft>
              <a:buClrTx/>
              <a:buSzTx/>
              <a:buFontTx/>
              <a:buNone/>
              <a:defRPr/>
            </a:pPr>
            <a:r>
              <a:rPr lang="en-US" sz="1200" b="0" i="0" u="none" strike="noStrike" cap="none" spc="0" dirty="0" smtClean="0">
                <a:ln>
                  <a:noFill/>
                </a:ln>
                <a:solidFill>
                  <a:prstClr val="white"/>
                </a:solidFill>
                <a:ea typeface="新細明體"/>
                <a:cs typeface="Arial"/>
              </a:rPr>
              <a:t>Land area 120,000m</a:t>
            </a:r>
            <a:r>
              <a:rPr lang="en-US" sz="1200" b="0" i="0" u="none" strike="noStrike" cap="none" spc="0" baseline="30000" dirty="0" smtClean="0">
                <a:ln>
                  <a:noFill/>
                </a:ln>
                <a:solidFill>
                  <a:prstClr val="white"/>
                </a:solidFill>
                <a:ea typeface="新細明體"/>
                <a:cs typeface="Arial"/>
              </a:rPr>
              <a:t>2</a:t>
            </a:r>
          </a:p>
          <a:p>
            <a:pPr>
              <a:defRPr/>
            </a:pPr>
            <a:r>
              <a:rPr lang="en-US" sz="1200" dirty="0" smtClean="0">
                <a:solidFill>
                  <a:prstClr val="white"/>
                </a:solidFill>
                <a:ea typeface="新細明體"/>
                <a:cs typeface="Arial"/>
                <a:sym typeface="Microsoft YaHei" pitchFamily="34" charset="-122"/>
              </a:rPr>
              <a:t>2,396 </a:t>
            </a:r>
            <a:r>
              <a:rPr lang="en-US" sz="1200" dirty="0">
                <a:solidFill>
                  <a:prstClr val="white"/>
                </a:solidFill>
                <a:ea typeface="新細明體"/>
                <a:cs typeface="Arial"/>
                <a:sym typeface="Microsoft YaHei" pitchFamily="34" charset="-122"/>
              </a:rPr>
              <a:t>employees</a:t>
            </a:r>
          </a:p>
          <a:p>
            <a:pPr marL="0" marR="0" lvl="0" indent="0" algn="l" defTabSz="914400">
              <a:lnSpc>
                <a:spcPct val="100000"/>
              </a:lnSpc>
              <a:spcBef>
                <a:spcPts val="0"/>
              </a:spcBef>
              <a:spcAft>
                <a:spcPts val="0"/>
              </a:spcAft>
              <a:buClrTx/>
              <a:buSzTx/>
              <a:buFontTx/>
              <a:buNone/>
              <a:defRPr/>
            </a:pPr>
            <a:endParaRPr dirty="0"/>
          </a:p>
        </p:txBody>
      </p:sp>
      <p:sp>
        <p:nvSpPr>
          <p:cNvPr id="12" name="文字方塊 95"/>
          <p:cNvSpPr txBox="1"/>
          <p:nvPr/>
        </p:nvSpPr>
        <p:spPr bwMode="auto">
          <a:xfrm>
            <a:off x="350538" y="3912884"/>
            <a:ext cx="1500997" cy="830997"/>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en-US" sz="1200" b="0" i="0" u="none" strike="noStrike" cap="none" spc="0" dirty="0" smtClean="0">
                <a:ln>
                  <a:noFill/>
                </a:ln>
                <a:solidFill>
                  <a:prstClr val="white"/>
                </a:solidFill>
                <a:ea typeface="新細明體"/>
                <a:cs typeface="Arial"/>
              </a:rPr>
              <a:t>2 buildings</a:t>
            </a:r>
            <a:endParaRPr dirty="0" smtClean="0"/>
          </a:p>
          <a:p>
            <a:pPr marL="0" marR="0" lvl="0" indent="0" algn="l" defTabSz="914400">
              <a:lnSpc>
                <a:spcPct val="100000"/>
              </a:lnSpc>
              <a:spcBef>
                <a:spcPts val="0"/>
              </a:spcBef>
              <a:spcAft>
                <a:spcPts val="0"/>
              </a:spcAft>
              <a:buClrTx/>
              <a:buSzTx/>
              <a:buFontTx/>
              <a:buNone/>
              <a:defRPr/>
            </a:pPr>
            <a:r>
              <a:rPr lang="en-US" sz="1200" b="0" i="0" u="none" strike="noStrike" cap="none" spc="0" dirty="0" smtClean="0">
                <a:ln>
                  <a:noFill/>
                </a:ln>
                <a:solidFill>
                  <a:prstClr val="white"/>
                </a:solidFill>
                <a:ea typeface="新細明體"/>
                <a:cs typeface="Arial"/>
              </a:rPr>
              <a:t>Land </a:t>
            </a:r>
            <a:r>
              <a:rPr lang="en-US" sz="1200" b="0" i="0" u="none" strike="noStrike" cap="none" spc="0" dirty="0">
                <a:ln>
                  <a:noFill/>
                </a:ln>
                <a:solidFill>
                  <a:prstClr val="white"/>
                </a:solidFill>
                <a:ea typeface="新細明體"/>
                <a:cs typeface="Arial"/>
              </a:rPr>
              <a:t>area </a:t>
            </a:r>
            <a:r>
              <a:rPr lang="en-US" sz="1200" b="0" i="0" u="none" strike="noStrike" cap="none" spc="0" dirty="0" smtClean="0">
                <a:ln>
                  <a:noFill/>
                </a:ln>
                <a:solidFill>
                  <a:prstClr val="white"/>
                </a:solidFill>
                <a:ea typeface="新細明體"/>
                <a:cs typeface="Arial"/>
              </a:rPr>
              <a:t>12,000m</a:t>
            </a:r>
            <a:r>
              <a:rPr lang="en-US" sz="1200" b="0" i="0" u="none" strike="noStrike" cap="none" spc="0" baseline="30000" dirty="0" smtClean="0">
                <a:ln>
                  <a:noFill/>
                </a:ln>
                <a:solidFill>
                  <a:prstClr val="white"/>
                </a:solidFill>
                <a:ea typeface="新細明體"/>
                <a:cs typeface="Arial"/>
              </a:rPr>
              <a:t>2</a:t>
            </a:r>
          </a:p>
          <a:p>
            <a:pPr>
              <a:defRPr/>
            </a:pPr>
            <a:r>
              <a:rPr lang="en-US" altLang="en-US" sz="1200" dirty="0">
                <a:solidFill>
                  <a:prstClr val="white"/>
                </a:solidFill>
                <a:ea typeface="新細明體"/>
                <a:cs typeface="Arial"/>
                <a:sym typeface="Microsoft YaHei" panose="020B0503020204020204" pitchFamily="34" charset="-122"/>
              </a:rPr>
              <a:t>1,200 employees </a:t>
            </a:r>
          </a:p>
          <a:p>
            <a:pPr marR="0" lvl="0" indent="0">
              <a:lnSpc>
                <a:spcPct val="100000"/>
              </a:lnSpc>
              <a:spcBef>
                <a:spcPts val="0"/>
              </a:spcBef>
              <a:spcAft>
                <a:spcPts val="0"/>
              </a:spcAft>
              <a:buClrTx/>
              <a:buSzTx/>
              <a:buFontTx/>
              <a:buNone/>
              <a:defRPr/>
            </a:pPr>
            <a:endParaRPr sz="1200" dirty="0">
              <a:solidFill>
                <a:prstClr val="white"/>
              </a:solidFill>
              <a:ea typeface="新細明體"/>
              <a:cs typeface="Arial"/>
            </a:endParaRPr>
          </a:p>
        </p:txBody>
      </p:sp>
      <p:sp>
        <p:nvSpPr>
          <p:cNvPr id="13" name="文字方塊 96"/>
          <p:cNvSpPr txBox="1"/>
          <p:nvPr/>
        </p:nvSpPr>
        <p:spPr bwMode="auto">
          <a:xfrm>
            <a:off x="350538" y="5985493"/>
            <a:ext cx="1500997" cy="830997"/>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en-US" sz="1200" b="0" i="0" u="none" strike="noStrike" cap="none" spc="0" dirty="0" smtClean="0">
                <a:ln>
                  <a:noFill/>
                </a:ln>
                <a:solidFill>
                  <a:prstClr val="white"/>
                </a:solidFill>
                <a:ea typeface="新細明體"/>
                <a:cs typeface="Arial"/>
              </a:rPr>
              <a:t>1 buildings</a:t>
            </a:r>
            <a:endParaRPr dirty="0" smtClean="0"/>
          </a:p>
          <a:p>
            <a:pPr marL="0" marR="0" lvl="0" indent="0" algn="l" defTabSz="914400">
              <a:lnSpc>
                <a:spcPct val="100000"/>
              </a:lnSpc>
              <a:spcBef>
                <a:spcPts val="0"/>
              </a:spcBef>
              <a:spcAft>
                <a:spcPts val="0"/>
              </a:spcAft>
              <a:buClrTx/>
              <a:buSzTx/>
              <a:buFontTx/>
              <a:buNone/>
              <a:defRPr/>
            </a:pPr>
            <a:r>
              <a:rPr lang="en-US" sz="1200" b="0" i="0" u="none" strike="noStrike" cap="none" spc="0" dirty="0" smtClean="0">
                <a:ln>
                  <a:noFill/>
                </a:ln>
                <a:solidFill>
                  <a:prstClr val="white"/>
                </a:solidFill>
                <a:ea typeface="新細明體"/>
                <a:cs typeface="Arial"/>
              </a:rPr>
              <a:t>Land area 20,000m</a:t>
            </a:r>
            <a:r>
              <a:rPr lang="en-US" sz="1200" b="0" i="0" u="none" strike="noStrike" cap="none" spc="0" baseline="30000" dirty="0" smtClean="0">
                <a:ln>
                  <a:noFill/>
                </a:ln>
                <a:solidFill>
                  <a:prstClr val="white"/>
                </a:solidFill>
                <a:ea typeface="新細明體"/>
                <a:cs typeface="Arial"/>
              </a:rPr>
              <a:t>2</a:t>
            </a:r>
          </a:p>
          <a:p>
            <a:pPr>
              <a:defRPr/>
            </a:pPr>
            <a:r>
              <a:rPr lang="en-US" altLang="en-US" sz="1200" dirty="0" smtClean="0">
                <a:solidFill>
                  <a:prstClr val="white"/>
                </a:solidFill>
                <a:ea typeface="新細明體"/>
                <a:cs typeface="Arial"/>
                <a:sym typeface="Microsoft YaHei" panose="020B0503020204020204" pitchFamily="34" charset="-122"/>
              </a:rPr>
              <a:t>2,500 employees </a:t>
            </a:r>
          </a:p>
          <a:p>
            <a:pPr marR="0" lvl="0" indent="0">
              <a:lnSpc>
                <a:spcPct val="100000"/>
              </a:lnSpc>
              <a:spcBef>
                <a:spcPts val="0"/>
              </a:spcBef>
              <a:spcAft>
                <a:spcPts val="0"/>
              </a:spcAft>
              <a:buClrTx/>
              <a:buSzTx/>
              <a:buFontTx/>
              <a:buNone/>
              <a:defRPr/>
            </a:pPr>
            <a:endParaRPr sz="1200" dirty="0">
              <a:solidFill>
                <a:prstClr val="white"/>
              </a:solidFill>
              <a:ea typeface="新細明體"/>
              <a:cs typeface="Arial"/>
            </a:endParaRPr>
          </a:p>
        </p:txBody>
      </p:sp>
      <p:grpSp>
        <p:nvGrpSpPr>
          <p:cNvPr id="14" name="群組 109"/>
          <p:cNvGrpSpPr/>
          <p:nvPr/>
        </p:nvGrpSpPr>
        <p:grpSpPr bwMode="auto">
          <a:xfrm>
            <a:off x="8044785" y="913922"/>
            <a:ext cx="1279556" cy="461665"/>
            <a:chOff x="7989190" y="1022855"/>
            <a:chExt cx="1279556" cy="461665"/>
          </a:xfrm>
        </p:grpSpPr>
        <p:pic>
          <p:nvPicPr>
            <p:cNvPr id="15" name="圖片 107"/>
            <p:cNvPicPr>
              <a:picLocks noChangeAspect="1"/>
            </p:cNvPicPr>
            <p:nvPr/>
          </p:nvPicPr>
          <p:blipFill>
            <a:blip r:embed="rId9" cstate="email">
              <a:extLst>
                <a:ext uri="{28A0092B-C50C-407E-A947-70E740481C1C}">
                  <a14:useLocalDpi xmlns:a14="http://schemas.microsoft.com/office/drawing/2010/main"/>
                </a:ext>
              </a:extLst>
            </a:blip>
            <a:stretch/>
          </p:blipFill>
          <p:spPr bwMode="auto">
            <a:xfrm>
              <a:off x="7989190" y="1076435"/>
              <a:ext cx="203397" cy="354505"/>
            </a:xfrm>
            <a:prstGeom prst="rect">
              <a:avLst/>
            </a:prstGeom>
          </p:spPr>
        </p:pic>
        <p:sp>
          <p:nvSpPr>
            <p:cNvPr id="16" name="文字方塊 108"/>
            <p:cNvSpPr txBox="1"/>
            <p:nvPr/>
          </p:nvSpPr>
          <p:spPr bwMode="auto">
            <a:xfrm>
              <a:off x="8216475" y="1022855"/>
              <a:ext cx="1052271" cy="461665"/>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en-US" sz="1200" b="1" i="0" u="none" strike="noStrike" cap="none" spc="0" dirty="0">
                  <a:ln>
                    <a:noFill/>
                  </a:ln>
                  <a:solidFill>
                    <a:srgbClr val="00FFFF"/>
                  </a:solidFill>
                  <a:ea typeface="新細明體"/>
                  <a:cs typeface="Arial"/>
                </a:rPr>
                <a:t>Bac Giang #1</a:t>
              </a:r>
              <a:endParaRPr dirty="0"/>
            </a:p>
            <a:p>
              <a:pPr marL="0" marR="0" lvl="0" indent="0" algn="l" defTabSz="914400">
                <a:lnSpc>
                  <a:spcPct val="100000"/>
                </a:lnSpc>
                <a:spcBef>
                  <a:spcPts val="0"/>
                </a:spcBef>
                <a:spcAft>
                  <a:spcPts val="0"/>
                </a:spcAft>
                <a:buClrTx/>
                <a:buSzTx/>
                <a:buFontTx/>
                <a:buNone/>
                <a:defRPr/>
              </a:pPr>
              <a:r>
                <a:rPr lang="en-US" sz="1200" b="1" i="0" u="none" strike="noStrike" cap="none" spc="0" dirty="0">
                  <a:ln>
                    <a:noFill/>
                  </a:ln>
                  <a:solidFill>
                    <a:srgbClr val="00FFFF"/>
                  </a:solidFill>
                  <a:ea typeface="新細明體"/>
                  <a:cs typeface="Arial"/>
                </a:rPr>
                <a:t>(HT Zone)</a:t>
              </a:r>
              <a:endParaRPr dirty="0"/>
            </a:p>
          </p:txBody>
        </p:sp>
      </p:grpSp>
      <p:grpSp>
        <p:nvGrpSpPr>
          <p:cNvPr id="17" name="群組 110"/>
          <p:cNvGrpSpPr/>
          <p:nvPr/>
        </p:nvGrpSpPr>
        <p:grpSpPr bwMode="auto">
          <a:xfrm>
            <a:off x="8044785" y="2811748"/>
            <a:ext cx="1279556" cy="461665"/>
            <a:chOff x="7989190" y="1022855"/>
            <a:chExt cx="1279556" cy="461665"/>
          </a:xfrm>
        </p:grpSpPr>
        <p:pic>
          <p:nvPicPr>
            <p:cNvPr id="18" name="圖片 111"/>
            <p:cNvPicPr>
              <a:picLocks noChangeAspect="1"/>
            </p:cNvPicPr>
            <p:nvPr/>
          </p:nvPicPr>
          <p:blipFill>
            <a:blip r:embed="rId9" cstate="email">
              <a:extLst>
                <a:ext uri="{28A0092B-C50C-407E-A947-70E740481C1C}">
                  <a14:useLocalDpi xmlns:a14="http://schemas.microsoft.com/office/drawing/2010/main"/>
                </a:ext>
              </a:extLst>
            </a:blip>
            <a:stretch/>
          </p:blipFill>
          <p:spPr bwMode="auto">
            <a:xfrm>
              <a:off x="7989190" y="1076435"/>
              <a:ext cx="203397" cy="354505"/>
            </a:xfrm>
            <a:prstGeom prst="rect">
              <a:avLst/>
            </a:prstGeom>
          </p:spPr>
        </p:pic>
        <p:sp>
          <p:nvSpPr>
            <p:cNvPr id="19" name="文字方塊 112"/>
            <p:cNvSpPr txBox="1"/>
            <p:nvPr/>
          </p:nvSpPr>
          <p:spPr bwMode="auto">
            <a:xfrm>
              <a:off x="8216475" y="1022855"/>
              <a:ext cx="1052271" cy="461665"/>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en-US" sz="1200" b="1" i="0" u="none" strike="noStrike" cap="none" spc="0" dirty="0">
                  <a:ln>
                    <a:noFill/>
                  </a:ln>
                  <a:solidFill>
                    <a:srgbClr val="00FFFF"/>
                  </a:solidFill>
                  <a:ea typeface="新細明體"/>
                  <a:cs typeface="Arial"/>
                </a:rPr>
                <a:t>Bac Giang #2</a:t>
              </a:r>
              <a:endParaRPr dirty="0"/>
            </a:p>
            <a:p>
              <a:pPr marL="0" marR="0" lvl="0" indent="0" algn="l" defTabSz="914400">
                <a:lnSpc>
                  <a:spcPct val="100000"/>
                </a:lnSpc>
                <a:spcBef>
                  <a:spcPts val="0"/>
                </a:spcBef>
                <a:spcAft>
                  <a:spcPts val="0"/>
                </a:spcAft>
                <a:buClrTx/>
                <a:buSzTx/>
                <a:buFontTx/>
                <a:buNone/>
                <a:defRPr/>
              </a:pPr>
              <a:r>
                <a:rPr lang="en-US" sz="1200" b="1" i="0" u="none" strike="noStrike" cap="none" spc="0" dirty="0">
                  <a:ln>
                    <a:noFill/>
                  </a:ln>
                  <a:solidFill>
                    <a:srgbClr val="00FFFF"/>
                  </a:solidFill>
                  <a:ea typeface="新細明體"/>
                  <a:cs typeface="Arial"/>
                </a:rPr>
                <a:t>(P Zone)</a:t>
              </a:r>
              <a:endParaRPr dirty="0"/>
            </a:p>
          </p:txBody>
        </p:sp>
      </p:grpSp>
      <p:grpSp>
        <p:nvGrpSpPr>
          <p:cNvPr id="20" name="群組 113"/>
          <p:cNvGrpSpPr/>
          <p:nvPr/>
        </p:nvGrpSpPr>
        <p:grpSpPr bwMode="auto">
          <a:xfrm>
            <a:off x="8044610" y="4682195"/>
            <a:ext cx="1376191" cy="492443"/>
            <a:chOff x="7989190" y="1022855"/>
            <a:chExt cx="1376191" cy="492443"/>
          </a:xfrm>
        </p:grpSpPr>
        <p:pic>
          <p:nvPicPr>
            <p:cNvPr id="21" name="圖片 114"/>
            <p:cNvPicPr>
              <a:picLocks noChangeAspect="1"/>
            </p:cNvPicPr>
            <p:nvPr/>
          </p:nvPicPr>
          <p:blipFill>
            <a:blip r:embed="rId9" cstate="email">
              <a:extLst>
                <a:ext uri="{28A0092B-C50C-407E-A947-70E740481C1C}">
                  <a14:useLocalDpi xmlns:a14="http://schemas.microsoft.com/office/drawing/2010/main"/>
                </a:ext>
              </a:extLst>
            </a:blip>
            <a:stretch/>
          </p:blipFill>
          <p:spPr bwMode="auto">
            <a:xfrm>
              <a:off x="7989190" y="1076435"/>
              <a:ext cx="203397" cy="354505"/>
            </a:xfrm>
            <a:prstGeom prst="rect">
              <a:avLst/>
            </a:prstGeom>
          </p:spPr>
        </p:pic>
        <p:sp>
          <p:nvSpPr>
            <p:cNvPr id="22" name="文字方塊 115"/>
            <p:cNvSpPr txBox="1"/>
            <p:nvPr/>
          </p:nvSpPr>
          <p:spPr bwMode="auto">
            <a:xfrm>
              <a:off x="8216475" y="1022855"/>
              <a:ext cx="1148906" cy="492443"/>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en-US" sz="1300" b="1" i="0" u="none" strike="noStrike" cap="none" spc="0" dirty="0">
                  <a:ln>
                    <a:noFill/>
                  </a:ln>
                  <a:solidFill>
                    <a:srgbClr val="FFC000"/>
                  </a:solidFill>
                  <a:ea typeface="新細明體"/>
                  <a:cs typeface="Arial"/>
                </a:rPr>
                <a:t>Bac Giang #3</a:t>
              </a:r>
              <a:endParaRPr sz="1300" dirty="0">
                <a:solidFill>
                  <a:srgbClr val="FFC000"/>
                </a:solidFill>
              </a:endParaRPr>
            </a:p>
            <a:p>
              <a:pPr marL="0" marR="0" lvl="0" indent="0" algn="l" defTabSz="914400">
                <a:lnSpc>
                  <a:spcPct val="100000"/>
                </a:lnSpc>
                <a:spcBef>
                  <a:spcPts val="0"/>
                </a:spcBef>
                <a:spcAft>
                  <a:spcPts val="0"/>
                </a:spcAft>
                <a:buClrTx/>
                <a:buSzTx/>
                <a:buFontTx/>
                <a:buNone/>
                <a:defRPr/>
              </a:pPr>
              <a:r>
                <a:rPr lang="en-US" sz="1300" b="1" i="0" u="none" strike="noStrike" cap="none" spc="0" dirty="0">
                  <a:ln>
                    <a:noFill/>
                  </a:ln>
                  <a:solidFill>
                    <a:srgbClr val="FFC000"/>
                  </a:solidFill>
                  <a:ea typeface="新細明體"/>
                  <a:cs typeface="Arial"/>
                </a:rPr>
                <a:t>(F &amp; M Zone)</a:t>
              </a:r>
              <a:endParaRPr sz="1300" dirty="0">
                <a:solidFill>
                  <a:srgbClr val="FFC000"/>
                </a:solidFill>
              </a:endParaRPr>
            </a:p>
          </p:txBody>
        </p:sp>
      </p:grpSp>
      <p:sp>
        <p:nvSpPr>
          <p:cNvPr id="23" name="Freeform 7"/>
          <p:cNvSpPr>
            <a:spLocks noEditPoints="1"/>
          </p:cNvSpPr>
          <p:nvPr/>
        </p:nvSpPr>
        <p:spPr bwMode="auto">
          <a:xfrm>
            <a:off x="3965025" y="609663"/>
            <a:ext cx="2167128" cy="4224871"/>
          </a:xfrm>
          <a:custGeom>
            <a:avLst/>
            <a:gdLst>
              <a:gd name="T0" fmla="*/ 2147483646 w 1596"/>
              <a:gd name="T1" fmla="*/ 2147483646 h 3335"/>
              <a:gd name="T2" fmla="*/ 2147483646 w 1596"/>
              <a:gd name="T3" fmla="*/ 2147483646 h 3335"/>
              <a:gd name="T4" fmla="*/ 2147483646 w 1596"/>
              <a:gd name="T5" fmla="*/ 2147483646 h 3335"/>
              <a:gd name="T6" fmla="*/ 2147483646 w 1596"/>
              <a:gd name="T7" fmla="*/ 2147483646 h 3335"/>
              <a:gd name="T8" fmla="*/ 2147483646 w 1596"/>
              <a:gd name="T9" fmla="*/ 2147483646 h 3335"/>
              <a:gd name="T10" fmla="*/ 2147483646 w 1596"/>
              <a:gd name="T11" fmla="*/ 2147483646 h 3335"/>
              <a:gd name="T12" fmla="*/ 2147483646 w 1596"/>
              <a:gd name="T13" fmla="*/ 2147483646 h 3335"/>
              <a:gd name="T14" fmla="*/ 2147483646 w 1596"/>
              <a:gd name="T15" fmla="*/ 2147483646 h 3335"/>
              <a:gd name="T16" fmla="*/ 2147483646 w 1596"/>
              <a:gd name="T17" fmla="*/ 2147483646 h 3335"/>
              <a:gd name="T18" fmla="*/ 2147483646 w 1596"/>
              <a:gd name="T19" fmla="*/ 2147483646 h 3335"/>
              <a:gd name="T20" fmla="*/ 2147483646 w 1596"/>
              <a:gd name="T21" fmla="*/ 2147483646 h 3335"/>
              <a:gd name="T22" fmla="*/ 2147483646 w 1596"/>
              <a:gd name="T23" fmla="*/ 2147483646 h 3335"/>
              <a:gd name="T24" fmla="*/ 2147483646 w 1596"/>
              <a:gd name="T25" fmla="*/ 2147483646 h 3335"/>
              <a:gd name="T26" fmla="*/ 2147483646 w 1596"/>
              <a:gd name="T27" fmla="*/ 2147483646 h 3335"/>
              <a:gd name="T28" fmla="*/ 2147483646 w 1596"/>
              <a:gd name="T29" fmla="*/ 2147483646 h 3335"/>
              <a:gd name="T30" fmla="*/ 2147483646 w 1596"/>
              <a:gd name="T31" fmla="*/ 2147483646 h 3335"/>
              <a:gd name="T32" fmla="*/ 2147483646 w 1596"/>
              <a:gd name="T33" fmla="*/ 2147483646 h 3335"/>
              <a:gd name="T34" fmla="*/ 2147483646 w 1596"/>
              <a:gd name="T35" fmla="*/ 2147483646 h 3335"/>
              <a:gd name="T36" fmla="*/ 2147483646 w 1596"/>
              <a:gd name="T37" fmla="*/ 2147483646 h 3335"/>
              <a:gd name="T38" fmla="*/ 2147483646 w 1596"/>
              <a:gd name="T39" fmla="*/ 2147483646 h 3335"/>
              <a:gd name="T40" fmla="*/ 2147483646 w 1596"/>
              <a:gd name="T41" fmla="*/ 2147483646 h 3335"/>
              <a:gd name="T42" fmla="*/ 2147483646 w 1596"/>
              <a:gd name="T43" fmla="*/ 2147483646 h 3335"/>
              <a:gd name="T44" fmla="*/ 2147483646 w 1596"/>
              <a:gd name="T45" fmla="*/ 2147483646 h 3335"/>
              <a:gd name="T46" fmla="*/ 2147483646 w 1596"/>
              <a:gd name="T47" fmla="*/ 2147483646 h 3335"/>
              <a:gd name="T48" fmla="*/ 2147483646 w 1596"/>
              <a:gd name="T49" fmla="*/ 2147483646 h 3335"/>
              <a:gd name="T50" fmla="*/ 2147483646 w 1596"/>
              <a:gd name="T51" fmla="*/ 2147483646 h 3335"/>
              <a:gd name="T52" fmla="*/ 2147483646 w 1596"/>
              <a:gd name="T53" fmla="*/ 2147483646 h 3335"/>
              <a:gd name="T54" fmla="*/ 2147483646 w 1596"/>
              <a:gd name="T55" fmla="*/ 2147483646 h 3335"/>
              <a:gd name="T56" fmla="*/ 2147483646 w 1596"/>
              <a:gd name="T57" fmla="*/ 2147483646 h 3335"/>
              <a:gd name="T58" fmla="*/ 2147483646 w 1596"/>
              <a:gd name="T59" fmla="*/ 2147483646 h 3335"/>
              <a:gd name="T60" fmla="*/ 2147483646 w 1596"/>
              <a:gd name="T61" fmla="*/ 2147483646 h 3335"/>
              <a:gd name="T62" fmla="*/ 2147483646 w 1596"/>
              <a:gd name="T63" fmla="*/ 2147483646 h 3335"/>
              <a:gd name="T64" fmla="*/ 2147483646 w 1596"/>
              <a:gd name="T65" fmla="*/ 2147483646 h 3335"/>
              <a:gd name="T66" fmla="*/ 2147483646 w 1596"/>
              <a:gd name="T67" fmla="*/ 2147483646 h 3335"/>
              <a:gd name="T68" fmla="*/ 2147483646 w 1596"/>
              <a:gd name="T69" fmla="*/ 2147483646 h 3335"/>
              <a:gd name="T70" fmla="*/ 2147483646 w 1596"/>
              <a:gd name="T71" fmla="*/ 2147483646 h 3335"/>
              <a:gd name="T72" fmla="*/ 2147483646 w 1596"/>
              <a:gd name="T73" fmla="*/ 2147483646 h 3335"/>
              <a:gd name="T74" fmla="*/ 2147483646 w 1596"/>
              <a:gd name="T75" fmla="*/ 2147483646 h 3335"/>
              <a:gd name="T76" fmla="*/ 2147483646 w 1596"/>
              <a:gd name="T77" fmla="*/ 2147483646 h 3335"/>
              <a:gd name="T78" fmla="*/ 2147483646 w 1596"/>
              <a:gd name="T79" fmla="*/ 2147483646 h 3335"/>
              <a:gd name="T80" fmla="*/ 2147483646 w 1596"/>
              <a:gd name="T81" fmla="*/ 2147483646 h 3335"/>
              <a:gd name="T82" fmla="*/ 2147483646 w 1596"/>
              <a:gd name="T83" fmla="*/ 2147483646 h 3335"/>
              <a:gd name="T84" fmla="*/ 2147483646 w 1596"/>
              <a:gd name="T85" fmla="*/ 2147483646 h 3335"/>
              <a:gd name="T86" fmla="*/ 2147483646 w 1596"/>
              <a:gd name="T87" fmla="*/ 2147483646 h 3335"/>
              <a:gd name="T88" fmla="*/ 2147483646 w 1596"/>
              <a:gd name="T89" fmla="*/ 2147483646 h 3335"/>
              <a:gd name="T90" fmla="*/ 2147483646 w 1596"/>
              <a:gd name="T91" fmla="*/ 2147483646 h 3335"/>
              <a:gd name="T92" fmla="*/ 2147483646 w 1596"/>
              <a:gd name="T93" fmla="*/ 2147483646 h 3335"/>
              <a:gd name="T94" fmla="*/ 2147483646 w 1596"/>
              <a:gd name="T95" fmla="*/ 2147483646 h 3335"/>
              <a:gd name="T96" fmla="*/ 2147483646 w 1596"/>
              <a:gd name="T97" fmla="*/ 2147483646 h 3335"/>
              <a:gd name="T98" fmla="*/ 2147483646 w 1596"/>
              <a:gd name="T99" fmla="*/ 2147483646 h 3335"/>
              <a:gd name="T100" fmla="*/ 2147483646 w 1596"/>
              <a:gd name="T101" fmla="*/ 2147483646 h 3335"/>
              <a:gd name="T102" fmla="*/ 2147483646 w 1596"/>
              <a:gd name="T103" fmla="*/ 2147483646 h 3335"/>
              <a:gd name="T104" fmla="*/ 2147483646 w 1596"/>
              <a:gd name="T105" fmla="*/ 2147483646 h 3335"/>
              <a:gd name="T106" fmla="*/ 2147483646 w 1596"/>
              <a:gd name="T107" fmla="*/ 2147483646 h 3335"/>
              <a:gd name="T108" fmla="*/ 2147483646 w 1596"/>
              <a:gd name="T109" fmla="*/ 2147483646 h 3335"/>
              <a:gd name="T110" fmla="*/ 2147483646 w 1596"/>
              <a:gd name="T111" fmla="*/ 2147483646 h 3335"/>
              <a:gd name="T112" fmla="*/ 2147483646 w 1596"/>
              <a:gd name="T113" fmla="*/ 2147483646 h 3335"/>
              <a:gd name="T114" fmla="*/ 2147483646 w 1596"/>
              <a:gd name="T115" fmla="*/ 2147483646 h 3335"/>
              <a:gd name="T116" fmla="*/ 2147483646 w 1596"/>
              <a:gd name="T117" fmla="*/ 2147483646 h 3335"/>
              <a:gd name="T118" fmla="*/ 2147483646 w 1596"/>
              <a:gd name="T119" fmla="*/ 2147483646 h 3335"/>
              <a:gd name="T120" fmla="*/ 2147483646 w 1596"/>
              <a:gd name="T121" fmla="*/ 2147483646 h 3335"/>
              <a:gd name="T122" fmla="*/ 2147483646 w 1596"/>
              <a:gd name="T123" fmla="*/ 2147483646 h 3335"/>
              <a:gd name="T124" fmla="*/ 2147483646 w 1596"/>
              <a:gd name="T125" fmla="*/ 2147483646 h 33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96" h="3335" extrusionOk="0">
                <a:moveTo>
                  <a:pt x="1080" y="598"/>
                </a:moveTo>
                <a:lnTo>
                  <a:pt x="1087" y="598"/>
                </a:lnTo>
                <a:lnTo>
                  <a:pt x="1080" y="598"/>
                </a:lnTo>
                <a:lnTo>
                  <a:pt x="1073" y="598"/>
                </a:lnTo>
                <a:lnTo>
                  <a:pt x="1073" y="591"/>
                </a:lnTo>
                <a:lnTo>
                  <a:pt x="1066" y="585"/>
                </a:lnTo>
                <a:lnTo>
                  <a:pt x="1066" y="591"/>
                </a:lnTo>
                <a:lnTo>
                  <a:pt x="1059" y="591"/>
                </a:lnTo>
                <a:lnTo>
                  <a:pt x="1053" y="585"/>
                </a:lnTo>
                <a:lnTo>
                  <a:pt x="1046" y="591"/>
                </a:lnTo>
                <a:lnTo>
                  <a:pt x="1039" y="591"/>
                </a:lnTo>
                <a:lnTo>
                  <a:pt x="1039" y="598"/>
                </a:lnTo>
                <a:lnTo>
                  <a:pt x="1046" y="598"/>
                </a:lnTo>
                <a:lnTo>
                  <a:pt x="1053" y="605"/>
                </a:lnTo>
                <a:lnTo>
                  <a:pt x="1059" y="612"/>
                </a:lnTo>
                <a:lnTo>
                  <a:pt x="1059" y="619"/>
                </a:lnTo>
                <a:lnTo>
                  <a:pt x="1059" y="612"/>
                </a:lnTo>
                <a:lnTo>
                  <a:pt x="1066" y="612"/>
                </a:lnTo>
                <a:lnTo>
                  <a:pt x="1073" y="612"/>
                </a:lnTo>
                <a:lnTo>
                  <a:pt x="1073" y="619"/>
                </a:lnTo>
                <a:lnTo>
                  <a:pt x="1066" y="619"/>
                </a:lnTo>
                <a:lnTo>
                  <a:pt x="1073" y="619"/>
                </a:lnTo>
                <a:lnTo>
                  <a:pt x="1073" y="625"/>
                </a:lnTo>
                <a:lnTo>
                  <a:pt x="1073" y="619"/>
                </a:lnTo>
                <a:lnTo>
                  <a:pt x="1073" y="612"/>
                </a:lnTo>
                <a:lnTo>
                  <a:pt x="1073" y="619"/>
                </a:lnTo>
                <a:lnTo>
                  <a:pt x="1080" y="619"/>
                </a:lnTo>
                <a:lnTo>
                  <a:pt x="1073" y="612"/>
                </a:lnTo>
                <a:lnTo>
                  <a:pt x="1066" y="605"/>
                </a:lnTo>
                <a:lnTo>
                  <a:pt x="1073" y="605"/>
                </a:lnTo>
                <a:lnTo>
                  <a:pt x="1080" y="605"/>
                </a:lnTo>
                <a:lnTo>
                  <a:pt x="1073" y="605"/>
                </a:lnTo>
                <a:lnTo>
                  <a:pt x="1073" y="598"/>
                </a:lnTo>
                <a:lnTo>
                  <a:pt x="1080" y="598"/>
                </a:lnTo>
                <a:lnTo>
                  <a:pt x="1080" y="605"/>
                </a:lnTo>
                <a:lnTo>
                  <a:pt x="1080" y="598"/>
                </a:lnTo>
                <a:close/>
                <a:moveTo>
                  <a:pt x="414" y="2928"/>
                </a:moveTo>
                <a:lnTo>
                  <a:pt x="414" y="2928"/>
                </a:lnTo>
                <a:lnTo>
                  <a:pt x="407" y="2928"/>
                </a:lnTo>
                <a:lnTo>
                  <a:pt x="401" y="2935"/>
                </a:lnTo>
                <a:lnTo>
                  <a:pt x="394" y="2942"/>
                </a:lnTo>
                <a:lnTo>
                  <a:pt x="380" y="2942"/>
                </a:lnTo>
                <a:lnTo>
                  <a:pt x="373" y="2942"/>
                </a:lnTo>
                <a:lnTo>
                  <a:pt x="373" y="2948"/>
                </a:lnTo>
                <a:lnTo>
                  <a:pt x="380" y="2955"/>
                </a:lnTo>
                <a:lnTo>
                  <a:pt x="387" y="2962"/>
                </a:lnTo>
                <a:lnTo>
                  <a:pt x="394" y="2969"/>
                </a:lnTo>
                <a:lnTo>
                  <a:pt x="401" y="2975"/>
                </a:lnTo>
                <a:lnTo>
                  <a:pt x="407" y="2989"/>
                </a:lnTo>
                <a:lnTo>
                  <a:pt x="407" y="3009"/>
                </a:lnTo>
                <a:lnTo>
                  <a:pt x="414" y="3016"/>
                </a:lnTo>
                <a:lnTo>
                  <a:pt x="414" y="3023"/>
                </a:lnTo>
                <a:lnTo>
                  <a:pt x="421" y="3023"/>
                </a:lnTo>
                <a:lnTo>
                  <a:pt x="421" y="3016"/>
                </a:lnTo>
                <a:lnTo>
                  <a:pt x="421" y="3009"/>
                </a:lnTo>
                <a:lnTo>
                  <a:pt x="414" y="3003"/>
                </a:lnTo>
                <a:lnTo>
                  <a:pt x="421" y="2989"/>
                </a:lnTo>
                <a:lnTo>
                  <a:pt x="428" y="2969"/>
                </a:lnTo>
                <a:lnTo>
                  <a:pt x="428" y="2948"/>
                </a:lnTo>
                <a:lnTo>
                  <a:pt x="428" y="2942"/>
                </a:lnTo>
                <a:lnTo>
                  <a:pt x="414" y="2928"/>
                </a:lnTo>
                <a:close/>
                <a:moveTo>
                  <a:pt x="1596" y="2439"/>
                </a:moveTo>
                <a:lnTo>
                  <a:pt x="1596" y="2432"/>
                </a:lnTo>
                <a:lnTo>
                  <a:pt x="1589" y="2432"/>
                </a:lnTo>
                <a:lnTo>
                  <a:pt x="1576" y="2412"/>
                </a:lnTo>
                <a:lnTo>
                  <a:pt x="1576" y="2405"/>
                </a:lnTo>
                <a:lnTo>
                  <a:pt x="1576" y="2398"/>
                </a:lnTo>
                <a:lnTo>
                  <a:pt x="1582" y="2398"/>
                </a:lnTo>
                <a:lnTo>
                  <a:pt x="1589" y="2391"/>
                </a:lnTo>
                <a:lnTo>
                  <a:pt x="1596" y="2391"/>
                </a:lnTo>
                <a:lnTo>
                  <a:pt x="1589" y="2391"/>
                </a:lnTo>
                <a:lnTo>
                  <a:pt x="1589" y="2398"/>
                </a:lnTo>
                <a:lnTo>
                  <a:pt x="1596" y="2398"/>
                </a:lnTo>
                <a:lnTo>
                  <a:pt x="1596" y="2391"/>
                </a:lnTo>
                <a:lnTo>
                  <a:pt x="1596" y="2385"/>
                </a:lnTo>
                <a:lnTo>
                  <a:pt x="1596" y="2378"/>
                </a:lnTo>
                <a:lnTo>
                  <a:pt x="1589" y="2371"/>
                </a:lnTo>
                <a:lnTo>
                  <a:pt x="1582" y="2364"/>
                </a:lnTo>
                <a:lnTo>
                  <a:pt x="1576" y="2357"/>
                </a:lnTo>
                <a:lnTo>
                  <a:pt x="1569" y="2351"/>
                </a:lnTo>
                <a:lnTo>
                  <a:pt x="1569" y="2344"/>
                </a:lnTo>
                <a:lnTo>
                  <a:pt x="1569" y="2337"/>
                </a:lnTo>
                <a:lnTo>
                  <a:pt x="1562" y="2337"/>
                </a:lnTo>
                <a:lnTo>
                  <a:pt x="1562" y="2330"/>
                </a:lnTo>
                <a:lnTo>
                  <a:pt x="1562" y="2323"/>
                </a:lnTo>
                <a:lnTo>
                  <a:pt x="1562" y="2317"/>
                </a:lnTo>
                <a:lnTo>
                  <a:pt x="1562" y="2310"/>
                </a:lnTo>
                <a:lnTo>
                  <a:pt x="1569" y="2303"/>
                </a:lnTo>
                <a:lnTo>
                  <a:pt x="1562" y="2296"/>
                </a:lnTo>
                <a:lnTo>
                  <a:pt x="1562" y="2303"/>
                </a:lnTo>
                <a:lnTo>
                  <a:pt x="1562" y="2310"/>
                </a:lnTo>
                <a:lnTo>
                  <a:pt x="1555" y="2310"/>
                </a:lnTo>
                <a:lnTo>
                  <a:pt x="1555" y="2303"/>
                </a:lnTo>
                <a:lnTo>
                  <a:pt x="1555" y="2296"/>
                </a:lnTo>
                <a:lnTo>
                  <a:pt x="1562" y="2296"/>
                </a:lnTo>
                <a:lnTo>
                  <a:pt x="1562" y="2289"/>
                </a:lnTo>
                <a:lnTo>
                  <a:pt x="1555" y="2289"/>
                </a:lnTo>
                <a:lnTo>
                  <a:pt x="1562" y="2289"/>
                </a:lnTo>
                <a:lnTo>
                  <a:pt x="1562" y="2283"/>
                </a:lnTo>
                <a:lnTo>
                  <a:pt x="1555" y="2283"/>
                </a:lnTo>
                <a:lnTo>
                  <a:pt x="1548" y="2276"/>
                </a:lnTo>
                <a:lnTo>
                  <a:pt x="1548" y="2269"/>
                </a:lnTo>
                <a:lnTo>
                  <a:pt x="1548" y="2262"/>
                </a:lnTo>
                <a:lnTo>
                  <a:pt x="1548" y="2255"/>
                </a:lnTo>
                <a:lnTo>
                  <a:pt x="1555" y="2255"/>
                </a:lnTo>
                <a:lnTo>
                  <a:pt x="1562" y="2262"/>
                </a:lnTo>
                <a:lnTo>
                  <a:pt x="1555" y="2269"/>
                </a:lnTo>
                <a:lnTo>
                  <a:pt x="1562" y="2269"/>
                </a:lnTo>
                <a:lnTo>
                  <a:pt x="1562" y="2276"/>
                </a:lnTo>
                <a:lnTo>
                  <a:pt x="1562" y="2269"/>
                </a:lnTo>
                <a:lnTo>
                  <a:pt x="1569" y="2269"/>
                </a:lnTo>
                <a:lnTo>
                  <a:pt x="1569" y="2262"/>
                </a:lnTo>
                <a:lnTo>
                  <a:pt x="1569" y="2255"/>
                </a:lnTo>
                <a:lnTo>
                  <a:pt x="1569" y="2262"/>
                </a:lnTo>
                <a:lnTo>
                  <a:pt x="1562" y="2255"/>
                </a:lnTo>
                <a:lnTo>
                  <a:pt x="1562" y="2249"/>
                </a:lnTo>
                <a:lnTo>
                  <a:pt x="1555" y="2249"/>
                </a:lnTo>
                <a:lnTo>
                  <a:pt x="1555" y="2242"/>
                </a:lnTo>
                <a:lnTo>
                  <a:pt x="1548" y="2235"/>
                </a:lnTo>
                <a:lnTo>
                  <a:pt x="1548" y="2228"/>
                </a:lnTo>
                <a:lnTo>
                  <a:pt x="1542" y="2228"/>
                </a:lnTo>
                <a:lnTo>
                  <a:pt x="1542" y="2222"/>
                </a:lnTo>
                <a:lnTo>
                  <a:pt x="1548" y="2222"/>
                </a:lnTo>
                <a:lnTo>
                  <a:pt x="1548" y="2228"/>
                </a:lnTo>
                <a:lnTo>
                  <a:pt x="1555" y="2235"/>
                </a:lnTo>
                <a:lnTo>
                  <a:pt x="1555" y="2242"/>
                </a:lnTo>
                <a:lnTo>
                  <a:pt x="1562" y="2249"/>
                </a:lnTo>
                <a:lnTo>
                  <a:pt x="1562" y="2242"/>
                </a:lnTo>
                <a:lnTo>
                  <a:pt x="1555" y="2242"/>
                </a:lnTo>
                <a:lnTo>
                  <a:pt x="1562" y="2242"/>
                </a:lnTo>
                <a:lnTo>
                  <a:pt x="1562" y="2235"/>
                </a:lnTo>
                <a:lnTo>
                  <a:pt x="1555" y="2235"/>
                </a:lnTo>
                <a:lnTo>
                  <a:pt x="1555" y="2228"/>
                </a:lnTo>
                <a:lnTo>
                  <a:pt x="1548" y="2228"/>
                </a:lnTo>
                <a:lnTo>
                  <a:pt x="1548" y="2222"/>
                </a:lnTo>
                <a:lnTo>
                  <a:pt x="1548" y="2215"/>
                </a:lnTo>
                <a:lnTo>
                  <a:pt x="1548" y="2208"/>
                </a:lnTo>
                <a:lnTo>
                  <a:pt x="1542" y="2201"/>
                </a:lnTo>
                <a:lnTo>
                  <a:pt x="1548" y="2201"/>
                </a:lnTo>
                <a:lnTo>
                  <a:pt x="1548" y="2194"/>
                </a:lnTo>
                <a:lnTo>
                  <a:pt x="1555" y="2188"/>
                </a:lnTo>
                <a:lnTo>
                  <a:pt x="1548" y="2188"/>
                </a:lnTo>
                <a:lnTo>
                  <a:pt x="1548" y="2181"/>
                </a:lnTo>
                <a:lnTo>
                  <a:pt x="1542" y="2181"/>
                </a:lnTo>
                <a:lnTo>
                  <a:pt x="1548" y="2181"/>
                </a:lnTo>
                <a:lnTo>
                  <a:pt x="1548" y="2167"/>
                </a:lnTo>
                <a:lnTo>
                  <a:pt x="1555" y="2167"/>
                </a:lnTo>
                <a:lnTo>
                  <a:pt x="1555" y="2181"/>
                </a:lnTo>
                <a:lnTo>
                  <a:pt x="1555" y="2194"/>
                </a:lnTo>
                <a:lnTo>
                  <a:pt x="1562" y="2194"/>
                </a:lnTo>
                <a:lnTo>
                  <a:pt x="1562" y="2188"/>
                </a:lnTo>
                <a:lnTo>
                  <a:pt x="1562" y="2167"/>
                </a:lnTo>
                <a:lnTo>
                  <a:pt x="1555" y="2160"/>
                </a:lnTo>
                <a:lnTo>
                  <a:pt x="1548" y="2133"/>
                </a:lnTo>
                <a:lnTo>
                  <a:pt x="1542" y="2120"/>
                </a:lnTo>
                <a:lnTo>
                  <a:pt x="1542" y="2113"/>
                </a:lnTo>
                <a:lnTo>
                  <a:pt x="1535" y="2113"/>
                </a:lnTo>
                <a:lnTo>
                  <a:pt x="1535" y="2106"/>
                </a:lnTo>
                <a:lnTo>
                  <a:pt x="1542" y="2106"/>
                </a:lnTo>
                <a:lnTo>
                  <a:pt x="1542" y="2113"/>
                </a:lnTo>
                <a:lnTo>
                  <a:pt x="1548" y="2113"/>
                </a:lnTo>
                <a:lnTo>
                  <a:pt x="1542" y="2099"/>
                </a:lnTo>
                <a:lnTo>
                  <a:pt x="1535" y="2092"/>
                </a:lnTo>
                <a:lnTo>
                  <a:pt x="1542" y="2086"/>
                </a:lnTo>
                <a:lnTo>
                  <a:pt x="1542" y="2079"/>
                </a:lnTo>
                <a:lnTo>
                  <a:pt x="1535" y="2079"/>
                </a:lnTo>
                <a:lnTo>
                  <a:pt x="1535" y="2072"/>
                </a:lnTo>
                <a:lnTo>
                  <a:pt x="1528" y="2065"/>
                </a:lnTo>
                <a:lnTo>
                  <a:pt x="1528" y="2059"/>
                </a:lnTo>
                <a:lnTo>
                  <a:pt x="1521" y="2059"/>
                </a:lnTo>
                <a:lnTo>
                  <a:pt x="1521" y="2052"/>
                </a:lnTo>
                <a:lnTo>
                  <a:pt x="1521" y="2038"/>
                </a:lnTo>
                <a:lnTo>
                  <a:pt x="1521" y="2031"/>
                </a:lnTo>
                <a:lnTo>
                  <a:pt x="1514" y="2011"/>
                </a:lnTo>
                <a:lnTo>
                  <a:pt x="1508" y="2018"/>
                </a:lnTo>
                <a:lnTo>
                  <a:pt x="1508" y="2011"/>
                </a:lnTo>
                <a:lnTo>
                  <a:pt x="1514" y="2011"/>
                </a:lnTo>
                <a:lnTo>
                  <a:pt x="1514" y="2004"/>
                </a:lnTo>
                <a:lnTo>
                  <a:pt x="1514" y="1991"/>
                </a:lnTo>
                <a:lnTo>
                  <a:pt x="1514" y="1984"/>
                </a:lnTo>
                <a:lnTo>
                  <a:pt x="1514" y="1977"/>
                </a:lnTo>
                <a:lnTo>
                  <a:pt x="1508" y="1970"/>
                </a:lnTo>
                <a:lnTo>
                  <a:pt x="1501" y="1963"/>
                </a:lnTo>
                <a:lnTo>
                  <a:pt x="1501" y="1957"/>
                </a:lnTo>
                <a:lnTo>
                  <a:pt x="1494" y="1957"/>
                </a:lnTo>
                <a:lnTo>
                  <a:pt x="1480" y="1923"/>
                </a:lnTo>
                <a:lnTo>
                  <a:pt x="1480" y="1902"/>
                </a:lnTo>
                <a:lnTo>
                  <a:pt x="1474" y="1882"/>
                </a:lnTo>
                <a:lnTo>
                  <a:pt x="1474" y="1889"/>
                </a:lnTo>
                <a:lnTo>
                  <a:pt x="1467" y="1889"/>
                </a:lnTo>
                <a:lnTo>
                  <a:pt x="1467" y="1882"/>
                </a:lnTo>
                <a:lnTo>
                  <a:pt x="1474" y="1882"/>
                </a:lnTo>
                <a:lnTo>
                  <a:pt x="1474" y="1875"/>
                </a:lnTo>
                <a:lnTo>
                  <a:pt x="1474" y="1868"/>
                </a:lnTo>
                <a:lnTo>
                  <a:pt x="1480" y="1875"/>
                </a:lnTo>
                <a:lnTo>
                  <a:pt x="1480" y="1868"/>
                </a:lnTo>
                <a:lnTo>
                  <a:pt x="1474" y="1868"/>
                </a:lnTo>
                <a:lnTo>
                  <a:pt x="1480" y="1868"/>
                </a:lnTo>
                <a:lnTo>
                  <a:pt x="1480" y="1862"/>
                </a:lnTo>
                <a:lnTo>
                  <a:pt x="1487" y="1862"/>
                </a:lnTo>
                <a:lnTo>
                  <a:pt x="1480" y="1862"/>
                </a:lnTo>
                <a:lnTo>
                  <a:pt x="1474" y="1862"/>
                </a:lnTo>
                <a:lnTo>
                  <a:pt x="1474" y="1855"/>
                </a:lnTo>
                <a:lnTo>
                  <a:pt x="1467" y="1848"/>
                </a:lnTo>
                <a:lnTo>
                  <a:pt x="1474" y="1841"/>
                </a:lnTo>
                <a:lnTo>
                  <a:pt x="1467" y="1841"/>
                </a:lnTo>
                <a:lnTo>
                  <a:pt x="1467" y="1834"/>
                </a:lnTo>
                <a:lnTo>
                  <a:pt x="1460" y="1834"/>
                </a:lnTo>
                <a:lnTo>
                  <a:pt x="1460" y="1828"/>
                </a:lnTo>
                <a:lnTo>
                  <a:pt x="1460" y="1821"/>
                </a:lnTo>
                <a:lnTo>
                  <a:pt x="1453" y="1821"/>
                </a:lnTo>
                <a:lnTo>
                  <a:pt x="1453" y="1828"/>
                </a:lnTo>
                <a:lnTo>
                  <a:pt x="1453" y="1834"/>
                </a:lnTo>
                <a:lnTo>
                  <a:pt x="1453" y="1841"/>
                </a:lnTo>
                <a:lnTo>
                  <a:pt x="1460" y="1841"/>
                </a:lnTo>
                <a:lnTo>
                  <a:pt x="1453" y="1841"/>
                </a:lnTo>
                <a:lnTo>
                  <a:pt x="1447" y="1841"/>
                </a:lnTo>
                <a:lnTo>
                  <a:pt x="1447" y="1848"/>
                </a:lnTo>
                <a:lnTo>
                  <a:pt x="1447" y="1841"/>
                </a:lnTo>
                <a:lnTo>
                  <a:pt x="1447" y="1834"/>
                </a:lnTo>
                <a:lnTo>
                  <a:pt x="1447" y="1828"/>
                </a:lnTo>
                <a:lnTo>
                  <a:pt x="1440" y="1828"/>
                </a:lnTo>
                <a:lnTo>
                  <a:pt x="1433" y="1821"/>
                </a:lnTo>
                <a:lnTo>
                  <a:pt x="1433" y="1814"/>
                </a:lnTo>
                <a:lnTo>
                  <a:pt x="1433" y="1807"/>
                </a:lnTo>
                <a:lnTo>
                  <a:pt x="1426" y="1807"/>
                </a:lnTo>
                <a:lnTo>
                  <a:pt x="1426" y="1821"/>
                </a:lnTo>
                <a:lnTo>
                  <a:pt x="1419" y="1821"/>
                </a:lnTo>
                <a:lnTo>
                  <a:pt x="1413" y="1814"/>
                </a:lnTo>
                <a:lnTo>
                  <a:pt x="1413" y="1807"/>
                </a:lnTo>
                <a:lnTo>
                  <a:pt x="1419" y="1807"/>
                </a:lnTo>
                <a:lnTo>
                  <a:pt x="1426" y="1807"/>
                </a:lnTo>
                <a:lnTo>
                  <a:pt x="1426" y="1800"/>
                </a:lnTo>
                <a:lnTo>
                  <a:pt x="1419" y="1800"/>
                </a:lnTo>
                <a:lnTo>
                  <a:pt x="1413" y="1800"/>
                </a:lnTo>
                <a:lnTo>
                  <a:pt x="1379" y="1753"/>
                </a:lnTo>
                <a:lnTo>
                  <a:pt x="1372" y="1739"/>
                </a:lnTo>
                <a:lnTo>
                  <a:pt x="1372" y="1726"/>
                </a:lnTo>
                <a:lnTo>
                  <a:pt x="1365" y="1719"/>
                </a:lnTo>
                <a:lnTo>
                  <a:pt x="1365" y="1726"/>
                </a:lnTo>
                <a:lnTo>
                  <a:pt x="1358" y="1726"/>
                </a:lnTo>
                <a:lnTo>
                  <a:pt x="1358" y="1719"/>
                </a:lnTo>
                <a:lnTo>
                  <a:pt x="1365" y="1719"/>
                </a:lnTo>
                <a:lnTo>
                  <a:pt x="1358" y="1712"/>
                </a:lnTo>
                <a:lnTo>
                  <a:pt x="1345" y="1705"/>
                </a:lnTo>
                <a:lnTo>
                  <a:pt x="1345" y="1699"/>
                </a:lnTo>
                <a:lnTo>
                  <a:pt x="1338" y="1692"/>
                </a:lnTo>
                <a:lnTo>
                  <a:pt x="1338" y="1685"/>
                </a:lnTo>
                <a:lnTo>
                  <a:pt x="1338" y="1678"/>
                </a:lnTo>
                <a:lnTo>
                  <a:pt x="1338" y="1671"/>
                </a:lnTo>
                <a:lnTo>
                  <a:pt x="1345" y="1671"/>
                </a:lnTo>
                <a:lnTo>
                  <a:pt x="1351" y="1665"/>
                </a:lnTo>
                <a:lnTo>
                  <a:pt x="1351" y="1658"/>
                </a:lnTo>
                <a:lnTo>
                  <a:pt x="1345" y="1665"/>
                </a:lnTo>
                <a:lnTo>
                  <a:pt x="1338" y="1665"/>
                </a:lnTo>
                <a:lnTo>
                  <a:pt x="1338" y="1658"/>
                </a:lnTo>
                <a:lnTo>
                  <a:pt x="1331" y="1658"/>
                </a:lnTo>
                <a:lnTo>
                  <a:pt x="1331" y="1665"/>
                </a:lnTo>
                <a:lnTo>
                  <a:pt x="1324" y="1665"/>
                </a:lnTo>
                <a:lnTo>
                  <a:pt x="1331" y="1665"/>
                </a:lnTo>
                <a:lnTo>
                  <a:pt x="1331" y="1671"/>
                </a:lnTo>
                <a:lnTo>
                  <a:pt x="1331" y="1678"/>
                </a:lnTo>
                <a:lnTo>
                  <a:pt x="1338" y="1692"/>
                </a:lnTo>
                <a:lnTo>
                  <a:pt x="1331" y="1692"/>
                </a:lnTo>
                <a:lnTo>
                  <a:pt x="1324" y="1692"/>
                </a:lnTo>
                <a:lnTo>
                  <a:pt x="1331" y="1685"/>
                </a:lnTo>
                <a:lnTo>
                  <a:pt x="1331" y="1678"/>
                </a:lnTo>
                <a:lnTo>
                  <a:pt x="1331" y="1671"/>
                </a:lnTo>
                <a:lnTo>
                  <a:pt x="1324" y="1671"/>
                </a:lnTo>
                <a:lnTo>
                  <a:pt x="1324" y="1678"/>
                </a:lnTo>
                <a:lnTo>
                  <a:pt x="1318" y="1671"/>
                </a:lnTo>
                <a:lnTo>
                  <a:pt x="1311" y="1671"/>
                </a:lnTo>
                <a:lnTo>
                  <a:pt x="1311" y="1665"/>
                </a:lnTo>
                <a:lnTo>
                  <a:pt x="1311" y="1658"/>
                </a:lnTo>
                <a:lnTo>
                  <a:pt x="1318" y="1651"/>
                </a:lnTo>
                <a:lnTo>
                  <a:pt x="1324" y="1644"/>
                </a:lnTo>
                <a:lnTo>
                  <a:pt x="1318" y="1644"/>
                </a:lnTo>
                <a:lnTo>
                  <a:pt x="1311" y="1644"/>
                </a:lnTo>
                <a:lnTo>
                  <a:pt x="1304" y="1644"/>
                </a:lnTo>
                <a:lnTo>
                  <a:pt x="1297" y="1644"/>
                </a:lnTo>
                <a:lnTo>
                  <a:pt x="1290" y="1637"/>
                </a:lnTo>
                <a:lnTo>
                  <a:pt x="1297" y="1637"/>
                </a:lnTo>
                <a:lnTo>
                  <a:pt x="1290" y="1631"/>
                </a:lnTo>
                <a:lnTo>
                  <a:pt x="1290" y="1624"/>
                </a:lnTo>
                <a:lnTo>
                  <a:pt x="1290" y="1617"/>
                </a:lnTo>
                <a:lnTo>
                  <a:pt x="1284" y="1617"/>
                </a:lnTo>
                <a:lnTo>
                  <a:pt x="1284" y="1624"/>
                </a:lnTo>
                <a:lnTo>
                  <a:pt x="1277" y="1624"/>
                </a:lnTo>
                <a:lnTo>
                  <a:pt x="1270" y="1610"/>
                </a:lnTo>
                <a:lnTo>
                  <a:pt x="1263" y="1617"/>
                </a:lnTo>
                <a:lnTo>
                  <a:pt x="1263" y="1624"/>
                </a:lnTo>
                <a:lnTo>
                  <a:pt x="1256" y="1631"/>
                </a:lnTo>
                <a:lnTo>
                  <a:pt x="1250" y="1631"/>
                </a:lnTo>
                <a:lnTo>
                  <a:pt x="1250" y="1624"/>
                </a:lnTo>
                <a:lnTo>
                  <a:pt x="1250" y="1631"/>
                </a:lnTo>
                <a:lnTo>
                  <a:pt x="1243" y="1631"/>
                </a:lnTo>
                <a:lnTo>
                  <a:pt x="1243" y="1624"/>
                </a:lnTo>
                <a:lnTo>
                  <a:pt x="1236" y="1624"/>
                </a:lnTo>
                <a:lnTo>
                  <a:pt x="1236" y="1610"/>
                </a:lnTo>
                <a:lnTo>
                  <a:pt x="1236" y="1603"/>
                </a:lnTo>
                <a:lnTo>
                  <a:pt x="1236" y="1610"/>
                </a:lnTo>
                <a:lnTo>
                  <a:pt x="1243" y="1610"/>
                </a:lnTo>
                <a:lnTo>
                  <a:pt x="1243" y="1603"/>
                </a:lnTo>
                <a:lnTo>
                  <a:pt x="1236" y="1603"/>
                </a:lnTo>
                <a:lnTo>
                  <a:pt x="1229" y="1597"/>
                </a:lnTo>
                <a:lnTo>
                  <a:pt x="1229" y="1590"/>
                </a:lnTo>
                <a:lnTo>
                  <a:pt x="1222" y="1590"/>
                </a:lnTo>
                <a:lnTo>
                  <a:pt x="1216" y="1583"/>
                </a:lnTo>
                <a:lnTo>
                  <a:pt x="1216" y="1576"/>
                </a:lnTo>
                <a:lnTo>
                  <a:pt x="1209" y="1576"/>
                </a:lnTo>
                <a:lnTo>
                  <a:pt x="1209" y="1583"/>
                </a:lnTo>
                <a:lnTo>
                  <a:pt x="1202" y="1576"/>
                </a:lnTo>
                <a:lnTo>
                  <a:pt x="1202" y="1569"/>
                </a:lnTo>
                <a:lnTo>
                  <a:pt x="1209" y="1569"/>
                </a:lnTo>
                <a:lnTo>
                  <a:pt x="1202" y="1569"/>
                </a:lnTo>
                <a:lnTo>
                  <a:pt x="1195" y="1569"/>
                </a:lnTo>
                <a:lnTo>
                  <a:pt x="1202" y="1569"/>
                </a:lnTo>
                <a:lnTo>
                  <a:pt x="1195" y="1563"/>
                </a:lnTo>
                <a:lnTo>
                  <a:pt x="1188" y="1563"/>
                </a:lnTo>
                <a:lnTo>
                  <a:pt x="1182" y="1563"/>
                </a:lnTo>
                <a:lnTo>
                  <a:pt x="1182" y="1556"/>
                </a:lnTo>
                <a:lnTo>
                  <a:pt x="1175" y="1556"/>
                </a:lnTo>
                <a:lnTo>
                  <a:pt x="1155" y="1549"/>
                </a:lnTo>
                <a:lnTo>
                  <a:pt x="1161" y="1549"/>
                </a:lnTo>
                <a:lnTo>
                  <a:pt x="1188" y="1563"/>
                </a:lnTo>
                <a:lnTo>
                  <a:pt x="1202" y="1563"/>
                </a:lnTo>
                <a:lnTo>
                  <a:pt x="1195" y="1563"/>
                </a:lnTo>
                <a:lnTo>
                  <a:pt x="1168" y="1535"/>
                </a:lnTo>
                <a:lnTo>
                  <a:pt x="1141" y="1522"/>
                </a:lnTo>
                <a:lnTo>
                  <a:pt x="1114" y="1495"/>
                </a:lnTo>
                <a:lnTo>
                  <a:pt x="1107" y="1488"/>
                </a:lnTo>
                <a:lnTo>
                  <a:pt x="1100" y="1495"/>
                </a:lnTo>
                <a:lnTo>
                  <a:pt x="1100" y="1502"/>
                </a:lnTo>
                <a:lnTo>
                  <a:pt x="1093" y="1502"/>
                </a:lnTo>
                <a:lnTo>
                  <a:pt x="1093" y="1495"/>
                </a:lnTo>
                <a:lnTo>
                  <a:pt x="1100" y="1495"/>
                </a:lnTo>
                <a:lnTo>
                  <a:pt x="1100" y="1488"/>
                </a:lnTo>
                <a:lnTo>
                  <a:pt x="1107" y="1488"/>
                </a:lnTo>
                <a:lnTo>
                  <a:pt x="1100" y="1481"/>
                </a:lnTo>
                <a:lnTo>
                  <a:pt x="1093" y="1468"/>
                </a:lnTo>
                <a:lnTo>
                  <a:pt x="1087" y="1468"/>
                </a:lnTo>
                <a:lnTo>
                  <a:pt x="1087" y="1454"/>
                </a:lnTo>
                <a:lnTo>
                  <a:pt x="1087" y="1447"/>
                </a:lnTo>
                <a:lnTo>
                  <a:pt x="1053" y="1420"/>
                </a:lnTo>
                <a:lnTo>
                  <a:pt x="1012" y="1393"/>
                </a:lnTo>
                <a:lnTo>
                  <a:pt x="992" y="1372"/>
                </a:lnTo>
                <a:lnTo>
                  <a:pt x="992" y="1366"/>
                </a:lnTo>
                <a:lnTo>
                  <a:pt x="985" y="1366"/>
                </a:lnTo>
                <a:lnTo>
                  <a:pt x="985" y="1359"/>
                </a:lnTo>
                <a:lnTo>
                  <a:pt x="978" y="1359"/>
                </a:lnTo>
                <a:lnTo>
                  <a:pt x="978" y="1352"/>
                </a:lnTo>
                <a:lnTo>
                  <a:pt x="964" y="1332"/>
                </a:lnTo>
                <a:lnTo>
                  <a:pt x="964" y="1325"/>
                </a:lnTo>
                <a:lnTo>
                  <a:pt x="958" y="1318"/>
                </a:lnTo>
                <a:lnTo>
                  <a:pt x="951" y="1311"/>
                </a:lnTo>
                <a:lnTo>
                  <a:pt x="944" y="1311"/>
                </a:lnTo>
                <a:lnTo>
                  <a:pt x="937" y="1305"/>
                </a:lnTo>
                <a:lnTo>
                  <a:pt x="930" y="1311"/>
                </a:lnTo>
                <a:lnTo>
                  <a:pt x="924" y="1311"/>
                </a:lnTo>
                <a:lnTo>
                  <a:pt x="930" y="1305"/>
                </a:lnTo>
                <a:lnTo>
                  <a:pt x="937" y="1305"/>
                </a:lnTo>
                <a:lnTo>
                  <a:pt x="924" y="1298"/>
                </a:lnTo>
                <a:lnTo>
                  <a:pt x="917" y="1298"/>
                </a:lnTo>
                <a:lnTo>
                  <a:pt x="910" y="1298"/>
                </a:lnTo>
                <a:lnTo>
                  <a:pt x="903" y="1291"/>
                </a:lnTo>
                <a:lnTo>
                  <a:pt x="910" y="1291"/>
                </a:lnTo>
                <a:lnTo>
                  <a:pt x="924" y="1298"/>
                </a:lnTo>
                <a:lnTo>
                  <a:pt x="930" y="1298"/>
                </a:lnTo>
                <a:lnTo>
                  <a:pt x="937" y="1298"/>
                </a:lnTo>
                <a:lnTo>
                  <a:pt x="944" y="1305"/>
                </a:lnTo>
                <a:lnTo>
                  <a:pt x="951" y="1311"/>
                </a:lnTo>
                <a:lnTo>
                  <a:pt x="951" y="1305"/>
                </a:lnTo>
                <a:lnTo>
                  <a:pt x="944" y="1305"/>
                </a:lnTo>
                <a:lnTo>
                  <a:pt x="944" y="1298"/>
                </a:lnTo>
                <a:lnTo>
                  <a:pt x="944" y="1284"/>
                </a:lnTo>
                <a:lnTo>
                  <a:pt x="937" y="1277"/>
                </a:lnTo>
                <a:lnTo>
                  <a:pt x="944" y="1277"/>
                </a:lnTo>
                <a:lnTo>
                  <a:pt x="944" y="1271"/>
                </a:lnTo>
                <a:lnTo>
                  <a:pt x="937" y="1271"/>
                </a:lnTo>
                <a:lnTo>
                  <a:pt x="944" y="1271"/>
                </a:lnTo>
                <a:lnTo>
                  <a:pt x="944" y="1264"/>
                </a:lnTo>
                <a:lnTo>
                  <a:pt x="951" y="1264"/>
                </a:lnTo>
                <a:lnTo>
                  <a:pt x="951" y="1257"/>
                </a:lnTo>
                <a:lnTo>
                  <a:pt x="958" y="1257"/>
                </a:lnTo>
                <a:lnTo>
                  <a:pt x="958" y="1250"/>
                </a:lnTo>
                <a:lnTo>
                  <a:pt x="937" y="1230"/>
                </a:lnTo>
                <a:lnTo>
                  <a:pt x="937" y="1223"/>
                </a:lnTo>
                <a:lnTo>
                  <a:pt x="937" y="1216"/>
                </a:lnTo>
                <a:lnTo>
                  <a:pt x="937" y="1209"/>
                </a:lnTo>
                <a:lnTo>
                  <a:pt x="930" y="1216"/>
                </a:lnTo>
                <a:lnTo>
                  <a:pt x="924" y="1216"/>
                </a:lnTo>
                <a:lnTo>
                  <a:pt x="924" y="1223"/>
                </a:lnTo>
                <a:lnTo>
                  <a:pt x="917" y="1223"/>
                </a:lnTo>
                <a:lnTo>
                  <a:pt x="917" y="1230"/>
                </a:lnTo>
                <a:lnTo>
                  <a:pt x="917" y="1223"/>
                </a:lnTo>
                <a:lnTo>
                  <a:pt x="917" y="1216"/>
                </a:lnTo>
                <a:lnTo>
                  <a:pt x="917" y="1223"/>
                </a:lnTo>
                <a:lnTo>
                  <a:pt x="910" y="1216"/>
                </a:lnTo>
                <a:lnTo>
                  <a:pt x="917" y="1216"/>
                </a:lnTo>
                <a:lnTo>
                  <a:pt x="924" y="1216"/>
                </a:lnTo>
                <a:lnTo>
                  <a:pt x="917" y="1209"/>
                </a:lnTo>
                <a:lnTo>
                  <a:pt x="910" y="1203"/>
                </a:lnTo>
                <a:lnTo>
                  <a:pt x="903" y="1196"/>
                </a:lnTo>
                <a:lnTo>
                  <a:pt x="896" y="1196"/>
                </a:lnTo>
                <a:lnTo>
                  <a:pt x="896" y="1189"/>
                </a:lnTo>
                <a:lnTo>
                  <a:pt x="883" y="1182"/>
                </a:lnTo>
                <a:lnTo>
                  <a:pt x="876" y="1182"/>
                </a:lnTo>
                <a:lnTo>
                  <a:pt x="869" y="1182"/>
                </a:lnTo>
                <a:lnTo>
                  <a:pt x="862" y="1182"/>
                </a:lnTo>
                <a:lnTo>
                  <a:pt x="869" y="1182"/>
                </a:lnTo>
                <a:lnTo>
                  <a:pt x="862" y="1175"/>
                </a:lnTo>
                <a:lnTo>
                  <a:pt x="856" y="1169"/>
                </a:lnTo>
                <a:lnTo>
                  <a:pt x="849" y="1155"/>
                </a:lnTo>
                <a:lnTo>
                  <a:pt x="842" y="1155"/>
                </a:lnTo>
                <a:lnTo>
                  <a:pt x="842" y="1148"/>
                </a:lnTo>
                <a:lnTo>
                  <a:pt x="835" y="1148"/>
                </a:lnTo>
                <a:lnTo>
                  <a:pt x="835" y="1142"/>
                </a:lnTo>
                <a:lnTo>
                  <a:pt x="835" y="1135"/>
                </a:lnTo>
                <a:lnTo>
                  <a:pt x="829" y="1135"/>
                </a:lnTo>
                <a:lnTo>
                  <a:pt x="815" y="1128"/>
                </a:lnTo>
                <a:lnTo>
                  <a:pt x="808" y="1108"/>
                </a:lnTo>
                <a:lnTo>
                  <a:pt x="801" y="1087"/>
                </a:lnTo>
                <a:lnTo>
                  <a:pt x="801" y="1080"/>
                </a:lnTo>
                <a:lnTo>
                  <a:pt x="795" y="1074"/>
                </a:lnTo>
                <a:lnTo>
                  <a:pt x="795" y="1067"/>
                </a:lnTo>
                <a:lnTo>
                  <a:pt x="795" y="1080"/>
                </a:lnTo>
                <a:lnTo>
                  <a:pt x="795" y="1087"/>
                </a:lnTo>
                <a:lnTo>
                  <a:pt x="788" y="1094"/>
                </a:lnTo>
                <a:lnTo>
                  <a:pt x="788" y="1087"/>
                </a:lnTo>
                <a:lnTo>
                  <a:pt x="795" y="1080"/>
                </a:lnTo>
                <a:lnTo>
                  <a:pt x="788" y="1080"/>
                </a:lnTo>
                <a:lnTo>
                  <a:pt x="788" y="1074"/>
                </a:lnTo>
                <a:lnTo>
                  <a:pt x="795" y="1067"/>
                </a:lnTo>
                <a:lnTo>
                  <a:pt x="788" y="1060"/>
                </a:lnTo>
                <a:lnTo>
                  <a:pt x="781" y="1053"/>
                </a:lnTo>
                <a:lnTo>
                  <a:pt x="774" y="1053"/>
                </a:lnTo>
                <a:lnTo>
                  <a:pt x="774" y="1046"/>
                </a:lnTo>
                <a:lnTo>
                  <a:pt x="781" y="1053"/>
                </a:lnTo>
                <a:lnTo>
                  <a:pt x="781" y="1046"/>
                </a:lnTo>
                <a:lnTo>
                  <a:pt x="774" y="1040"/>
                </a:lnTo>
                <a:lnTo>
                  <a:pt x="767" y="1040"/>
                </a:lnTo>
                <a:lnTo>
                  <a:pt x="767" y="1033"/>
                </a:lnTo>
                <a:lnTo>
                  <a:pt x="761" y="1033"/>
                </a:lnTo>
                <a:lnTo>
                  <a:pt x="761" y="1026"/>
                </a:lnTo>
                <a:lnTo>
                  <a:pt x="761" y="1019"/>
                </a:lnTo>
                <a:lnTo>
                  <a:pt x="761" y="1012"/>
                </a:lnTo>
                <a:lnTo>
                  <a:pt x="761" y="1006"/>
                </a:lnTo>
                <a:lnTo>
                  <a:pt x="767" y="999"/>
                </a:lnTo>
                <a:lnTo>
                  <a:pt x="774" y="992"/>
                </a:lnTo>
                <a:lnTo>
                  <a:pt x="781" y="992"/>
                </a:lnTo>
                <a:lnTo>
                  <a:pt x="788" y="992"/>
                </a:lnTo>
                <a:lnTo>
                  <a:pt x="788" y="985"/>
                </a:lnTo>
                <a:lnTo>
                  <a:pt x="788" y="972"/>
                </a:lnTo>
                <a:lnTo>
                  <a:pt x="788" y="958"/>
                </a:lnTo>
                <a:lnTo>
                  <a:pt x="795" y="958"/>
                </a:lnTo>
                <a:lnTo>
                  <a:pt x="795" y="951"/>
                </a:lnTo>
                <a:lnTo>
                  <a:pt x="801" y="951"/>
                </a:lnTo>
                <a:lnTo>
                  <a:pt x="801" y="945"/>
                </a:lnTo>
                <a:lnTo>
                  <a:pt x="801" y="938"/>
                </a:lnTo>
                <a:lnTo>
                  <a:pt x="801" y="945"/>
                </a:lnTo>
                <a:lnTo>
                  <a:pt x="801" y="938"/>
                </a:lnTo>
                <a:lnTo>
                  <a:pt x="801" y="931"/>
                </a:lnTo>
                <a:lnTo>
                  <a:pt x="795" y="924"/>
                </a:lnTo>
                <a:lnTo>
                  <a:pt x="795" y="917"/>
                </a:lnTo>
                <a:lnTo>
                  <a:pt x="795" y="924"/>
                </a:lnTo>
                <a:lnTo>
                  <a:pt x="801" y="917"/>
                </a:lnTo>
                <a:lnTo>
                  <a:pt x="801" y="911"/>
                </a:lnTo>
                <a:lnTo>
                  <a:pt x="801" y="890"/>
                </a:lnTo>
                <a:lnTo>
                  <a:pt x="801" y="883"/>
                </a:lnTo>
                <a:lnTo>
                  <a:pt x="801" y="877"/>
                </a:lnTo>
                <a:lnTo>
                  <a:pt x="808" y="877"/>
                </a:lnTo>
                <a:lnTo>
                  <a:pt x="808" y="870"/>
                </a:lnTo>
                <a:lnTo>
                  <a:pt x="808" y="863"/>
                </a:lnTo>
                <a:lnTo>
                  <a:pt x="815" y="856"/>
                </a:lnTo>
                <a:lnTo>
                  <a:pt x="815" y="849"/>
                </a:lnTo>
                <a:lnTo>
                  <a:pt x="822" y="849"/>
                </a:lnTo>
                <a:lnTo>
                  <a:pt x="822" y="843"/>
                </a:lnTo>
                <a:lnTo>
                  <a:pt x="829" y="836"/>
                </a:lnTo>
                <a:lnTo>
                  <a:pt x="822" y="836"/>
                </a:lnTo>
                <a:lnTo>
                  <a:pt x="815" y="836"/>
                </a:lnTo>
                <a:lnTo>
                  <a:pt x="822" y="836"/>
                </a:lnTo>
                <a:lnTo>
                  <a:pt x="822" y="829"/>
                </a:lnTo>
                <a:lnTo>
                  <a:pt x="829" y="829"/>
                </a:lnTo>
                <a:lnTo>
                  <a:pt x="829" y="822"/>
                </a:lnTo>
                <a:lnTo>
                  <a:pt x="835" y="815"/>
                </a:lnTo>
                <a:lnTo>
                  <a:pt x="835" y="809"/>
                </a:lnTo>
                <a:lnTo>
                  <a:pt x="835" y="802"/>
                </a:lnTo>
                <a:lnTo>
                  <a:pt x="849" y="788"/>
                </a:lnTo>
                <a:lnTo>
                  <a:pt x="856" y="788"/>
                </a:lnTo>
                <a:lnTo>
                  <a:pt x="856" y="795"/>
                </a:lnTo>
                <a:lnTo>
                  <a:pt x="862" y="795"/>
                </a:lnTo>
                <a:lnTo>
                  <a:pt x="862" y="788"/>
                </a:lnTo>
                <a:lnTo>
                  <a:pt x="869" y="782"/>
                </a:lnTo>
                <a:lnTo>
                  <a:pt x="869" y="775"/>
                </a:lnTo>
                <a:lnTo>
                  <a:pt x="869" y="782"/>
                </a:lnTo>
                <a:lnTo>
                  <a:pt x="869" y="788"/>
                </a:lnTo>
                <a:lnTo>
                  <a:pt x="869" y="795"/>
                </a:lnTo>
                <a:lnTo>
                  <a:pt x="869" y="788"/>
                </a:lnTo>
                <a:lnTo>
                  <a:pt x="876" y="788"/>
                </a:lnTo>
                <a:lnTo>
                  <a:pt x="883" y="788"/>
                </a:lnTo>
                <a:lnTo>
                  <a:pt x="883" y="782"/>
                </a:lnTo>
                <a:lnTo>
                  <a:pt x="890" y="775"/>
                </a:lnTo>
                <a:lnTo>
                  <a:pt x="890" y="782"/>
                </a:lnTo>
                <a:lnTo>
                  <a:pt x="896" y="775"/>
                </a:lnTo>
                <a:lnTo>
                  <a:pt x="903" y="768"/>
                </a:lnTo>
                <a:lnTo>
                  <a:pt x="903" y="761"/>
                </a:lnTo>
                <a:lnTo>
                  <a:pt x="910" y="761"/>
                </a:lnTo>
                <a:lnTo>
                  <a:pt x="917" y="748"/>
                </a:lnTo>
                <a:lnTo>
                  <a:pt x="924" y="741"/>
                </a:lnTo>
                <a:lnTo>
                  <a:pt x="930" y="741"/>
                </a:lnTo>
                <a:lnTo>
                  <a:pt x="924" y="741"/>
                </a:lnTo>
                <a:lnTo>
                  <a:pt x="924" y="734"/>
                </a:lnTo>
                <a:lnTo>
                  <a:pt x="930" y="734"/>
                </a:lnTo>
                <a:lnTo>
                  <a:pt x="930" y="741"/>
                </a:lnTo>
                <a:lnTo>
                  <a:pt x="944" y="734"/>
                </a:lnTo>
                <a:lnTo>
                  <a:pt x="951" y="734"/>
                </a:lnTo>
                <a:lnTo>
                  <a:pt x="958" y="727"/>
                </a:lnTo>
                <a:lnTo>
                  <a:pt x="964" y="727"/>
                </a:lnTo>
                <a:lnTo>
                  <a:pt x="964" y="720"/>
                </a:lnTo>
                <a:lnTo>
                  <a:pt x="958" y="714"/>
                </a:lnTo>
                <a:lnTo>
                  <a:pt x="958" y="720"/>
                </a:lnTo>
                <a:lnTo>
                  <a:pt x="951" y="714"/>
                </a:lnTo>
                <a:lnTo>
                  <a:pt x="958" y="714"/>
                </a:lnTo>
                <a:lnTo>
                  <a:pt x="964" y="714"/>
                </a:lnTo>
                <a:lnTo>
                  <a:pt x="964" y="720"/>
                </a:lnTo>
                <a:lnTo>
                  <a:pt x="971" y="714"/>
                </a:lnTo>
                <a:lnTo>
                  <a:pt x="971" y="707"/>
                </a:lnTo>
                <a:lnTo>
                  <a:pt x="971" y="700"/>
                </a:lnTo>
                <a:lnTo>
                  <a:pt x="964" y="700"/>
                </a:lnTo>
                <a:lnTo>
                  <a:pt x="971" y="700"/>
                </a:lnTo>
                <a:lnTo>
                  <a:pt x="971" y="693"/>
                </a:lnTo>
                <a:lnTo>
                  <a:pt x="971" y="680"/>
                </a:lnTo>
                <a:lnTo>
                  <a:pt x="964" y="680"/>
                </a:lnTo>
                <a:lnTo>
                  <a:pt x="958" y="680"/>
                </a:lnTo>
                <a:lnTo>
                  <a:pt x="958" y="686"/>
                </a:lnTo>
                <a:lnTo>
                  <a:pt x="958" y="680"/>
                </a:lnTo>
                <a:lnTo>
                  <a:pt x="964" y="680"/>
                </a:lnTo>
                <a:lnTo>
                  <a:pt x="971" y="673"/>
                </a:lnTo>
                <a:lnTo>
                  <a:pt x="971" y="666"/>
                </a:lnTo>
                <a:lnTo>
                  <a:pt x="964" y="666"/>
                </a:lnTo>
                <a:lnTo>
                  <a:pt x="971" y="659"/>
                </a:lnTo>
                <a:lnTo>
                  <a:pt x="964" y="659"/>
                </a:lnTo>
                <a:lnTo>
                  <a:pt x="958" y="659"/>
                </a:lnTo>
                <a:lnTo>
                  <a:pt x="971" y="652"/>
                </a:lnTo>
                <a:lnTo>
                  <a:pt x="978" y="652"/>
                </a:lnTo>
                <a:lnTo>
                  <a:pt x="978" y="646"/>
                </a:lnTo>
                <a:lnTo>
                  <a:pt x="978" y="639"/>
                </a:lnTo>
                <a:lnTo>
                  <a:pt x="971" y="639"/>
                </a:lnTo>
                <a:lnTo>
                  <a:pt x="971" y="632"/>
                </a:lnTo>
                <a:lnTo>
                  <a:pt x="978" y="639"/>
                </a:lnTo>
                <a:lnTo>
                  <a:pt x="985" y="639"/>
                </a:lnTo>
                <a:lnTo>
                  <a:pt x="992" y="639"/>
                </a:lnTo>
                <a:lnTo>
                  <a:pt x="998" y="632"/>
                </a:lnTo>
                <a:lnTo>
                  <a:pt x="992" y="625"/>
                </a:lnTo>
                <a:lnTo>
                  <a:pt x="985" y="625"/>
                </a:lnTo>
                <a:lnTo>
                  <a:pt x="992" y="625"/>
                </a:lnTo>
                <a:lnTo>
                  <a:pt x="998" y="625"/>
                </a:lnTo>
                <a:lnTo>
                  <a:pt x="1005" y="625"/>
                </a:lnTo>
                <a:lnTo>
                  <a:pt x="1005" y="619"/>
                </a:lnTo>
                <a:lnTo>
                  <a:pt x="1012" y="619"/>
                </a:lnTo>
                <a:lnTo>
                  <a:pt x="1012" y="625"/>
                </a:lnTo>
                <a:lnTo>
                  <a:pt x="1019" y="625"/>
                </a:lnTo>
                <a:lnTo>
                  <a:pt x="1019" y="619"/>
                </a:lnTo>
                <a:lnTo>
                  <a:pt x="1012" y="612"/>
                </a:lnTo>
                <a:lnTo>
                  <a:pt x="1005" y="612"/>
                </a:lnTo>
                <a:lnTo>
                  <a:pt x="1005" y="605"/>
                </a:lnTo>
                <a:lnTo>
                  <a:pt x="998" y="605"/>
                </a:lnTo>
                <a:lnTo>
                  <a:pt x="998" y="598"/>
                </a:lnTo>
                <a:lnTo>
                  <a:pt x="1005" y="598"/>
                </a:lnTo>
                <a:lnTo>
                  <a:pt x="1005" y="591"/>
                </a:lnTo>
                <a:lnTo>
                  <a:pt x="1005" y="585"/>
                </a:lnTo>
                <a:lnTo>
                  <a:pt x="998" y="585"/>
                </a:lnTo>
                <a:lnTo>
                  <a:pt x="998" y="578"/>
                </a:lnTo>
                <a:lnTo>
                  <a:pt x="1005" y="585"/>
                </a:lnTo>
                <a:lnTo>
                  <a:pt x="1005" y="578"/>
                </a:lnTo>
                <a:lnTo>
                  <a:pt x="1012" y="571"/>
                </a:lnTo>
                <a:lnTo>
                  <a:pt x="1005" y="571"/>
                </a:lnTo>
                <a:lnTo>
                  <a:pt x="1005" y="564"/>
                </a:lnTo>
                <a:lnTo>
                  <a:pt x="998" y="564"/>
                </a:lnTo>
                <a:lnTo>
                  <a:pt x="992" y="564"/>
                </a:lnTo>
                <a:lnTo>
                  <a:pt x="992" y="557"/>
                </a:lnTo>
                <a:lnTo>
                  <a:pt x="985" y="557"/>
                </a:lnTo>
                <a:lnTo>
                  <a:pt x="985" y="551"/>
                </a:lnTo>
                <a:lnTo>
                  <a:pt x="992" y="551"/>
                </a:lnTo>
                <a:lnTo>
                  <a:pt x="992" y="557"/>
                </a:lnTo>
                <a:lnTo>
                  <a:pt x="992" y="551"/>
                </a:lnTo>
                <a:lnTo>
                  <a:pt x="985" y="551"/>
                </a:lnTo>
                <a:lnTo>
                  <a:pt x="992" y="551"/>
                </a:lnTo>
                <a:lnTo>
                  <a:pt x="998" y="551"/>
                </a:lnTo>
                <a:lnTo>
                  <a:pt x="1005" y="544"/>
                </a:lnTo>
                <a:lnTo>
                  <a:pt x="1005" y="551"/>
                </a:lnTo>
                <a:lnTo>
                  <a:pt x="1012" y="551"/>
                </a:lnTo>
                <a:lnTo>
                  <a:pt x="1019" y="551"/>
                </a:lnTo>
                <a:lnTo>
                  <a:pt x="1019" y="557"/>
                </a:lnTo>
                <a:lnTo>
                  <a:pt x="1025" y="557"/>
                </a:lnTo>
                <a:lnTo>
                  <a:pt x="1019" y="564"/>
                </a:lnTo>
                <a:lnTo>
                  <a:pt x="1012" y="564"/>
                </a:lnTo>
                <a:lnTo>
                  <a:pt x="1019" y="571"/>
                </a:lnTo>
                <a:lnTo>
                  <a:pt x="1025" y="571"/>
                </a:lnTo>
                <a:lnTo>
                  <a:pt x="1032" y="578"/>
                </a:lnTo>
                <a:lnTo>
                  <a:pt x="1032" y="585"/>
                </a:lnTo>
                <a:lnTo>
                  <a:pt x="1039" y="578"/>
                </a:lnTo>
                <a:lnTo>
                  <a:pt x="1039" y="571"/>
                </a:lnTo>
                <a:lnTo>
                  <a:pt x="1032" y="571"/>
                </a:lnTo>
                <a:lnTo>
                  <a:pt x="1039" y="571"/>
                </a:lnTo>
                <a:lnTo>
                  <a:pt x="1039" y="578"/>
                </a:lnTo>
                <a:lnTo>
                  <a:pt x="1046" y="578"/>
                </a:lnTo>
                <a:lnTo>
                  <a:pt x="1046" y="571"/>
                </a:lnTo>
                <a:lnTo>
                  <a:pt x="1039" y="564"/>
                </a:lnTo>
                <a:lnTo>
                  <a:pt x="1032" y="557"/>
                </a:lnTo>
                <a:lnTo>
                  <a:pt x="1039" y="557"/>
                </a:lnTo>
                <a:lnTo>
                  <a:pt x="1046" y="564"/>
                </a:lnTo>
                <a:lnTo>
                  <a:pt x="1053" y="564"/>
                </a:lnTo>
                <a:lnTo>
                  <a:pt x="1059" y="564"/>
                </a:lnTo>
                <a:lnTo>
                  <a:pt x="1066" y="564"/>
                </a:lnTo>
                <a:lnTo>
                  <a:pt x="1066" y="557"/>
                </a:lnTo>
                <a:lnTo>
                  <a:pt x="1059" y="551"/>
                </a:lnTo>
                <a:lnTo>
                  <a:pt x="1066" y="551"/>
                </a:lnTo>
                <a:lnTo>
                  <a:pt x="1066" y="557"/>
                </a:lnTo>
                <a:lnTo>
                  <a:pt x="1073" y="557"/>
                </a:lnTo>
                <a:lnTo>
                  <a:pt x="1066" y="551"/>
                </a:lnTo>
                <a:lnTo>
                  <a:pt x="1073" y="551"/>
                </a:lnTo>
                <a:lnTo>
                  <a:pt x="1066" y="551"/>
                </a:lnTo>
                <a:lnTo>
                  <a:pt x="1066" y="544"/>
                </a:lnTo>
                <a:lnTo>
                  <a:pt x="1073" y="551"/>
                </a:lnTo>
                <a:lnTo>
                  <a:pt x="1073" y="557"/>
                </a:lnTo>
                <a:lnTo>
                  <a:pt x="1073" y="551"/>
                </a:lnTo>
                <a:lnTo>
                  <a:pt x="1073" y="544"/>
                </a:lnTo>
                <a:lnTo>
                  <a:pt x="1073" y="551"/>
                </a:lnTo>
                <a:lnTo>
                  <a:pt x="1080" y="551"/>
                </a:lnTo>
                <a:lnTo>
                  <a:pt x="1080" y="544"/>
                </a:lnTo>
                <a:lnTo>
                  <a:pt x="1080" y="551"/>
                </a:lnTo>
                <a:lnTo>
                  <a:pt x="1087" y="551"/>
                </a:lnTo>
                <a:lnTo>
                  <a:pt x="1087" y="544"/>
                </a:lnTo>
                <a:lnTo>
                  <a:pt x="1093" y="544"/>
                </a:lnTo>
                <a:lnTo>
                  <a:pt x="1080" y="551"/>
                </a:lnTo>
                <a:lnTo>
                  <a:pt x="1073" y="564"/>
                </a:lnTo>
                <a:lnTo>
                  <a:pt x="1080" y="564"/>
                </a:lnTo>
                <a:lnTo>
                  <a:pt x="1093" y="564"/>
                </a:lnTo>
                <a:lnTo>
                  <a:pt x="1093" y="571"/>
                </a:lnTo>
                <a:lnTo>
                  <a:pt x="1100" y="571"/>
                </a:lnTo>
                <a:lnTo>
                  <a:pt x="1107" y="571"/>
                </a:lnTo>
                <a:lnTo>
                  <a:pt x="1100" y="564"/>
                </a:lnTo>
                <a:lnTo>
                  <a:pt x="1107" y="557"/>
                </a:lnTo>
                <a:lnTo>
                  <a:pt x="1114" y="557"/>
                </a:lnTo>
                <a:lnTo>
                  <a:pt x="1107" y="557"/>
                </a:lnTo>
                <a:lnTo>
                  <a:pt x="1114" y="551"/>
                </a:lnTo>
                <a:lnTo>
                  <a:pt x="1121" y="551"/>
                </a:lnTo>
                <a:lnTo>
                  <a:pt x="1121" y="557"/>
                </a:lnTo>
                <a:lnTo>
                  <a:pt x="1127" y="551"/>
                </a:lnTo>
                <a:lnTo>
                  <a:pt x="1134" y="551"/>
                </a:lnTo>
                <a:lnTo>
                  <a:pt x="1141" y="551"/>
                </a:lnTo>
                <a:lnTo>
                  <a:pt x="1141" y="544"/>
                </a:lnTo>
                <a:lnTo>
                  <a:pt x="1141" y="537"/>
                </a:lnTo>
                <a:lnTo>
                  <a:pt x="1141" y="530"/>
                </a:lnTo>
                <a:lnTo>
                  <a:pt x="1148" y="523"/>
                </a:lnTo>
                <a:lnTo>
                  <a:pt x="1148" y="510"/>
                </a:lnTo>
                <a:lnTo>
                  <a:pt x="1141" y="510"/>
                </a:lnTo>
                <a:lnTo>
                  <a:pt x="1141" y="496"/>
                </a:lnTo>
                <a:lnTo>
                  <a:pt x="1141" y="489"/>
                </a:lnTo>
                <a:lnTo>
                  <a:pt x="1148" y="489"/>
                </a:lnTo>
                <a:lnTo>
                  <a:pt x="1155" y="489"/>
                </a:lnTo>
                <a:lnTo>
                  <a:pt x="1155" y="483"/>
                </a:lnTo>
                <a:lnTo>
                  <a:pt x="1148" y="483"/>
                </a:lnTo>
                <a:lnTo>
                  <a:pt x="1155" y="476"/>
                </a:lnTo>
                <a:lnTo>
                  <a:pt x="1161" y="483"/>
                </a:lnTo>
                <a:lnTo>
                  <a:pt x="1168" y="483"/>
                </a:lnTo>
                <a:lnTo>
                  <a:pt x="1175" y="483"/>
                </a:lnTo>
                <a:lnTo>
                  <a:pt x="1175" y="476"/>
                </a:lnTo>
                <a:lnTo>
                  <a:pt x="1182" y="476"/>
                </a:lnTo>
                <a:lnTo>
                  <a:pt x="1182" y="483"/>
                </a:lnTo>
                <a:lnTo>
                  <a:pt x="1188" y="483"/>
                </a:lnTo>
                <a:lnTo>
                  <a:pt x="1195" y="483"/>
                </a:lnTo>
                <a:lnTo>
                  <a:pt x="1195" y="476"/>
                </a:lnTo>
                <a:lnTo>
                  <a:pt x="1202" y="476"/>
                </a:lnTo>
                <a:lnTo>
                  <a:pt x="1195" y="469"/>
                </a:lnTo>
                <a:lnTo>
                  <a:pt x="1202" y="469"/>
                </a:lnTo>
                <a:lnTo>
                  <a:pt x="1202" y="462"/>
                </a:lnTo>
                <a:lnTo>
                  <a:pt x="1202" y="469"/>
                </a:lnTo>
                <a:lnTo>
                  <a:pt x="1209" y="469"/>
                </a:lnTo>
                <a:lnTo>
                  <a:pt x="1209" y="462"/>
                </a:lnTo>
                <a:lnTo>
                  <a:pt x="1209" y="455"/>
                </a:lnTo>
                <a:lnTo>
                  <a:pt x="1209" y="462"/>
                </a:lnTo>
                <a:lnTo>
                  <a:pt x="1216" y="462"/>
                </a:lnTo>
                <a:lnTo>
                  <a:pt x="1216" y="455"/>
                </a:lnTo>
                <a:lnTo>
                  <a:pt x="1222" y="455"/>
                </a:lnTo>
                <a:lnTo>
                  <a:pt x="1229" y="455"/>
                </a:lnTo>
                <a:lnTo>
                  <a:pt x="1229" y="449"/>
                </a:lnTo>
                <a:lnTo>
                  <a:pt x="1229" y="442"/>
                </a:lnTo>
                <a:lnTo>
                  <a:pt x="1236" y="442"/>
                </a:lnTo>
                <a:lnTo>
                  <a:pt x="1229" y="435"/>
                </a:lnTo>
                <a:lnTo>
                  <a:pt x="1222" y="435"/>
                </a:lnTo>
                <a:lnTo>
                  <a:pt x="1229" y="435"/>
                </a:lnTo>
                <a:lnTo>
                  <a:pt x="1236" y="435"/>
                </a:lnTo>
                <a:lnTo>
                  <a:pt x="1236" y="442"/>
                </a:lnTo>
                <a:lnTo>
                  <a:pt x="1243" y="442"/>
                </a:lnTo>
                <a:lnTo>
                  <a:pt x="1236" y="435"/>
                </a:lnTo>
                <a:lnTo>
                  <a:pt x="1243" y="435"/>
                </a:lnTo>
                <a:lnTo>
                  <a:pt x="1243" y="442"/>
                </a:lnTo>
                <a:lnTo>
                  <a:pt x="1250" y="435"/>
                </a:lnTo>
                <a:lnTo>
                  <a:pt x="1250" y="428"/>
                </a:lnTo>
                <a:lnTo>
                  <a:pt x="1250" y="435"/>
                </a:lnTo>
                <a:lnTo>
                  <a:pt x="1256" y="435"/>
                </a:lnTo>
                <a:lnTo>
                  <a:pt x="1256" y="428"/>
                </a:lnTo>
                <a:lnTo>
                  <a:pt x="1256" y="435"/>
                </a:lnTo>
                <a:lnTo>
                  <a:pt x="1263" y="435"/>
                </a:lnTo>
                <a:lnTo>
                  <a:pt x="1263" y="442"/>
                </a:lnTo>
                <a:lnTo>
                  <a:pt x="1263" y="449"/>
                </a:lnTo>
                <a:lnTo>
                  <a:pt x="1270" y="449"/>
                </a:lnTo>
                <a:lnTo>
                  <a:pt x="1270" y="442"/>
                </a:lnTo>
                <a:lnTo>
                  <a:pt x="1277" y="442"/>
                </a:lnTo>
                <a:lnTo>
                  <a:pt x="1263" y="428"/>
                </a:lnTo>
                <a:lnTo>
                  <a:pt x="1256" y="422"/>
                </a:lnTo>
                <a:lnTo>
                  <a:pt x="1250" y="415"/>
                </a:lnTo>
                <a:lnTo>
                  <a:pt x="1243" y="408"/>
                </a:lnTo>
                <a:lnTo>
                  <a:pt x="1236" y="401"/>
                </a:lnTo>
                <a:lnTo>
                  <a:pt x="1229" y="401"/>
                </a:lnTo>
                <a:lnTo>
                  <a:pt x="1222" y="401"/>
                </a:lnTo>
                <a:lnTo>
                  <a:pt x="1209" y="408"/>
                </a:lnTo>
                <a:lnTo>
                  <a:pt x="1195" y="415"/>
                </a:lnTo>
                <a:lnTo>
                  <a:pt x="1188" y="415"/>
                </a:lnTo>
                <a:lnTo>
                  <a:pt x="1182" y="415"/>
                </a:lnTo>
                <a:lnTo>
                  <a:pt x="1175" y="415"/>
                </a:lnTo>
                <a:lnTo>
                  <a:pt x="1175" y="422"/>
                </a:lnTo>
                <a:lnTo>
                  <a:pt x="1168" y="422"/>
                </a:lnTo>
                <a:lnTo>
                  <a:pt x="1161" y="415"/>
                </a:lnTo>
                <a:lnTo>
                  <a:pt x="1161" y="408"/>
                </a:lnTo>
                <a:lnTo>
                  <a:pt x="1161" y="401"/>
                </a:lnTo>
                <a:lnTo>
                  <a:pt x="1155" y="401"/>
                </a:lnTo>
                <a:lnTo>
                  <a:pt x="1148" y="401"/>
                </a:lnTo>
                <a:lnTo>
                  <a:pt x="1148" y="408"/>
                </a:lnTo>
                <a:lnTo>
                  <a:pt x="1134" y="415"/>
                </a:lnTo>
                <a:lnTo>
                  <a:pt x="1134" y="408"/>
                </a:lnTo>
                <a:lnTo>
                  <a:pt x="1127" y="394"/>
                </a:lnTo>
                <a:lnTo>
                  <a:pt x="1121" y="388"/>
                </a:lnTo>
                <a:lnTo>
                  <a:pt x="1114" y="388"/>
                </a:lnTo>
                <a:lnTo>
                  <a:pt x="1107" y="388"/>
                </a:lnTo>
                <a:lnTo>
                  <a:pt x="1100" y="388"/>
                </a:lnTo>
                <a:lnTo>
                  <a:pt x="1080" y="374"/>
                </a:lnTo>
                <a:lnTo>
                  <a:pt x="1073" y="367"/>
                </a:lnTo>
                <a:lnTo>
                  <a:pt x="1066" y="367"/>
                </a:lnTo>
                <a:lnTo>
                  <a:pt x="1059" y="367"/>
                </a:lnTo>
                <a:lnTo>
                  <a:pt x="1059" y="360"/>
                </a:lnTo>
                <a:lnTo>
                  <a:pt x="1059" y="354"/>
                </a:lnTo>
                <a:lnTo>
                  <a:pt x="1066" y="354"/>
                </a:lnTo>
                <a:lnTo>
                  <a:pt x="1066" y="347"/>
                </a:lnTo>
                <a:lnTo>
                  <a:pt x="1066" y="340"/>
                </a:lnTo>
                <a:lnTo>
                  <a:pt x="1059" y="340"/>
                </a:lnTo>
                <a:lnTo>
                  <a:pt x="1053" y="340"/>
                </a:lnTo>
                <a:lnTo>
                  <a:pt x="1046" y="340"/>
                </a:lnTo>
                <a:lnTo>
                  <a:pt x="1039" y="340"/>
                </a:lnTo>
                <a:lnTo>
                  <a:pt x="1039" y="333"/>
                </a:lnTo>
                <a:lnTo>
                  <a:pt x="1032" y="333"/>
                </a:lnTo>
                <a:lnTo>
                  <a:pt x="1032" y="326"/>
                </a:lnTo>
                <a:lnTo>
                  <a:pt x="1025" y="326"/>
                </a:lnTo>
                <a:lnTo>
                  <a:pt x="1019" y="326"/>
                </a:lnTo>
                <a:lnTo>
                  <a:pt x="1012" y="326"/>
                </a:lnTo>
                <a:lnTo>
                  <a:pt x="1005" y="326"/>
                </a:lnTo>
                <a:lnTo>
                  <a:pt x="1005" y="320"/>
                </a:lnTo>
                <a:lnTo>
                  <a:pt x="998" y="320"/>
                </a:lnTo>
                <a:lnTo>
                  <a:pt x="992" y="326"/>
                </a:lnTo>
                <a:lnTo>
                  <a:pt x="992" y="333"/>
                </a:lnTo>
                <a:lnTo>
                  <a:pt x="985" y="333"/>
                </a:lnTo>
                <a:lnTo>
                  <a:pt x="985" y="326"/>
                </a:lnTo>
                <a:lnTo>
                  <a:pt x="985" y="320"/>
                </a:lnTo>
                <a:lnTo>
                  <a:pt x="992" y="313"/>
                </a:lnTo>
                <a:lnTo>
                  <a:pt x="992" y="306"/>
                </a:lnTo>
                <a:lnTo>
                  <a:pt x="992" y="299"/>
                </a:lnTo>
                <a:lnTo>
                  <a:pt x="985" y="299"/>
                </a:lnTo>
                <a:lnTo>
                  <a:pt x="985" y="292"/>
                </a:lnTo>
                <a:lnTo>
                  <a:pt x="985" y="286"/>
                </a:lnTo>
                <a:lnTo>
                  <a:pt x="985" y="279"/>
                </a:lnTo>
                <a:lnTo>
                  <a:pt x="985" y="272"/>
                </a:lnTo>
                <a:lnTo>
                  <a:pt x="985" y="252"/>
                </a:lnTo>
                <a:lnTo>
                  <a:pt x="978" y="245"/>
                </a:lnTo>
                <a:lnTo>
                  <a:pt x="971" y="245"/>
                </a:lnTo>
                <a:lnTo>
                  <a:pt x="964" y="245"/>
                </a:lnTo>
                <a:lnTo>
                  <a:pt x="964" y="238"/>
                </a:lnTo>
                <a:lnTo>
                  <a:pt x="958" y="238"/>
                </a:lnTo>
                <a:lnTo>
                  <a:pt x="958" y="231"/>
                </a:lnTo>
                <a:lnTo>
                  <a:pt x="958" y="225"/>
                </a:lnTo>
                <a:lnTo>
                  <a:pt x="958" y="218"/>
                </a:lnTo>
                <a:lnTo>
                  <a:pt x="964" y="211"/>
                </a:lnTo>
                <a:lnTo>
                  <a:pt x="964" y="191"/>
                </a:lnTo>
                <a:lnTo>
                  <a:pt x="971" y="184"/>
                </a:lnTo>
                <a:lnTo>
                  <a:pt x="971" y="177"/>
                </a:lnTo>
                <a:lnTo>
                  <a:pt x="978" y="177"/>
                </a:lnTo>
                <a:lnTo>
                  <a:pt x="978" y="184"/>
                </a:lnTo>
                <a:lnTo>
                  <a:pt x="985" y="191"/>
                </a:lnTo>
                <a:lnTo>
                  <a:pt x="992" y="191"/>
                </a:lnTo>
                <a:lnTo>
                  <a:pt x="992" y="184"/>
                </a:lnTo>
                <a:lnTo>
                  <a:pt x="998" y="177"/>
                </a:lnTo>
                <a:lnTo>
                  <a:pt x="998" y="170"/>
                </a:lnTo>
                <a:lnTo>
                  <a:pt x="1005" y="163"/>
                </a:lnTo>
                <a:lnTo>
                  <a:pt x="1005" y="157"/>
                </a:lnTo>
                <a:lnTo>
                  <a:pt x="1005" y="150"/>
                </a:lnTo>
                <a:lnTo>
                  <a:pt x="1012" y="143"/>
                </a:lnTo>
                <a:lnTo>
                  <a:pt x="1019" y="143"/>
                </a:lnTo>
                <a:lnTo>
                  <a:pt x="1019" y="136"/>
                </a:lnTo>
                <a:lnTo>
                  <a:pt x="1012" y="136"/>
                </a:lnTo>
                <a:lnTo>
                  <a:pt x="1005" y="136"/>
                </a:lnTo>
                <a:lnTo>
                  <a:pt x="998" y="129"/>
                </a:lnTo>
                <a:lnTo>
                  <a:pt x="992" y="123"/>
                </a:lnTo>
                <a:lnTo>
                  <a:pt x="992" y="116"/>
                </a:lnTo>
                <a:lnTo>
                  <a:pt x="985" y="116"/>
                </a:lnTo>
                <a:lnTo>
                  <a:pt x="985" y="123"/>
                </a:lnTo>
                <a:lnTo>
                  <a:pt x="978" y="123"/>
                </a:lnTo>
                <a:lnTo>
                  <a:pt x="971" y="123"/>
                </a:lnTo>
                <a:lnTo>
                  <a:pt x="971" y="116"/>
                </a:lnTo>
                <a:lnTo>
                  <a:pt x="971" y="109"/>
                </a:lnTo>
                <a:lnTo>
                  <a:pt x="964" y="109"/>
                </a:lnTo>
                <a:lnTo>
                  <a:pt x="958" y="109"/>
                </a:lnTo>
                <a:lnTo>
                  <a:pt x="951" y="109"/>
                </a:lnTo>
                <a:lnTo>
                  <a:pt x="951" y="102"/>
                </a:lnTo>
                <a:lnTo>
                  <a:pt x="951" y="109"/>
                </a:lnTo>
                <a:lnTo>
                  <a:pt x="944" y="109"/>
                </a:lnTo>
                <a:lnTo>
                  <a:pt x="944" y="116"/>
                </a:lnTo>
                <a:lnTo>
                  <a:pt x="910" y="123"/>
                </a:lnTo>
                <a:lnTo>
                  <a:pt x="903" y="123"/>
                </a:lnTo>
                <a:lnTo>
                  <a:pt x="896" y="123"/>
                </a:lnTo>
                <a:lnTo>
                  <a:pt x="896" y="116"/>
                </a:lnTo>
                <a:lnTo>
                  <a:pt x="890" y="109"/>
                </a:lnTo>
                <a:lnTo>
                  <a:pt x="890" y="102"/>
                </a:lnTo>
                <a:lnTo>
                  <a:pt x="883" y="95"/>
                </a:lnTo>
                <a:lnTo>
                  <a:pt x="869" y="95"/>
                </a:lnTo>
                <a:lnTo>
                  <a:pt x="862" y="95"/>
                </a:lnTo>
                <a:lnTo>
                  <a:pt x="842" y="95"/>
                </a:lnTo>
                <a:lnTo>
                  <a:pt x="835" y="102"/>
                </a:lnTo>
                <a:lnTo>
                  <a:pt x="822" y="102"/>
                </a:lnTo>
                <a:lnTo>
                  <a:pt x="815" y="102"/>
                </a:lnTo>
                <a:lnTo>
                  <a:pt x="815" y="109"/>
                </a:lnTo>
                <a:lnTo>
                  <a:pt x="808" y="109"/>
                </a:lnTo>
                <a:lnTo>
                  <a:pt x="795" y="95"/>
                </a:lnTo>
                <a:lnTo>
                  <a:pt x="795" y="89"/>
                </a:lnTo>
                <a:lnTo>
                  <a:pt x="788" y="89"/>
                </a:lnTo>
                <a:lnTo>
                  <a:pt x="788" y="82"/>
                </a:lnTo>
                <a:lnTo>
                  <a:pt x="781" y="82"/>
                </a:lnTo>
                <a:lnTo>
                  <a:pt x="774" y="75"/>
                </a:lnTo>
                <a:lnTo>
                  <a:pt x="767" y="75"/>
                </a:lnTo>
                <a:lnTo>
                  <a:pt x="747" y="75"/>
                </a:lnTo>
                <a:lnTo>
                  <a:pt x="747" y="68"/>
                </a:lnTo>
                <a:lnTo>
                  <a:pt x="740" y="68"/>
                </a:lnTo>
                <a:lnTo>
                  <a:pt x="740" y="55"/>
                </a:lnTo>
                <a:lnTo>
                  <a:pt x="740" y="48"/>
                </a:lnTo>
                <a:lnTo>
                  <a:pt x="727" y="41"/>
                </a:lnTo>
                <a:lnTo>
                  <a:pt x="720" y="28"/>
                </a:lnTo>
                <a:lnTo>
                  <a:pt x="720" y="21"/>
                </a:lnTo>
                <a:lnTo>
                  <a:pt x="713" y="21"/>
                </a:lnTo>
                <a:lnTo>
                  <a:pt x="706" y="21"/>
                </a:lnTo>
                <a:lnTo>
                  <a:pt x="699" y="14"/>
                </a:lnTo>
                <a:lnTo>
                  <a:pt x="699" y="7"/>
                </a:lnTo>
                <a:lnTo>
                  <a:pt x="693" y="0"/>
                </a:lnTo>
                <a:lnTo>
                  <a:pt x="686" y="0"/>
                </a:lnTo>
                <a:lnTo>
                  <a:pt x="679" y="7"/>
                </a:lnTo>
                <a:lnTo>
                  <a:pt x="679" y="14"/>
                </a:lnTo>
                <a:lnTo>
                  <a:pt x="672" y="21"/>
                </a:lnTo>
                <a:lnTo>
                  <a:pt x="672" y="28"/>
                </a:lnTo>
                <a:lnTo>
                  <a:pt x="666" y="28"/>
                </a:lnTo>
                <a:lnTo>
                  <a:pt x="659" y="28"/>
                </a:lnTo>
                <a:lnTo>
                  <a:pt x="638" y="34"/>
                </a:lnTo>
                <a:lnTo>
                  <a:pt x="632" y="41"/>
                </a:lnTo>
                <a:lnTo>
                  <a:pt x="625" y="41"/>
                </a:lnTo>
                <a:lnTo>
                  <a:pt x="618" y="48"/>
                </a:lnTo>
                <a:lnTo>
                  <a:pt x="611" y="55"/>
                </a:lnTo>
                <a:lnTo>
                  <a:pt x="611" y="48"/>
                </a:lnTo>
                <a:lnTo>
                  <a:pt x="604" y="48"/>
                </a:lnTo>
                <a:lnTo>
                  <a:pt x="598" y="48"/>
                </a:lnTo>
                <a:lnTo>
                  <a:pt x="598" y="55"/>
                </a:lnTo>
                <a:lnTo>
                  <a:pt x="598" y="62"/>
                </a:lnTo>
                <a:lnTo>
                  <a:pt x="591" y="62"/>
                </a:lnTo>
                <a:lnTo>
                  <a:pt x="584" y="68"/>
                </a:lnTo>
                <a:lnTo>
                  <a:pt x="591" y="95"/>
                </a:lnTo>
                <a:lnTo>
                  <a:pt x="591" y="102"/>
                </a:lnTo>
                <a:lnTo>
                  <a:pt x="577" y="109"/>
                </a:lnTo>
                <a:lnTo>
                  <a:pt x="577" y="116"/>
                </a:lnTo>
                <a:lnTo>
                  <a:pt x="570" y="123"/>
                </a:lnTo>
                <a:lnTo>
                  <a:pt x="564" y="129"/>
                </a:lnTo>
                <a:lnTo>
                  <a:pt x="557" y="129"/>
                </a:lnTo>
                <a:lnTo>
                  <a:pt x="550" y="129"/>
                </a:lnTo>
                <a:lnTo>
                  <a:pt x="543" y="129"/>
                </a:lnTo>
                <a:lnTo>
                  <a:pt x="536" y="129"/>
                </a:lnTo>
                <a:lnTo>
                  <a:pt x="536" y="136"/>
                </a:lnTo>
                <a:lnTo>
                  <a:pt x="536" y="129"/>
                </a:lnTo>
                <a:lnTo>
                  <a:pt x="530" y="129"/>
                </a:lnTo>
                <a:lnTo>
                  <a:pt x="523" y="129"/>
                </a:lnTo>
                <a:lnTo>
                  <a:pt x="509" y="143"/>
                </a:lnTo>
                <a:lnTo>
                  <a:pt x="509" y="150"/>
                </a:lnTo>
                <a:lnTo>
                  <a:pt x="489" y="163"/>
                </a:lnTo>
                <a:lnTo>
                  <a:pt x="482" y="163"/>
                </a:lnTo>
                <a:lnTo>
                  <a:pt x="482" y="157"/>
                </a:lnTo>
                <a:lnTo>
                  <a:pt x="475" y="157"/>
                </a:lnTo>
                <a:lnTo>
                  <a:pt x="462" y="150"/>
                </a:lnTo>
                <a:lnTo>
                  <a:pt x="462" y="143"/>
                </a:lnTo>
                <a:lnTo>
                  <a:pt x="462" y="136"/>
                </a:lnTo>
                <a:lnTo>
                  <a:pt x="462" y="129"/>
                </a:lnTo>
                <a:lnTo>
                  <a:pt x="455" y="129"/>
                </a:lnTo>
                <a:lnTo>
                  <a:pt x="435" y="136"/>
                </a:lnTo>
                <a:lnTo>
                  <a:pt x="428" y="136"/>
                </a:lnTo>
                <a:lnTo>
                  <a:pt x="421" y="143"/>
                </a:lnTo>
                <a:lnTo>
                  <a:pt x="421" y="150"/>
                </a:lnTo>
                <a:lnTo>
                  <a:pt x="414" y="157"/>
                </a:lnTo>
                <a:lnTo>
                  <a:pt x="414" y="163"/>
                </a:lnTo>
                <a:lnTo>
                  <a:pt x="414" y="177"/>
                </a:lnTo>
                <a:lnTo>
                  <a:pt x="407" y="177"/>
                </a:lnTo>
                <a:lnTo>
                  <a:pt x="407" y="184"/>
                </a:lnTo>
                <a:lnTo>
                  <a:pt x="407" y="191"/>
                </a:lnTo>
                <a:lnTo>
                  <a:pt x="407" y="197"/>
                </a:lnTo>
                <a:lnTo>
                  <a:pt x="401" y="204"/>
                </a:lnTo>
                <a:lnTo>
                  <a:pt x="394" y="197"/>
                </a:lnTo>
                <a:lnTo>
                  <a:pt x="387" y="191"/>
                </a:lnTo>
                <a:lnTo>
                  <a:pt x="380" y="191"/>
                </a:lnTo>
                <a:lnTo>
                  <a:pt x="373" y="184"/>
                </a:lnTo>
                <a:lnTo>
                  <a:pt x="373" y="177"/>
                </a:lnTo>
                <a:lnTo>
                  <a:pt x="367" y="170"/>
                </a:lnTo>
                <a:lnTo>
                  <a:pt x="353" y="157"/>
                </a:lnTo>
                <a:lnTo>
                  <a:pt x="333" y="136"/>
                </a:lnTo>
                <a:lnTo>
                  <a:pt x="326" y="143"/>
                </a:lnTo>
                <a:lnTo>
                  <a:pt x="319" y="143"/>
                </a:lnTo>
                <a:lnTo>
                  <a:pt x="319" y="150"/>
                </a:lnTo>
                <a:lnTo>
                  <a:pt x="312" y="150"/>
                </a:lnTo>
                <a:lnTo>
                  <a:pt x="312" y="157"/>
                </a:lnTo>
                <a:lnTo>
                  <a:pt x="312" y="163"/>
                </a:lnTo>
                <a:lnTo>
                  <a:pt x="312" y="170"/>
                </a:lnTo>
                <a:lnTo>
                  <a:pt x="312" y="177"/>
                </a:lnTo>
                <a:lnTo>
                  <a:pt x="306" y="184"/>
                </a:lnTo>
                <a:lnTo>
                  <a:pt x="299" y="184"/>
                </a:lnTo>
                <a:lnTo>
                  <a:pt x="292" y="184"/>
                </a:lnTo>
                <a:lnTo>
                  <a:pt x="292" y="177"/>
                </a:lnTo>
                <a:lnTo>
                  <a:pt x="278" y="163"/>
                </a:lnTo>
                <a:lnTo>
                  <a:pt x="278" y="157"/>
                </a:lnTo>
                <a:lnTo>
                  <a:pt x="278" y="150"/>
                </a:lnTo>
                <a:lnTo>
                  <a:pt x="272" y="143"/>
                </a:lnTo>
                <a:lnTo>
                  <a:pt x="265" y="136"/>
                </a:lnTo>
                <a:lnTo>
                  <a:pt x="258" y="136"/>
                </a:lnTo>
                <a:lnTo>
                  <a:pt x="251" y="150"/>
                </a:lnTo>
                <a:lnTo>
                  <a:pt x="244" y="163"/>
                </a:lnTo>
                <a:lnTo>
                  <a:pt x="244" y="170"/>
                </a:lnTo>
                <a:lnTo>
                  <a:pt x="231" y="177"/>
                </a:lnTo>
                <a:lnTo>
                  <a:pt x="224" y="177"/>
                </a:lnTo>
                <a:lnTo>
                  <a:pt x="217" y="184"/>
                </a:lnTo>
                <a:lnTo>
                  <a:pt x="224" y="191"/>
                </a:lnTo>
                <a:lnTo>
                  <a:pt x="224" y="197"/>
                </a:lnTo>
                <a:lnTo>
                  <a:pt x="210" y="204"/>
                </a:lnTo>
                <a:lnTo>
                  <a:pt x="204" y="204"/>
                </a:lnTo>
                <a:lnTo>
                  <a:pt x="204" y="211"/>
                </a:lnTo>
                <a:lnTo>
                  <a:pt x="204" y="218"/>
                </a:lnTo>
                <a:lnTo>
                  <a:pt x="197" y="225"/>
                </a:lnTo>
                <a:lnTo>
                  <a:pt x="190" y="218"/>
                </a:lnTo>
                <a:lnTo>
                  <a:pt x="183" y="218"/>
                </a:lnTo>
                <a:lnTo>
                  <a:pt x="177" y="211"/>
                </a:lnTo>
                <a:lnTo>
                  <a:pt x="170" y="211"/>
                </a:lnTo>
                <a:lnTo>
                  <a:pt x="163" y="191"/>
                </a:lnTo>
                <a:lnTo>
                  <a:pt x="156" y="184"/>
                </a:lnTo>
                <a:lnTo>
                  <a:pt x="149" y="177"/>
                </a:lnTo>
                <a:lnTo>
                  <a:pt x="143" y="177"/>
                </a:lnTo>
                <a:lnTo>
                  <a:pt x="136" y="177"/>
                </a:lnTo>
                <a:lnTo>
                  <a:pt x="122" y="163"/>
                </a:lnTo>
                <a:lnTo>
                  <a:pt x="109" y="163"/>
                </a:lnTo>
                <a:lnTo>
                  <a:pt x="109" y="157"/>
                </a:lnTo>
                <a:lnTo>
                  <a:pt x="102" y="157"/>
                </a:lnTo>
                <a:lnTo>
                  <a:pt x="95" y="157"/>
                </a:lnTo>
                <a:lnTo>
                  <a:pt x="88" y="157"/>
                </a:lnTo>
                <a:lnTo>
                  <a:pt x="88" y="150"/>
                </a:lnTo>
                <a:lnTo>
                  <a:pt x="81" y="143"/>
                </a:lnTo>
                <a:lnTo>
                  <a:pt x="75" y="143"/>
                </a:lnTo>
                <a:lnTo>
                  <a:pt x="68" y="143"/>
                </a:lnTo>
                <a:lnTo>
                  <a:pt x="68" y="150"/>
                </a:lnTo>
                <a:lnTo>
                  <a:pt x="68" y="157"/>
                </a:lnTo>
                <a:lnTo>
                  <a:pt x="61" y="157"/>
                </a:lnTo>
                <a:lnTo>
                  <a:pt x="61" y="163"/>
                </a:lnTo>
                <a:lnTo>
                  <a:pt x="54" y="163"/>
                </a:lnTo>
                <a:lnTo>
                  <a:pt x="54" y="170"/>
                </a:lnTo>
                <a:lnTo>
                  <a:pt x="54" y="177"/>
                </a:lnTo>
                <a:lnTo>
                  <a:pt x="61" y="177"/>
                </a:lnTo>
                <a:lnTo>
                  <a:pt x="54" y="177"/>
                </a:lnTo>
                <a:lnTo>
                  <a:pt x="27" y="204"/>
                </a:lnTo>
                <a:lnTo>
                  <a:pt x="27" y="211"/>
                </a:lnTo>
                <a:lnTo>
                  <a:pt x="27" y="218"/>
                </a:lnTo>
                <a:lnTo>
                  <a:pt x="27" y="225"/>
                </a:lnTo>
                <a:lnTo>
                  <a:pt x="20" y="225"/>
                </a:lnTo>
                <a:lnTo>
                  <a:pt x="14" y="225"/>
                </a:lnTo>
                <a:lnTo>
                  <a:pt x="7" y="225"/>
                </a:lnTo>
                <a:lnTo>
                  <a:pt x="0" y="225"/>
                </a:lnTo>
                <a:lnTo>
                  <a:pt x="0" y="231"/>
                </a:lnTo>
                <a:lnTo>
                  <a:pt x="7" y="245"/>
                </a:lnTo>
                <a:lnTo>
                  <a:pt x="7" y="252"/>
                </a:lnTo>
                <a:lnTo>
                  <a:pt x="14" y="252"/>
                </a:lnTo>
                <a:lnTo>
                  <a:pt x="14" y="259"/>
                </a:lnTo>
                <a:lnTo>
                  <a:pt x="20" y="259"/>
                </a:lnTo>
                <a:lnTo>
                  <a:pt x="20" y="265"/>
                </a:lnTo>
                <a:lnTo>
                  <a:pt x="34" y="272"/>
                </a:lnTo>
                <a:lnTo>
                  <a:pt x="54" y="292"/>
                </a:lnTo>
                <a:lnTo>
                  <a:pt x="61" y="292"/>
                </a:lnTo>
                <a:lnTo>
                  <a:pt x="61" y="299"/>
                </a:lnTo>
                <a:lnTo>
                  <a:pt x="68" y="306"/>
                </a:lnTo>
                <a:lnTo>
                  <a:pt x="68" y="313"/>
                </a:lnTo>
                <a:lnTo>
                  <a:pt x="75" y="313"/>
                </a:lnTo>
                <a:lnTo>
                  <a:pt x="81" y="320"/>
                </a:lnTo>
                <a:lnTo>
                  <a:pt x="75" y="320"/>
                </a:lnTo>
                <a:lnTo>
                  <a:pt x="81" y="333"/>
                </a:lnTo>
                <a:lnTo>
                  <a:pt x="88" y="333"/>
                </a:lnTo>
                <a:lnTo>
                  <a:pt x="95" y="340"/>
                </a:lnTo>
                <a:lnTo>
                  <a:pt x="102" y="347"/>
                </a:lnTo>
                <a:lnTo>
                  <a:pt x="109" y="360"/>
                </a:lnTo>
                <a:lnTo>
                  <a:pt x="115" y="374"/>
                </a:lnTo>
                <a:lnTo>
                  <a:pt x="109" y="388"/>
                </a:lnTo>
                <a:lnTo>
                  <a:pt x="115" y="394"/>
                </a:lnTo>
                <a:lnTo>
                  <a:pt x="115" y="401"/>
                </a:lnTo>
                <a:lnTo>
                  <a:pt x="129" y="401"/>
                </a:lnTo>
                <a:lnTo>
                  <a:pt x="136" y="394"/>
                </a:lnTo>
                <a:lnTo>
                  <a:pt x="143" y="388"/>
                </a:lnTo>
                <a:lnTo>
                  <a:pt x="143" y="381"/>
                </a:lnTo>
                <a:lnTo>
                  <a:pt x="149" y="360"/>
                </a:lnTo>
                <a:lnTo>
                  <a:pt x="156" y="360"/>
                </a:lnTo>
                <a:lnTo>
                  <a:pt x="156" y="374"/>
                </a:lnTo>
                <a:lnTo>
                  <a:pt x="156" y="381"/>
                </a:lnTo>
                <a:lnTo>
                  <a:pt x="156" y="388"/>
                </a:lnTo>
                <a:lnTo>
                  <a:pt x="163" y="388"/>
                </a:lnTo>
                <a:lnTo>
                  <a:pt x="177" y="381"/>
                </a:lnTo>
                <a:lnTo>
                  <a:pt x="183" y="381"/>
                </a:lnTo>
                <a:lnTo>
                  <a:pt x="183" y="388"/>
                </a:lnTo>
                <a:lnTo>
                  <a:pt x="183" y="394"/>
                </a:lnTo>
                <a:lnTo>
                  <a:pt x="183" y="408"/>
                </a:lnTo>
                <a:lnTo>
                  <a:pt x="183" y="415"/>
                </a:lnTo>
                <a:lnTo>
                  <a:pt x="183" y="422"/>
                </a:lnTo>
                <a:lnTo>
                  <a:pt x="177" y="435"/>
                </a:lnTo>
                <a:lnTo>
                  <a:pt x="170" y="442"/>
                </a:lnTo>
                <a:lnTo>
                  <a:pt x="156" y="455"/>
                </a:lnTo>
                <a:lnTo>
                  <a:pt x="163" y="455"/>
                </a:lnTo>
                <a:lnTo>
                  <a:pt x="170" y="449"/>
                </a:lnTo>
                <a:lnTo>
                  <a:pt x="177" y="449"/>
                </a:lnTo>
                <a:lnTo>
                  <a:pt x="177" y="455"/>
                </a:lnTo>
                <a:lnTo>
                  <a:pt x="170" y="462"/>
                </a:lnTo>
                <a:lnTo>
                  <a:pt x="163" y="469"/>
                </a:lnTo>
                <a:lnTo>
                  <a:pt x="163" y="483"/>
                </a:lnTo>
                <a:lnTo>
                  <a:pt x="156" y="489"/>
                </a:lnTo>
                <a:lnTo>
                  <a:pt x="149" y="489"/>
                </a:lnTo>
                <a:lnTo>
                  <a:pt x="149" y="496"/>
                </a:lnTo>
                <a:lnTo>
                  <a:pt x="156" y="496"/>
                </a:lnTo>
                <a:lnTo>
                  <a:pt x="163" y="496"/>
                </a:lnTo>
                <a:lnTo>
                  <a:pt x="170" y="503"/>
                </a:lnTo>
                <a:lnTo>
                  <a:pt x="170" y="510"/>
                </a:lnTo>
                <a:lnTo>
                  <a:pt x="170" y="517"/>
                </a:lnTo>
                <a:lnTo>
                  <a:pt x="177" y="517"/>
                </a:lnTo>
                <a:lnTo>
                  <a:pt x="177" y="523"/>
                </a:lnTo>
                <a:lnTo>
                  <a:pt x="177" y="530"/>
                </a:lnTo>
                <a:lnTo>
                  <a:pt x="177" y="537"/>
                </a:lnTo>
                <a:lnTo>
                  <a:pt x="183" y="537"/>
                </a:lnTo>
                <a:lnTo>
                  <a:pt x="190" y="544"/>
                </a:lnTo>
                <a:lnTo>
                  <a:pt x="197" y="544"/>
                </a:lnTo>
                <a:lnTo>
                  <a:pt x="197" y="557"/>
                </a:lnTo>
                <a:lnTo>
                  <a:pt x="204" y="571"/>
                </a:lnTo>
                <a:lnTo>
                  <a:pt x="210" y="578"/>
                </a:lnTo>
                <a:lnTo>
                  <a:pt x="217" y="585"/>
                </a:lnTo>
                <a:lnTo>
                  <a:pt x="224" y="591"/>
                </a:lnTo>
                <a:lnTo>
                  <a:pt x="231" y="591"/>
                </a:lnTo>
                <a:lnTo>
                  <a:pt x="238" y="591"/>
                </a:lnTo>
                <a:lnTo>
                  <a:pt x="244" y="591"/>
                </a:lnTo>
                <a:lnTo>
                  <a:pt x="251" y="591"/>
                </a:lnTo>
                <a:lnTo>
                  <a:pt x="258" y="598"/>
                </a:lnTo>
                <a:lnTo>
                  <a:pt x="265" y="605"/>
                </a:lnTo>
                <a:lnTo>
                  <a:pt x="272" y="605"/>
                </a:lnTo>
                <a:lnTo>
                  <a:pt x="278" y="598"/>
                </a:lnTo>
                <a:lnTo>
                  <a:pt x="285" y="598"/>
                </a:lnTo>
                <a:lnTo>
                  <a:pt x="292" y="598"/>
                </a:lnTo>
                <a:lnTo>
                  <a:pt x="292" y="605"/>
                </a:lnTo>
                <a:lnTo>
                  <a:pt x="299" y="612"/>
                </a:lnTo>
                <a:lnTo>
                  <a:pt x="306" y="612"/>
                </a:lnTo>
                <a:lnTo>
                  <a:pt x="319" y="619"/>
                </a:lnTo>
                <a:lnTo>
                  <a:pt x="333" y="625"/>
                </a:lnTo>
                <a:lnTo>
                  <a:pt x="333" y="632"/>
                </a:lnTo>
                <a:lnTo>
                  <a:pt x="340" y="632"/>
                </a:lnTo>
                <a:lnTo>
                  <a:pt x="346" y="632"/>
                </a:lnTo>
                <a:lnTo>
                  <a:pt x="346" y="625"/>
                </a:lnTo>
                <a:lnTo>
                  <a:pt x="346" y="619"/>
                </a:lnTo>
                <a:lnTo>
                  <a:pt x="353" y="619"/>
                </a:lnTo>
                <a:lnTo>
                  <a:pt x="353" y="612"/>
                </a:lnTo>
                <a:lnTo>
                  <a:pt x="360" y="612"/>
                </a:lnTo>
                <a:lnTo>
                  <a:pt x="353" y="612"/>
                </a:lnTo>
                <a:lnTo>
                  <a:pt x="353" y="605"/>
                </a:lnTo>
                <a:lnTo>
                  <a:pt x="353" y="598"/>
                </a:lnTo>
                <a:lnTo>
                  <a:pt x="360" y="598"/>
                </a:lnTo>
                <a:lnTo>
                  <a:pt x="360" y="591"/>
                </a:lnTo>
                <a:lnTo>
                  <a:pt x="367" y="591"/>
                </a:lnTo>
                <a:lnTo>
                  <a:pt x="373" y="591"/>
                </a:lnTo>
                <a:lnTo>
                  <a:pt x="373" y="585"/>
                </a:lnTo>
                <a:lnTo>
                  <a:pt x="380" y="585"/>
                </a:lnTo>
                <a:lnTo>
                  <a:pt x="394" y="578"/>
                </a:lnTo>
                <a:lnTo>
                  <a:pt x="401" y="578"/>
                </a:lnTo>
                <a:lnTo>
                  <a:pt x="414" y="578"/>
                </a:lnTo>
                <a:lnTo>
                  <a:pt x="421" y="564"/>
                </a:lnTo>
                <a:lnTo>
                  <a:pt x="428" y="564"/>
                </a:lnTo>
                <a:lnTo>
                  <a:pt x="435" y="564"/>
                </a:lnTo>
                <a:lnTo>
                  <a:pt x="441" y="571"/>
                </a:lnTo>
                <a:lnTo>
                  <a:pt x="448" y="571"/>
                </a:lnTo>
                <a:lnTo>
                  <a:pt x="455" y="571"/>
                </a:lnTo>
                <a:lnTo>
                  <a:pt x="455" y="578"/>
                </a:lnTo>
                <a:lnTo>
                  <a:pt x="462" y="578"/>
                </a:lnTo>
                <a:lnTo>
                  <a:pt x="469" y="578"/>
                </a:lnTo>
                <a:lnTo>
                  <a:pt x="475" y="585"/>
                </a:lnTo>
                <a:lnTo>
                  <a:pt x="482" y="591"/>
                </a:lnTo>
                <a:lnTo>
                  <a:pt x="482" y="598"/>
                </a:lnTo>
                <a:lnTo>
                  <a:pt x="489" y="598"/>
                </a:lnTo>
                <a:lnTo>
                  <a:pt x="489" y="605"/>
                </a:lnTo>
                <a:lnTo>
                  <a:pt x="496" y="605"/>
                </a:lnTo>
                <a:lnTo>
                  <a:pt x="496" y="612"/>
                </a:lnTo>
                <a:lnTo>
                  <a:pt x="503" y="605"/>
                </a:lnTo>
                <a:lnTo>
                  <a:pt x="509" y="612"/>
                </a:lnTo>
                <a:lnTo>
                  <a:pt x="509" y="619"/>
                </a:lnTo>
                <a:lnTo>
                  <a:pt x="516" y="625"/>
                </a:lnTo>
                <a:lnTo>
                  <a:pt x="530" y="625"/>
                </a:lnTo>
                <a:lnTo>
                  <a:pt x="536" y="632"/>
                </a:lnTo>
                <a:lnTo>
                  <a:pt x="543" y="639"/>
                </a:lnTo>
                <a:lnTo>
                  <a:pt x="530" y="659"/>
                </a:lnTo>
                <a:lnTo>
                  <a:pt x="523" y="666"/>
                </a:lnTo>
                <a:lnTo>
                  <a:pt x="516" y="666"/>
                </a:lnTo>
                <a:lnTo>
                  <a:pt x="509" y="666"/>
                </a:lnTo>
                <a:lnTo>
                  <a:pt x="509" y="659"/>
                </a:lnTo>
                <a:lnTo>
                  <a:pt x="503" y="673"/>
                </a:lnTo>
                <a:lnTo>
                  <a:pt x="489" y="680"/>
                </a:lnTo>
                <a:lnTo>
                  <a:pt x="489" y="686"/>
                </a:lnTo>
                <a:lnTo>
                  <a:pt x="496" y="686"/>
                </a:lnTo>
                <a:lnTo>
                  <a:pt x="503" y="693"/>
                </a:lnTo>
                <a:lnTo>
                  <a:pt x="536" y="686"/>
                </a:lnTo>
                <a:lnTo>
                  <a:pt x="536" y="693"/>
                </a:lnTo>
                <a:lnTo>
                  <a:pt x="543" y="700"/>
                </a:lnTo>
                <a:lnTo>
                  <a:pt x="557" y="707"/>
                </a:lnTo>
                <a:lnTo>
                  <a:pt x="557" y="714"/>
                </a:lnTo>
                <a:lnTo>
                  <a:pt x="557" y="720"/>
                </a:lnTo>
                <a:lnTo>
                  <a:pt x="550" y="720"/>
                </a:lnTo>
                <a:lnTo>
                  <a:pt x="550" y="727"/>
                </a:lnTo>
                <a:lnTo>
                  <a:pt x="550" y="734"/>
                </a:lnTo>
                <a:lnTo>
                  <a:pt x="557" y="741"/>
                </a:lnTo>
                <a:lnTo>
                  <a:pt x="570" y="741"/>
                </a:lnTo>
                <a:lnTo>
                  <a:pt x="577" y="734"/>
                </a:lnTo>
                <a:lnTo>
                  <a:pt x="584" y="734"/>
                </a:lnTo>
                <a:lnTo>
                  <a:pt x="604" y="748"/>
                </a:lnTo>
                <a:lnTo>
                  <a:pt x="604" y="754"/>
                </a:lnTo>
                <a:lnTo>
                  <a:pt x="611" y="761"/>
                </a:lnTo>
                <a:lnTo>
                  <a:pt x="618" y="761"/>
                </a:lnTo>
                <a:lnTo>
                  <a:pt x="618" y="768"/>
                </a:lnTo>
                <a:lnTo>
                  <a:pt x="611" y="768"/>
                </a:lnTo>
                <a:lnTo>
                  <a:pt x="618" y="775"/>
                </a:lnTo>
                <a:lnTo>
                  <a:pt x="618" y="782"/>
                </a:lnTo>
                <a:lnTo>
                  <a:pt x="618" y="788"/>
                </a:lnTo>
                <a:lnTo>
                  <a:pt x="611" y="788"/>
                </a:lnTo>
                <a:lnTo>
                  <a:pt x="604" y="788"/>
                </a:lnTo>
                <a:lnTo>
                  <a:pt x="598" y="788"/>
                </a:lnTo>
                <a:lnTo>
                  <a:pt x="598" y="795"/>
                </a:lnTo>
                <a:lnTo>
                  <a:pt x="591" y="802"/>
                </a:lnTo>
                <a:lnTo>
                  <a:pt x="577" y="809"/>
                </a:lnTo>
                <a:lnTo>
                  <a:pt x="570" y="815"/>
                </a:lnTo>
                <a:lnTo>
                  <a:pt x="577" y="815"/>
                </a:lnTo>
                <a:lnTo>
                  <a:pt x="584" y="815"/>
                </a:lnTo>
                <a:lnTo>
                  <a:pt x="584" y="822"/>
                </a:lnTo>
                <a:lnTo>
                  <a:pt x="584" y="836"/>
                </a:lnTo>
                <a:lnTo>
                  <a:pt x="577" y="836"/>
                </a:lnTo>
                <a:lnTo>
                  <a:pt x="570" y="843"/>
                </a:lnTo>
                <a:lnTo>
                  <a:pt x="564" y="843"/>
                </a:lnTo>
                <a:lnTo>
                  <a:pt x="557" y="843"/>
                </a:lnTo>
                <a:lnTo>
                  <a:pt x="557" y="849"/>
                </a:lnTo>
                <a:lnTo>
                  <a:pt x="550" y="849"/>
                </a:lnTo>
                <a:lnTo>
                  <a:pt x="550" y="856"/>
                </a:lnTo>
                <a:lnTo>
                  <a:pt x="543" y="870"/>
                </a:lnTo>
                <a:lnTo>
                  <a:pt x="543" y="877"/>
                </a:lnTo>
                <a:lnTo>
                  <a:pt x="536" y="870"/>
                </a:lnTo>
                <a:lnTo>
                  <a:pt x="530" y="877"/>
                </a:lnTo>
                <a:lnTo>
                  <a:pt x="523" y="877"/>
                </a:lnTo>
                <a:lnTo>
                  <a:pt x="516" y="877"/>
                </a:lnTo>
                <a:lnTo>
                  <a:pt x="509" y="870"/>
                </a:lnTo>
                <a:lnTo>
                  <a:pt x="503" y="863"/>
                </a:lnTo>
                <a:lnTo>
                  <a:pt x="496" y="863"/>
                </a:lnTo>
                <a:lnTo>
                  <a:pt x="496" y="856"/>
                </a:lnTo>
                <a:lnTo>
                  <a:pt x="489" y="856"/>
                </a:lnTo>
                <a:lnTo>
                  <a:pt x="482" y="856"/>
                </a:lnTo>
                <a:lnTo>
                  <a:pt x="475" y="863"/>
                </a:lnTo>
                <a:lnTo>
                  <a:pt x="469" y="856"/>
                </a:lnTo>
                <a:lnTo>
                  <a:pt x="462" y="856"/>
                </a:lnTo>
                <a:lnTo>
                  <a:pt x="462" y="849"/>
                </a:lnTo>
                <a:lnTo>
                  <a:pt x="441" y="856"/>
                </a:lnTo>
                <a:lnTo>
                  <a:pt x="435" y="856"/>
                </a:lnTo>
                <a:lnTo>
                  <a:pt x="435" y="863"/>
                </a:lnTo>
                <a:lnTo>
                  <a:pt x="428" y="863"/>
                </a:lnTo>
                <a:lnTo>
                  <a:pt x="421" y="863"/>
                </a:lnTo>
                <a:lnTo>
                  <a:pt x="414" y="856"/>
                </a:lnTo>
                <a:lnTo>
                  <a:pt x="407" y="856"/>
                </a:lnTo>
                <a:lnTo>
                  <a:pt x="407" y="863"/>
                </a:lnTo>
                <a:lnTo>
                  <a:pt x="414" y="877"/>
                </a:lnTo>
                <a:lnTo>
                  <a:pt x="421" y="883"/>
                </a:lnTo>
                <a:lnTo>
                  <a:pt x="428" y="883"/>
                </a:lnTo>
                <a:lnTo>
                  <a:pt x="428" y="890"/>
                </a:lnTo>
                <a:lnTo>
                  <a:pt x="428" y="897"/>
                </a:lnTo>
                <a:lnTo>
                  <a:pt x="428" y="904"/>
                </a:lnTo>
                <a:lnTo>
                  <a:pt x="421" y="904"/>
                </a:lnTo>
                <a:lnTo>
                  <a:pt x="421" y="911"/>
                </a:lnTo>
                <a:lnTo>
                  <a:pt x="421" y="917"/>
                </a:lnTo>
                <a:lnTo>
                  <a:pt x="414" y="917"/>
                </a:lnTo>
                <a:lnTo>
                  <a:pt x="407" y="924"/>
                </a:lnTo>
                <a:lnTo>
                  <a:pt x="401" y="924"/>
                </a:lnTo>
                <a:lnTo>
                  <a:pt x="394" y="924"/>
                </a:lnTo>
                <a:lnTo>
                  <a:pt x="394" y="931"/>
                </a:lnTo>
                <a:lnTo>
                  <a:pt x="387" y="938"/>
                </a:lnTo>
                <a:lnTo>
                  <a:pt x="380" y="938"/>
                </a:lnTo>
                <a:lnTo>
                  <a:pt x="380" y="945"/>
                </a:lnTo>
                <a:lnTo>
                  <a:pt x="373" y="945"/>
                </a:lnTo>
                <a:lnTo>
                  <a:pt x="380" y="945"/>
                </a:lnTo>
                <a:lnTo>
                  <a:pt x="387" y="945"/>
                </a:lnTo>
                <a:lnTo>
                  <a:pt x="387" y="951"/>
                </a:lnTo>
                <a:lnTo>
                  <a:pt x="394" y="958"/>
                </a:lnTo>
                <a:lnTo>
                  <a:pt x="401" y="965"/>
                </a:lnTo>
                <a:lnTo>
                  <a:pt x="407" y="958"/>
                </a:lnTo>
                <a:lnTo>
                  <a:pt x="414" y="958"/>
                </a:lnTo>
                <a:lnTo>
                  <a:pt x="441" y="972"/>
                </a:lnTo>
                <a:lnTo>
                  <a:pt x="448" y="979"/>
                </a:lnTo>
                <a:lnTo>
                  <a:pt x="455" y="979"/>
                </a:lnTo>
                <a:lnTo>
                  <a:pt x="455" y="985"/>
                </a:lnTo>
                <a:lnTo>
                  <a:pt x="455" y="992"/>
                </a:lnTo>
                <a:lnTo>
                  <a:pt x="462" y="992"/>
                </a:lnTo>
                <a:lnTo>
                  <a:pt x="469" y="992"/>
                </a:lnTo>
                <a:lnTo>
                  <a:pt x="469" y="999"/>
                </a:lnTo>
                <a:lnTo>
                  <a:pt x="475" y="999"/>
                </a:lnTo>
                <a:lnTo>
                  <a:pt x="482" y="999"/>
                </a:lnTo>
                <a:lnTo>
                  <a:pt x="489" y="1006"/>
                </a:lnTo>
                <a:lnTo>
                  <a:pt x="496" y="1012"/>
                </a:lnTo>
                <a:lnTo>
                  <a:pt x="496" y="1019"/>
                </a:lnTo>
                <a:lnTo>
                  <a:pt x="503" y="1019"/>
                </a:lnTo>
                <a:lnTo>
                  <a:pt x="509" y="1019"/>
                </a:lnTo>
                <a:lnTo>
                  <a:pt x="516" y="1019"/>
                </a:lnTo>
                <a:lnTo>
                  <a:pt x="523" y="1026"/>
                </a:lnTo>
                <a:lnTo>
                  <a:pt x="530" y="1033"/>
                </a:lnTo>
                <a:lnTo>
                  <a:pt x="530" y="1040"/>
                </a:lnTo>
                <a:lnTo>
                  <a:pt x="536" y="1040"/>
                </a:lnTo>
                <a:lnTo>
                  <a:pt x="543" y="1046"/>
                </a:lnTo>
                <a:lnTo>
                  <a:pt x="543" y="1053"/>
                </a:lnTo>
                <a:lnTo>
                  <a:pt x="550" y="1053"/>
                </a:lnTo>
                <a:lnTo>
                  <a:pt x="557" y="1053"/>
                </a:lnTo>
                <a:lnTo>
                  <a:pt x="564" y="1060"/>
                </a:lnTo>
                <a:lnTo>
                  <a:pt x="577" y="1060"/>
                </a:lnTo>
                <a:lnTo>
                  <a:pt x="584" y="1067"/>
                </a:lnTo>
                <a:lnTo>
                  <a:pt x="598" y="1067"/>
                </a:lnTo>
                <a:lnTo>
                  <a:pt x="604" y="1067"/>
                </a:lnTo>
                <a:lnTo>
                  <a:pt x="604" y="1074"/>
                </a:lnTo>
                <a:lnTo>
                  <a:pt x="611" y="1074"/>
                </a:lnTo>
                <a:lnTo>
                  <a:pt x="618" y="1074"/>
                </a:lnTo>
                <a:lnTo>
                  <a:pt x="625" y="1074"/>
                </a:lnTo>
                <a:lnTo>
                  <a:pt x="638" y="1080"/>
                </a:lnTo>
                <a:lnTo>
                  <a:pt x="645" y="1080"/>
                </a:lnTo>
                <a:lnTo>
                  <a:pt x="652" y="1080"/>
                </a:lnTo>
                <a:lnTo>
                  <a:pt x="659" y="1094"/>
                </a:lnTo>
                <a:lnTo>
                  <a:pt x="666" y="1101"/>
                </a:lnTo>
                <a:lnTo>
                  <a:pt x="659" y="1108"/>
                </a:lnTo>
                <a:lnTo>
                  <a:pt x="652" y="1108"/>
                </a:lnTo>
                <a:lnTo>
                  <a:pt x="645" y="1114"/>
                </a:lnTo>
                <a:lnTo>
                  <a:pt x="645" y="1128"/>
                </a:lnTo>
                <a:lnTo>
                  <a:pt x="645" y="1142"/>
                </a:lnTo>
                <a:lnTo>
                  <a:pt x="652" y="1148"/>
                </a:lnTo>
                <a:lnTo>
                  <a:pt x="659" y="1155"/>
                </a:lnTo>
                <a:lnTo>
                  <a:pt x="659" y="1162"/>
                </a:lnTo>
                <a:lnTo>
                  <a:pt x="659" y="1169"/>
                </a:lnTo>
                <a:lnTo>
                  <a:pt x="666" y="1169"/>
                </a:lnTo>
                <a:lnTo>
                  <a:pt x="672" y="1175"/>
                </a:lnTo>
                <a:lnTo>
                  <a:pt x="672" y="1182"/>
                </a:lnTo>
                <a:lnTo>
                  <a:pt x="679" y="1182"/>
                </a:lnTo>
                <a:lnTo>
                  <a:pt x="679" y="1189"/>
                </a:lnTo>
                <a:lnTo>
                  <a:pt x="686" y="1182"/>
                </a:lnTo>
                <a:lnTo>
                  <a:pt x="693" y="1182"/>
                </a:lnTo>
                <a:lnTo>
                  <a:pt x="693" y="1189"/>
                </a:lnTo>
                <a:lnTo>
                  <a:pt x="693" y="1196"/>
                </a:lnTo>
                <a:lnTo>
                  <a:pt x="693" y="1203"/>
                </a:lnTo>
                <a:lnTo>
                  <a:pt x="699" y="1203"/>
                </a:lnTo>
                <a:lnTo>
                  <a:pt x="706" y="1203"/>
                </a:lnTo>
                <a:lnTo>
                  <a:pt x="706" y="1209"/>
                </a:lnTo>
                <a:lnTo>
                  <a:pt x="706" y="1203"/>
                </a:lnTo>
                <a:lnTo>
                  <a:pt x="713" y="1203"/>
                </a:lnTo>
                <a:lnTo>
                  <a:pt x="713" y="1196"/>
                </a:lnTo>
                <a:lnTo>
                  <a:pt x="720" y="1196"/>
                </a:lnTo>
                <a:lnTo>
                  <a:pt x="727" y="1196"/>
                </a:lnTo>
                <a:lnTo>
                  <a:pt x="727" y="1203"/>
                </a:lnTo>
                <a:lnTo>
                  <a:pt x="733" y="1209"/>
                </a:lnTo>
                <a:lnTo>
                  <a:pt x="727" y="1216"/>
                </a:lnTo>
                <a:lnTo>
                  <a:pt x="733" y="1216"/>
                </a:lnTo>
                <a:lnTo>
                  <a:pt x="740" y="1223"/>
                </a:lnTo>
                <a:lnTo>
                  <a:pt x="740" y="1230"/>
                </a:lnTo>
                <a:lnTo>
                  <a:pt x="747" y="1230"/>
                </a:lnTo>
                <a:lnTo>
                  <a:pt x="747" y="1237"/>
                </a:lnTo>
                <a:lnTo>
                  <a:pt x="754" y="1243"/>
                </a:lnTo>
                <a:lnTo>
                  <a:pt x="761" y="1250"/>
                </a:lnTo>
                <a:lnTo>
                  <a:pt x="754" y="1271"/>
                </a:lnTo>
                <a:lnTo>
                  <a:pt x="761" y="1277"/>
                </a:lnTo>
                <a:lnTo>
                  <a:pt x="767" y="1284"/>
                </a:lnTo>
                <a:lnTo>
                  <a:pt x="774" y="1291"/>
                </a:lnTo>
                <a:lnTo>
                  <a:pt x="774" y="1298"/>
                </a:lnTo>
                <a:lnTo>
                  <a:pt x="781" y="1305"/>
                </a:lnTo>
                <a:lnTo>
                  <a:pt x="781" y="1311"/>
                </a:lnTo>
                <a:lnTo>
                  <a:pt x="781" y="1318"/>
                </a:lnTo>
                <a:lnTo>
                  <a:pt x="788" y="1318"/>
                </a:lnTo>
                <a:lnTo>
                  <a:pt x="795" y="1325"/>
                </a:lnTo>
                <a:lnTo>
                  <a:pt x="808" y="1325"/>
                </a:lnTo>
                <a:lnTo>
                  <a:pt x="808" y="1332"/>
                </a:lnTo>
                <a:lnTo>
                  <a:pt x="822" y="1352"/>
                </a:lnTo>
                <a:lnTo>
                  <a:pt x="829" y="1359"/>
                </a:lnTo>
                <a:lnTo>
                  <a:pt x="849" y="1379"/>
                </a:lnTo>
                <a:lnTo>
                  <a:pt x="883" y="1413"/>
                </a:lnTo>
                <a:lnTo>
                  <a:pt x="890" y="1413"/>
                </a:lnTo>
                <a:lnTo>
                  <a:pt x="896" y="1413"/>
                </a:lnTo>
                <a:lnTo>
                  <a:pt x="896" y="1406"/>
                </a:lnTo>
                <a:lnTo>
                  <a:pt x="903" y="1400"/>
                </a:lnTo>
                <a:lnTo>
                  <a:pt x="903" y="1406"/>
                </a:lnTo>
                <a:lnTo>
                  <a:pt x="903" y="1413"/>
                </a:lnTo>
                <a:lnTo>
                  <a:pt x="910" y="1413"/>
                </a:lnTo>
                <a:lnTo>
                  <a:pt x="910" y="1420"/>
                </a:lnTo>
                <a:lnTo>
                  <a:pt x="910" y="1427"/>
                </a:lnTo>
                <a:lnTo>
                  <a:pt x="917" y="1440"/>
                </a:lnTo>
                <a:lnTo>
                  <a:pt x="930" y="1447"/>
                </a:lnTo>
                <a:lnTo>
                  <a:pt x="930" y="1454"/>
                </a:lnTo>
                <a:lnTo>
                  <a:pt x="930" y="1461"/>
                </a:lnTo>
                <a:lnTo>
                  <a:pt x="930" y="1468"/>
                </a:lnTo>
                <a:lnTo>
                  <a:pt x="937" y="1468"/>
                </a:lnTo>
                <a:lnTo>
                  <a:pt x="937" y="1474"/>
                </a:lnTo>
                <a:lnTo>
                  <a:pt x="944" y="1474"/>
                </a:lnTo>
                <a:lnTo>
                  <a:pt x="951" y="1474"/>
                </a:lnTo>
                <a:lnTo>
                  <a:pt x="958" y="1468"/>
                </a:lnTo>
                <a:lnTo>
                  <a:pt x="958" y="1474"/>
                </a:lnTo>
                <a:lnTo>
                  <a:pt x="958" y="1542"/>
                </a:lnTo>
                <a:lnTo>
                  <a:pt x="964" y="1542"/>
                </a:lnTo>
                <a:lnTo>
                  <a:pt x="964" y="1549"/>
                </a:lnTo>
                <a:lnTo>
                  <a:pt x="971" y="1556"/>
                </a:lnTo>
                <a:lnTo>
                  <a:pt x="978" y="1563"/>
                </a:lnTo>
                <a:lnTo>
                  <a:pt x="985" y="1563"/>
                </a:lnTo>
                <a:lnTo>
                  <a:pt x="985" y="1576"/>
                </a:lnTo>
                <a:lnTo>
                  <a:pt x="985" y="1590"/>
                </a:lnTo>
                <a:lnTo>
                  <a:pt x="992" y="1597"/>
                </a:lnTo>
                <a:lnTo>
                  <a:pt x="998" y="1597"/>
                </a:lnTo>
                <a:lnTo>
                  <a:pt x="1005" y="1597"/>
                </a:lnTo>
                <a:lnTo>
                  <a:pt x="1012" y="1590"/>
                </a:lnTo>
                <a:lnTo>
                  <a:pt x="1019" y="1583"/>
                </a:lnTo>
                <a:lnTo>
                  <a:pt x="1025" y="1576"/>
                </a:lnTo>
                <a:lnTo>
                  <a:pt x="1032" y="1583"/>
                </a:lnTo>
                <a:lnTo>
                  <a:pt x="1032" y="1590"/>
                </a:lnTo>
                <a:lnTo>
                  <a:pt x="1032" y="1597"/>
                </a:lnTo>
                <a:lnTo>
                  <a:pt x="1032" y="1603"/>
                </a:lnTo>
                <a:lnTo>
                  <a:pt x="1032" y="1597"/>
                </a:lnTo>
                <a:lnTo>
                  <a:pt x="1039" y="1603"/>
                </a:lnTo>
                <a:lnTo>
                  <a:pt x="1039" y="1610"/>
                </a:lnTo>
                <a:lnTo>
                  <a:pt x="1046" y="1610"/>
                </a:lnTo>
                <a:lnTo>
                  <a:pt x="1046" y="1617"/>
                </a:lnTo>
                <a:lnTo>
                  <a:pt x="1053" y="1617"/>
                </a:lnTo>
                <a:lnTo>
                  <a:pt x="1053" y="1624"/>
                </a:lnTo>
                <a:lnTo>
                  <a:pt x="1059" y="1624"/>
                </a:lnTo>
                <a:lnTo>
                  <a:pt x="1066" y="1624"/>
                </a:lnTo>
                <a:lnTo>
                  <a:pt x="1073" y="1631"/>
                </a:lnTo>
                <a:lnTo>
                  <a:pt x="1080" y="1631"/>
                </a:lnTo>
                <a:lnTo>
                  <a:pt x="1087" y="1631"/>
                </a:lnTo>
                <a:lnTo>
                  <a:pt x="1087" y="1637"/>
                </a:lnTo>
                <a:lnTo>
                  <a:pt x="1087" y="1651"/>
                </a:lnTo>
                <a:lnTo>
                  <a:pt x="1093" y="1651"/>
                </a:lnTo>
                <a:lnTo>
                  <a:pt x="1093" y="1658"/>
                </a:lnTo>
                <a:lnTo>
                  <a:pt x="1100" y="1658"/>
                </a:lnTo>
                <a:lnTo>
                  <a:pt x="1107" y="1658"/>
                </a:lnTo>
                <a:lnTo>
                  <a:pt x="1114" y="1665"/>
                </a:lnTo>
                <a:lnTo>
                  <a:pt x="1121" y="1678"/>
                </a:lnTo>
                <a:lnTo>
                  <a:pt x="1127" y="1678"/>
                </a:lnTo>
                <a:lnTo>
                  <a:pt x="1134" y="1678"/>
                </a:lnTo>
                <a:lnTo>
                  <a:pt x="1141" y="1678"/>
                </a:lnTo>
                <a:lnTo>
                  <a:pt x="1148" y="1678"/>
                </a:lnTo>
                <a:lnTo>
                  <a:pt x="1155" y="1678"/>
                </a:lnTo>
                <a:lnTo>
                  <a:pt x="1155" y="1685"/>
                </a:lnTo>
                <a:lnTo>
                  <a:pt x="1155" y="1692"/>
                </a:lnTo>
                <a:lnTo>
                  <a:pt x="1155" y="1699"/>
                </a:lnTo>
                <a:lnTo>
                  <a:pt x="1148" y="1705"/>
                </a:lnTo>
                <a:lnTo>
                  <a:pt x="1141" y="1712"/>
                </a:lnTo>
                <a:lnTo>
                  <a:pt x="1134" y="1712"/>
                </a:lnTo>
                <a:lnTo>
                  <a:pt x="1127" y="1719"/>
                </a:lnTo>
                <a:lnTo>
                  <a:pt x="1114" y="1726"/>
                </a:lnTo>
                <a:lnTo>
                  <a:pt x="1107" y="1726"/>
                </a:lnTo>
                <a:lnTo>
                  <a:pt x="1100" y="1726"/>
                </a:lnTo>
                <a:lnTo>
                  <a:pt x="1093" y="1739"/>
                </a:lnTo>
                <a:lnTo>
                  <a:pt x="1093" y="1746"/>
                </a:lnTo>
                <a:lnTo>
                  <a:pt x="1107" y="1753"/>
                </a:lnTo>
                <a:lnTo>
                  <a:pt x="1107" y="1760"/>
                </a:lnTo>
                <a:lnTo>
                  <a:pt x="1114" y="1760"/>
                </a:lnTo>
                <a:lnTo>
                  <a:pt x="1114" y="1766"/>
                </a:lnTo>
                <a:lnTo>
                  <a:pt x="1114" y="1773"/>
                </a:lnTo>
                <a:lnTo>
                  <a:pt x="1121" y="1780"/>
                </a:lnTo>
                <a:lnTo>
                  <a:pt x="1127" y="1787"/>
                </a:lnTo>
                <a:lnTo>
                  <a:pt x="1141" y="1807"/>
                </a:lnTo>
                <a:lnTo>
                  <a:pt x="1148" y="1807"/>
                </a:lnTo>
                <a:lnTo>
                  <a:pt x="1155" y="1807"/>
                </a:lnTo>
                <a:lnTo>
                  <a:pt x="1161" y="1807"/>
                </a:lnTo>
                <a:lnTo>
                  <a:pt x="1168" y="1807"/>
                </a:lnTo>
                <a:lnTo>
                  <a:pt x="1168" y="1814"/>
                </a:lnTo>
                <a:lnTo>
                  <a:pt x="1168" y="1821"/>
                </a:lnTo>
                <a:lnTo>
                  <a:pt x="1175" y="1828"/>
                </a:lnTo>
                <a:lnTo>
                  <a:pt x="1182" y="1828"/>
                </a:lnTo>
                <a:lnTo>
                  <a:pt x="1188" y="1828"/>
                </a:lnTo>
                <a:lnTo>
                  <a:pt x="1188" y="1834"/>
                </a:lnTo>
                <a:lnTo>
                  <a:pt x="1188" y="1841"/>
                </a:lnTo>
                <a:lnTo>
                  <a:pt x="1202" y="1848"/>
                </a:lnTo>
                <a:lnTo>
                  <a:pt x="1202" y="1855"/>
                </a:lnTo>
                <a:lnTo>
                  <a:pt x="1209" y="1855"/>
                </a:lnTo>
                <a:lnTo>
                  <a:pt x="1209" y="1862"/>
                </a:lnTo>
                <a:lnTo>
                  <a:pt x="1202" y="1875"/>
                </a:lnTo>
                <a:lnTo>
                  <a:pt x="1195" y="1875"/>
                </a:lnTo>
                <a:lnTo>
                  <a:pt x="1195" y="1882"/>
                </a:lnTo>
                <a:lnTo>
                  <a:pt x="1195" y="1889"/>
                </a:lnTo>
                <a:lnTo>
                  <a:pt x="1188" y="1895"/>
                </a:lnTo>
                <a:lnTo>
                  <a:pt x="1188" y="1902"/>
                </a:lnTo>
                <a:lnTo>
                  <a:pt x="1188" y="1909"/>
                </a:lnTo>
                <a:lnTo>
                  <a:pt x="1182" y="1909"/>
                </a:lnTo>
                <a:lnTo>
                  <a:pt x="1175" y="1909"/>
                </a:lnTo>
                <a:lnTo>
                  <a:pt x="1161" y="1909"/>
                </a:lnTo>
                <a:lnTo>
                  <a:pt x="1155" y="1916"/>
                </a:lnTo>
                <a:lnTo>
                  <a:pt x="1161" y="1916"/>
                </a:lnTo>
                <a:lnTo>
                  <a:pt x="1161" y="1923"/>
                </a:lnTo>
                <a:lnTo>
                  <a:pt x="1161" y="1929"/>
                </a:lnTo>
                <a:lnTo>
                  <a:pt x="1168" y="1929"/>
                </a:lnTo>
                <a:lnTo>
                  <a:pt x="1182" y="1943"/>
                </a:lnTo>
                <a:lnTo>
                  <a:pt x="1182" y="1950"/>
                </a:lnTo>
                <a:lnTo>
                  <a:pt x="1168" y="1957"/>
                </a:lnTo>
                <a:lnTo>
                  <a:pt x="1168" y="1963"/>
                </a:lnTo>
                <a:lnTo>
                  <a:pt x="1168" y="1970"/>
                </a:lnTo>
                <a:lnTo>
                  <a:pt x="1175" y="1970"/>
                </a:lnTo>
                <a:lnTo>
                  <a:pt x="1168" y="1977"/>
                </a:lnTo>
                <a:lnTo>
                  <a:pt x="1175" y="1977"/>
                </a:lnTo>
                <a:lnTo>
                  <a:pt x="1175" y="1984"/>
                </a:lnTo>
                <a:lnTo>
                  <a:pt x="1175" y="1991"/>
                </a:lnTo>
                <a:lnTo>
                  <a:pt x="1175" y="1997"/>
                </a:lnTo>
                <a:lnTo>
                  <a:pt x="1168" y="2004"/>
                </a:lnTo>
                <a:lnTo>
                  <a:pt x="1168" y="2011"/>
                </a:lnTo>
                <a:lnTo>
                  <a:pt x="1168" y="2018"/>
                </a:lnTo>
                <a:lnTo>
                  <a:pt x="1168" y="2025"/>
                </a:lnTo>
                <a:lnTo>
                  <a:pt x="1168" y="2031"/>
                </a:lnTo>
                <a:lnTo>
                  <a:pt x="1168" y="2038"/>
                </a:lnTo>
                <a:lnTo>
                  <a:pt x="1161" y="2038"/>
                </a:lnTo>
                <a:lnTo>
                  <a:pt x="1161" y="2045"/>
                </a:lnTo>
                <a:lnTo>
                  <a:pt x="1155" y="2045"/>
                </a:lnTo>
                <a:lnTo>
                  <a:pt x="1148" y="2045"/>
                </a:lnTo>
                <a:lnTo>
                  <a:pt x="1148" y="2052"/>
                </a:lnTo>
                <a:lnTo>
                  <a:pt x="1141" y="2052"/>
                </a:lnTo>
                <a:lnTo>
                  <a:pt x="1141" y="2059"/>
                </a:lnTo>
                <a:lnTo>
                  <a:pt x="1141" y="2065"/>
                </a:lnTo>
                <a:lnTo>
                  <a:pt x="1134" y="2072"/>
                </a:lnTo>
                <a:lnTo>
                  <a:pt x="1141" y="2072"/>
                </a:lnTo>
                <a:lnTo>
                  <a:pt x="1141" y="2079"/>
                </a:lnTo>
                <a:lnTo>
                  <a:pt x="1141" y="2086"/>
                </a:lnTo>
                <a:lnTo>
                  <a:pt x="1134" y="2106"/>
                </a:lnTo>
                <a:lnTo>
                  <a:pt x="1134" y="2113"/>
                </a:lnTo>
                <a:lnTo>
                  <a:pt x="1134" y="2120"/>
                </a:lnTo>
                <a:lnTo>
                  <a:pt x="1134" y="2126"/>
                </a:lnTo>
                <a:lnTo>
                  <a:pt x="1134" y="2133"/>
                </a:lnTo>
                <a:lnTo>
                  <a:pt x="1141" y="2140"/>
                </a:lnTo>
                <a:lnTo>
                  <a:pt x="1148" y="2140"/>
                </a:lnTo>
                <a:lnTo>
                  <a:pt x="1155" y="2140"/>
                </a:lnTo>
                <a:lnTo>
                  <a:pt x="1155" y="2147"/>
                </a:lnTo>
                <a:lnTo>
                  <a:pt x="1155" y="2154"/>
                </a:lnTo>
                <a:lnTo>
                  <a:pt x="1161" y="2160"/>
                </a:lnTo>
                <a:lnTo>
                  <a:pt x="1155" y="2167"/>
                </a:lnTo>
                <a:lnTo>
                  <a:pt x="1161" y="2174"/>
                </a:lnTo>
                <a:lnTo>
                  <a:pt x="1161" y="2181"/>
                </a:lnTo>
                <a:lnTo>
                  <a:pt x="1155" y="2181"/>
                </a:lnTo>
                <a:lnTo>
                  <a:pt x="1155" y="2188"/>
                </a:lnTo>
                <a:lnTo>
                  <a:pt x="1161" y="2194"/>
                </a:lnTo>
                <a:lnTo>
                  <a:pt x="1161" y="2201"/>
                </a:lnTo>
                <a:lnTo>
                  <a:pt x="1168" y="2201"/>
                </a:lnTo>
                <a:lnTo>
                  <a:pt x="1175" y="2208"/>
                </a:lnTo>
                <a:lnTo>
                  <a:pt x="1188" y="2242"/>
                </a:lnTo>
                <a:lnTo>
                  <a:pt x="1195" y="2255"/>
                </a:lnTo>
                <a:lnTo>
                  <a:pt x="1195" y="2276"/>
                </a:lnTo>
                <a:lnTo>
                  <a:pt x="1195" y="2283"/>
                </a:lnTo>
                <a:lnTo>
                  <a:pt x="1161" y="2357"/>
                </a:lnTo>
                <a:lnTo>
                  <a:pt x="1161" y="2364"/>
                </a:lnTo>
                <a:lnTo>
                  <a:pt x="1168" y="2364"/>
                </a:lnTo>
                <a:lnTo>
                  <a:pt x="1168" y="2371"/>
                </a:lnTo>
                <a:lnTo>
                  <a:pt x="1161" y="2371"/>
                </a:lnTo>
                <a:lnTo>
                  <a:pt x="1161" y="2378"/>
                </a:lnTo>
                <a:lnTo>
                  <a:pt x="1168" y="2385"/>
                </a:lnTo>
                <a:lnTo>
                  <a:pt x="1168" y="2391"/>
                </a:lnTo>
                <a:lnTo>
                  <a:pt x="1175" y="2398"/>
                </a:lnTo>
                <a:lnTo>
                  <a:pt x="1175" y="2405"/>
                </a:lnTo>
                <a:lnTo>
                  <a:pt x="1182" y="2412"/>
                </a:lnTo>
                <a:lnTo>
                  <a:pt x="1175" y="2419"/>
                </a:lnTo>
                <a:lnTo>
                  <a:pt x="1182" y="2425"/>
                </a:lnTo>
                <a:lnTo>
                  <a:pt x="1182" y="2452"/>
                </a:lnTo>
                <a:lnTo>
                  <a:pt x="1182" y="2459"/>
                </a:lnTo>
                <a:lnTo>
                  <a:pt x="1182" y="2466"/>
                </a:lnTo>
                <a:lnTo>
                  <a:pt x="1182" y="2473"/>
                </a:lnTo>
                <a:lnTo>
                  <a:pt x="1182" y="2480"/>
                </a:lnTo>
                <a:lnTo>
                  <a:pt x="1175" y="2500"/>
                </a:lnTo>
                <a:lnTo>
                  <a:pt x="1175" y="2507"/>
                </a:lnTo>
                <a:lnTo>
                  <a:pt x="1168" y="2514"/>
                </a:lnTo>
                <a:lnTo>
                  <a:pt x="1161" y="2514"/>
                </a:lnTo>
                <a:lnTo>
                  <a:pt x="1161" y="2520"/>
                </a:lnTo>
                <a:lnTo>
                  <a:pt x="1155" y="2527"/>
                </a:lnTo>
                <a:lnTo>
                  <a:pt x="1148" y="2527"/>
                </a:lnTo>
                <a:lnTo>
                  <a:pt x="1141" y="2527"/>
                </a:lnTo>
                <a:lnTo>
                  <a:pt x="1134" y="2514"/>
                </a:lnTo>
                <a:lnTo>
                  <a:pt x="1121" y="2514"/>
                </a:lnTo>
                <a:lnTo>
                  <a:pt x="1107" y="2514"/>
                </a:lnTo>
                <a:lnTo>
                  <a:pt x="1093" y="2520"/>
                </a:lnTo>
                <a:lnTo>
                  <a:pt x="1087" y="2527"/>
                </a:lnTo>
                <a:lnTo>
                  <a:pt x="1087" y="2534"/>
                </a:lnTo>
                <a:lnTo>
                  <a:pt x="1080" y="2541"/>
                </a:lnTo>
                <a:lnTo>
                  <a:pt x="1073" y="2548"/>
                </a:lnTo>
                <a:lnTo>
                  <a:pt x="1059" y="2561"/>
                </a:lnTo>
                <a:lnTo>
                  <a:pt x="1053" y="2568"/>
                </a:lnTo>
                <a:lnTo>
                  <a:pt x="1046" y="2568"/>
                </a:lnTo>
                <a:lnTo>
                  <a:pt x="1032" y="2568"/>
                </a:lnTo>
                <a:lnTo>
                  <a:pt x="1019" y="2568"/>
                </a:lnTo>
                <a:lnTo>
                  <a:pt x="1012" y="2568"/>
                </a:lnTo>
                <a:lnTo>
                  <a:pt x="1005" y="2575"/>
                </a:lnTo>
                <a:lnTo>
                  <a:pt x="998" y="2588"/>
                </a:lnTo>
                <a:lnTo>
                  <a:pt x="992" y="2595"/>
                </a:lnTo>
                <a:lnTo>
                  <a:pt x="978" y="2588"/>
                </a:lnTo>
                <a:lnTo>
                  <a:pt x="985" y="2595"/>
                </a:lnTo>
                <a:lnTo>
                  <a:pt x="964" y="2588"/>
                </a:lnTo>
                <a:lnTo>
                  <a:pt x="951" y="2588"/>
                </a:lnTo>
                <a:lnTo>
                  <a:pt x="944" y="2595"/>
                </a:lnTo>
                <a:lnTo>
                  <a:pt x="944" y="2588"/>
                </a:lnTo>
                <a:lnTo>
                  <a:pt x="937" y="2588"/>
                </a:lnTo>
                <a:lnTo>
                  <a:pt x="930" y="2588"/>
                </a:lnTo>
                <a:lnTo>
                  <a:pt x="930" y="2595"/>
                </a:lnTo>
                <a:lnTo>
                  <a:pt x="937" y="2609"/>
                </a:lnTo>
                <a:lnTo>
                  <a:pt x="937" y="2615"/>
                </a:lnTo>
                <a:lnTo>
                  <a:pt x="937" y="2622"/>
                </a:lnTo>
                <a:lnTo>
                  <a:pt x="937" y="2629"/>
                </a:lnTo>
                <a:lnTo>
                  <a:pt x="930" y="2629"/>
                </a:lnTo>
                <a:lnTo>
                  <a:pt x="930" y="2636"/>
                </a:lnTo>
                <a:lnTo>
                  <a:pt x="930" y="2643"/>
                </a:lnTo>
                <a:lnTo>
                  <a:pt x="937" y="2649"/>
                </a:lnTo>
                <a:lnTo>
                  <a:pt x="937" y="2656"/>
                </a:lnTo>
                <a:lnTo>
                  <a:pt x="930" y="2656"/>
                </a:lnTo>
                <a:lnTo>
                  <a:pt x="924" y="2656"/>
                </a:lnTo>
                <a:lnTo>
                  <a:pt x="924" y="2649"/>
                </a:lnTo>
                <a:lnTo>
                  <a:pt x="917" y="2656"/>
                </a:lnTo>
                <a:lnTo>
                  <a:pt x="903" y="2656"/>
                </a:lnTo>
                <a:lnTo>
                  <a:pt x="896" y="2649"/>
                </a:lnTo>
                <a:lnTo>
                  <a:pt x="890" y="2643"/>
                </a:lnTo>
                <a:lnTo>
                  <a:pt x="876" y="2643"/>
                </a:lnTo>
                <a:lnTo>
                  <a:pt x="869" y="2643"/>
                </a:lnTo>
                <a:lnTo>
                  <a:pt x="856" y="2636"/>
                </a:lnTo>
                <a:lnTo>
                  <a:pt x="849" y="2636"/>
                </a:lnTo>
                <a:lnTo>
                  <a:pt x="842" y="2643"/>
                </a:lnTo>
                <a:lnTo>
                  <a:pt x="842" y="2649"/>
                </a:lnTo>
                <a:lnTo>
                  <a:pt x="835" y="2656"/>
                </a:lnTo>
                <a:lnTo>
                  <a:pt x="835" y="2663"/>
                </a:lnTo>
                <a:lnTo>
                  <a:pt x="829" y="2663"/>
                </a:lnTo>
                <a:lnTo>
                  <a:pt x="822" y="2663"/>
                </a:lnTo>
                <a:lnTo>
                  <a:pt x="815" y="2656"/>
                </a:lnTo>
                <a:lnTo>
                  <a:pt x="808" y="2663"/>
                </a:lnTo>
                <a:lnTo>
                  <a:pt x="801" y="2663"/>
                </a:lnTo>
                <a:lnTo>
                  <a:pt x="801" y="2670"/>
                </a:lnTo>
                <a:lnTo>
                  <a:pt x="801" y="2677"/>
                </a:lnTo>
                <a:lnTo>
                  <a:pt x="801" y="2683"/>
                </a:lnTo>
                <a:lnTo>
                  <a:pt x="808" y="2683"/>
                </a:lnTo>
                <a:lnTo>
                  <a:pt x="815" y="2683"/>
                </a:lnTo>
                <a:lnTo>
                  <a:pt x="815" y="2690"/>
                </a:lnTo>
                <a:lnTo>
                  <a:pt x="815" y="2697"/>
                </a:lnTo>
                <a:lnTo>
                  <a:pt x="815" y="2704"/>
                </a:lnTo>
                <a:lnTo>
                  <a:pt x="815" y="2711"/>
                </a:lnTo>
                <a:lnTo>
                  <a:pt x="815" y="2724"/>
                </a:lnTo>
                <a:lnTo>
                  <a:pt x="808" y="2738"/>
                </a:lnTo>
                <a:lnTo>
                  <a:pt x="815" y="2745"/>
                </a:lnTo>
                <a:lnTo>
                  <a:pt x="822" y="2745"/>
                </a:lnTo>
                <a:lnTo>
                  <a:pt x="822" y="2751"/>
                </a:lnTo>
                <a:lnTo>
                  <a:pt x="822" y="2758"/>
                </a:lnTo>
                <a:lnTo>
                  <a:pt x="829" y="2758"/>
                </a:lnTo>
                <a:lnTo>
                  <a:pt x="835" y="2765"/>
                </a:lnTo>
                <a:lnTo>
                  <a:pt x="842" y="2765"/>
                </a:lnTo>
                <a:lnTo>
                  <a:pt x="849" y="2772"/>
                </a:lnTo>
                <a:lnTo>
                  <a:pt x="849" y="2779"/>
                </a:lnTo>
                <a:lnTo>
                  <a:pt x="856" y="2785"/>
                </a:lnTo>
                <a:lnTo>
                  <a:pt x="862" y="2785"/>
                </a:lnTo>
                <a:lnTo>
                  <a:pt x="862" y="2792"/>
                </a:lnTo>
                <a:lnTo>
                  <a:pt x="862" y="2785"/>
                </a:lnTo>
                <a:lnTo>
                  <a:pt x="869" y="2785"/>
                </a:lnTo>
                <a:lnTo>
                  <a:pt x="876" y="2792"/>
                </a:lnTo>
                <a:lnTo>
                  <a:pt x="883" y="2806"/>
                </a:lnTo>
                <a:lnTo>
                  <a:pt x="883" y="2812"/>
                </a:lnTo>
                <a:lnTo>
                  <a:pt x="876" y="2812"/>
                </a:lnTo>
                <a:lnTo>
                  <a:pt x="869" y="2812"/>
                </a:lnTo>
                <a:lnTo>
                  <a:pt x="869" y="2819"/>
                </a:lnTo>
                <a:lnTo>
                  <a:pt x="869" y="2826"/>
                </a:lnTo>
                <a:lnTo>
                  <a:pt x="876" y="2833"/>
                </a:lnTo>
                <a:lnTo>
                  <a:pt x="883" y="2853"/>
                </a:lnTo>
                <a:lnTo>
                  <a:pt x="876" y="2853"/>
                </a:lnTo>
                <a:lnTo>
                  <a:pt x="869" y="2853"/>
                </a:lnTo>
                <a:lnTo>
                  <a:pt x="862" y="2846"/>
                </a:lnTo>
                <a:lnTo>
                  <a:pt x="856" y="2846"/>
                </a:lnTo>
                <a:lnTo>
                  <a:pt x="849" y="2846"/>
                </a:lnTo>
                <a:lnTo>
                  <a:pt x="842" y="2840"/>
                </a:lnTo>
                <a:lnTo>
                  <a:pt x="835" y="2833"/>
                </a:lnTo>
                <a:lnTo>
                  <a:pt x="829" y="2826"/>
                </a:lnTo>
                <a:lnTo>
                  <a:pt x="829" y="2833"/>
                </a:lnTo>
                <a:lnTo>
                  <a:pt x="822" y="2840"/>
                </a:lnTo>
                <a:lnTo>
                  <a:pt x="815" y="2840"/>
                </a:lnTo>
                <a:lnTo>
                  <a:pt x="808" y="2840"/>
                </a:lnTo>
                <a:lnTo>
                  <a:pt x="808" y="2833"/>
                </a:lnTo>
                <a:lnTo>
                  <a:pt x="808" y="2826"/>
                </a:lnTo>
                <a:lnTo>
                  <a:pt x="808" y="2819"/>
                </a:lnTo>
                <a:lnTo>
                  <a:pt x="795" y="2812"/>
                </a:lnTo>
                <a:lnTo>
                  <a:pt x="795" y="2806"/>
                </a:lnTo>
                <a:lnTo>
                  <a:pt x="788" y="2799"/>
                </a:lnTo>
                <a:lnTo>
                  <a:pt x="781" y="2799"/>
                </a:lnTo>
                <a:lnTo>
                  <a:pt x="781" y="2806"/>
                </a:lnTo>
                <a:lnTo>
                  <a:pt x="774" y="2806"/>
                </a:lnTo>
                <a:lnTo>
                  <a:pt x="767" y="2806"/>
                </a:lnTo>
                <a:lnTo>
                  <a:pt x="761" y="2812"/>
                </a:lnTo>
                <a:lnTo>
                  <a:pt x="727" y="2819"/>
                </a:lnTo>
                <a:lnTo>
                  <a:pt x="720" y="2812"/>
                </a:lnTo>
                <a:lnTo>
                  <a:pt x="713" y="2812"/>
                </a:lnTo>
                <a:lnTo>
                  <a:pt x="706" y="2826"/>
                </a:lnTo>
                <a:lnTo>
                  <a:pt x="699" y="2840"/>
                </a:lnTo>
                <a:lnTo>
                  <a:pt x="693" y="2840"/>
                </a:lnTo>
                <a:lnTo>
                  <a:pt x="686" y="2833"/>
                </a:lnTo>
                <a:lnTo>
                  <a:pt x="679" y="2833"/>
                </a:lnTo>
                <a:lnTo>
                  <a:pt x="652" y="2826"/>
                </a:lnTo>
                <a:lnTo>
                  <a:pt x="645" y="2826"/>
                </a:lnTo>
                <a:lnTo>
                  <a:pt x="645" y="2819"/>
                </a:lnTo>
                <a:lnTo>
                  <a:pt x="638" y="2819"/>
                </a:lnTo>
                <a:lnTo>
                  <a:pt x="632" y="2826"/>
                </a:lnTo>
                <a:lnTo>
                  <a:pt x="632" y="2833"/>
                </a:lnTo>
                <a:lnTo>
                  <a:pt x="632" y="2840"/>
                </a:lnTo>
                <a:lnTo>
                  <a:pt x="632" y="2846"/>
                </a:lnTo>
                <a:lnTo>
                  <a:pt x="638" y="2860"/>
                </a:lnTo>
                <a:lnTo>
                  <a:pt x="638" y="2867"/>
                </a:lnTo>
                <a:lnTo>
                  <a:pt x="638" y="2874"/>
                </a:lnTo>
                <a:lnTo>
                  <a:pt x="611" y="2880"/>
                </a:lnTo>
                <a:lnTo>
                  <a:pt x="611" y="2887"/>
                </a:lnTo>
                <a:lnTo>
                  <a:pt x="598" y="2901"/>
                </a:lnTo>
                <a:lnTo>
                  <a:pt x="598" y="2908"/>
                </a:lnTo>
                <a:lnTo>
                  <a:pt x="584" y="2908"/>
                </a:lnTo>
                <a:lnTo>
                  <a:pt x="577" y="2914"/>
                </a:lnTo>
                <a:lnTo>
                  <a:pt x="543" y="2908"/>
                </a:lnTo>
                <a:lnTo>
                  <a:pt x="536" y="2908"/>
                </a:lnTo>
                <a:lnTo>
                  <a:pt x="530" y="2908"/>
                </a:lnTo>
                <a:lnTo>
                  <a:pt x="530" y="2914"/>
                </a:lnTo>
                <a:lnTo>
                  <a:pt x="523" y="2914"/>
                </a:lnTo>
                <a:lnTo>
                  <a:pt x="516" y="2928"/>
                </a:lnTo>
                <a:lnTo>
                  <a:pt x="516" y="2935"/>
                </a:lnTo>
                <a:lnTo>
                  <a:pt x="509" y="2935"/>
                </a:lnTo>
                <a:lnTo>
                  <a:pt x="509" y="2942"/>
                </a:lnTo>
                <a:lnTo>
                  <a:pt x="516" y="2942"/>
                </a:lnTo>
                <a:lnTo>
                  <a:pt x="523" y="2935"/>
                </a:lnTo>
                <a:lnTo>
                  <a:pt x="523" y="2942"/>
                </a:lnTo>
                <a:lnTo>
                  <a:pt x="516" y="2942"/>
                </a:lnTo>
                <a:lnTo>
                  <a:pt x="516" y="2948"/>
                </a:lnTo>
                <a:lnTo>
                  <a:pt x="523" y="2955"/>
                </a:lnTo>
                <a:lnTo>
                  <a:pt x="523" y="2962"/>
                </a:lnTo>
                <a:lnTo>
                  <a:pt x="530" y="2962"/>
                </a:lnTo>
                <a:lnTo>
                  <a:pt x="536" y="2962"/>
                </a:lnTo>
                <a:lnTo>
                  <a:pt x="536" y="2969"/>
                </a:lnTo>
                <a:lnTo>
                  <a:pt x="536" y="2975"/>
                </a:lnTo>
                <a:lnTo>
                  <a:pt x="536" y="2982"/>
                </a:lnTo>
                <a:lnTo>
                  <a:pt x="543" y="2982"/>
                </a:lnTo>
                <a:lnTo>
                  <a:pt x="543" y="2989"/>
                </a:lnTo>
                <a:lnTo>
                  <a:pt x="543" y="2996"/>
                </a:lnTo>
                <a:lnTo>
                  <a:pt x="543" y="2989"/>
                </a:lnTo>
                <a:lnTo>
                  <a:pt x="550" y="2996"/>
                </a:lnTo>
                <a:lnTo>
                  <a:pt x="550" y="2989"/>
                </a:lnTo>
                <a:lnTo>
                  <a:pt x="557" y="2989"/>
                </a:lnTo>
                <a:lnTo>
                  <a:pt x="557" y="2982"/>
                </a:lnTo>
                <a:lnTo>
                  <a:pt x="564" y="2975"/>
                </a:lnTo>
                <a:lnTo>
                  <a:pt x="570" y="2975"/>
                </a:lnTo>
                <a:lnTo>
                  <a:pt x="577" y="2975"/>
                </a:lnTo>
                <a:lnTo>
                  <a:pt x="584" y="2982"/>
                </a:lnTo>
                <a:lnTo>
                  <a:pt x="591" y="2982"/>
                </a:lnTo>
                <a:lnTo>
                  <a:pt x="591" y="2989"/>
                </a:lnTo>
                <a:lnTo>
                  <a:pt x="598" y="2996"/>
                </a:lnTo>
                <a:lnTo>
                  <a:pt x="604" y="3003"/>
                </a:lnTo>
                <a:lnTo>
                  <a:pt x="611" y="3003"/>
                </a:lnTo>
                <a:lnTo>
                  <a:pt x="618" y="3003"/>
                </a:lnTo>
                <a:lnTo>
                  <a:pt x="625" y="3003"/>
                </a:lnTo>
                <a:lnTo>
                  <a:pt x="638" y="3009"/>
                </a:lnTo>
                <a:lnTo>
                  <a:pt x="645" y="3023"/>
                </a:lnTo>
                <a:lnTo>
                  <a:pt x="645" y="3030"/>
                </a:lnTo>
                <a:lnTo>
                  <a:pt x="652" y="3037"/>
                </a:lnTo>
                <a:lnTo>
                  <a:pt x="652" y="3043"/>
                </a:lnTo>
                <a:lnTo>
                  <a:pt x="652" y="3050"/>
                </a:lnTo>
                <a:lnTo>
                  <a:pt x="652" y="3057"/>
                </a:lnTo>
                <a:lnTo>
                  <a:pt x="645" y="3043"/>
                </a:lnTo>
                <a:lnTo>
                  <a:pt x="645" y="3037"/>
                </a:lnTo>
                <a:lnTo>
                  <a:pt x="638" y="3037"/>
                </a:lnTo>
                <a:lnTo>
                  <a:pt x="625" y="3050"/>
                </a:lnTo>
                <a:lnTo>
                  <a:pt x="618" y="3057"/>
                </a:lnTo>
                <a:lnTo>
                  <a:pt x="604" y="3064"/>
                </a:lnTo>
                <a:lnTo>
                  <a:pt x="604" y="3071"/>
                </a:lnTo>
                <a:lnTo>
                  <a:pt x="598" y="3077"/>
                </a:lnTo>
                <a:lnTo>
                  <a:pt x="591" y="3125"/>
                </a:lnTo>
                <a:lnTo>
                  <a:pt x="591" y="3132"/>
                </a:lnTo>
                <a:lnTo>
                  <a:pt x="591" y="3159"/>
                </a:lnTo>
                <a:lnTo>
                  <a:pt x="591" y="3166"/>
                </a:lnTo>
                <a:lnTo>
                  <a:pt x="584" y="3200"/>
                </a:lnTo>
                <a:lnTo>
                  <a:pt x="584" y="3213"/>
                </a:lnTo>
                <a:lnTo>
                  <a:pt x="584" y="3240"/>
                </a:lnTo>
                <a:lnTo>
                  <a:pt x="584" y="3247"/>
                </a:lnTo>
                <a:lnTo>
                  <a:pt x="591" y="3247"/>
                </a:lnTo>
                <a:lnTo>
                  <a:pt x="584" y="3254"/>
                </a:lnTo>
                <a:lnTo>
                  <a:pt x="584" y="3268"/>
                </a:lnTo>
                <a:lnTo>
                  <a:pt x="584" y="3274"/>
                </a:lnTo>
                <a:lnTo>
                  <a:pt x="584" y="3281"/>
                </a:lnTo>
                <a:lnTo>
                  <a:pt x="584" y="3288"/>
                </a:lnTo>
                <a:lnTo>
                  <a:pt x="584" y="3295"/>
                </a:lnTo>
                <a:lnTo>
                  <a:pt x="598" y="3288"/>
                </a:lnTo>
                <a:lnTo>
                  <a:pt x="611" y="3288"/>
                </a:lnTo>
                <a:lnTo>
                  <a:pt x="611" y="3295"/>
                </a:lnTo>
                <a:lnTo>
                  <a:pt x="611" y="3302"/>
                </a:lnTo>
                <a:lnTo>
                  <a:pt x="604" y="3302"/>
                </a:lnTo>
                <a:lnTo>
                  <a:pt x="598" y="3302"/>
                </a:lnTo>
                <a:lnTo>
                  <a:pt x="591" y="3302"/>
                </a:lnTo>
                <a:lnTo>
                  <a:pt x="598" y="3308"/>
                </a:lnTo>
                <a:lnTo>
                  <a:pt x="604" y="3308"/>
                </a:lnTo>
                <a:lnTo>
                  <a:pt x="611" y="3308"/>
                </a:lnTo>
                <a:lnTo>
                  <a:pt x="618" y="3302"/>
                </a:lnTo>
                <a:lnTo>
                  <a:pt x="618" y="3308"/>
                </a:lnTo>
                <a:lnTo>
                  <a:pt x="611" y="3308"/>
                </a:lnTo>
                <a:lnTo>
                  <a:pt x="604" y="3315"/>
                </a:lnTo>
                <a:lnTo>
                  <a:pt x="591" y="3308"/>
                </a:lnTo>
                <a:lnTo>
                  <a:pt x="584" y="3308"/>
                </a:lnTo>
                <a:lnTo>
                  <a:pt x="591" y="3315"/>
                </a:lnTo>
                <a:lnTo>
                  <a:pt x="584" y="3322"/>
                </a:lnTo>
                <a:lnTo>
                  <a:pt x="570" y="3329"/>
                </a:lnTo>
                <a:lnTo>
                  <a:pt x="564" y="3329"/>
                </a:lnTo>
                <a:lnTo>
                  <a:pt x="570" y="3329"/>
                </a:lnTo>
                <a:lnTo>
                  <a:pt x="570" y="3335"/>
                </a:lnTo>
                <a:lnTo>
                  <a:pt x="584" y="3335"/>
                </a:lnTo>
                <a:lnTo>
                  <a:pt x="591" y="3335"/>
                </a:lnTo>
                <a:lnTo>
                  <a:pt x="598" y="3335"/>
                </a:lnTo>
                <a:lnTo>
                  <a:pt x="645" y="3329"/>
                </a:lnTo>
                <a:lnTo>
                  <a:pt x="652" y="3329"/>
                </a:lnTo>
                <a:lnTo>
                  <a:pt x="659" y="3322"/>
                </a:lnTo>
                <a:lnTo>
                  <a:pt x="666" y="3308"/>
                </a:lnTo>
                <a:lnTo>
                  <a:pt x="679" y="3302"/>
                </a:lnTo>
                <a:lnTo>
                  <a:pt x="679" y="3295"/>
                </a:lnTo>
                <a:lnTo>
                  <a:pt x="686" y="3302"/>
                </a:lnTo>
                <a:lnTo>
                  <a:pt x="693" y="3295"/>
                </a:lnTo>
                <a:lnTo>
                  <a:pt x="699" y="3288"/>
                </a:lnTo>
                <a:lnTo>
                  <a:pt x="699" y="3281"/>
                </a:lnTo>
                <a:lnTo>
                  <a:pt x="713" y="3247"/>
                </a:lnTo>
                <a:lnTo>
                  <a:pt x="713" y="3240"/>
                </a:lnTo>
                <a:lnTo>
                  <a:pt x="720" y="3240"/>
                </a:lnTo>
                <a:lnTo>
                  <a:pt x="720" y="3234"/>
                </a:lnTo>
                <a:lnTo>
                  <a:pt x="727" y="3227"/>
                </a:lnTo>
                <a:lnTo>
                  <a:pt x="740" y="3220"/>
                </a:lnTo>
                <a:lnTo>
                  <a:pt x="747" y="3213"/>
                </a:lnTo>
                <a:lnTo>
                  <a:pt x="795" y="3200"/>
                </a:lnTo>
                <a:lnTo>
                  <a:pt x="849" y="3172"/>
                </a:lnTo>
                <a:lnTo>
                  <a:pt x="876" y="3166"/>
                </a:lnTo>
                <a:lnTo>
                  <a:pt x="883" y="3166"/>
                </a:lnTo>
                <a:lnTo>
                  <a:pt x="890" y="3159"/>
                </a:lnTo>
                <a:lnTo>
                  <a:pt x="883" y="3152"/>
                </a:lnTo>
                <a:lnTo>
                  <a:pt x="890" y="3145"/>
                </a:lnTo>
                <a:lnTo>
                  <a:pt x="890" y="3139"/>
                </a:lnTo>
                <a:lnTo>
                  <a:pt x="890" y="3132"/>
                </a:lnTo>
                <a:lnTo>
                  <a:pt x="890" y="3125"/>
                </a:lnTo>
                <a:lnTo>
                  <a:pt x="862" y="3091"/>
                </a:lnTo>
                <a:lnTo>
                  <a:pt x="862" y="3084"/>
                </a:lnTo>
                <a:lnTo>
                  <a:pt x="862" y="3077"/>
                </a:lnTo>
                <a:lnTo>
                  <a:pt x="808" y="3030"/>
                </a:lnTo>
                <a:lnTo>
                  <a:pt x="801" y="3023"/>
                </a:lnTo>
                <a:lnTo>
                  <a:pt x="808" y="3023"/>
                </a:lnTo>
                <a:lnTo>
                  <a:pt x="815" y="3030"/>
                </a:lnTo>
                <a:lnTo>
                  <a:pt x="822" y="3030"/>
                </a:lnTo>
                <a:lnTo>
                  <a:pt x="829" y="3037"/>
                </a:lnTo>
                <a:lnTo>
                  <a:pt x="835" y="3043"/>
                </a:lnTo>
                <a:lnTo>
                  <a:pt x="856" y="3071"/>
                </a:lnTo>
                <a:lnTo>
                  <a:pt x="896" y="3105"/>
                </a:lnTo>
                <a:lnTo>
                  <a:pt x="917" y="3118"/>
                </a:lnTo>
                <a:lnTo>
                  <a:pt x="930" y="3125"/>
                </a:lnTo>
                <a:lnTo>
                  <a:pt x="937" y="3125"/>
                </a:lnTo>
                <a:lnTo>
                  <a:pt x="944" y="3125"/>
                </a:lnTo>
                <a:lnTo>
                  <a:pt x="951" y="3125"/>
                </a:lnTo>
                <a:lnTo>
                  <a:pt x="958" y="3118"/>
                </a:lnTo>
                <a:lnTo>
                  <a:pt x="964" y="3118"/>
                </a:lnTo>
                <a:lnTo>
                  <a:pt x="964" y="3111"/>
                </a:lnTo>
                <a:lnTo>
                  <a:pt x="971" y="3105"/>
                </a:lnTo>
                <a:lnTo>
                  <a:pt x="971" y="3091"/>
                </a:lnTo>
                <a:lnTo>
                  <a:pt x="971" y="3084"/>
                </a:lnTo>
                <a:lnTo>
                  <a:pt x="964" y="3077"/>
                </a:lnTo>
                <a:lnTo>
                  <a:pt x="958" y="3077"/>
                </a:lnTo>
                <a:lnTo>
                  <a:pt x="958" y="3071"/>
                </a:lnTo>
                <a:lnTo>
                  <a:pt x="951" y="3064"/>
                </a:lnTo>
                <a:lnTo>
                  <a:pt x="951" y="3057"/>
                </a:lnTo>
                <a:lnTo>
                  <a:pt x="930" y="3037"/>
                </a:lnTo>
                <a:lnTo>
                  <a:pt x="924" y="3037"/>
                </a:lnTo>
                <a:lnTo>
                  <a:pt x="924" y="3030"/>
                </a:lnTo>
                <a:lnTo>
                  <a:pt x="910" y="3023"/>
                </a:lnTo>
                <a:lnTo>
                  <a:pt x="910" y="3016"/>
                </a:lnTo>
                <a:lnTo>
                  <a:pt x="903" y="3016"/>
                </a:lnTo>
                <a:lnTo>
                  <a:pt x="890" y="3003"/>
                </a:lnTo>
                <a:lnTo>
                  <a:pt x="883" y="2996"/>
                </a:lnTo>
                <a:lnTo>
                  <a:pt x="883" y="2989"/>
                </a:lnTo>
                <a:lnTo>
                  <a:pt x="883" y="2982"/>
                </a:lnTo>
                <a:lnTo>
                  <a:pt x="876" y="2982"/>
                </a:lnTo>
                <a:lnTo>
                  <a:pt x="876" y="2975"/>
                </a:lnTo>
                <a:lnTo>
                  <a:pt x="869" y="2975"/>
                </a:lnTo>
                <a:lnTo>
                  <a:pt x="869" y="2969"/>
                </a:lnTo>
                <a:lnTo>
                  <a:pt x="876" y="2975"/>
                </a:lnTo>
                <a:lnTo>
                  <a:pt x="930" y="3030"/>
                </a:lnTo>
                <a:lnTo>
                  <a:pt x="951" y="3043"/>
                </a:lnTo>
                <a:lnTo>
                  <a:pt x="964" y="3057"/>
                </a:lnTo>
                <a:lnTo>
                  <a:pt x="971" y="3064"/>
                </a:lnTo>
                <a:lnTo>
                  <a:pt x="978" y="3064"/>
                </a:lnTo>
                <a:lnTo>
                  <a:pt x="985" y="3064"/>
                </a:lnTo>
                <a:lnTo>
                  <a:pt x="985" y="3057"/>
                </a:lnTo>
                <a:lnTo>
                  <a:pt x="985" y="3050"/>
                </a:lnTo>
                <a:lnTo>
                  <a:pt x="992" y="3050"/>
                </a:lnTo>
                <a:lnTo>
                  <a:pt x="992" y="3057"/>
                </a:lnTo>
                <a:lnTo>
                  <a:pt x="992" y="3050"/>
                </a:lnTo>
                <a:lnTo>
                  <a:pt x="998" y="3050"/>
                </a:lnTo>
                <a:lnTo>
                  <a:pt x="992" y="3043"/>
                </a:lnTo>
                <a:lnTo>
                  <a:pt x="978" y="3037"/>
                </a:lnTo>
                <a:lnTo>
                  <a:pt x="964" y="3030"/>
                </a:lnTo>
                <a:lnTo>
                  <a:pt x="951" y="3023"/>
                </a:lnTo>
                <a:lnTo>
                  <a:pt x="944" y="3016"/>
                </a:lnTo>
                <a:lnTo>
                  <a:pt x="924" y="2989"/>
                </a:lnTo>
                <a:lnTo>
                  <a:pt x="917" y="2975"/>
                </a:lnTo>
                <a:lnTo>
                  <a:pt x="910" y="2969"/>
                </a:lnTo>
                <a:lnTo>
                  <a:pt x="917" y="2969"/>
                </a:lnTo>
                <a:lnTo>
                  <a:pt x="924" y="2975"/>
                </a:lnTo>
                <a:lnTo>
                  <a:pt x="937" y="3003"/>
                </a:lnTo>
                <a:lnTo>
                  <a:pt x="944" y="3009"/>
                </a:lnTo>
                <a:lnTo>
                  <a:pt x="951" y="3016"/>
                </a:lnTo>
                <a:lnTo>
                  <a:pt x="964" y="3023"/>
                </a:lnTo>
                <a:lnTo>
                  <a:pt x="971" y="3023"/>
                </a:lnTo>
                <a:lnTo>
                  <a:pt x="971" y="3030"/>
                </a:lnTo>
                <a:lnTo>
                  <a:pt x="978" y="3030"/>
                </a:lnTo>
                <a:lnTo>
                  <a:pt x="985" y="3030"/>
                </a:lnTo>
                <a:lnTo>
                  <a:pt x="985" y="3023"/>
                </a:lnTo>
                <a:lnTo>
                  <a:pt x="992" y="3023"/>
                </a:lnTo>
                <a:lnTo>
                  <a:pt x="992" y="3016"/>
                </a:lnTo>
                <a:lnTo>
                  <a:pt x="992" y="3009"/>
                </a:lnTo>
                <a:lnTo>
                  <a:pt x="998" y="3009"/>
                </a:lnTo>
                <a:lnTo>
                  <a:pt x="998" y="3016"/>
                </a:lnTo>
                <a:lnTo>
                  <a:pt x="1005" y="3009"/>
                </a:lnTo>
                <a:lnTo>
                  <a:pt x="1019" y="3003"/>
                </a:lnTo>
                <a:lnTo>
                  <a:pt x="1019" y="2996"/>
                </a:lnTo>
                <a:lnTo>
                  <a:pt x="1019" y="2989"/>
                </a:lnTo>
                <a:lnTo>
                  <a:pt x="1012" y="2989"/>
                </a:lnTo>
                <a:lnTo>
                  <a:pt x="1005" y="2982"/>
                </a:lnTo>
                <a:lnTo>
                  <a:pt x="998" y="2982"/>
                </a:lnTo>
                <a:lnTo>
                  <a:pt x="951" y="2962"/>
                </a:lnTo>
                <a:lnTo>
                  <a:pt x="937" y="2955"/>
                </a:lnTo>
                <a:lnTo>
                  <a:pt x="944" y="2955"/>
                </a:lnTo>
                <a:lnTo>
                  <a:pt x="951" y="2955"/>
                </a:lnTo>
                <a:lnTo>
                  <a:pt x="958" y="2955"/>
                </a:lnTo>
                <a:lnTo>
                  <a:pt x="971" y="2962"/>
                </a:lnTo>
                <a:lnTo>
                  <a:pt x="998" y="2962"/>
                </a:lnTo>
                <a:lnTo>
                  <a:pt x="1005" y="2962"/>
                </a:lnTo>
                <a:lnTo>
                  <a:pt x="1012" y="2962"/>
                </a:lnTo>
                <a:lnTo>
                  <a:pt x="1019" y="2962"/>
                </a:lnTo>
                <a:lnTo>
                  <a:pt x="1019" y="2955"/>
                </a:lnTo>
                <a:lnTo>
                  <a:pt x="1012" y="2942"/>
                </a:lnTo>
                <a:lnTo>
                  <a:pt x="1012" y="2935"/>
                </a:lnTo>
                <a:lnTo>
                  <a:pt x="1012" y="2928"/>
                </a:lnTo>
                <a:lnTo>
                  <a:pt x="1005" y="2928"/>
                </a:lnTo>
                <a:lnTo>
                  <a:pt x="1005" y="2921"/>
                </a:lnTo>
                <a:lnTo>
                  <a:pt x="998" y="2921"/>
                </a:lnTo>
                <a:lnTo>
                  <a:pt x="998" y="2928"/>
                </a:lnTo>
                <a:lnTo>
                  <a:pt x="992" y="2928"/>
                </a:lnTo>
                <a:lnTo>
                  <a:pt x="985" y="2928"/>
                </a:lnTo>
                <a:lnTo>
                  <a:pt x="985" y="2921"/>
                </a:lnTo>
                <a:lnTo>
                  <a:pt x="978" y="2928"/>
                </a:lnTo>
                <a:lnTo>
                  <a:pt x="971" y="2928"/>
                </a:lnTo>
                <a:lnTo>
                  <a:pt x="971" y="2914"/>
                </a:lnTo>
                <a:lnTo>
                  <a:pt x="971" y="2921"/>
                </a:lnTo>
                <a:lnTo>
                  <a:pt x="971" y="2928"/>
                </a:lnTo>
                <a:lnTo>
                  <a:pt x="978" y="2928"/>
                </a:lnTo>
                <a:lnTo>
                  <a:pt x="978" y="2921"/>
                </a:lnTo>
                <a:lnTo>
                  <a:pt x="985" y="2921"/>
                </a:lnTo>
                <a:lnTo>
                  <a:pt x="985" y="2914"/>
                </a:lnTo>
                <a:lnTo>
                  <a:pt x="992" y="2914"/>
                </a:lnTo>
                <a:lnTo>
                  <a:pt x="985" y="2914"/>
                </a:lnTo>
                <a:lnTo>
                  <a:pt x="985" y="2908"/>
                </a:lnTo>
                <a:lnTo>
                  <a:pt x="992" y="2914"/>
                </a:lnTo>
                <a:lnTo>
                  <a:pt x="998" y="2914"/>
                </a:lnTo>
                <a:lnTo>
                  <a:pt x="1005" y="2908"/>
                </a:lnTo>
                <a:lnTo>
                  <a:pt x="1005" y="2901"/>
                </a:lnTo>
                <a:lnTo>
                  <a:pt x="1012" y="2894"/>
                </a:lnTo>
                <a:lnTo>
                  <a:pt x="1012" y="2887"/>
                </a:lnTo>
                <a:lnTo>
                  <a:pt x="1012" y="2880"/>
                </a:lnTo>
                <a:lnTo>
                  <a:pt x="1005" y="2880"/>
                </a:lnTo>
                <a:lnTo>
                  <a:pt x="1005" y="2874"/>
                </a:lnTo>
                <a:lnTo>
                  <a:pt x="1012" y="2874"/>
                </a:lnTo>
                <a:lnTo>
                  <a:pt x="1019" y="2880"/>
                </a:lnTo>
                <a:lnTo>
                  <a:pt x="1025" y="2880"/>
                </a:lnTo>
                <a:lnTo>
                  <a:pt x="1025" y="2887"/>
                </a:lnTo>
                <a:lnTo>
                  <a:pt x="1032" y="2880"/>
                </a:lnTo>
                <a:lnTo>
                  <a:pt x="1046" y="2894"/>
                </a:lnTo>
                <a:lnTo>
                  <a:pt x="1046" y="2901"/>
                </a:lnTo>
                <a:lnTo>
                  <a:pt x="1046" y="2908"/>
                </a:lnTo>
                <a:lnTo>
                  <a:pt x="1053" y="2908"/>
                </a:lnTo>
                <a:lnTo>
                  <a:pt x="1053" y="2914"/>
                </a:lnTo>
                <a:lnTo>
                  <a:pt x="1053" y="2921"/>
                </a:lnTo>
                <a:lnTo>
                  <a:pt x="1059" y="2914"/>
                </a:lnTo>
                <a:lnTo>
                  <a:pt x="1066" y="2908"/>
                </a:lnTo>
                <a:lnTo>
                  <a:pt x="1059" y="2908"/>
                </a:lnTo>
                <a:lnTo>
                  <a:pt x="1059" y="2901"/>
                </a:lnTo>
                <a:lnTo>
                  <a:pt x="1059" y="2894"/>
                </a:lnTo>
                <a:lnTo>
                  <a:pt x="1059" y="2887"/>
                </a:lnTo>
                <a:lnTo>
                  <a:pt x="1059" y="2894"/>
                </a:lnTo>
                <a:lnTo>
                  <a:pt x="1059" y="2901"/>
                </a:lnTo>
                <a:lnTo>
                  <a:pt x="1066" y="2908"/>
                </a:lnTo>
                <a:lnTo>
                  <a:pt x="1066" y="2901"/>
                </a:lnTo>
                <a:lnTo>
                  <a:pt x="1066" y="2894"/>
                </a:lnTo>
                <a:lnTo>
                  <a:pt x="1066" y="2887"/>
                </a:lnTo>
                <a:lnTo>
                  <a:pt x="1059" y="2887"/>
                </a:lnTo>
                <a:lnTo>
                  <a:pt x="1066" y="2880"/>
                </a:lnTo>
                <a:lnTo>
                  <a:pt x="1059" y="2880"/>
                </a:lnTo>
                <a:lnTo>
                  <a:pt x="1059" y="2874"/>
                </a:lnTo>
                <a:lnTo>
                  <a:pt x="1066" y="2874"/>
                </a:lnTo>
                <a:lnTo>
                  <a:pt x="1066" y="2880"/>
                </a:lnTo>
                <a:lnTo>
                  <a:pt x="1066" y="2887"/>
                </a:lnTo>
                <a:lnTo>
                  <a:pt x="1066" y="2894"/>
                </a:lnTo>
                <a:lnTo>
                  <a:pt x="1066" y="2908"/>
                </a:lnTo>
                <a:lnTo>
                  <a:pt x="1066" y="2914"/>
                </a:lnTo>
                <a:lnTo>
                  <a:pt x="1059" y="2914"/>
                </a:lnTo>
                <a:lnTo>
                  <a:pt x="1059" y="2921"/>
                </a:lnTo>
                <a:lnTo>
                  <a:pt x="1059" y="2914"/>
                </a:lnTo>
                <a:lnTo>
                  <a:pt x="1066" y="2914"/>
                </a:lnTo>
                <a:lnTo>
                  <a:pt x="1066" y="2921"/>
                </a:lnTo>
                <a:lnTo>
                  <a:pt x="1073" y="2921"/>
                </a:lnTo>
                <a:lnTo>
                  <a:pt x="1073" y="2914"/>
                </a:lnTo>
                <a:lnTo>
                  <a:pt x="1073" y="2921"/>
                </a:lnTo>
                <a:lnTo>
                  <a:pt x="1080" y="2914"/>
                </a:lnTo>
                <a:lnTo>
                  <a:pt x="1087" y="2914"/>
                </a:lnTo>
                <a:lnTo>
                  <a:pt x="1087" y="2921"/>
                </a:lnTo>
                <a:lnTo>
                  <a:pt x="1093" y="2921"/>
                </a:lnTo>
                <a:lnTo>
                  <a:pt x="1100" y="2921"/>
                </a:lnTo>
                <a:lnTo>
                  <a:pt x="1107" y="2921"/>
                </a:lnTo>
                <a:lnTo>
                  <a:pt x="1107" y="2928"/>
                </a:lnTo>
                <a:lnTo>
                  <a:pt x="1107" y="2935"/>
                </a:lnTo>
                <a:lnTo>
                  <a:pt x="1100" y="2935"/>
                </a:lnTo>
                <a:lnTo>
                  <a:pt x="1107" y="2935"/>
                </a:lnTo>
                <a:lnTo>
                  <a:pt x="1114" y="2942"/>
                </a:lnTo>
                <a:lnTo>
                  <a:pt x="1121" y="2942"/>
                </a:lnTo>
                <a:lnTo>
                  <a:pt x="1127" y="2935"/>
                </a:lnTo>
                <a:lnTo>
                  <a:pt x="1134" y="2928"/>
                </a:lnTo>
                <a:lnTo>
                  <a:pt x="1148" y="2921"/>
                </a:lnTo>
                <a:lnTo>
                  <a:pt x="1155" y="2921"/>
                </a:lnTo>
                <a:lnTo>
                  <a:pt x="1161" y="2921"/>
                </a:lnTo>
                <a:lnTo>
                  <a:pt x="1175" y="2914"/>
                </a:lnTo>
                <a:lnTo>
                  <a:pt x="1182" y="2908"/>
                </a:lnTo>
                <a:lnTo>
                  <a:pt x="1188" y="2901"/>
                </a:lnTo>
                <a:lnTo>
                  <a:pt x="1195" y="2894"/>
                </a:lnTo>
                <a:lnTo>
                  <a:pt x="1202" y="2894"/>
                </a:lnTo>
                <a:lnTo>
                  <a:pt x="1209" y="2894"/>
                </a:lnTo>
                <a:lnTo>
                  <a:pt x="1222" y="2887"/>
                </a:lnTo>
                <a:lnTo>
                  <a:pt x="1229" y="2880"/>
                </a:lnTo>
                <a:lnTo>
                  <a:pt x="1243" y="2874"/>
                </a:lnTo>
                <a:lnTo>
                  <a:pt x="1256" y="2867"/>
                </a:lnTo>
                <a:lnTo>
                  <a:pt x="1263" y="2867"/>
                </a:lnTo>
                <a:lnTo>
                  <a:pt x="1277" y="2867"/>
                </a:lnTo>
                <a:lnTo>
                  <a:pt x="1277" y="2874"/>
                </a:lnTo>
                <a:lnTo>
                  <a:pt x="1284" y="2853"/>
                </a:lnTo>
                <a:lnTo>
                  <a:pt x="1290" y="2846"/>
                </a:lnTo>
                <a:lnTo>
                  <a:pt x="1290" y="2840"/>
                </a:lnTo>
                <a:lnTo>
                  <a:pt x="1290" y="2833"/>
                </a:lnTo>
                <a:lnTo>
                  <a:pt x="1297" y="2826"/>
                </a:lnTo>
                <a:lnTo>
                  <a:pt x="1304" y="2826"/>
                </a:lnTo>
                <a:lnTo>
                  <a:pt x="1311" y="2819"/>
                </a:lnTo>
                <a:lnTo>
                  <a:pt x="1338" y="2812"/>
                </a:lnTo>
                <a:lnTo>
                  <a:pt x="1338" y="2819"/>
                </a:lnTo>
                <a:lnTo>
                  <a:pt x="1345" y="2826"/>
                </a:lnTo>
                <a:lnTo>
                  <a:pt x="1345" y="2819"/>
                </a:lnTo>
                <a:lnTo>
                  <a:pt x="1351" y="2812"/>
                </a:lnTo>
                <a:lnTo>
                  <a:pt x="1358" y="2806"/>
                </a:lnTo>
                <a:lnTo>
                  <a:pt x="1358" y="2799"/>
                </a:lnTo>
                <a:lnTo>
                  <a:pt x="1365" y="2799"/>
                </a:lnTo>
                <a:lnTo>
                  <a:pt x="1372" y="2792"/>
                </a:lnTo>
                <a:lnTo>
                  <a:pt x="1379" y="2792"/>
                </a:lnTo>
                <a:lnTo>
                  <a:pt x="1385" y="2792"/>
                </a:lnTo>
                <a:lnTo>
                  <a:pt x="1385" y="2779"/>
                </a:lnTo>
                <a:lnTo>
                  <a:pt x="1392" y="2772"/>
                </a:lnTo>
                <a:lnTo>
                  <a:pt x="1399" y="2772"/>
                </a:lnTo>
                <a:lnTo>
                  <a:pt x="1406" y="2765"/>
                </a:lnTo>
                <a:lnTo>
                  <a:pt x="1413" y="2765"/>
                </a:lnTo>
                <a:lnTo>
                  <a:pt x="1419" y="2765"/>
                </a:lnTo>
                <a:lnTo>
                  <a:pt x="1426" y="2765"/>
                </a:lnTo>
                <a:lnTo>
                  <a:pt x="1433" y="2765"/>
                </a:lnTo>
                <a:lnTo>
                  <a:pt x="1440" y="2765"/>
                </a:lnTo>
                <a:lnTo>
                  <a:pt x="1440" y="2758"/>
                </a:lnTo>
                <a:lnTo>
                  <a:pt x="1447" y="2751"/>
                </a:lnTo>
                <a:lnTo>
                  <a:pt x="1447" y="2745"/>
                </a:lnTo>
                <a:lnTo>
                  <a:pt x="1453" y="2738"/>
                </a:lnTo>
                <a:lnTo>
                  <a:pt x="1460" y="2731"/>
                </a:lnTo>
                <a:lnTo>
                  <a:pt x="1467" y="2731"/>
                </a:lnTo>
                <a:lnTo>
                  <a:pt x="1474" y="2731"/>
                </a:lnTo>
                <a:lnTo>
                  <a:pt x="1480" y="2738"/>
                </a:lnTo>
                <a:lnTo>
                  <a:pt x="1487" y="2738"/>
                </a:lnTo>
                <a:lnTo>
                  <a:pt x="1494" y="2731"/>
                </a:lnTo>
                <a:lnTo>
                  <a:pt x="1501" y="2724"/>
                </a:lnTo>
                <a:lnTo>
                  <a:pt x="1501" y="2717"/>
                </a:lnTo>
                <a:lnTo>
                  <a:pt x="1501" y="2697"/>
                </a:lnTo>
                <a:lnTo>
                  <a:pt x="1501" y="2690"/>
                </a:lnTo>
                <a:lnTo>
                  <a:pt x="1501" y="2683"/>
                </a:lnTo>
                <a:lnTo>
                  <a:pt x="1508" y="2683"/>
                </a:lnTo>
                <a:lnTo>
                  <a:pt x="1501" y="2683"/>
                </a:lnTo>
                <a:lnTo>
                  <a:pt x="1501" y="2677"/>
                </a:lnTo>
                <a:lnTo>
                  <a:pt x="1508" y="2677"/>
                </a:lnTo>
                <a:lnTo>
                  <a:pt x="1508" y="2670"/>
                </a:lnTo>
                <a:lnTo>
                  <a:pt x="1501" y="2670"/>
                </a:lnTo>
                <a:lnTo>
                  <a:pt x="1501" y="2663"/>
                </a:lnTo>
                <a:lnTo>
                  <a:pt x="1508" y="2663"/>
                </a:lnTo>
                <a:lnTo>
                  <a:pt x="1508" y="2677"/>
                </a:lnTo>
                <a:lnTo>
                  <a:pt x="1514" y="2677"/>
                </a:lnTo>
                <a:lnTo>
                  <a:pt x="1521" y="2677"/>
                </a:lnTo>
                <a:lnTo>
                  <a:pt x="1528" y="2677"/>
                </a:lnTo>
                <a:lnTo>
                  <a:pt x="1528" y="2670"/>
                </a:lnTo>
                <a:lnTo>
                  <a:pt x="1535" y="2663"/>
                </a:lnTo>
                <a:lnTo>
                  <a:pt x="1535" y="2656"/>
                </a:lnTo>
                <a:lnTo>
                  <a:pt x="1542" y="2649"/>
                </a:lnTo>
                <a:lnTo>
                  <a:pt x="1542" y="2643"/>
                </a:lnTo>
                <a:lnTo>
                  <a:pt x="1548" y="2649"/>
                </a:lnTo>
                <a:lnTo>
                  <a:pt x="1548" y="2643"/>
                </a:lnTo>
                <a:lnTo>
                  <a:pt x="1542" y="2629"/>
                </a:lnTo>
                <a:lnTo>
                  <a:pt x="1535" y="2622"/>
                </a:lnTo>
                <a:lnTo>
                  <a:pt x="1542" y="2615"/>
                </a:lnTo>
                <a:lnTo>
                  <a:pt x="1535" y="2615"/>
                </a:lnTo>
                <a:lnTo>
                  <a:pt x="1535" y="2622"/>
                </a:lnTo>
                <a:lnTo>
                  <a:pt x="1521" y="2622"/>
                </a:lnTo>
                <a:lnTo>
                  <a:pt x="1521" y="2615"/>
                </a:lnTo>
                <a:lnTo>
                  <a:pt x="1528" y="2609"/>
                </a:lnTo>
                <a:lnTo>
                  <a:pt x="1535" y="2602"/>
                </a:lnTo>
                <a:lnTo>
                  <a:pt x="1542" y="2595"/>
                </a:lnTo>
                <a:lnTo>
                  <a:pt x="1542" y="2588"/>
                </a:lnTo>
                <a:lnTo>
                  <a:pt x="1542" y="2582"/>
                </a:lnTo>
                <a:lnTo>
                  <a:pt x="1535" y="2575"/>
                </a:lnTo>
                <a:lnTo>
                  <a:pt x="1535" y="2568"/>
                </a:lnTo>
                <a:lnTo>
                  <a:pt x="1535" y="2561"/>
                </a:lnTo>
                <a:lnTo>
                  <a:pt x="1535" y="2554"/>
                </a:lnTo>
                <a:lnTo>
                  <a:pt x="1535" y="2561"/>
                </a:lnTo>
                <a:lnTo>
                  <a:pt x="1542" y="2568"/>
                </a:lnTo>
                <a:lnTo>
                  <a:pt x="1542" y="2582"/>
                </a:lnTo>
                <a:lnTo>
                  <a:pt x="1542" y="2588"/>
                </a:lnTo>
                <a:lnTo>
                  <a:pt x="1542" y="2602"/>
                </a:lnTo>
                <a:lnTo>
                  <a:pt x="1542" y="2609"/>
                </a:lnTo>
                <a:lnTo>
                  <a:pt x="1548" y="2609"/>
                </a:lnTo>
                <a:lnTo>
                  <a:pt x="1548" y="2615"/>
                </a:lnTo>
                <a:lnTo>
                  <a:pt x="1555" y="2615"/>
                </a:lnTo>
                <a:lnTo>
                  <a:pt x="1562" y="2615"/>
                </a:lnTo>
                <a:lnTo>
                  <a:pt x="1562" y="2609"/>
                </a:lnTo>
                <a:lnTo>
                  <a:pt x="1555" y="2609"/>
                </a:lnTo>
                <a:lnTo>
                  <a:pt x="1555" y="2602"/>
                </a:lnTo>
                <a:lnTo>
                  <a:pt x="1555" y="2595"/>
                </a:lnTo>
                <a:lnTo>
                  <a:pt x="1555" y="2588"/>
                </a:lnTo>
                <a:lnTo>
                  <a:pt x="1548" y="2588"/>
                </a:lnTo>
                <a:lnTo>
                  <a:pt x="1542" y="2575"/>
                </a:lnTo>
                <a:lnTo>
                  <a:pt x="1542" y="2568"/>
                </a:lnTo>
                <a:lnTo>
                  <a:pt x="1542" y="2561"/>
                </a:lnTo>
                <a:lnTo>
                  <a:pt x="1542" y="2554"/>
                </a:lnTo>
                <a:lnTo>
                  <a:pt x="1548" y="2554"/>
                </a:lnTo>
                <a:lnTo>
                  <a:pt x="1542" y="2554"/>
                </a:lnTo>
                <a:lnTo>
                  <a:pt x="1542" y="2548"/>
                </a:lnTo>
                <a:lnTo>
                  <a:pt x="1542" y="2541"/>
                </a:lnTo>
                <a:lnTo>
                  <a:pt x="1535" y="2541"/>
                </a:lnTo>
                <a:lnTo>
                  <a:pt x="1542" y="2541"/>
                </a:lnTo>
                <a:lnTo>
                  <a:pt x="1542" y="2534"/>
                </a:lnTo>
                <a:lnTo>
                  <a:pt x="1542" y="2527"/>
                </a:lnTo>
                <a:lnTo>
                  <a:pt x="1535" y="2527"/>
                </a:lnTo>
                <a:lnTo>
                  <a:pt x="1535" y="2520"/>
                </a:lnTo>
                <a:lnTo>
                  <a:pt x="1535" y="2527"/>
                </a:lnTo>
                <a:lnTo>
                  <a:pt x="1542" y="2527"/>
                </a:lnTo>
                <a:lnTo>
                  <a:pt x="1542" y="2520"/>
                </a:lnTo>
                <a:lnTo>
                  <a:pt x="1548" y="2520"/>
                </a:lnTo>
                <a:lnTo>
                  <a:pt x="1548" y="2514"/>
                </a:lnTo>
                <a:lnTo>
                  <a:pt x="1542" y="2514"/>
                </a:lnTo>
                <a:lnTo>
                  <a:pt x="1542" y="2507"/>
                </a:lnTo>
                <a:lnTo>
                  <a:pt x="1542" y="2500"/>
                </a:lnTo>
                <a:lnTo>
                  <a:pt x="1542" y="2493"/>
                </a:lnTo>
                <a:lnTo>
                  <a:pt x="1535" y="2493"/>
                </a:lnTo>
                <a:lnTo>
                  <a:pt x="1528" y="2493"/>
                </a:lnTo>
                <a:lnTo>
                  <a:pt x="1528" y="2486"/>
                </a:lnTo>
                <a:lnTo>
                  <a:pt x="1535" y="2486"/>
                </a:lnTo>
                <a:lnTo>
                  <a:pt x="1528" y="2486"/>
                </a:lnTo>
                <a:lnTo>
                  <a:pt x="1535" y="2480"/>
                </a:lnTo>
                <a:lnTo>
                  <a:pt x="1542" y="2486"/>
                </a:lnTo>
                <a:lnTo>
                  <a:pt x="1555" y="2500"/>
                </a:lnTo>
                <a:lnTo>
                  <a:pt x="1555" y="2507"/>
                </a:lnTo>
                <a:lnTo>
                  <a:pt x="1562" y="2507"/>
                </a:lnTo>
                <a:lnTo>
                  <a:pt x="1562" y="2500"/>
                </a:lnTo>
                <a:lnTo>
                  <a:pt x="1569" y="2500"/>
                </a:lnTo>
                <a:lnTo>
                  <a:pt x="1569" y="2493"/>
                </a:lnTo>
                <a:lnTo>
                  <a:pt x="1562" y="2493"/>
                </a:lnTo>
                <a:lnTo>
                  <a:pt x="1562" y="2486"/>
                </a:lnTo>
                <a:lnTo>
                  <a:pt x="1562" y="2480"/>
                </a:lnTo>
                <a:lnTo>
                  <a:pt x="1548" y="2473"/>
                </a:lnTo>
                <a:lnTo>
                  <a:pt x="1548" y="2466"/>
                </a:lnTo>
                <a:lnTo>
                  <a:pt x="1548" y="2459"/>
                </a:lnTo>
                <a:lnTo>
                  <a:pt x="1548" y="2452"/>
                </a:lnTo>
                <a:lnTo>
                  <a:pt x="1548" y="2459"/>
                </a:lnTo>
                <a:lnTo>
                  <a:pt x="1542" y="2459"/>
                </a:lnTo>
                <a:lnTo>
                  <a:pt x="1542" y="2466"/>
                </a:lnTo>
                <a:lnTo>
                  <a:pt x="1542" y="2459"/>
                </a:lnTo>
                <a:lnTo>
                  <a:pt x="1542" y="2452"/>
                </a:lnTo>
                <a:lnTo>
                  <a:pt x="1542" y="2446"/>
                </a:lnTo>
                <a:lnTo>
                  <a:pt x="1542" y="2439"/>
                </a:lnTo>
                <a:lnTo>
                  <a:pt x="1548" y="2432"/>
                </a:lnTo>
                <a:lnTo>
                  <a:pt x="1555" y="2425"/>
                </a:lnTo>
                <a:lnTo>
                  <a:pt x="1562" y="2419"/>
                </a:lnTo>
                <a:lnTo>
                  <a:pt x="1569" y="2412"/>
                </a:lnTo>
                <a:lnTo>
                  <a:pt x="1576" y="2405"/>
                </a:lnTo>
                <a:lnTo>
                  <a:pt x="1576" y="2412"/>
                </a:lnTo>
                <a:lnTo>
                  <a:pt x="1576" y="2419"/>
                </a:lnTo>
                <a:lnTo>
                  <a:pt x="1582" y="2425"/>
                </a:lnTo>
                <a:lnTo>
                  <a:pt x="1582" y="2432"/>
                </a:lnTo>
                <a:lnTo>
                  <a:pt x="1576" y="2432"/>
                </a:lnTo>
                <a:lnTo>
                  <a:pt x="1569" y="2439"/>
                </a:lnTo>
                <a:lnTo>
                  <a:pt x="1576" y="2439"/>
                </a:lnTo>
                <a:lnTo>
                  <a:pt x="1576" y="2446"/>
                </a:lnTo>
                <a:lnTo>
                  <a:pt x="1576" y="2439"/>
                </a:lnTo>
                <a:lnTo>
                  <a:pt x="1576" y="2432"/>
                </a:lnTo>
                <a:lnTo>
                  <a:pt x="1582" y="2439"/>
                </a:lnTo>
                <a:lnTo>
                  <a:pt x="1582" y="2432"/>
                </a:lnTo>
                <a:lnTo>
                  <a:pt x="1589" y="2439"/>
                </a:lnTo>
                <a:lnTo>
                  <a:pt x="1582" y="2446"/>
                </a:lnTo>
                <a:lnTo>
                  <a:pt x="1589" y="2452"/>
                </a:lnTo>
                <a:lnTo>
                  <a:pt x="1589" y="2459"/>
                </a:lnTo>
                <a:lnTo>
                  <a:pt x="1596" y="2459"/>
                </a:lnTo>
                <a:lnTo>
                  <a:pt x="1596" y="2452"/>
                </a:lnTo>
                <a:lnTo>
                  <a:pt x="1596" y="2446"/>
                </a:lnTo>
                <a:lnTo>
                  <a:pt x="1596" y="2439"/>
                </a:lnTo>
                <a:close/>
              </a:path>
            </a:pathLst>
          </a:custGeom>
          <a:solidFill>
            <a:schemeClr val="bg1"/>
          </a:solidFill>
          <a:ln>
            <a:noFill/>
          </a:ln>
          <a:effectLst>
            <a:outerShdw dist="38100" dir="8100000" algn="tr" rotWithShape="0">
              <a:srgbClr val="000000">
                <a:alpha val="39998"/>
              </a:srgbClr>
            </a:outerShdw>
          </a:effectLst>
        </p:spPr>
        <p:txBody>
          <a:bodyPr/>
          <a:lstStyle/>
          <a:p>
            <a:pPr marL="0" marR="0" lvl="0" indent="0" algn="l" defTabSz="914400">
              <a:lnSpc>
                <a:spcPct val="100000"/>
              </a:lnSpc>
              <a:spcBef>
                <a:spcPts val="0"/>
              </a:spcBef>
              <a:spcAft>
                <a:spcPts val="0"/>
              </a:spcAft>
              <a:buClrTx/>
              <a:buSzTx/>
              <a:buFontTx/>
              <a:buNone/>
              <a:defRPr/>
            </a:pPr>
            <a:endParaRPr lang="en-US" sz="1800" b="0" i="0" u="none" strike="noStrike" cap="none" spc="0">
              <a:ln>
                <a:noFill/>
              </a:ln>
              <a:solidFill>
                <a:prstClr val="black"/>
              </a:solidFill>
              <a:latin typeface="Tahoma"/>
              <a:ea typeface="Tahoma"/>
              <a:cs typeface="Tahoma"/>
            </a:endParaRPr>
          </a:p>
        </p:txBody>
      </p:sp>
      <p:cxnSp>
        <p:nvCxnSpPr>
          <p:cNvPr id="24" name="Straight Connector 6"/>
          <p:cNvCxnSpPr>
            <a:cxnSpLocks/>
          </p:cNvCxnSpPr>
          <p:nvPr/>
        </p:nvCxnSpPr>
        <p:spPr bwMode="auto">
          <a:xfrm>
            <a:off x="4897017" y="1207523"/>
            <a:ext cx="1269004" cy="416552"/>
          </a:xfrm>
          <a:prstGeom prst="line">
            <a:avLst/>
          </a:prstGeom>
          <a:ln w="12700" cmpd="sng">
            <a:solidFill>
              <a:schemeClr val="accent4"/>
            </a:solidFill>
            <a:prstDash val="sysDash"/>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25" name="TextBox 75"/>
          <p:cNvSpPr txBox="1">
            <a:spLocks noChangeArrowheads="1"/>
          </p:cNvSpPr>
          <p:nvPr/>
        </p:nvSpPr>
        <p:spPr bwMode="auto">
          <a:xfrm>
            <a:off x="6131199" y="1535116"/>
            <a:ext cx="2153659" cy="1107996"/>
          </a:xfrm>
          <a:prstGeom prst="rect">
            <a:avLst/>
          </a:prstGeom>
          <a:noFill/>
          <a:ln>
            <a:noFill/>
          </a:ln>
        </p:spPr>
        <p:txBody>
          <a:bodyPr wrap="square">
            <a:spAutoFit/>
          </a:bodyPr>
          <a:lstStyle>
            <a:lvl1pPr>
              <a:lnSpc>
                <a:spcPct val="90000"/>
              </a:lnSpc>
              <a:spcBef>
                <a:spcPts val="1000"/>
              </a:spcBef>
              <a:buFont typeface="Arial"/>
              <a:buChar char="•"/>
              <a:defRPr sz="2800">
                <a:solidFill>
                  <a:schemeClr val="tx1"/>
                </a:solidFill>
                <a:latin typeface="Calibri"/>
                <a:ea typeface="新細明體"/>
              </a:defRPr>
            </a:lvl1pPr>
            <a:lvl2pPr marL="742950" indent="-285750">
              <a:lnSpc>
                <a:spcPct val="90000"/>
              </a:lnSpc>
              <a:spcBef>
                <a:spcPts val="500"/>
              </a:spcBef>
              <a:buFont typeface="Arial"/>
              <a:buChar char="•"/>
              <a:defRPr sz="2400">
                <a:solidFill>
                  <a:schemeClr val="tx1"/>
                </a:solidFill>
                <a:latin typeface="Calibri"/>
                <a:ea typeface="新細明體"/>
              </a:defRPr>
            </a:lvl2pPr>
            <a:lvl3pPr marL="1143000" indent="-228600">
              <a:lnSpc>
                <a:spcPct val="90000"/>
              </a:lnSpc>
              <a:spcBef>
                <a:spcPts val="500"/>
              </a:spcBef>
              <a:buFont typeface="Arial"/>
              <a:buChar char="•"/>
              <a:defRPr sz="2000">
                <a:solidFill>
                  <a:schemeClr val="tx1"/>
                </a:solidFill>
                <a:latin typeface="Calibri"/>
                <a:ea typeface="新細明體"/>
              </a:defRPr>
            </a:lvl3pPr>
            <a:lvl4pPr marL="1600200" indent="-228600">
              <a:lnSpc>
                <a:spcPct val="90000"/>
              </a:lnSpc>
              <a:spcBef>
                <a:spcPts val="500"/>
              </a:spcBef>
              <a:buFont typeface="Arial"/>
              <a:buChar char="•"/>
              <a:defRPr sz="2000">
                <a:solidFill>
                  <a:schemeClr val="tx1"/>
                </a:solidFill>
                <a:latin typeface="Calibri"/>
                <a:ea typeface="新細明體"/>
              </a:defRPr>
            </a:lvl4pPr>
            <a:lvl5pPr marL="2057400" indent="-228600">
              <a:lnSpc>
                <a:spcPct val="90000"/>
              </a:lnSpc>
              <a:spcBef>
                <a:spcPts val="500"/>
              </a:spcBef>
              <a:buFont typeface="Arial"/>
              <a:buChar char="•"/>
              <a:defRPr sz="2000">
                <a:solidFill>
                  <a:schemeClr val="tx1"/>
                </a:solidFill>
                <a:latin typeface="Calibri"/>
                <a:ea typeface="新細明體"/>
              </a:defRPr>
            </a:lvl5pPr>
            <a:lvl6pPr marL="2514600" indent="-228600">
              <a:lnSpc>
                <a:spcPct val="90000"/>
              </a:lnSpc>
              <a:spcBef>
                <a:spcPts val="500"/>
              </a:spcBef>
              <a:spcAft>
                <a:spcPts val="0"/>
              </a:spcAft>
              <a:buFont typeface="Arial"/>
              <a:buChar char="•"/>
              <a:defRPr sz="2000">
                <a:solidFill>
                  <a:schemeClr val="tx1"/>
                </a:solidFill>
                <a:latin typeface="Calibri"/>
                <a:ea typeface="新細明體"/>
              </a:defRPr>
            </a:lvl6pPr>
            <a:lvl7pPr marL="2971800" indent="-228600">
              <a:lnSpc>
                <a:spcPct val="90000"/>
              </a:lnSpc>
              <a:spcBef>
                <a:spcPts val="500"/>
              </a:spcBef>
              <a:spcAft>
                <a:spcPts val="0"/>
              </a:spcAft>
              <a:buFont typeface="Arial"/>
              <a:buChar char="•"/>
              <a:defRPr sz="2000">
                <a:solidFill>
                  <a:schemeClr val="tx1"/>
                </a:solidFill>
                <a:latin typeface="Calibri"/>
                <a:ea typeface="新細明體"/>
              </a:defRPr>
            </a:lvl7pPr>
            <a:lvl8pPr marL="3429000" indent="-228600">
              <a:lnSpc>
                <a:spcPct val="90000"/>
              </a:lnSpc>
              <a:spcBef>
                <a:spcPts val="500"/>
              </a:spcBef>
              <a:spcAft>
                <a:spcPts val="0"/>
              </a:spcAft>
              <a:buFont typeface="Arial"/>
              <a:buChar char="•"/>
              <a:defRPr sz="2000">
                <a:solidFill>
                  <a:schemeClr val="tx1"/>
                </a:solidFill>
                <a:latin typeface="Calibri"/>
                <a:ea typeface="新細明體"/>
              </a:defRPr>
            </a:lvl8pPr>
            <a:lvl9pPr marL="3886200" indent="-228600">
              <a:lnSpc>
                <a:spcPct val="90000"/>
              </a:lnSpc>
              <a:spcBef>
                <a:spcPts val="500"/>
              </a:spcBef>
              <a:spcAft>
                <a:spcPts val="0"/>
              </a:spcAft>
              <a:buFont typeface="Arial"/>
              <a:buChar char="•"/>
              <a:defRPr sz="2000">
                <a:solidFill>
                  <a:schemeClr val="tx1"/>
                </a:solidFill>
                <a:latin typeface="Calibri"/>
                <a:ea typeface="新細明體"/>
              </a:defRPr>
            </a:lvl9pPr>
          </a:lstStyle>
          <a:p>
            <a:pPr marL="0" marR="0" lvl="0" indent="0" algn="l" defTabSz="914400">
              <a:lnSpc>
                <a:spcPct val="100000"/>
              </a:lnSpc>
              <a:spcBef>
                <a:spcPts val="0"/>
              </a:spcBef>
              <a:spcAft>
                <a:spcPts val="0"/>
              </a:spcAft>
              <a:buClr>
                <a:srgbClr val="1EA185"/>
              </a:buClr>
              <a:buSzPct val="80000"/>
              <a:buFont typeface="Corbel"/>
              <a:buNone/>
              <a:defRPr/>
            </a:pPr>
            <a:r>
              <a:rPr lang="en-AU" sz="1100" b="0" i="0" u="none" strike="noStrike" cap="none" spc="0" dirty="0">
                <a:ln>
                  <a:noFill/>
                </a:ln>
                <a:solidFill>
                  <a:prstClr val="white"/>
                </a:solidFill>
                <a:latin typeface="+mn-lt"/>
                <a:ea typeface="Tahoma"/>
                <a:cs typeface="Arial"/>
              </a:rPr>
              <a:t>Capital	: </a:t>
            </a:r>
            <a:r>
              <a:rPr lang="en-AU" sz="1100" b="0" i="0" u="none" strike="noStrike" cap="none" spc="0" dirty="0" smtClean="0">
                <a:ln>
                  <a:noFill/>
                </a:ln>
                <a:solidFill>
                  <a:prstClr val="white"/>
                </a:solidFill>
                <a:latin typeface="+mn-lt"/>
                <a:ea typeface="Tahoma"/>
                <a:cs typeface="Arial"/>
              </a:rPr>
              <a:t>Hanoi</a:t>
            </a:r>
            <a:endParaRPr lang="en-AU" sz="1100" b="0" i="0" u="none" strike="noStrike" cap="none" spc="0" dirty="0">
              <a:ln>
                <a:noFill/>
              </a:ln>
              <a:solidFill>
                <a:prstClr val="white"/>
              </a:solidFill>
              <a:latin typeface="+mn-lt"/>
              <a:ea typeface="Tahoma"/>
              <a:cs typeface="Arial"/>
            </a:endParaRPr>
          </a:p>
          <a:p>
            <a:pPr marL="0" marR="0" lvl="0" indent="0" algn="l" defTabSz="914400">
              <a:lnSpc>
                <a:spcPct val="100000"/>
              </a:lnSpc>
              <a:spcBef>
                <a:spcPts val="0"/>
              </a:spcBef>
              <a:spcAft>
                <a:spcPts val="0"/>
              </a:spcAft>
              <a:buClr>
                <a:srgbClr val="1EA185"/>
              </a:buClr>
              <a:buSzPct val="80000"/>
              <a:buFont typeface="Corbel"/>
              <a:buNone/>
              <a:defRPr/>
            </a:pPr>
            <a:r>
              <a:rPr lang="en-AU" sz="1100" b="0" i="0" u="none" strike="noStrike" cap="none" spc="0" dirty="0">
                <a:ln>
                  <a:noFill/>
                </a:ln>
                <a:solidFill>
                  <a:prstClr val="white"/>
                </a:solidFill>
                <a:latin typeface="+mn-lt"/>
                <a:ea typeface="Tahoma"/>
                <a:cs typeface="Arial"/>
              </a:rPr>
              <a:t>Population	: 99 Million (2022)</a:t>
            </a:r>
            <a:endParaRPr dirty="0">
              <a:latin typeface="+mn-lt"/>
            </a:endParaRPr>
          </a:p>
          <a:p>
            <a:pPr marL="0" marR="0" lvl="0" indent="0" algn="l" defTabSz="914400">
              <a:lnSpc>
                <a:spcPct val="100000"/>
              </a:lnSpc>
              <a:spcBef>
                <a:spcPts val="0"/>
              </a:spcBef>
              <a:spcAft>
                <a:spcPts val="0"/>
              </a:spcAft>
              <a:buClr>
                <a:srgbClr val="1EA185"/>
              </a:buClr>
              <a:buSzPct val="80000"/>
              <a:buFont typeface="Corbel"/>
              <a:buNone/>
              <a:defRPr/>
            </a:pPr>
            <a:r>
              <a:rPr lang="en-AU" sz="1100" b="0" i="0" u="none" strike="noStrike" cap="none" spc="0" dirty="0" err="1">
                <a:ln>
                  <a:noFill/>
                </a:ln>
                <a:solidFill>
                  <a:prstClr val="white"/>
                </a:solidFill>
                <a:latin typeface="+mn-lt"/>
                <a:ea typeface="Tahoma"/>
                <a:cs typeface="Arial"/>
              </a:rPr>
              <a:t>Labor</a:t>
            </a:r>
            <a:r>
              <a:rPr lang="en-AU" sz="1100" b="0" i="0" u="none" strike="noStrike" cap="none" spc="0" dirty="0">
                <a:ln>
                  <a:noFill/>
                </a:ln>
                <a:solidFill>
                  <a:prstClr val="white"/>
                </a:solidFill>
                <a:latin typeface="+mn-lt"/>
                <a:ea typeface="Tahoma"/>
                <a:cs typeface="Arial"/>
              </a:rPr>
              <a:t> Force	: 57 Million (2022)</a:t>
            </a:r>
            <a:endParaRPr dirty="0">
              <a:latin typeface="+mn-lt"/>
            </a:endParaRPr>
          </a:p>
          <a:p>
            <a:pPr marL="0" marR="0" lvl="0" indent="0" algn="l" defTabSz="914400">
              <a:lnSpc>
                <a:spcPct val="100000"/>
              </a:lnSpc>
              <a:spcBef>
                <a:spcPts val="0"/>
              </a:spcBef>
              <a:spcAft>
                <a:spcPts val="0"/>
              </a:spcAft>
              <a:buClr>
                <a:srgbClr val="1EA185"/>
              </a:buClr>
              <a:buSzPct val="80000"/>
              <a:buFont typeface="Corbel"/>
              <a:buNone/>
              <a:defRPr/>
            </a:pPr>
            <a:r>
              <a:rPr lang="en-AU" sz="1100" b="0" i="0" u="none" strike="noStrike" cap="none" spc="0" dirty="0">
                <a:ln>
                  <a:noFill/>
                </a:ln>
                <a:solidFill>
                  <a:prstClr val="white"/>
                </a:solidFill>
                <a:latin typeface="+mn-lt"/>
                <a:ea typeface="Tahoma"/>
                <a:cs typeface="Arial"/>
              </a:rPr>
              <a:t>Area	: 331,410 </a:t>
            </a:r>
            <a:r>
              <a:rPr lang="en-AU" sz="1100" b="0" i="0" u="none" strike="noStrike" cap="none" spc="0" dirty="0" smtClean="0">
                <a:ln>
                  <a:noFill/>
                </a:ln>
                <a:solidFill>
                  <a:prstClr val="white"/>
                </a:solidFill>
                <a:latin typeface="+mn-lt"/>
                <a:ea typeface="Tahoma"/>
                <a:cs typeface="Arial"/>
              </a:rPr>
              <a:t>km2</a:t>
            </a:r>
            <a:endParaRPr lang="en-AU" sz="1100" b="0" i="0" u="none" strike="noStrike" cap="none" spc="0" dirty="0">
              <a:ln>
                <a:noFill/>
              </a:ln>
              <a:solidFill>
                <a:prstClr val="white"/>
              </a:solidFill>
              <a:latin typeface="+mn-lt"/>
              <a:ea typeface="Tahoma"/>
              <a:cs typeface="Arial"/>
            </a:endParaRPr>
          </a:p>
          <a:p>
            <a:pPr marL="0" marR="0" lvl="0" indent="0" algn="l" defTabSz="914400">
              <a:lnSpc>
                <a:spcPct val="100000"/>
              </a:lnSpc>
              <a:spcBef>
                <a:spcPts val="0"/>
              </a:spcBef>
              <a:spcAft>
                <a:spcPts val="0"/>
              </a:spcAft>
              <a:buClr>
                <a:srgbClr val="1EA185"/>
              </a:buClr>
              <a:buSzPct val="80000"/>
              <a:buFont typeface="Corbel"/>
              <a:buNone/>
              <a:defRPr/>
            </a:pPr>
            <a:r>
              <a:rPr lang="en-AU" sz="1100" b="0" i="0" u="none" strike="noStrike" cap="none" spc="0" dirty="0">
                <a:ln>
                  <a:noFill/>
                </a:ln>
                <a:solidFill>
                  <a:prstClr val="white"/>
                </a:solidFill>
                <a:latin typeface="+mn-lt"/>
                <a:ea typeface="Tahoma"/>
                <a:cs typeface="Arial"/>
              </a:rPr>
              <a:t>GDP                : 271.2B USD (2021)</a:t>
            </a:r>
            <a:endParaRPr dirty="0">
              <a:latin typeface="+mn-lt"/>
            </a:endParaRPr>
          </a:p>
          <a:p>
            <a:pPr marL="0" marR="0" lvl="0" indent="0" algn="l" defTabSz="914400">
              <a:lnSpc>
                <a:spcPct val="100000"/>
              </a:lnSpc>
              <a:spcBef>
                <a:spcPts val="0"/>
              </a:spcBef>
              <a:spcAft>
                <a:spcPts val="0"/>
              </a:spcAft>
              <a:buClr>
                <a:srgbClr val="1EA185"/>
              </a:buClr>
              <a:buSzPct val="80000"/>
              <a:buFont typeface="Corbel"/>
              <a:buNone/>
              <a:defRPr/>
            </a:pPr>
            <a:r>
              <a:rPr lang="en-AU" sz="1100" b="0" i="0" u="none" strike="noStrike" cap="none" spc="0" dirty="0">
                <a:ln>
                  <a:noFill/>
                </a:ln>
                <a:solidFill>
                  <a:prstClr val="white"/>
                </a:solidFill>
                <a:latin typeface="+mn-lt"/>
                <a:ea typeface="Tahoma"/>
                <a:cs typeface="Arial"/>
              </a:rPr>
              <a:t>GDP Growth	: </a:t>
            </a:r>
            <a:r>
              <a:rPr lang="en-AU" sz="1100" dirty="0">
                <a:solidFill>
                  <a:prstClr val="white"/>
                </a:solidFill>
                <a:latin typeface="+mn-lt"/>
                <a:ea typeface="Tahoma"/>
                <a:cs typeface="Arial"/>
              </a:rPr>
              <a:t>8</a:t>
            </a:r>
            <a:r>
              <a:rPr lang="en-AU" sz="1100" b="0" i="0" u="none" strike="noStrike" cap="none" spc="0" dirty="0">
                <a:ln>
                  <a:noFill/>
                </a:ln>
                <a:solidFill>
                  <a:prstClr val="white"/>
                </a:solidFill>
                <a:latin typeface="+mn-lt"/>
                <a:ea typeface="Tahoma"/>
                <a:cs typeface="Arial"/>
              </a:rPr>
              <a:t>% (2022)             </a:t>
            </a:r>
          </a:p>
        </p:txBody>
      </p:sp>
      <p:sp>
        <p:nvSpPr>
          <p:cNvPr id="26" name="Trapezoid 17"/>
          <p:cNvSpPr/>
          <p:nvPr/>
        </p:nvSpPr>
        <p:spPr bwMode="auto">
          <a:xfrm rot="15912517" flipH="1">
            <a:off x="5507296" y="55699"/>
            <a:ext cx="871365" cy="1986585"/>
          </a:xfrm>
          <a:prstGeom prst="trapezoid">
            <a:avLst>
              <a:gd name="adj" fmla="val 50000"/>
            </a:avLst>
          </a:pr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algn="l">
              <a:spcBef>
                <a:spcPts val="0"/>
              </a:spcBef>
              <a:spcAft>
                <a:spcPts val="0"/>
              </a:spcAft>
              <a:defRPr>
                <a:solidFill>
                  <a:schemeClr val="lt1"/>
                </a:solidFill>
                <a:latin typeface="+mn-lt"/>
                <a:ea typeface="+mn-ea"/>
                <a:cs typeface="+mn-cs"/>
              </a:defRPr>
            </a:lvl1pPr>
            <a:lvl2pPr marL="457200" algn="l">
              <a:spcBef>
                <a:spcPts val="0"/>
              </a:spcBef>
              <a:spcAft>
                <a:spcPts val="0"/>
              </a:spcAft>
              <a:defRPr>
                <a:solidFill>
                  <a:schemeClr val="lt1"/>
                </a:solidFill>
                <a:latin typeface="+mn-lt"/>
                <a:ea typeface="+mn-ea"/>
                <a:cs typeface="+mn-cs"/>
              </a:defRPr>
            </a:lvl2pPr>
            <a:lvl3pPr marL="914400" algn="l">
              <a:spcBef>
                <a:spcPts val="0"/>
              </a:spcBef>
              <a:spcAft>
                <a:spcPts val="0"/>
              </a:spcAft>
              <a:defRPr>
                <a:solidFill>
                  <a:schemeClr val="lt1"/>
                </a:solidFill>
                <a:latin typeface="+mn-lt"/>
                <a:ea typeface="+mn-ea"/>
                <a:cs typeface="+mn-cs"/>
              </a:defRPr>
            </a:lvl3pPr>
            <a:lvl4pPr marL="1371600" algn="l">
              <a:spcBef>
                <a:spcPts val="0"/>
              </a:spcBef>
              <a:spcAft>
                <a:spcPts val="0"/>
              </a:spcAft>
              <a:defRPr>
                <a:solidFill>
                  <a:schemeClr val="lt1"/>
                </a:solidFill>
                <a:latin typeface="+mn-lt"/>
                <a:ea typeface="+mn-ea"/>
                <a:cs typeface="+mn-cs"/>
              </a:defRPr>
            </a:lvl4pPr>
            <a:lvl5pPr marL="1828800" algn="l">
              <a:spcBef>
                <a:spcPts val="0"/>
              </a:spcBef>
              <a:spcAft>
                <a:spcPts val="0"/>
              </a:spcAft>
              <a:defRPr>
                <a:solidFill>
                  <a:schemeClr val="lt1"/>
                </a:solidFill>
                <a:latin typeface="+mn-lt"/>
                <a:ea typeface="+mn-ea"/>
                <a:cs typeface="+mn-cs"/>
              </a:defRPr>
            </a:lvl5pPr>
            <a:lvl6pPr marL="2286000" algn="l" defTabSz="914400">
              <a:defRPr>
                <a:solidFill>
                  <a:schemeClr val="lt1"/>
                </a:solidFill>
                <a:latin typeface="+mn-lt"/>
                <a:ea typeface="+mn-ea"/>
                <a:cs typeface="+mn-cs"/>
              </a:defRPr>
            </a:lvl6pPr>
            <a:lvl7pPr marL="2743200" algn="l" defTabSz="914400">
              <a:defRPr>
                <a:solidFill>
                  <a:schemeClr val="lt1"/>
                </a:solidFill>
                <a:latin typeface="+mn-lt"/>
                <a:ea typeface="+mn-ea"/>
                <a:cs typeface="+mn-cs"/>
              </a:defRPr>
            </a:lvl7pPr>
            <a:lvl8pPr marL="3200400" algn="l" defTabSz="914400">
              <a:defRPr>
                <a:solidFill>
                  <a:schemeClr val="lt1"/>
                </a:solidFill>
                <a:latin typeface="+mn-lt"/>
                <a:ea typeface="+mn-ea"/>
                <a:cs typeface="+mn-cs"/>
              </a:defRPr>
            </a:lvl8pPr>
            <a:lvl9pPr marL="3657600" algn="l" defTabSz="914400">
              <a:defRPr>
                <a:solidFill>
                  <a:schemeClr val="lt1"/>
                </a:solidFill>
                <a:latin typeface="+mn-lt"/>
                <a:ea typeface="+mn-ea"/>
                <a:cs typeface="+mn-cs"/>
              </a:defRPr>
            </a:lvl9pPr>
          </a:lstStyle>
          <a:p>
            <a:pPr marL="0" marR="0" lvl="0" indent="0" algn="ctr" defTabSz="914400">
              <a:lnSpc>
                <a:spcPct val="100000"/>
              </a:lnSpc>
              <a:spcBef>
                <a:spcPts val="0"/>
              </a:spcBef>
              <a:spcAft>
                <a:spcPts val="0"/>
              </a:spcAft>
              <a:buClrTx/>
              <a:buSzTx/>
              <a:buFontTx/>
              <a:buNone/>
              <a:defRPr/>
            </a:pPr>
            <a:endParaRPr lang="en-US" sz="3200" b="0" i="0" u="none" strike="noStrike" cap="none" spc="0">
              <a:ln>
                <a:noFill/>
              </a:ln>
              <a:solidFill>
                <a:prstClr val="white"/>
              </a:solidFill>
              <a:latin typeface="Tahoma"/>
              <a:ea typeface="Tahoma"/>
              <a:cs typeface="Tahoma"/>
            </a:endParaRPr>
          </a:p>
        </p:txBody>
      </p:sp>
      <p:sp>
        <p:nvSpPr>
          <p:cNvPr id="27" name="Oval 18"/>
          <p:cNvSpPr/>
          <p:nvPr/>
        </p:nvSpPr>
        <p:spPr bwMode="white">
          <a:xfrm rot="10800000" flipH="1">
            <a:off x="6518003" y="535087"/>
            <a:ext cx="797949" cy="838238"/>
          </a:xfrm>
          <a:prstGeom prst="ellipse">
            <a:avLst/>
          </a:prstGeom>
          <a:solidFill>
            <a:schemeClr val="bg1"/>
          </a:solidFill>
          <a:ln w="31750">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algn="l">
              <a:spcBef>
                <a:spcPts val="0"/>
              </a:spcBef>
              <a:spcAft>
                <a:spcPts val="0"/>
              </a:spcAft>
              <a:defRPr>
                <a:solidFill>
                  <a:schemeClr val="lt1"/>
                </a:solidFill>
                <a:latin typeface="+mn-lt"/>
                <a:ea typeface="+mn-ea"/>
                <a:cs typeface="+mn-cs"/>
              </a:defRPr>
            </a:lvl1pPr>
            <a:lvl2pPr marL="457200" algn="l">
              <a:spcBef>
                <a:spcPts val="0"/>
              </a:spcBef>
              <a:spcAft>
                <a:spcPts val="0"/>
              </a:spcAft>
              <a:defRPr>
                <a:solidFill>
                  <a:schemeClr val="lt1"/>
                </a:solidFill>
                <a:latin typeface="+mn-lt"/>
                <a:ea typeface="+mn-ea"/>
                <a:cs typeface="+mn-cs"/>
              </a:defRPr>
            </a:lvl2pPr>
            <a:lvl3pPr marL="914400" algn="l">
              <a:spcBef>
                <a:spcPts val="0"/>
              </a:spcBef>
              <a:spcAft>
                <a:spcPts val="0"/>
              </a:spcAft>
              <a:defRPr>
                <a:solidFill>
                  <a:schemeClr val="lt1"/>
                </a:solidFill>
                <a:latin typeface="+mn-lt"/>
                <a:ea typeface="+mn-ea"/>
                <a:cs typeface="+mn-cs"/>
              </a:defRPr>
            </a:lvl3pPr>
            <a:lvl4pPr marL="1371600" algn="l">
              <a:spcBef>
                <a:spcPts val="0"/>
              </a:spcBef>
              <a:spcAft>
                <a:spcPts val="0"/>
              </a:spcAft>
              <a:defRPr>
                <a:solidFill>
                  <a:schemeClr val="lt1"/>
                </a:solidFill>
                <a:latin typeface="+mn-lt"/>
                <a:ea typeface="+mn-ea"/>
                <a:cs typeface="+mn-cs"/>
              </a:defRPr>
            </a:lvl4pPr>
            <a:lvl5pPr marL="1828800" algn="l">
              <a:spcBef>
                <a:spcPts val="0"/>
              </a:spcBef>
              <a:spcAft>
                <a:spcPts val="0"/>
              </a:spcAft>
              <a:defRPr>
                <a:solidFill>
                  <a:schemeClr val="lt1"/>
                </a:solidFill>
                <a:latin typeface="+mn-lt"/>
                <a:ea typeface="+mn-ea"/>
                <a:cs typeface="+mn-cs"/>
              </a:defRPr>
            </a:lvl5pPr>
            <a:lvl6pPr marL="2286000" algn="l" defTabSz="914400">
              <a:defRPr>
                <a:solidFill>
                  <a:schemeClr val="lt1"/>
                </a:solidFill>
                <a:latin typeface="+mn-lt"/>
                <a:ea typeface="+mn-ea"/>
                <a:cs typeface="+mn-cs"/>
              </a:defRPr>
            </a:lvl6pPr>
            <a:lvl7pPr marL="2743200" algn="l" defTabSz="914400">
              <a:defRPr>
                <a:solidFill>
                  <a:schemeClr val="lt1"/>
                </a:solidFill>
                <a:latin typeface="+mn-lt"/>
                <a:ea typeface="+mn-ea"/>
                <a:cs typeface="+mn-cs"/>
              </a:defRPr>
            </a:lvl7pPr>
            <a:lvl8pPr marL="3200400" algn="l" defTabSz="914400">
              <a:defRPr>
                <a:solidFill>
                  <a:schemeClr val="lt1"/>
                </a:solidFill>
                <a:latin typeface="+mn-lt"/>
                <a:ea typeface="+mn-ea"/>
                <a:cs typeface="+mn-cs"/>
              </a:defRPr>
            </a:lvl8pPr>
            <a:lvl9pPr marL="3657600" algn="l" defTabSz="914400">
              <a:defRPr>
                <a:solidFill>
                  <a:schemeClr val="lt1"/>
                </a:solidFill>
                <a:latin typeface="+mn-lt"/>
                <a:ea typeface="+mn-ea"/>
                <a:cs typeface="+mn-cs"/>
              </a:defRPr>
            </a:lvl9pPr>
          </a:lstStyle>
          <a:p>
            <a:pPr marL="0" marR="0" lvl="0" indent="0" algn="ctr" defTabSz="914400">
              <a:lnSpc>
                <a:spcPct val="100000"/>
              </a:lnSpc>
              <a:spcBef>
                <a:spcPts val="0"/>
              </a:spcBef>
              <a:spcAft>
                <a:spcPts val="0"/>
              </a:spcAft>
              <a:buClrTx/>
              <a:buSzTx/>
              <a:buFontTx/>
              <a:buNone/>
              <a:defRPr/>
            </a:pPr>
            <a:endParaRPr lang="en-US" sz="3200" b="0" i="0" u="none" strike="noStrike" cap="none" spc="0">
              <a:ln>
                <a:noFill/>
              </a:ln>
              <a:solidFill>
                <a:prstClr val="white"/>
              </a:solidFill>
              <a:latin typeface="Tahoma"/>
              <a:ea typeface="Tahoma"/>
              <a:cs typeface="Tahoma"/>
            </a:endParaRPr>
          </a:p>
        </p:txBody>
      </p:sp>
      <p:sp>
        <p:nvSpPr>
          <p:cNvPr id="28" name="Oval 19"/>
          <p:cNvSpPr/>
          <p:nvPr/>
        </p:nvSpPr>
        <p:spPr bwMode="auto">
          <a:xfrm flipH="1">
            <a:off x="4995355" y="1046443"/>
            <a:ext cx="140312" cy="152974"/>
          </a:xfrm>
          <a:prstGeom prst="ellipse">
            <a:avLst/>
          </a:prstGeom>
          <a:solidFill>
            <a:schemeClr val="bg2"/>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defPPr>
              <a:defRPr lang="en-US"/>
            </a:defPPr>
            <a:lvl1pPr algn="l">
              <a:spcBef>
                <a:spcPts val="0"/>
              </a:spcBef>
              <a:spcAft>
                <a:spcPts val="0"/>
              </a:spcAft>
              <a:defRPr>
                <a:solidFill>
                  <a:schemeClr val="lt1"/>
                </a:solidFill>
                <a:latin typeface="+mn-lt"/>
                <a:ea typeface="+mn-ea"/>
                <a:cs typeface="+mn-cs"/>
              </a:defRPr>
            </a:lvl1pPr>
            <a:lvl2pPr marL="457200" algn="l">
              <a:spcBef>
                <a:spcPts val="0"/>
              </a:spcBef>
              <a:spcAft>
                <a:spcPts val="0"/>
              </a:spcAft>
              <a:defRPr>
                <a:solidFill>
                  <a:schemeClr val="lt1"/>
                </a:solidFill>
                <a:latin typeface="+mn-lt"/>
                <a:ea typeface="+mn-ea"/>
                <a:cs typeface="+mn-cs"/>
              </a:defRPr>
            </a:lvl2pPr>
            <a:lvl3pPr marL="914400" algn="l">
              <a:spcBef>
                <a:spcPts val="0"/>
              </a:spcBef>
              <a:spcAft>
                <a:spcPts val="0"/>
              </a:spcAft>
              <a:defRPr>
                <a:solidFill>
                  <a:schemeClr val="lt1"/>
                </a:solidFill>
                <a:latin typeface="+mn-lt"/>
                <a:ea typeface="+mn-ea"/>
                <a:cs typeface="+mn-cs"/>
              </a:defRPr>
            </a:lvl3pPr>
            <a:lvl4pPr marL="1371600" algn="l">
              <a:spcBef>
                <a:spcPts val="0"/>
              </a:spcBef>
              <a:spcAft>
                <a:spcPts val="0"/>
              </a:spcAft>
              <a:defRPr>
                <a:solidFill>
                  <a:schemeClr val="lt1"/>
                </a:solidFill>
                <a:latin typeface="+mn-lt"/>
                <a:ea typeface="+mn-ea"/>
                <a:cs typeface="+mn-cs"/>
              </a:defRPr>
            </a:lvl4pPr>
            <a:lvl5pPr marL="1828800" algn="l">
              <a:spcBef>
                <a:spcPts val="0"/>
              </a:spcBef>
              <a:spcAft>
                <a:spcPts val="0"/>
              </a:spcAft>
              <a:defRPr>
                <a:solidFill>
                  <a:schemeClr val="lt1"/>
                </a:solidFill>
                <a:latin typeface="+mn-lt"/>
                <a:ea typeface="+mn-ea"/>
                <a:cs typeface="+mn-cs"/>
              </a:defRPr>
            </a:lvl5pPr>
            <a:lvl6pPr marL="2286000" algn="l" defTabSz="914400">
              <a:defRPr>
                <a:solidFill>
                  <a:schemeClr val="lt1"/>
                </a:solidFill>
                <a:latin typeface="+mn-lt"/>
                <a:ea typeface="+mn-ea"/>
                <a:cs typeface="+mn-cs"/>
              </a:defRPr>
            </a:lvl6pPr>
            <a:lvl7pPr marL="2743200" algn="l" defTabSz="914400">
              <a:defRPr>
                <a:solidFill>
                  <a:schemeClr val="lt1"/>
                </a:solidFill>
                <a:latin typeface="+mn-lt"/>
                <a:ea typeface="+mn-ea"/>
                <a:cs typeface="+mn-cs"/>
              </a:defRPr>
            </a:lvl7pPr>
            <a:lvl8pPr marL="3200400" algn="l" defTabSz="914400">
              <a:defRPr>
                <a:solidFill>
                  <a:schemeClr val="lt1"/>
                </a:solidFill>
                <a:latin typeface="+mn-lt"/>
                <a:ea typeface="+mn-ea"/>
                <a:cs typeface="+mn-cs"/>
              </a:defRPr>
            </a:lvl8pPr>
            <a:lvl9pPr marL="3657600" algn="l" defTabSz="914400">
              <a:defRPr>
                <a:solidFill>
                  <a:schemeClr val="lt1"/>
                </a:solidFill>
                <a:latin typeface="+mn-lt"/>
                <a:ea typeface="+mn-ea"/>
                <a:cs typeface="+mn-cs"/>
              </a:defRPr>
            </a:lvl9pPr>
          </a:lstStyle>
          <a:p>
            <a:pPr marL="0" marR="0" lvl="0" indent="0" algn="ctr" defTabSz="914400">
              <a:lnSpc>
                <a:spcPct val="100000"/>
              </a:lnSpc>
              <a:spcBef>
                <a:spcPts val="0"/>
              </a:spcBef>
              <a:spcAft>
                <a:spcPts val="0"/>
              </a:spcAft>
              <a:buClrTx/>
              <a:buSzTx/>
              <a:buFontTx/>
              <a:buNone/>
              <a:defRPr/>
            </a:pPr>
            <a:endParaRPr lang="en-US" sz="3200" b="0" i="0" u="none" strike="noStrike" cap="none" spc="0">
              <a:ln>
                <a:noFill/>
              </a:ln>
              <a:solidFill>
                <a:prstClr val="white"/>
              </a:solidFill>
              <a:latin typeface="Tahoma"/>
              <a:ea typeface="Tahoma"/>
              <a:cs typeface="Tahoma"/>
            </a:endParaRPr>
          </a:p>
        </p:txBody>
      </p:sp>
      <p:pic>
        <p:nvPicPr>
          <p:cNvPr id="29" name="Picture 13"/>
          <p:cNvPicPr>
            <a:picLocks noChangeAspect="1" noChangeArrowheads="1"/>
          </p:cNvPicPr>
          <p:nvPr/>
        </p:nvPicPr>
        <p:blipFill>
          <a:blip r:embed="rId10" cstate="email">
            <a:extLst>
              <a:ext uri="{28A0092B-C50C-407E-A947-70E740481C1C}">
                <a14:useLocalDpi xmlns:a14="http://schemas.microsoft.com/office/drawing/2010/main"/>
              </a:ext>
            </a:extLst>
          </a:blip>
          <a:stretch/>
        </p:blipFill>
        <p:spPr bwMode="auto">
          <a:xfrm>
            <a:off x="6597114" y="675769"/>
            <a:ext cx="630119" cy="490092"/>
          </a:xfrm>
          <a:prstGeom prst="rect">
            <a:avLst/>
          </a:prstGeom>
          <a:noFill/>
          <a:ln>
            <a:noFill/>
          </a:ln>
        </p:spPr>
      </p:pic>
      <p:sp>
        <p:nvSpPr>
          <p:cNvPr id="30" name="文字方塊 123"/>
          <p:cNvSpPr txBox="1"/>
          <p:nvPr/>
        </p:nvSpPr>
        <p:spPr bwMode="auto">
          <a:xfrm>
            <a:off x="6131199" y="2617849"/>
            <a:ext cx="1972238" cy="969496"/>
          </a:xfrm>
          <a:prstGeom prst="rect">
            <a:avLst/>
          </a:prstGeom>
          <a:noFill/>
        </p:spPr>
        <p:txBody>
          <a:bodyPr wrap="square">
            <a:spAutoFit/>
          </a:bodyPr>
          <a:lstStyle/>
          <a:p>
            <a:pPr marL="0" marR="0" lvl="0" indent="0" algn="l" defTabSz="685783">
              <a:lnSpc>
                <a:spcPct val="100000"/>
              </a:lnSpc>
              <a:spcBef>
                <a:spcPts val="0"/>
              </a:spcBef>
              <a:spcAft>
                <a:spcPts val="1200"/>
              </a:spcAft>
              <a:buClrTx/>
              <a:buSzTx/>
              <a:buFontTx/>
              <a:buNone/>
              <a:defRPr/>
            </a:pPr>
            <a:r>
              <a:rPr lang="en-US" sz="1400" b="0" i="0" u="sng" strike="noStrike" cap="none" spc="0" dirty="0">
                <a:ln>
                  <a:noFill/>
                </a:ln>
                <a:solidFill>
                  <a:prstClr val="white"/>
                </a:solidFill>
                <a:ea typeface="STHeiti"/>
                <a:cs typeface="Arial"/>
              </a:rPr>
              <a:t>Highlight of Vietnam</a:t>
            </a:r>
            <a:endParaRPr dirty="0"/>
          </a:p>
          <a:p>
            <a:pPr marL="285750" marR="0" lvl="0" indent="-285750" algn="l" defTabSz="685783">
              <a:lnSpc>
                <a:spcPct val="100000"/>
              </a:lnSpc>
              <a:spcBef>
                <a:spcPts val="0"/>
              </a:spcBef>
              <a:spcAft>
                <a:spcPts val="600"/>
              </a:spcAft>
              <a:buClrTx/>
              <a:buSzTx/>
              <a:buFont typeface="Arial"/>
              <a:buChar char="•"/>
              <a:defRPr/>
            </a:pPr>
            <a:r>
              <a:rPr lang="en-US" sz="1100" b="0" i="0" u="none" strike="noStrike" cap="none" spc="0" dirty="0" smtClean="0">
                <a:ln>
                  <a:noFill/>
                </a:ln>
                <a:solidFill>
                  <a:srgbClr val="00FFFF"/>
                </a:solidFill>
                <a:ea typeface="STHeiti"/>
                <a:cs typeface="Arial"/>
              </a:rPr>
              <a:t>58</a:t>
            </a:r>
            <a:r>
              <a:rPr lang="en-US" sz="1100" b="0" i="0" u="none" strike="noStrike" cap="none" spc="0" dirty="0">
                <a:ln>
                  <a:noFill/>
                </a:ln>
                <a:solidFill>
                  <a:srgbClr val="00FFFF"/>
                </a:solidFill>
                <a:ea typeface="STHeiti"/>
                <a:cs typeface="Arial"/>
              </a:rPr>
              <a:t>% population are labor force</a:t>
            </a:r>
            <a:r>
              <a:rPr lang="en-US" sz="1100" b="0" i="0" u="none" strike="noStrike" cap="none" spc="0" dirty="0">
                <a:ln>
                  <a:noFill/>
                </a:ln>
                <a:solidFill>
                  <a:prstClr val="white"/>
                </a:solidFill>
                <a:ea typeface="STHeiti"/>
                <a:cs typeface="Arial"/>
              </a:rPr>
              <a:t>, stable political system</a:t>
            </a:r>
            <a:endParaRPr dirty="0"/>
          </a:p>
        </p:txBody>
      </p:sp>
      <p:grpSp>
        <p:nvGrpSpPr>
          <p:cNvPr id="31" name="群組 125"/>
          <p:cNvGrpSpPr/>
          <p:nvPr/>
        </p:nvGrpSpPr>
        <p:grpSpPr bwMode="auto">
          <a:xfrm>
            <a:off x="2943690" y="913922"/>
            <a:ext cx="1279556" cy="461665"/>
            <a:chOff x="7989190" y="1022855"/>
            <a:chExt cx="1279556" cy="461665"/>
          </a:xfrm>
        </p:grpSpPr>
        <p:pic>
          <p:nvPicPr>
            <p:cNvPr id="32" name="圖片 126"/>
            <p:cNvPicPr>
              <a:picLocks noChangeAspect="1"/>
            </p:cNvPicPr>
            <p:nvPr/>
          </p:nvPicPr>
          <p:blipFill>
            <a:blip r:embed="rId9" cstate="email">
              <a:extLst>
                <a:ext uri="{28A0092B-C50C-407E-A947-70E740481C1C}">
                  <a14:useLocalDpi xmlns:a14="http://schemas.microsoft.com/office/drawing/2010/main"/>
                </a:ext>
              </a:extLst>
            </a:blip>
            <a:stretch/>
          </p:blipFill>
          <p:spPr bwMode="auto">
            <a:xfrm>
              <a:off x="7989190" y="1076435"/>
              <a:ext cx="203397" cy="354505"/>
            </a:xfrm>
            <a:prstGeom prst="rect">
              <a:avLst/>
            </a:prstGeom>
          </p:spPr>
        </p:pic>
        <p:sp>
          <p:nvSpPr>
            <p:cNvPr id="33" name="文字方塊 127"/>
            <p:cNvSpPr txBox="1"/>
            <p:nvPr/>
          </p:nvSpPr>
          <p:spPr bwMode="auto">
            <a:xfrm>
              <a:off x="8216475" y="1022855"/>
              <a:ext cx="1052271" cy="461665"/>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en-US" sz="1200" b="1" i="0" u="none" strike="noStrike" cap="none" spc="0" dirty="0">
                  <a:ln>
                    <a:noFill/>
                  </a:ln>
                  <a:solidFill>
                    <a:srgbClr val="00FFFF"/>
                  </a:solidFill>
                  <a:ea typeface="新細明體"/>
                  <a:cs typeface="Arial"/>
                </a:rPr>
                <a:t>Bac Ninh #1</a:t>
              </a:r>
              <a:endParaRPr dirty="0"/>
            </a:p>
            <a:p>
              <a:pPr marL="0" marR="0" lvl="0" indent="0" algn="l" defTabSz="914400">
                <a:lnSpc>
                  <a:spcPct val="100000"/>
                </a:lnSpc>
                <a:spcBef>
                  <a:spcPts val="0"/>
                </a:spcBef>
                <a:spcAft>
                  <a:spcPts val="0"/>
                </a:spcAft>
                <a:buClrTx/>
                <a:buSzTx/>
                <a:buFontTx/>
                <a:buNone/>
                <a:defRPr/>
              </a:pPr>
              <a:r>
                <a:rPr lang="en-US" sz="1200" b="1" i="0" u="none" strike="noStrike" cap="none" spc="0" dirty="0">
                  <a:ln>
                    <a:noFill/>
                  </a:ln>
                  <a:solidFill>
                    <a:srgbClr val="00FFFF"/>
                  </a:solidFill>
                  <a:ea typeface="新細明體"/>
                  <a:cs typeface="Arial"/>
                </a:rPr>
                <a:t>(B Zone)</a:t>
              </a:r>
              <a:endParaRPr dirty="0"/>
            </a:p>
          </p:txBody>
        </p:sp>
      </p:grpSp>
      <p:grpSp>
        <p:nvGrpSpPr>
          <p:cNvPr id="34" name="群組 128"/>
          <p:cNvGrpSpPr/>
          <p:nvPr/>
        </p:nvGrpSpPr>
        <p:grpSpPr bwMode="auto">
          <a:xfrm>
            <a:off x="2943690" y="2811748"/>
            <a:ext cx="1279556" cy="461665"/>
            <a:chOff x="7989190" y="1022855"/>
            <a:chExt cx="1279556" cy="461665"/>
          </a:xfrm>
        </p:grpSpPr>
        <p:pic>
          <p:nvPicPr>
            <p:cNvPr id="35" name="圖片 129"/>
            <p:cNvPicPr>
              <a:picLocks noChangeAspect="1"/>
            </p:cNvPicPr>
            <p:nvPr/>
          </p:nvPicPr>
          <p:blipFill>
            <a:blip r:embed="rId9" cstate="email">
              <a:extLst>
                <a:ext uri="{28A0092B-C50C-407E-A947-70E740481C1C}">
                  <a14:useLocalDpi xmlns:a14="http://schemas.microsoft.com/office/drawing/2010/main"/>
                </a:ext>
              </a:extLst>
            </a:blip>
            <a:stretch/>
          </p:blipFill>
          <p:spPr bwMode="auto">
            <a:xfrm>
              <a:off x="7989190" y="1076435"/>
              <a:ext cx="203397" cy="354505"/>
            </a:xfrm>
            <a:prstGeom prst="rect">
              <a:avLst/>
            </a:prstGeom>
          </p:spPr>
        </p:pic>
        <p:sp>
          <p:nvSpPr>
            <p:cNvPr id="36" name="文字方塊 130"/>
            <p:cNvSpPr txBox="1"/>
            <p:nvPr/>
          </p:nvSpPr>
          <p:spPr bwMode="auto">
            <a:xfrm>
              <a:off x="8216475" y="1022855"/>
              <a:ext cx="1052271" cy="461665"/>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en-US" sz="1200" b="1" i="0" u="none" strike="noStrike" cap="none" spc="0" dirty="0">
                  <a:ln>
                    <a:noFill/>
                  </a:ln>
                  <a:solidFill>
                    <a:srgbClr val="00FFFF"/>
                  </a:solidFill>
                  <a:ea typeface="新細明體"/>
                  <a:cs typeface="Arial"/>
                </a:rPr>
                <a:t>Bac Ninh #2</a:t>
              </a:r>
              <a:endParaRPr dirty="0"/>
            </a:p>
            <a:p>
              <a:pPr marL="0" marR="0" lvl="0" indent="0" algn="l" defTabSz="914400">
                <a:lnSpc>
                  <a:spcPct val="100000"/>
                </a:lnSpc>
                <a:spcBef>
                  <a:spcPts val="0"/>
                </a:spcBef>
                <a:spcAft>
                  <a:spcPts val="0"/>
                </a:spcAft>
                <a:buClrTx/>
                <a:buSzTx/>
                <a:buFontTx/>
                <a:buNone/>
                <a:defRPr/>
              </a:pPr>
              <a:r>
                <a:rPr lang="en-US" sz="1200" b="1" i="0" u="none" strike="noStrike" cap="none" spc="0" dirty="0">
                  <a:ln>
                    <a:noFill/>
                  </a:ln>
                  <a:solidFill>
                    <a:srgbClr val="00FFFF"/>
                  </a:solidFill>
                  <a:ea typeface="新細明體"/>
                  <a:cs typeface="Arial"/>
                </a:rPr>
                <a:t>(C Zone)</a:t>
              </a:r>
              <a:endParaRPr dirty="0"/>
            </a:p>
          </p:txBody>
        </p:sp>
      </p:grpSp>
      <p:grpSp>
        <p:nvGrpSpPr>
          <p:cNvPr id="37" name="群組 131"/>
          <p:cNvGrpSpPr/>
          <p:nvPr/>
        </p:nvGrpSpPr>
        <p:grpSpPr bwMode="auto">
          <a:xfrm>
            <a:off x="2943690" y="4717157"/>
            <a:ext cx="1279556" cy="461665"/>
            <a:chOff x="7989190" y="1022855"/>
            <a:chExt cx="1279556" cy="461665"/>
          </a:xfrm>
        </p:grpSpPr>
        <p:pic>
          <p:nvPicPr>
            <p:cNvPr id="38" name="圖片 132"/>
            <p:cNvPicPr>
              <a:picLocks noChangeAspect="1"/>
            </p:cNvPicPr>
            <p:nvPr/>
          </p:nvPicPr>
          <p:blipFill>
            <a:blip r:embed="rId9" cstate="email">
              <a:extLst>
                <a:ext uri="{28A0092B-C50C-407E-A947-70E740481C1C}">
                  <a14:useLocalDpi xmlns:a14="http://schemas.microsoft.com/office/drawing/2010/main"/>
                </a:ext>
              </a:extLst>
            </a:blip>
            <a:stretch/>
          </p:blipFill>
          <p:spPr bwMode="auto">
            <a:xfrm>
              <a:off x="7989190" y="1076435"/>
              <a:ext cx="203397" cy="354505"/>
            </a:xfrm>
            <a:prstGeom prst="rect">
              <a:avLst/>
            </a:prstGeom>
          </p:spPr>
        </p:pic>
        <p:sp>
          <p:nvSpPr>
            <p:cNvPr id="39" name="文字方塊 133"/>
            <p:cNvSpPr txBox="1"/>
            <p:nvPr/>
          </p:nvSpPr>
          <p:spPr bwMode="auto">
            <a:xfrm>
              <a:off x="8216475" y="1022855"/>
              <a:ext cx="1052271" cy="461665"/>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en-US" sz="1200" b="1" i="0" u="none" strike="noStrike" cap="none" spc="0" dirty="0">
                  <a:ln>
                    <a:noFill/>
                  </a:ln>
                  <a:solidFill>
                    <a:srgbClr val="00FFFF"/>
                  </a:solidFill>
                  <a:ea typeface="新細明體"/>
                  <a:cs typeface="Arial"/>
                </a:rPr>
                <a:t>Bac Ninh #3</a:t>
              </a:r>
              <a:endParaRPr dirty="0"/>
            </a:p>
            <a:p>
              <a:pPr marL="0" marR="0" lvl="0" indent="0" algn="l" defTabSz="914400">
                <a:lnSpc>
                  <a:spcPct val="100000"/>
                </a:lnSpc>
                <a:spcBef>
                  <a:spcPts val="0"/>
                </a:spcBef>
                <a:spcAft>
                  <a:spcPts val="0"/>
                </a:spcAft>
                <a:buClrTx/>
                <a:buSzTx/>
                <a:buFontTx/>
                <a:buNone/>
                <a:defRPr/>
              </a:pPr>
              <a:r>
                <a:rPr lang="en-US" sz="1200" b="1" i="0" u="none" strike="noStrike" cap="none" spc="0" dirty="0">
                  <a:ln>
                    <a:noFill/>
                  </a:ln>
                  <a:solidFill>
                    <a:srgbClr val="00FFFF"/>
                  </a:solidFill>
                  <a:ea typeface="新細明體"/>
                  <a:cs typeface="Arial"/>
                </a:rPr>
                <a:t>(BN3 Zone)</a:t>
              </a:r>
              <a:endParaRPr dirty="0"/>
            </a:p>
          </p:txBody>
        </p:sp>
      </p:grpSp>
      <p:sp>
        <p:nvSpPr>
          <p:cNvPr id="40" name="文字方塊 135"/>
          <p:cNvSpPr txBox="1"/>
          <p:nvPr/>
        </p:nvSpPr>
        <p:spPr bwMode="auto">
          <a:xfrm>
            <a:off x="6119704" y="3500549"/>
            <a:ext cx="1973534" cy="1092607"/>
          </a:xfrm>
          <a:prstGeom prst="rect">
            <a:avLst/>
          </a:prstGeom>
          <a:noFill/>
        </p:spPr>
        <p:txBody>
          <a:bodyPr wrap="square">
            <a:spAutoFit/>
          </a:bodyPr>
          <a:lstStyle/>
          <a:p>
            <a:pPr marL="285750" marR="0" lvl="0" indent="-285750" algn="l" defTabSz="685783">
              <a:lnSpc>
                <a:spcPct val="100000"/>
              </a:lnSpc>
              <a:spcBef>
                <a:spcPts val="0"/>
              </a:spcBef>
              <a:spcAft>
                <a:spcPts val="600"/>
              </a:spcAft>
              <a:buClrTx/>
              <a:buSzTx/>
              <a:buFont typeface="Arial"/>
              <a:buChar char="•"/>
              <a:defRPr/>
            </a:pPr>
            <a:r>
              <a:rPr lang="en-US" sz="1100" b="0" i="0" u="none" strike="noStrike" cap="none" spc="0" dirty="0">
                <a:ln>
                  <a:noFill/>
                </a:ln>
                <a:solidFill>
                  <a:prstClr val="white"/>
                </a:solidFill>
                <a:ea typeface="STHeiti"/>
                <a:cs typeface="Arial"/>
              </a:rPr>
              <a:t>Low inflation and </a:t>
            </a:r>
            <a:endParaRPr lang="en-US" sz="1100" dirty="0">
              <a:solidFill>
                <a:prstClr val="white"/>
              </a:solidFill>
              <a:ea typeface="STHeiti"/>
              <a:cs typeface="Arial"/>
            </a:endParaRPr>
          </a:p>
          <a:p>
            <a:pPr marR="0" lvl="0" algn="l" defTabSz="685783">
              <a:lnSpc>
                <a:spcPct val="100000"/>
              </a:lnSpc>
              <a:spcBef>
                <a:spcPts val="0"/>
              </a:spcBef>
              <a:spcAft>
                <a:spcPts val="600"/>
              </a:spcAft>
              <a:buClrTx/>
              <a:buSzTx/>
              <a:defRPr/>
            </a:pPr>
            <a:r>
              <a:rPr lang="zh-TW" altLang="en-US" sz="1100" b="0" i="0" u="none" strike="noStrike" cap="none" spc="0" dirty="0">
                <a:ln>
                  <a:noFill/>
                </a:ln>
                <a:solidFill>
                  <a:prstClr val="white"/>
                </a:solidFill>
                <a:ea typeface="STHeiti"/>
                <a:cs typeface="Arial"/>
              </a:rPr>
              <a:t>       </a:t>
            </a:r>
            <a:r>
              <a:rPr lang="en-US" sz="1100" b="0" i="0" u="none" strike="noStrike" cap="none" spc="0" dirty="0">
                <a:ln>
                  <a:noFill/>
                </a:ln>
                <a:solidFill>
                  <a:srgbClr val="00FFFF"/>
                </a:solidFill>
                <a:ea typeface="STHeiti"/>
                <a:cs typeface="Arial"/>
              </a:rPr>
              <a:t>continuously GDP growth</a:t>
            </a:r>
            <a:endParaRPr dirty="0"/>
          </a:p>
          <a:p>
            <a:pPr marL="285750" marR="0" lvl="0" indent="-285750" algn="l" defTabSz="685783">
              <a:lnSpc>
                <a:spcPct val="100000"/>
              </a:lnSpc>
              <a:spcBef>
                <a:spcPts val="0"/>
              </a:spcBef>
              <a:spcAft>
                <a:spcPts val="600"/>
              </a:spcAft>
              <a:buClrTx/>
              <a:buSzTx/>
              <a:buFont typeface="Arial"/>
              <a:buChar char="•"/>
              <a:defRPr/>
            </a:pPr>
            <a:r>
              <a:rPr lang="en-US" sz="1100" b="0" i="0" u="none" strike="noStrike" cap="none" spc="0" dirty="0">
                <a:ln>
                  <a:noFill/>
                </a:ln>
                <a:solidFill>
                  <a:srgbClr val="00FFFF"/>
                </a:solidFill>
                <a:ea typeface="STHeiti"/>
                <a:cs typeface="Arial"/>
              </a:rPr>
              <a:t>Strong FDI inflows </a:t>
            </a:r>
            <a:r>
              <a:rPr lang="en-US" sz="1100" b="0" i="0" u="none" strike="noStrike" cap="none" spc="0" dirty="0">
                <a:ln>
                  <a:noFill/>
                </a:ln>
                <a:solidFill>
                  <a:prstClr val="white"/>
                </a:solidFill>
                <a:ea typeface="STHeiti"/>
                <a:cs typeface="Arial"/>
              </a:rPr>
              <a:t>and strong manufacturing </a:t>
            </a:r>
            <a:r>
              <a:rPr lang="en-US" sz="1100" b="0" i="0" u="none" strike="noStrike" cap="none" spc="0" dirty="0" smtClean="0">
                <a:ln>
                  <a:noFill/>
                </a:ln>
                <a:solidFill>
                  <a:prstClr val="white"/>
                </a:solidFill>
                <a:ea typeface="STHeiti"/>
                <a:cs typeface="Arial"/>
              </a:rPr>
              <a:t>sector </a:t>
            </a:r>
            <a:endParaRPr dirty="0"/>
          </a:p>
        </p:txBody>
      </p:sp>
      <p:sp>
        <p:nvSpPr>
          <p:cNvPr id="41" name="標題 22"/>
          <p:cNvSpPr txBox="1">
            <a:spLocks noChangeArrowheads="1"/>
          </p:cNvSpPr>
          <p:nvPr/>
        </p:nvSpPr>
        <p:spPr bwMode="auto">
          <a:xfrm>
            <a:off x="129658" y="5703"/>
            <a:ext cx="10385133" cy="63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CN"/>
            </a:defPPr>
            <a:lvl1pPr defTabSz="912813">
              <a:lnSpc>
                <a:spcPct val="90000"/>
              </a:lnSpc>
              <a:spcBef>
                <a:spcPct val="0"/>
              </a:spcBef>
              <a:buFontTx/>
              <a:buNone/>
              <a:defRPr sz="3000" b="1">
                <a:solidFill>
                  <a:prstClr val="white"/>
                </a:solidFill>
                <a:latin typeface="Tahoma" pitchFamily="34" charset="0"/>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r>
              <a:rPr lang="en-US" altLang="zh-TW" dirty="0">
                <a:latin typeface="Calibri Light (Headings)"/>
              </a:rPr>
              <a:t>F</a:t>
            </a:r>
            <a:r>
              <a:rPr lang="en-US" altLang="zh-CN" dirty="0">
                <a:latin typeface="Calibri Light (Headings)"/>
              </a:rPr>
              <a:t>ii in Vietnam</a:t>
            </a:r>
            <a:r>
              <a:rPr lang="en-US" altLang="zh-TW" dirty="0">
                <a:latin typeface="Calibri Light (Headings)"/>
              </a:rPr>
              <a:t> - Bac Ninh &amp; Bac Giang Campus</a:t>
            </a:r>
            <a:endParaRPr lang="zh-TW" altLang="en-US" dirty="0">
              <a:latin typeface="Calibri Light (Headings)"/>
            </a:endParaRPr>
          </a:p>
        </p:txBody>
      </p:sp>
      <p:sp>
        <p:nvSpPr>
          <p:cNvPr id="44" name="Rounded Rectangle 43"/>
          <p:cNvSpPr/>
          <p:nvPr/>
        </p:nvSpPr>
        <p:spPr>
          <a:xfrm>
            <a:off x="7989190" y="4520349"/>
            <a:ext cx="4100029" cy="1912952"/>
          </a:xfrm>
          <a:prstGeom prst="roundRect">
            <a:avLst/>
          </a:prstGeom>
          <a:noFill/>
          <a:ln w="19050">
            <a:solidFill>
              <a:srgbClr val="FFC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文字方塊 90"/>
          <p:cNvSpPr txBox="1"/>
          <p:nvPr/>
        </p:nvSpPr>
        <p:spPr bwMode="auto">
          <a:xfrm>
            <a:off x="4334150" y="4867551"/>
            <a:ext cx="2671592" cy="83099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marR="0" lvl="0" indent="0">
              <a:lnSpc>
                <a:spcPct val="100000"/>
              </a:lnSpc>
              <a:spcBef>
                <a:spcPts val="0"/>
              </a:spcBef>
              <a:spcAft>
                <a:spcPts val="0"/>
              </a:spcAft>
              <a:buClrTx/>
              <a:buSzTx/>
              <a:buFontTx/>
              <a:buNone/>
              <a:defRPr sz="1200" b="1" i="0" u="none" strike="noStrike" cap="none" spc="0">
                <a:ln>
                  <a:noFill/>
                </a:ln>
                <a:solidFill>
                  <a:srgbClr val="00FFFF"/>
                </a:solidFill>
                <a:ea typeface="新細明體"/>
                <a:cs typeface="Arial"/>
              </a:defRPr>
            </a:lvl1pPr>
          </a:lstStyle>
          <a:p>
            <a:r>
              <a:rPr lang="en-US" u="sng" dirty="0">
                <a:solidFill>
                  <a:srgbClr val="FFFF00"/>
                </a:solidFill>
              </a:rPr>
              <a:t>Fii Vietnam</a:t>
            </a:r>
            <a:r>
              <a:rPr lang="en-US" u="sng" dirty="0"/>
              <a:t> </a:t>
            </a:r>
            <a:r>
              <a:rPr lang="en-US" u="sng" dirty="0" smtClean="0"/>
              <a:t>Over View</a:t>
            </a:r>
            <a:endParaRPr u="sng" dirty="0"/>
          </a:p>
          <a:p>
            <a:r>
              <a:rPr lang="en-US" dirty="0"/>
              <a:t>Operating Land Area </a:t>
            </a:r>
            <a:r>
              <a:rPr lang="en-US" dirty="0">
                <a:solidFill>
                  <a:srgbClr val="FFFF00"/>
                </a:solidFill>
              </a:rPr>
              <a:t>587,000m2</a:t>
            </a:r>
            <a:r>
              <a:rPr lang="en-US" dirty="0"/>
              <a:t> with total of </a:t>
            </a:r>
            <a:r>
              <a:rPr lang="en-US" dirty="0">
                <a:solidFill>
                  <a:srgbClr val="FFFF00"/>
                </a:solidFill>
              </a:rPr>
              <a:t>32 </a:t>
            </a:r>
            <a:r>
              <a:rPr lang="en-US" dirty="0"/>
              <a:t>buildings</a:t>
            </a:r>
            <a:r>
              <a:rPr lang="en-US" dirty="0">
                <a:solidFill>
                  <a:srgbClr val="FFFF00"/>
                </a:solidFill>
              </a:rPr>
              <a:t> </a:t>
            </a:r>
            <a:r>
              <a:rPr lang="en-US" dirty="0"/>
              <a:t>and </a:t>
            </a:r>
            <a:r>
              <a:rPr lang="en-US" altLang="en-US" dirty="0">
                <a:solidFill>
                  <a:srgbClr val="FFFF00"/>
                </a:solidFill>
                <a:sym typeface="Microsoft YaHei" panose="020B0503020204020204" pitchFamily="34" charset="-122"/>
              </a:rPr>
              <a:t>26,863</a:t>
            </a:r>
            <a:r>
              <a:rPr lang="en-US" altLang="en-US" dirty="0">
                <a:sym typeface="Microsoft YaHei" panose="020B0503020204020204" pitchFamily="34" charset="-122"/>
              </a:rPr>
              <a:t> active</a:t>
            </a:r>
            <a:r>
              <a:rPr lang="en-US" altLang="en-US" dirty="0">
                <a:solidFill>
                  <a:srgbClr val="FFFF00"/>
                </a:solidFill>
                <a:sym typeface="Microsoft YaHei" panose="020B0503020204020204" pitchFamily="34" charset="-122"/>
              </a:rPr>
              <a:t> </a:t>
            </a:r>
            <a:r>
              <a:rPr lang="en-US" altLang="en-US" dirty="0">
                <a:sym typeface="Microsoft YaHei" panose="020B0503020204020204" pitchFamily="34" charset="-122"/>
              </a:rPr>
              <a:t>personnel</a:t>
            </a:r>
          </a:p>
        </p:txBody>
      </p:sp>
      <p:sp>
        <p:nvSpPr>
          <p:cNvPr id="45" name="文字方塊 90"/>
          <p:cNvSpPr txBox="1"/>
          <p:nvPr/>
        </p:nvSpPr>
        <p:spPr bwMode="auto">
          <a:xfrm>
            <a:off x="3138766" y="5726258"/>
            <a:ext cx="2361492" cy="83099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marR="0" lvl="0" indent="0">
              <a:lnSpc>
                <a:spcPct val="100000"/>
              </a:lnSpc>
              <a:spcBef>
                <a:spcPts val="0"/>
              </a:spcBef>
              <a:spcAft>
                <a:spcPts val="0"/>
              </a:spcAft>
              <a:buClrTx/>
              <a:buSzTx/>
              <a:buFontTx/>
              <a:buNone/>
              <a:defRPr sz="1200" b="1" i="0" u="none" strike="noStrike" cap="none" spc="0">
                <a:ln>
                  <a:noFill/>
                </a:ln>
                <a:solidFill>
                  <a:srgbClr val="00FFFF"/>
                </a:solidFill>
                <a:ea typeface="新細明體"/>
                <a:cs typeface="Aria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u="sng" dirty="0">
                <a:solidFill>
                  <a:srgbClr val="FFFF00"/>
                </a:solidFill>
              </a:rPr>
              <a:t>Bac Ninh Plant </a:t>
            </a:r>
            <a:r>
              <a:rPr lang="en-US" u="sng" dirty="0"/>
              <a:t>Over View</a:t>
            </a:r>
            <a:endParaRPr u="sng" dirty="0"/>
          </a:p>
          <a:p>
            <a:r>
              <a:rPr lang="en-US" dirty="0"/>
              <a:t>Operating Land Area </a:t>
            </a:r>
            <a:r>
              <a:rPr lang="en-US" dirty="0">
                <a:solidFill>
                  <a:srgbClr val="FFFF00"/>
                </a:solidFill>
              </a:rPr>
              <a:t>152,000m2 </a:t>
            </a:r>
          </a:p>
          <a:p>
            <a:r>
              <a:rPr lang="en-US" dirty="0">
                <a:solidFill>
                  <a:srgbClr val="FFFF00"/>
                </a:solidFill>
              </a:rPr>
              <a:t>9</a:t>
            </a:r>
            <a:r>
              <a:rPr lang="en-US" dirty="0"/>
              <a:t> buildings</a:t>
            </a:r>
          </a:p>
          <a:p>
            <a:r>
              <a:rPr lang="en-US" altLang="en-US" dirty="0">
                <a:solidFill>
                  <a:srgbClr val="FFFF00"/>
                </a:solidFill>
                <a:sym typeface="Microsoft YaHei" panose="020B0503020204020204" pitchFamily="34" charset="-122"/>
              </a:rPr>
              <a:t>6,096 </a:t>
            </a:r>
            <a:r>
              <a:rPr lang="en-US" altLang="en-US" dirty="0">
                <a:sym typeface="Microsoft YaHei" panose="020B0503020204020204" pitchFamily="34" charset="-122"/>
              </a:rPr>
              <a:t>active personnel</a:t>
            </a:r>
          </a:p>
        </p:txBody>
      </p:sp>
      <p:sp>
        <p:nvSpPr>
          <p:cNvPr id="46" name="文字方塊 90"/>
          <p:cNvSpPr txBox="1"/>
          <p:nvPr/>
        </p:nvSpPr>
        <p:spPr bwMode="auto">
          <a:xfrm>
            <a:off x="5513584" y="5717867"/>
            <a:ext cx="2283825" cy="83099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zh-TW"/>
            </a:defPPr>
            <a:lvl1pPr marR="0" lvl="0" indent="0">
              <a:lnSpc>
                <a:spcPct val="100000"/>
              </a:lnSpc>
              <a:spcBef>
                <a:spcPts val="0"/>
              </a:spcBef>
              <a:spcAft>
                <a:spcPts val="0"/>
              </a:spcAft>
              <a:buClrTx/>
              <a:buSzTx/>
              <a:buFontTx/>
              <a:buNone/>
              <a:defRPr sz="1200" b="1" i="0" u="none" strike="noStrike" cap="none" spc="0">
                <a:ln>
                  <a:noFill/>
                </a:ln>
                <a:solidFill>
                  <a:srgbClr val="00FFFF"/>
                </a:solidFill>
                <a:ea typeface="新細明體"/>
                <a:cs typeface="Aria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u="sng" dirty="0">
                <a:solidFill>
                  <a:srgbClr val="FFFF00"/>
                </a:solidFill>
              </a:rPr>
              <a:t>Bac Giang Plant </a:t>
            </a:r>
            <a:r>
              <a:rPr lang="en-US" u="sng" dirty="0"/>
              <a:t>Over View</a:t>
            </a:r>
          </a:p>
          <a:p>
            <a:r>
              <a:rPr lang="en-US" dirty="0"/>
              <a:t>Operating Land Area </a:t>
            </a:r>
            <a:r>
              <a:rPr lang="en-US" dirty="0">
                <a:solidFill>
                  <a:srgbClr val="FFFF00"/>
                </a:solidFill>
              </a:rPr>
              <a:t>435,000m2 </a:t>
            </a:r>
            <a:endParaRPr lang="en-US" dirty="0" smtClean="0">
              <a:solidFill>
                <a:srgbClr val="FFFF00"/>
              </a:solidFill>
            </a:endParaRPr>
          </a:p>
          <a:p>
            <a:r>
              <a:rPr lang="en-US" dirty="0" smtClean="0">
                <a:solidFill>
                  <a:srgbClr val="FFFF00"/>
                </a:solidFill>
              </a:rPr>
              <a:t>23 </a:t>
            </a:r>
            <a:r>
              <a:rPr lang="en-US" dirty="0"/>
              <a:t>buildings</a:t>
            </a:r>
          </a:p>
          <a:p>
            <a:r>
              <a:rPr lang="en-US" altLang="en-US" dirty="0">
                <a:solidFill>
                  <a:srgbClr val="FFFF00"/>
                </a:solidFill>
                <a:sym typeface="Microsoft YaHei" panose="020B0503020204020204" pitchFamily="34" charset="-122"/>
              </a:rPr>
              <a:t>20,767</a:t>
            </a:r>
            <a:r>
              <a:rPr lang="en-US" altLang="en-US" dirty="0">
                <a:sym typeface="Microsoft YaHei" panose="020B0503020204020204" pitchFamily="34" charset="-122"/>
              </a:rPr>
              <a:t> active personnel</a:t>
            </a:r>
          </a:p>
        </p:txBody>
      </p:sp>
    </p:spTree>
    <p:extLst>
      <p:ext uri="{BB962C8B-B14F-4D97-AF65-F5344CB8AC3E}">
        <p14:creationId xmlns:p14="http://schemas.microsoft.com/office/powerpoint/2010/main" val="17156290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ChangeArrowheads="1"/>
          </p:cNvSpPr>
          <p:nvPr/>
        </p:nvSpPr>
        <p:spPr bwMode="auto">
          <a:xfrm>
            <a:off x="4591411" y="3583219"/>
            <a:ext cx="7395067" cy="1431161"/>
          </a:xfrm>
          <a:prstGeom prst="rect">
            <a:avLst/>
          </a:prstGeom>
          <a:noFill/>
          <a:ln w="9525">
            <a:noFill/>
            <a:miter lim="800000"/>
            <a:headEnd/>
            <a:tailEnd/>
          </a:ln>
        </p:spPr>
        <p:txBody>
          <a:bodyPr wrap="square">
            <a:spAutoFit/>
          </a:bodyPr>
          <a:lstStyle/>
          <a:p>
            <a:pPr marL="285750" indent="-285750">
              <a:spcBef>
                <a:spcPts val="600"/>
              </a:spcBef>
              <a:buFont typeface="Wingdings" panose="05000000000000000000" pitchFamily="2" charset="2"/>
              <a:buChar char="ü"/>
            </a:pPr>
            <a:r>
              <a:rPr lang="en-US" altLang="zh-TW" b="1" dirty="0">
                <a:solidFill>
                  <a:srgbClr val="FFC000"/>
                </a:solidFill>
              </a:rPr>
              <a:t>Key Data:</a:t>
            </a:r>
          </a:p>
          <a:p>
            <a:pPr marL="342900" indent="-342900">
              <a:spcBef>
                <a:spcPts val="600"/>
              </a:spcBef>
              <a:buFont typeface="Arial" panose="020B0604020202020204" pitchFamily="34" charset="0"/>
              <a:buChar char="•"/>
            </a:pPr>
            <a:r>
              <a:rPr lang="en-US" altLang="zh-TW" b="1" dirty="0">
                <a:solidFill>
                  <a:schemeClr val="bg1"/>
                </a:solidFill>
              </a:rPr>
              <a:t>Age: </a:t>
            </a:r>
            <a:r>
              <a:rPr lang="en-US" altLang="zh-TW" dirty="0" smtClean="0">
                <a:solidFill>
                  <a:schemeClr val="bg1"/>
                </a:solidFill>
              </a:rPr>
              <a:t>workforce </a:t>
            </a:r>
            <a:r>
              <a:rPr lang="en-US" altLang="zh-TW" dirty="0">
                <a:solidFill>
                  <a:schemeClr val="bg1"/>
                </a:solidFill>
              </a:rPr>
              <a:t>staff, </a:t>
            </a:r>
            <a:r>
              <a:rPr lang="en-US" altLang="zh-TW" b="1" dirty="0" smtClean="0">
                <a:solidFill>
                  <a:srgbClr val="FFC000"/>
                </a:solidFill>
              </a:rPr>
              <a:t>74%</a:t>
            </a:r>
            <a:r>
              <a:rPr lang="en-US" altLang="zh-TW" dirty="0" smtClean="0">
                <a:solidFill>
                  <a:schemeClr val="bg1"/>
                </a:solidFill>
              </a:rPr>
              <a:t> under 30 years </a:t>
            </a:r>
            <a:r>
              <a:rPr lang="en-US" altLang="zh-TW" dirty="0">
                <a:solidFill>
                  <a:schemeClr val="bg1"/>
                </a:solidFill>
              </a:rPr>
              <a:t>old</a:t>
            </a:r>
          </a:p>
          <a:p>
            <a:pPr marL="342900" indent="-342900">
              <a:spcBef>
                <a:spcPts val="600"/>
              </a:spcBef>
              <a:buFont typeface="Arial" panose="020B0604020202020204" pitchFamily="34" charset="0"/>
              <a:buChar char="•"/>
            </a:pPr>
            <a:r>
              <a:rPr lang="en-US" altLang="zh-TW" b="1" dirty="0">
                <a:solidFill>
                  <a:schemeClr val="bg1"/>
                </a:solidFill>
              </a:rPr>
              <a:t>Gender: </a:t>
            </a:r>
            <a:r>
              <a:rPr lang="en-US" altLang="zh-TW" dirty="0" smtClean="0">
                <a:solidFill>
                  <a:schemeClr val="bg1"/>
                </a:solidFill>
              </a:rPr>
              <a:t>Female vs. Male </a:t>
            </a:r>
            <a:r>
              <a:rPr lang="en-US" altLang="zh-TW" dirty="0">
                <a:solidFill>
                  <a:schemeClr val="bg1"/>
                </a:solidFill>
              </a:rPr>
              <a:t>is </a:t>
            </a:r>
            <a:r>
              <a:rPr lang="en-US" altLang="zh-TW" b="1" dirty="0">
                <a:solidFill>
                  <a:srgbClr val="FFC000"/>
                </a:solidFill>
              </a:rPr>
              <a:t>50% : 50%</a:t>
            </a:r>
          </a:p>
          <a:p>
            <a:pPr marL="342900" indent="-342900">
              <a:spcBef>
                <a:spcPts val="600"/>
              </a:spcBef>
              <a:buFont typeface="Arial" panose="020B0604020202020204" pitchFamily="34" charset="0"/>
              <a:buChar char="•"/>
            </a:pPr>
            <a:r>
              <a:rPr lang="en-US" altLang="zh-TW" b="1" dirty="0">
                <a:solidFill>
                  <a:schemeClr val="bg1"/>
                </a:solidFill>
              </a:rPr>
              <a:t>Education: </a:t>
            </a:r>
            <a:r>
              <a:rPr lang="en-US" altLang="zh-TW" b="1" dirty="0" smtClean="0">
                <a:solidFill>
                  <a:srgbClr val="FFC000"/>
                </a:solidFill>
              </a:rPr>
              <a:t>18.3%</a:t>
            </a:r>
            <a:r>
              <a:rPr lang="en-US" altLang="zh-TW" b="1" dirty="0" smtClean="0">
                <a:solidFill>
                  <a:schemeClr val="bg1"/>
                </a:solidFill>
              </a:rPr>
              <a:t> m</a:t>
            </a:r>
            <a:r>
              <a:rPr lang="en-US" altLang="zh-TW" dirty="0" smtClean="0">
                <a:solidFill>
                  <a:schemeClr val="bg1"/>
                </a:solidFill>
              </a:rPr>
              <a:t>ajor </a:t>
            </a:r>
            <a:r>
              <a:rPr lang="en-US" altLang="zh-TW" dirty="0">
                <a:solidFill>
                  <a:schemeClr val="bg1"/>
                </a:solidFill>
              </a:rPr>
              <a:t>engineers and office staff hold </a:t>
            </a:r>
            <a:r>
              <a:rPr lang="en-US" altLang="zh-TW" dirty="0" smtClean="0">
                <a:solidFill>
                  <a:schemeClr val="bg1"/>
                </a:solidFill>
              </a:rPr>
              <a:t>College’s </a:t>
            </a:r>
            <a:r>
              <a:rPr lang="en-US" altLang="zh-TW" dirty="0">
                <a:solidFill>
                  <a:schemeClr val="bg1"/>
                </a:solidFill>
              </a:rPr>
              <a:t>degree</a:t>
            </a:r>
          </a:p>
        </p:txBody>
      </p:sp>
      <p:sp>
        <p:nvSpPr>
          <p:cNvPr id="9" name="TextBox 7"/>
          <p:cNvSpPr txBox="1">
            <a:spLocks noChangeArrowheads="1"/>
          </p:cNvSpPr>
          <p:nvPr/>
        </p:nvSpPr>
        <p:spPr bwMode="auto">
          <a:xfrm>
            <a:off x="514325" y="935161"/>
            <a:ext cx="3674106" cy="1323975"/>
          </a:xfrm>
          <a:prstGeom prst="rect">
            <a:avLst/>
          </a:prstGeom>
          <a:noFill/>
          <a:ln w="9525">
            <a:noFill/>
            <a:miter lim="800000"/>
            <a:headEnd/>
            <a:tailEnd/>
          </a:ln>
        </p:spPr>
        <p:txBody>
          <a:bodyPr wrap="none">
            <a:spAutoFit/>
          </a:bodyPr>
          <a:lstStyle/>
          <a:p>
            <a:pPr>
              <a:spcBef>
                <a:spcPct val="50000"/>
              </a:spcBef>
            </a:pPr>
            <a:r>
              <a:rPr lang="en-US" altLang="zh-TW" sz="2000" dirty="0">
                <a:solidFill>
                  <a:schemeClr val="bg1"/>
                </a:solidFill>
              </a:rPr>
              <a:t>Total Employees : </a:t>
            </a:r>
            <a:r>
              <a:rPr lang="en-US" altLang="zh-TW" sz="2000" b="1" dirty="0" smtClean="0">
                <a:solidFill>
                  <a:srgbClr val="FFC000"/>
                </a:solidFill>
              </a:rPr>
              <a:t>26,863</a:t>
            </a:r>
            <a:r>
              <a:rPr lang="en-US" altLang="zh-TW" sz="2000" dirty="0" smtClean="0">
                <a:solidFill>
                  <a:schemeClr val="bg1"/>
                </a:solidFill>
              </a:rPr>
              <a:t>  </a:t>
            </a:r>
            <a:r>
              <a:rPr lang="en-US" altLang="zh-TW" sz="2000" dirty="0">
                <a:solidFill>
                  <a:schemeClr val="bg1"/>
                </a:solidFill>
              </a:rPr>
              <a:t>people:</a:t>
            </a:r>
          </a:p>
          <a:p>
            <a:pPr marL="342900" indent="-342900">
              <a:spcBef>
                <a:spcPct val="50000"/>
              </a:spcBef>
              <a:buFont typeface="Wingdings" panose="05000000000000000000" pitchFamily="2" charset="2"/>
              <a:buChar char="q"/>
            </a:pPr>
            <a:r>
              <a:rPr lang="en-US" altLang="zh-TW" sz="2000" dirty="0">
                <a:solidFill>
                  <a:schemeClr val="bg1"/>
                </a:solidFill>
              </a:rPr>
              <a:t>Bac Ninh Site:  </a:t>
            </a:r>
            <a:r>
              <a:rPr lang="en-US" altLang="zh-TW" dirty="0" smtClean="0">
                <a:solidFill>
                  <a:schemeClr val="bg1"/>
                </a:solidFill>
              </a:rPr>
              <a:t>6,096 </a:t>
            </a:r>
            <a:r>
              <a:rPr lang="en-US" altLang="zh-TW" sz="2000" dirty="0">
                <a:solidFill>
                  <a:schemeClr val="bg1"/>
                </a:solidFill>
              </a:rPr>
              <a:t>people</a:t>
            </a:r>
          </a:p>
          <a:p>
            <a:pPr marL="342900" indent="-342900">
              <a:spcBef>
                <a:spcPct val="50000"/>
              </a:spcBef>
              <a:buFont typeface="Wingdings" panose="05000000000000000000" pitchFamily="2" charset="2"/>
              <a:buChar char="q"/>
            </a:pPr>
            <a:r>
              <a:rPr lang="en-US" altLang="zh-TW" sz="2000" dirty="0">
                <a:solidFill>
                  <a:schemeClr val="bg1"/>
                </a:solidFill>
              </a:rPr>
              <a:t>Bac Giang Site: </a:t>
            </a:r>
            <a:r>
              <a:rPr lang="en-US" altLang="zh-TW" dirty="0" smtClean="0">
                <a:solidFill>
                  <a:schemeClr val="bg1"/>
                </a:solidFill>
              </a:rPr>
              <a:t>20,767</a:t>
            </a:r>
            <a:r>
              <a:rPr lang="en-US" altLang="zh-TW" sz="2000" dirty="0" smtClean="0">
                <a:solidFill>
                  <a:schemeClr val="bg1"/>
                </a:solidFill>
              </a:rPr>
              <a:t> </a:t>
            </a:r>
            <a:r>
              <a:rPr lang="en-US" altLang="zh-TW" sz="2000" dirty="0">
                <a:solidFill>
                  <a:schemeClr val="bg1"/>
                </a:solidFill>
              </a:rPr>
              <a:t>people</a:t>
            </a:r>
          </a:p>
        </p:txBody>
      </p:sp>
      <p:graphicFrame>
        <p:nvGraphicFramePr>
          <p:cNvPr id="10" name="Chart 9">
            <a:extLst>
              <a:ext uri="{FF2B5EF4-FFF2-40B4-BE49-F238E27FC236}">
                <a16:creationId xmlns:a16="http://schemas.microsoft.com/office/drawing/2014/main" id="{3EB6680C-3812-4F82-A3D8-AF39784F1BBB}"/>
              </a:ext>
            </a:extLst>
          </p:cNvPr>
          <p:cNvGraphicFramePr/>
          <p:nvPr>
            <p:extLst/>
          </p:nvPr>
        </p:nvGraphicFramePr>
        <p:xfrm>
          <a:off x="7706796" y="249360"/>
          <a:ext cx="4024313" cy="26955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F8EFB6D8-ADEB-4FEE-AEDB-C26A1DDCB040}"/>
              </a:ext>
            </a:extLst>
          </p:cNvPr>
          <p:cNvGraphicFramePr/>
          <p:nvPr>
            <p:extLst/>
          </p:nvPr>
        </p:nvGraphicFramePr>
        <p:xfrm>
          <a:off x="3807425" y="1450418"/>
          <a:ext cx="4470400" cy="26098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1438F060-3C4A-4C3B-8FA3-969331B55535}"/>
              </a:ext>
            </a:extLst>
          </p:cNvPr>
          <p:cNvGraphicFramePr/>
          <p:nvPr>
            <p:extLst/>
          </p:nvPr>
        </p:nvGraphicFramePr>
        <p:xfrm>
          <a:off x="-1089798" y="2616017"/>
          <a:ext cx="5681209" cy="3457575"/>
        </p:xfrm>
        <a:graphic>
          <a:graphicData uri="http://schemas.openxmlformats.org/drawingml/2006/chart">
            <c:chart xmlns:c="http://schemas.openxmlformats.org/drawingml/2006/chart" xmlns:r="http://schemas.openxmlformats.org/officeDocument/2006/relationships" r:id="rId4"/>
          </a:graphicData>
        </a:graphic>
      </p:graphicFrame>
      <p:sp>
        <p:nvSpPr>
          <p:cNvPr id="13" name="矩形 1">
            <a:extLst>
              <a:ext uri="{FF2B5EF4-FFF2-40B4-BE49-F238E27FC236}">
                <a16:creationId xmlns:a16="http://schemas.microsoft.com/office/drawing/2014/main" id="{7393AD0C-6950-8A9F-BB7B-BB2BED5F9BB1}"/>
              </a:ext>
            </a:extLst>
          </p:cNvPr>
          <p:cNvSpPr/>
          <p:nvPr/>
        </p:nvSpPr>
        <p:spPr>
          <a:xfrm>
            <a:off x="4591411" y="4995019"/>
            <a:ext cx="6999735" cy="15736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ü"/>
            </a:pPr>
            <a:r>
              <a:rPr lang="en-US" altLang="zh-TW" b="1" dirty="0">
                <a:solidFill>
                  <a:srgbClr val="FFC000"/>
                </a:solidFill>
              </a:rPr>
              <a:t>Working Hour for VN factory:</a:t>
            </a:r>
          </a:p>
          <a:p>
            <a:pPr marL="285750" indent="-285750">
              <a:buFont typeface="Arial" panose="020B0604020202020204" pitchFamily="34" charset="0"/>
              <a:buChar char="•"/>
            </a:pPr>
            <a:r>
              <a:rPr lang="en-US" altLang="zh-TW" b="1" dirty="0">
                <a:solidFill>
                  <a:schemeClr val="bg1"/>
                </a:solidFill>
              </a:rPr>
              <a:t>Day shift:</a:t>
            </a:r>
            <a:r>
              <a:rPr lang="en-US" altLang="zh-TW" dirty="0">
                <a:solidFill>
                  <a:schemeClr val="bg1"/>
                </a:solidFill>
              </a:rPr>
              <a:t> 07:30-16:15 Overtime 16:30-18:30</a:t>
            </a:r>
          </a:p>
          <a:p>
            <a:pPr marL="285750" indent="-285750">
              <a:buFont typeface="Arial" panose="020B0604020202020204" pitchFamily="34" charset="0"/>
              <a:buChar char="•"/>
            </a:pPr>
            <a:r>
              <a:rPr lang="en-US" altLang="zh-TW" b="1" dirty="0">
                <a:solidFill>
                  <a:schemeClr val="bg1"/>
                </a:solidFill>
              </a:rPr>
              <a:t>Night shift:</a:t>
            </a:r>
            <a:r>
              <a:rPr lang="en-US" altLang="zh-TW" dirty="0">
                <a:solidFill>
                  <a:schemeClr val="bg1"/>
                </a:solidFill>
              </a:rPr>
              <a:t> 19:30-04:05</a:t>
            </a:r>
            <a:r>
              <a:rPr lang="zh-TW" altLang="en-US" dirty="0">
                <a:solidFill>
                  <a:schemeClr val="bg1"/>
                </a:solidFill>
              </a:rPr>
              <a:t> </a:t>
            </a:r>
            <a:r>
              <a:rPr lang="en-US" altLang="zh-TW" dirty="0">
                <a:solidFill>
                  <a:schemeClr val="bg1"/>
                </a:solidFill>
              </a:rPr>
              <a:t>Overtime</a:t>
            </a:r>
            <a:r>
              <a:rPr lang="zh-TW" altLang="en-US" dirty="0">
                <a:solidFill>
                  <a:schemeClr val="bg1"/>
                </a:solidFill>
              </a:rPr>
              <a:t> </a:t>
            </a:r>
            <a:r>
              <a:rPr lang="en-US" altLang="zh-TW" dirty="0">
                <a:solidFill>
                  <a:schemeClr val="bg1"/>
                </a:solidFill>
              </a:rPr>
              <a:t>04:15-06:15</a:t>
            </a:r>
          </a:p>
          <a:p>
            <a:pPr marL="285750" indent="-285750">
              <a:buFont typeface="Arial" panose="020B0604020202020204" pitchFamily="34" charset="0"/>
              <a:buChar char="•"/>
            </a:pPr>
            <a:r>
              <a:rPr lang="en-US" altLang="zh-TW" b="1" dirty="0">
                <a:solidFill>
                  <a:schemeClr val="bg1"/>
                </a:solidFill>
              </a:rPr>
              <a:t>Launch/Dinner Break:</a:t>
            </a:r>
            <a:r>
              <a:rPr lang="en-US" altLang="zh-TW" dirty="0">
                <a:solidFill>
                  <a:schemeClr val="bg1"/>
                </a:solidFill>
              </a:rPr>
              <a:t> 1hr</a:t>
            </a:r>
          </a:p>
          <a:p>
            <a:pPr marL="285750" indent="-285750">
              <a:buFont typeface="Arial" panose="020B0604020202020204" pitchFamily="34" charset="0"/>
              <a:buChar char="•"/>
            </a:pPr>
            <a:r>
              <a:rPr lang="en-US" altLang="zh-TW" b="1" dirty="0">
                <a:solidFill>
                  <a:schemeClr val="bg1"/>
                </a:solidFill>
              </a:rPr>
              <a:t>Working Days:</a:t>
            </a:r>
            <a:r>
              <a:rPr lang="en-US" altLang="zh-TW" dirty="0">
                <a:solidFill>
                  <a:schemeClr val="bg1"/>
                </a:solidFill>
              </a:rPr>
              <a:t> 6 days per week</a:t>
            </a:r>
          </a:p>
        </p:txBody>
      </p:sp>
      <p:sp>
        <p:nvSpPr>
          <p:cNvPr id="15" name="標題 22">
            <a:extLst>
              <a:ext uri="{FF2B5EF4-FFF2-40B4-BE49-F238E27FC236}">
                <a16:creationId xmlns:a16="http://schemas.microsoft.com/office/drawing/2014/main" id="{35894307-B29F-4D2D-B458-2DCB06EF8DDE}"/>
              </a:ext>
            </a:extLst>
          </p:cNvPr>
          <p:cNvSpPr txBox="1">
            <a:spLocks noChangeArrowheads="1"/>
          </p:cNvSpPr>
          <p:nvPr/>
        </p:nvSpPr>
        <p:spPr bwMode="auto">
          <a:xfrm>
            <a:off x="129658" y="5703"/>
            <a:ext cx="10385133" cy="63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CN"/>
            </a:defPPr>
            <a:lvl1pPr defTabSz="912813">
              <a:lnSpc>
                <a:spcPct val="90000"/>
              </a:lnSpc>
              <a:spcBef>
                <a:spcPct val="0"/>
              </a:spcBef>
              <a:buFontTx/>
              <a:buNone/>
              <a:defRPr sz="3000" b="1">
                <a:solidFill>
                  <a:prstClr val="white"/>
                </a:solidFill>
                <a:latin typeface="Tahoma" pitchFamily="34" charset="0"/>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r>
              <a:rPr lang="en-US" altLang="zh-TW" dirty="0">
                <a:latin typeface="Calibri Light (Headings)"/>
              </a:rPr>
              <a:t>Fii Vietnam - Headcounts and Demographics</a:t>
            </a:r>
            <a:endParaRPr lang="zh-TW" altLang="en-US" dirty="0">
              <a:latin typeface="Calibri Light (Headings)"/>
            </a:endParaRPr>
          </a:p>
        </p:txBody>
      </p:sp>
      <p:grpSp>
        <p:nvGrpSpPr>
          <p:cNvPr id="21" name="Group 20"/>
          <p:cNvGrpSpPr/>
          <p:nvPr/>
        </p:nvGrpSpPr>
        <p:grpSpPr>
          <a:xfrm>
            <a:off x="8470900" y="868044"/>
            <a:ext cx="2854325" cy="192406"/>
            <a:chOff x="8470900" y="868044"/>
            <a:chExt cx="2854325" cy="192406"/>
          </a:xfrm>
        </p:grpSpPr>
        <p:pic>
          <p:nvPicPr>
            <p:cNvPr id="21506" name="Picture 2"/>
            <p:cNvPicPr>
              <a:picLocks noChangeAspect="1" noChangeArrowheads="1"/>
            </p:cNvPicPr>
            <p:nvPr/>
          </p:nvPicPr>
          <p:blipFill>
            <a:blip r:embed="rId5" cstate="print"/>
            <a:srcRect l="23265" r="50769" b="16329"/>
            <a:stretch>
              <a:fillRect/>
            </a:stretch>
          </p:blipFill>
          <p:spPr bwMode="auto">
            <a:xfrm>
              <a:off x="8470900" y="868044"/>
              <a:ext cx="708025" cy="141606"/>
            </a:xfrm>
            <a:prstGeom prst="rect">
              <a:avLst/>
            </a:prstGeom>
            <a:noFill/>
            <a:ln w="9525">
              <a:noFill/>
              <a:miter lim="800000"/>
              <a:headEnd/>
              <a:tailEnd/>
            </a:ln>
          </p:spPr>
        </p:pic>
        <p:pic>
          <p:nvPicPr>
            <p:cNvPr id="17" name="Picture 2"/>
            <p:cNvPicPr>
              <a:picLocks noChangeAspect="1" noChangeArrowheads="1"/>
            </p:cNvPicPr>
            <p:nvPr/>
          </p:nvPicPr>
          <p:blipFill>
            <a:blip r:embed="rId5" cstate="print"/>
            <a:srcRect l="75780" t="6754"/>
            <a:stretch>
              <a:fillRect/>
            </a:stretch>
          </p:blipFill>
          <p:spPr bwMode="auto">
            <a:xfrm>
              <a:off x="9813925" y="885825"/>
              <a:ext cx="704850" cy="157811"/>
            </a:xfrm>
            <a:prstGeom prst="rect">
              <a:avLst/>
            </a:prstGeom>
            <a:noFill/>
            <a:ln w="9525">
              <a:noFill/>
              <a:miter lim="800000"/>
              <a:headEnd/>
              <a:tailEnd/>
            </a:ln>
          </p:spPr>
        </p:pic>
        <p:pic>
          <p:nvPicPr>
            <p:cNvPr id="18" name="Picture 2"/>
            <p:cNvPicPr>
              <a:picLocks noChangeAspect="1" noChangeArrowheads="1"/>
            </p:cNvPicPr>
            <p:nvPr/>
          </p:nvPicPr>
          <p:blipFill>
            <a:blip r:embed="rId5" cstate="print"/>
            <a:srcRect r="76735"/>
            <a:stretch>
              <a:fillRect/>
            </a:stretch>
          </p:blipFill>
          <p:spPr bwMode="auto">
            <a:xfrm>
              <a:off x="9185918" y="877569"/>
              <a:ext cx="634357" cy="169242"/>
            </a:xfrm>
            <a:prstGeom prst="rect">
              <a:avLst/>
            </a:prstGeom>
            <a:noFill/>
            <a:ln w="9525">
              <a:noFill/>
              <a:miter lim="800000"/>
              <a:headEnd/>
              <a:tailEnd/>
            </a:ln>
          </p:spPr>
        </p:pic>
        <p:pic>
          <p:nvPicPr>
            <p:cNvPr id="19" name="Picture 2"/>
            <p:cNvPicPr>
              <a:picLocks noChangeAspect="1" noChangeArrowheads="1"/>
            </p:cNvPicPr>
            <p:nvPr/>
          </p:nvPicPr>
          <p:blipFill>
            <a:blip r:embed="rId5" cstate="print"/>
            <a:srcRect l="51211" t="3002" r="23405" b="-6183"/>
            <a:stretch>
              <a:fillRect/>
            </a:stretch>
          </p:blipFill>
          <p:spPr bwMode="auto">
            <a:xfrm>
              <a:off x="10633075" y="885825"/>
              <a:ext cx="692150" cy="174625"/>
            </a:xfrm>
            <a:prstGeom prst="rect">
              <a:avLst/>
            </a:prstGeom>
            <a:noFill/>
            <a:ln w="9525">
              <a:noFill/>
              <a:miter lim="800000"/>
              <a:headEnd/>
              <a:tailEnd/>
            </a:ln>
          </p:spPr>
        </p:pic>
      </p:grpSp>
    </p:spTree>
    <p:extLst>
      <p:ext uri="{BB962C8B-B14F-4D97-AF65-F5344CB8AC3E}">
        <p14:creationId xmlns:p14="http://schemas.microsoft.com/office/powerpoint/2010/main" val="14020401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22"/>
          <p:cNvSpPr txBox="1">
            <a:spLocks/>
          </p:cNvSpPr>
          <p:nvPr/>
        </p:nvSpPr>
        <p:spPr>
          <a:xfrm>
            <a:off x="0" y="0"/>
            <a:ext cx="9485313" cy="501650"/>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85725"/>
            <a:r>
              <a:rPr lang="en-US" altLang="zh-TW" sz="2400" b="1" i="1" smtClean="0">
                <a:solidFill>
                  <a:srgbClr val="FFC000"/>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cs typeface="Arial" panose="020B0604020202020204" pitchFamily="34" charset="0"/>
              </a:rPr>
              <a:t>Foxconn V</a:t>
            </a:r>
            <a:r>
              <a:rPr lang="en-US" altLang="zh-CN" sz="2400" b="1" i="1" smtClean="0">
                <a:solidFill>
                  <a:srgbClr val="FFC000"/>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cs typeface="Arial" panose="020B0604020202020204" pitchFamily="34" charset="0"/>
              </a:rPr>
              <a:t>N Fii</a:t>
            </a:r>
            <a:r>
              <a:rPr lang="en-US" altLang="zh-TW" sz="2400" b="1" i="1" smtClean="0">
                <a:solidFill>
                  <a:srgbClr val="FFC000"/>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cs typeface="Arial" panose="020B0604020202020204" pitchFamily="34" charset="0"/>
              </a:rPr>
              <a:t> – Bac Ninh &amp; Bac Giang Campus</a:t>
            </a:r>
            <a:r>
              <a:rPr lang="en-US" altLang="zh-CN" sz="2400" b="1" i="1" smtClean="0">
                <a:solidFill>
                  <a:srgbClr val="FFC000"/>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cs typeface="Arial" panose="020B0604020202020204" pitchFamily="34" charset="0"/>
              </a:rPr>
              <a:t>- 29 buildings</a:t>
            </a:r>
            <a:endParaRPr lang="zh-TW" altLang="en-US" sz="2400" b="1" i="1" dirty="0">
              <a:solidFill>
                <a:srgbClr val="FFC000"/>
              </a:solidFill>
              <a:effectLst>
                <a:outerShdw blurRad="38100" dist="38100" dir="2700000" algn="tl">
                  <a:srgbClr val="000000">
                    <a:alpha val="43137"/>
                  </a:srgbClr>
                </a:outerShdw>
              </a:effectLst>
              <a:latin typeface="Arial" panose="020B0604020202020204" pitchFamily="34" charset="0"/>
              <a:ea typeface="Microsoft YaHei" panose="020B0503020204020204" pitchFamily="34" charset="-122"/>
              <a:cs typeface="Arial" panose="020B0604020202020204" pitchFamily="34" charset="0"/>
            </a:endParaRPr>
          </a:p>
        </p:txBody>
      </p:sp>
      <p:grpSp>
        <p:nvGrpSpPr>
          <p:cNvPr id="3" name="群組 5"/>
          <p:cNvGrpSpPr/>
          <p:nvPr/>
        </p:nvGrpSpPr>
        <p:grpSpPr>
          <a:xfrm>
            <a:off x="9112544" y="777390"/>
            <a:ext cx="2890876" cy="3546680"/>
            <a:chOff x="4472212" y="775385"/>
            <a:chExt cx="3432591" cy="3546680"/>
          </a:xfrm>
        </p:grpSpPr>
        <p:grpSp>
          <p:nvGrpSpPr>
            <p:cNvPr id="4" name="Group"/>
            <p:cNvGrpSpPr>
              <a:grpSpLocks/>
            </p:cNvGrpSpPr>
            <p:nvPr/>
          </p:nvGrpSpPr>
          <p:grpSpPr bwMode="auto">
            <a:xfrm>
              <a:off x="4472212" y="775385"/>
              <a:ext cx="3414488" cy="1686347"/>
              <a:chOff x="11929" y="165686"/>
              <a:chExt cx="2692140" cy="1344551"/>
            </a:xfrm>
          </p:grpSpPr>
          <p:pic>
            <p:nvPicPr>
              <p:cNvPr id="13" name="Picture 5" descr="Picture 5"/>
              <p:cNvPicPr>
                <a:picLocks noChangeAspect="1"/>
              </p:cNvPicPr>
              <p:nvPr/>
            </p:nvPicPr>
            <p:blipFill>
              <a:blip r:embed="rId2" cstate="print"/>
              <a:srcRect l="15672" t="18126" b="7119"/>
              <a:stretch>
                <a:fillRect/>
              </a:stretch>
            </p:blipFill>
            <p:spPr bwMode="auto">
              <a:xfrm>
                <a:off x="11929" y="165686"/>
                <a:ext cx="2692140" cy="13445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 Box 35"/>
              <p:cNvSpPr txBox="1">
                <a:spLocks noChangeArrowheads="1"/>
              </p:cNvSpPr>
              <p:nvPr/>
            </p:nvSpPr>
            <p:spPr bwMode="auto">
              <a:xfrm rot="394916">
                <a:off x="1677528" y="967880"/>
                <a:ext cx="484276" cy="333511"/>
              </a:xfrm>
              <a:prstGeom prst="rect">
                <a:avLst/>
              </a:prstGeom>
              <a:noFill/>
              <a:ln w="12700">
                <a:noFill/>
                <a:miter lim="400000"/>
                <a:headEnd/>
                <a:tailEnd/>
              </a:ln>
            </p:spPr>
            <p:txBody>
              <a:bodyPr lIns="45719" tIns="45719" rIns="45719" bIns="45719"/>
              <a:lstStyle/>
              <a:p>
                <a:pPr algn="ctr"/>
                <a:r>
                  <a:rPr lang="en-US" sz="800" b="1">
                    <a:solidFill>
                      <a:srgbClr val="FFFFFF"/>
                    </a:solidFill>
                    <a:sym typeface="Arial" charset="0"/>
                  </a:rPr>
                  <a:t>B01</a:t>
                </a:r>
              </a:p>
            </p:txBody>
          </p:sp>
          <p:sp>
            <p:nvSpPr>
              <p:cNvPr id="15" name="Text Box 36"/>
              <p:cNvSpPr txBox="1">
                <a:spLocks noChangeArrowheads="1"/>
              </p:cNvSpPr>
              <p:nvPr/>
            </p:nvSpPr>
            <p:spPr bwMode="auto">
              <a:xfrm rot="376263">
                <a:off x="1930140" y="829345"/>
                <a:ext cx="471438" cy="324668"/>
              </a:xfrm>
              <a:prstGeom prst="rect">
                <a:avLst/>
              </a:prstGeom>
              <a:noFill/>
              <a:ln w="12700">
                <a:noFill/>
                <a:miter lim="400000"/>
                <a:headEnd/>
                <a:tailEnd/>
              </a:ln>
            </p:spPr>
            <p:txBody>
              <a:bodyPr lIns="45719" tIns="45719" rIns="45719" bIns="45719"/>
              <a:lstStyle/>
              <a:p>
                <a:pPr algn="ctr"/>
                <a:r>
                  <a:rPr lang="en-US" sz="800" b="1">
                    <a:solidFill>
                      <a:srgbClr val="FFFFFF"/>
                    </a:solidFill>
                    <a:sym typeface="Arial" charset="0"/>
                  </a:rPr>
                  <a:t>B02</a:t>
                </a:r>
              </a:p>
            </p:txBody>
          </p:sp>
          <p:sp>
            <p:nvSpPr>
              <p:cNvPr id="16" name="Text Box 37"/>
              <p:cNvSpPr txBox="1">
                <a:spLocks noChangeArrowheads="1"/>
              </p:cNvSpPr>
              <p:nvPr/>
            </p:nvSpPr>
            <p:spPr bwMode="auto">
              <a:xfrm rot="221404">
                <a:off x="2163637" y="666458"/>
                <a:ext cx="462861" cy="318762"/>
              </a:xfrm>
              <a:prstGeom prst="rect">
                <a:avLst/>
              </a:prstGeom>
              <a:noFill/>
              <a:ln w="12700">
                <a:noFill/>
                <a:miter lim="400000"/>
                <a:headEnd/>
                <a:tailEnd/>
              </a:ln>
            </p:spPr>
            <p:txBody>
              <a:bodyPr lIns="45719" tIns="45719" rIns="45719" bIns="45719"/>
              <a:lstStyle/>
              <a:p>
                <a:pPr algn="ctr"/>
                <a:r>
                  <a:rPr lang="en-US" sz="800" b="1">
                    <a:solidFill>
                      <a:srgbClr val="FFFFFF"/>
                    </a:solidFill>
                    <a:sym typeface="Arial" charset="0"/>
                  </a:rPr>
                  <a:t>B03</a:t>
                </a:r>
              </a:p>
            </p:txBody>
          </p:sp>
          <p:sp>
            <p:nvSpPr>
              <p:cNvPr id="17" name="Text Box 38"/>
              <p:cNvSpPr txBox="1">
                <a:spLocks noChangeArrowheads="1"/>
              </p:cNvSpPr>
              <p:nvPr/>
            </p:nvSpPr>
            <p:spPr bwMode="auto">
              <a:xfrm rot="300000">
                <a:off x="873761" y="762411"/>
                <a:ext cx="435441" cy="299878"/>
              </a:xfrm>
              <a:prstGeom prst="rect">
                <a:avLst/>
              </a:prstGeom>
              <a:noFill/>
              <a:ln w="12700">
                <a:noFill/>
                <a:miter lim="400000"/>
                <a:headEnd/>
                <a:tailEnd/>
              </a:ln>
            </p:spPr>
            <p:txBody>
              <a:bodyPr lIns="45719" tIns="45719" rIns="45719" bIns="45719"/>
              <a:lstStyle/>
              <a:p>
                <a:pPr algn="ctr"/>
                <a:r>
                  <a:rPr lang="en-US" sz="800" b="1" dirty="0">
                    <a:solidFill>
                      <a:srgbClr val="FFFFFF"/>
                    </a:solidFill>
                    <a:sym typeface="Arial" charset="0"/>
                  </a:rPr>
                  <a:t>A01</a:t>
                </a:r>
              </a:p>
            </p:txBody>
          </p:sp>
          <p:sp>
            <p:nvSpPr>
              <p:cNvPr id="18" name="Text Box 39"/>
              <p:cNvSpPr txBox="1">
                <a:spLocks noChangeArrowheads="1"/>
              </p:cNvSpPr>
              <p:nvPr/>
            </p:nvSpPr>
            <p:spPr bwMode="auto">
              <a:xfrm rot="300000">
                <a:off x="1086951" y="646262"/>
                <a:ext cx="496444" cy="341889"/>
              </a:xfrm>
              <a:prstGeom prst="rect">
                <a:avLst/>
              </a:prstGeom>
              <a:noFill/>
              <a:ln w="12700">
                <a:noFill/>
                <a:miter lim="400000"/>
                <a:headEnd/>
                <a:tailEnd/>
              </a:ln>
            </p:spPr>
            <p:txBody>
              <a:bodyPr lIns="45719" tIns="45719" rIns="45719" bIns="45719"/>
              <a:lstStyle/>
              <a:p>
                <a:pPr algn="ctr"/>
                <a:r>
                  <a:rPr lang="en-US" sz="800" b="1">
                    <a:solidFill>
                      <a:srgbClr val="FFFFFF"/>
                    </a:solidFill>
                    <a:sym typeface="Arial" charset="0"/>
                  </a:rPr>
                  <a:t>A02</a:t>
                </a:r>
              </a:p>
            </p:txBody>
          </p:sp>
          <p:sp>
            <p:nvSpPr>
              <p:cNvPr id="19" name="Text Box 41"/>
              <p:cNvSpPr txBox="1">
                <a:spLocks noChangeArrowheads="1"/>
              </p:cNvSpPr>
              <p:nvPr/>
            </p:nvSpPr>
            <p:spPr bwMode="auto">
              <a:xfrm rot="300000">
                <a:off x="1355502" y="521402"/>
                <a:ext cx="537032" cy="369841"/>
              </a:xfrm>
              <a:prstGeom prst="rect">
                <a:avLst/>
              </a:prstGeom>
              <a:noFill/>
              <a:ln w="12700">
                <a:noFill/>
                <a:miter lim="400000"/>
                <a:headEnd/>
                <a:tailEnd/>
              </a:ln>
            </p:spPr>
            <p:txBody>
              <a:bodyPr lIns="45719" tIns="45719" rIns="45719" bIns="45719"/>
              <a:lstStyle/>
              <a:p>
                <a:pPr algn="ctr"/>
                <a:r>
                  <a:rPr lang="en-US" sz="800" b="1" dirty="0">
                    <a:solidFill>
                      <a:srgbClr val="FFFFFF"/>
                    </a:solidFill>
                    <a:sym typeface="Arial" charset="0"/>
                  </a:rPr>
                  <a:t>A03</a:t>
                </a:r>
              </a:p>
            </p:txBody>
          </p:sp>
        </p:grpSp>
        <p:grpSp>
          <p:nvGrpSpPr>
            <p:cNvPr id="5" name="Group 115"/>
            <p:cNvGrpSpPr>
              <a:grpSpLocks/>
            </p:cNvGrpSpPr>
            <p:nvPr/>
          </p:nvGrpSpPr>
          <p:grpSpPr bwMode="auto">
            <a:xfrm>
              <a:off x="4476028" y="2542033"/>
              <a:ext cx="3428775" cy="1780032"/>
              <a:chOff x="3125226" y="2753063"/>
              <a:chExt cx="2672231" cy="1748887"/>
            </a:xfrm>
          </p:grpSpPr>
          <p:pic>
            <p:nvPicPr>
              <p:cNvPr id="6" name="Picture 5" descr="D:\Users\Sam\Desktop\P区-鸟瞰白天(竖向波纹板).jpg"/>
              <p:cNvPicPr>
                <a:picLocks noChangeAspect="1" noChangeArrowheads="1"/>
              </p:cNvPicPr>
              <p:nvPr/>
            </p:nvPicPr>
            <p:blipFill rotWithShape="1">
              <a:blip r:embed="rId3" cstate="print"/>
              <a:srcRect/>
              <a:stretch/>
            </p:blipFill>
            <p:spPr bwMode="auto">
              <a:xfrm>
                <a:off x="3125226" y="2753063"/>
                <a:ext cx="2672231" cy="1748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 Box 35"/>
              <p:cNvSpPr txBox="1">
                <a:spLocks noChangeArrowheads="1"/>
              </p:cNvSpPr>
              <p:nvPr/>
            </p:nvSpPr>
            <p:spPr bwMode="auto">
              <a:xfrm rot="394916">
                <a:off x="3525966" y="3213022"/>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P06</a:t>
                </a:r>
                <a:endParaRPr lang="en-US" sz="1200" b="1">
                  <a:solidFill>
                    <a:srgbClr val="002060"/>
                  </a:solidFill>
                  <a:sym typeface="Arial" charset="0"/>
                </a:endParaRPr>
              </a:p>
            </p:txBody>
          </p:sp>
          <p:sp>
            <p:nvSpPr>
              <p:cNvPr id="8" name="Text Box 35"/>
              <p:cNvSpPr txBox="1">
                <a:spLocks noChangeArrowheads="1"/>
              </p:cNvSpPr>
              <p:nvPr/>
            </p:nvSpPr>
            <p:spPr bwMode="auto">
              <a:xfrm rot="394916">
                <a:off x="4485431" y="3912660"/>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P03</a:t>
                </a:r>
                <a:endParaRPr lang="en-US" sz="1200" b="1">
                  <a:solidFill>
                    <a:srgbClr val="002060"/>
                  </a:solidFill>
                  <a:sym typeface="Arial" charset="0"/>
                </a:endParaRPr>
              </a:p>
            </p:txBody>
          </p:sp>
          <p:sp>
            <p:nvSpPr>
              <p:cNvPr id="9" name="Text Box 35"/>
              <p:cNvSpPr txBox="1">
                <a:spLocks noChangeArrowheads="1"/>
              </p:cNvSpPr>
              <p:nvPr/>
            </p:nvSpPr>
            <p:spPr bwMode="auto">
              <a:xfrm rot="394916">
                <a:off x="4115905" y="2960775"/>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P05</a:t>
                </a:r>
                <a:endParaRPr lang="en-US" sz="1200" b="1">
                  <a:solidFill>
                    <a:srgbClr val="002060"/>
                  </a:solidFill>
                  <a:sym typeface="Arial" charset="0"/>
                </a:endParaRPr>
              </a:p>
            </p:txBody>
          </p:sp>
          <p:sp>
            <p:nvSpPr>
              <p:cNvPr id="10" name="Text Box 35"/>
              <p:cNvSpPr txBox="1">
                <a:spLocks noChangeArrowheads="1"/>
              </p:cNvSpPr>
              <p:nvPr/>
            </p:nvSpPr>
            <p:spPr bwMode="auto">
              <a:xfrm rot="394916">
                <a:off x="4677232" y="3630295"/>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P02</a:t>
                </a:r>
                <a:endParaRPr lang="en-US" sz="1200" b="1">
                  <a:solidFill>
                    <a:srgbClr val="002060"/>
                  </a:solidFill>
                  <a:sym typeface="Arial" charset="0"/>
                </a:endParaRPr>
              </a:p>
            </p:txBody>
          </p:sp>
          <p:sp>
            <p:nvSpPr>
              <p:cNvPr id="11" name="Text Box 35"/>
              <p:cNvSpPr txBox="1">
                <a:spLocks noChangeArrowheads="1"/>
              </p:cNvSpPr>
              <p:nvPr/>
            </p:nvSpPr>
            <p:spPr bwMode="auto">
              <a:xfrm rot="394916">
                <a:off x="4930347" y="3407750"/>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P01</a:t>
                </a:r>
                <a:endParaRPr lang="en-US" sz="1200" b="1">
                  <a:solidFill>
                    <a:srgbClr val="002060"/>
                  </a:solidFill>
                  <a:sym typeface="Arial" charset="0"/>
                </a:endParaRPr>
              </a:p>
            </p:txBody>
          </p:sp>
          <p:sp>
            <p:nvSpPr>
              <p:cNvPr id="12" name="Text Box 35"/>
              <p:cNvSpPr txBox="1">
                <a:spLocks noChangeArrowheads="1"/>
              </p:cNvSpPr>
              <p:nvPr/>
            </p:nvSpPr>
            <p:spPr bwMode="auto">
              <a:xfrm rot="394916">
                <a:off x="3863514" y="3129019"/>
                <a:ext cx="600903" cy="342674"/>
              </a:xfrm>
              <a:prstGeom prst="rect">
                <a:avLst/>
              </a:prstGeom>
              <a:noFill/>
              <a:ln w="12700">
                <a:noFill/>
                <a:miter lim="400000"/>
                <a:headEnd/>
                <a:tailEnd/>
              </a:ln>
            </p:spPr>
            <p:txBody>
              <a:bodyPr lIns="45719" tIns="45719" rIns="45719" bIns="45719"/>
              <a:lstStyle/>
              <a:p>
                <a:pPr algn="ctr"/>
                <a:r>
                  <a:rPr lang="en-US" altLang="zh-CN" sz="1200" b="1">
                    <a:solidFill>
                      <a:srgbClr val="002060"/>
                    </a:solidFill>
                    <a:sym typeface="Arial" charset="0"/>
                  </a:rPr>
                  <a:t>P05A</a:t>
                </a:r>
                <a:endParaRPr lang="en-US" sz="1200" b="1">
                  <a:solidFill>
                    <a:srgbClr val="002060"/>
                  </a:solidFill>
                  <a:sym typeface="Arial" charset="0"/>
                </a:endParaRPr>
              </a:p>
            </p:txBody>
          </p:sp>
        </p:grpSp>
      </p:grpSp>
      <p:grpSp>
        <p:nvGrpSpPr>
          <p:cNvPr id="20" name="群組 13"/>
          <p:cNvGrpSpPr/>
          <p:nvPr/>
        </p:nvGrpSpPr>
        <p:grpSpPr>
          <a:xfrm>
            <a:off x="6059929" y="833167"/>
            <a:ext cx="4067031" cy="5414147"/>
            <a:chOff x="5706864" y="564515"/>
            <a:chExt cx="3166204" cy="5414147"/>
          </a:xfrm>
        </p:grpSpPr>
        <p:grpSp>
          <p:nvGrpSpPr>
            <p:cNvPr id="21" name="群組 12"/>
            <p:cNvGrpSpPr/>
            <p:nvPr/>
          </p:nvGrpSpPr>
          <p:grpSpPr>
            <a:xfrm>
              <a:off x="5706864" y="564515"/>
              <a:ext cx="3166204" cy="3263275"/>
              <a:chOff x="5706864" y="564515"/>
              <a:chExt cx="3166204" cy="3263275"/>
            </a:xfrm>
          </p:grpSpPr>
          <p:pic>
            <p:nvPicPr>
              <p:cNvPr id="26" name="Image" descr="Image"/>
              <p:cNvPicPr>
                <a:picLocks noChangeAspect="1"/>
              </p:cNvPicPr>
              <p:nvPr/>
            </p:nvPicPr>
            <p:blipFill>
              <a:blip r:embed="rId4" cstate="print"/>
              <a:srcRect/>
              <a:stretch>
                <a:fillRect/>
              </a:stretch>
            </p:blipFill>
            <p:spPr bwMode="auto">
              <a:xfrm>
                <a:off x="5706864" y="564515"/>
                <a:ext cx="1276026" cy="682625"/>
              </a:xfrm>
              <a:prstGeom prst="rect">
                <a:avLst/>
              </a:prstGeom>
              <a:noFill/>
              <a:ln w="12700">
                <a:noFill/>
                <a:miter lim="400000"/>
                <a:headEnd/>
                <a:tailEnd/>
              </a:ln>
            </p:spPr>
          </p:pic>
          <p:sp>
            <p:nvSpPr>
              <p:cNvPr id="27" name="Bac Giang #1"/>
              <p:cNvSpPr txBox="1">
                <a:spLocks noChangeArrowheads="1"/>
              </p:cNvSpPr>
              <p:nvPr/>
            </p:nvSpPr>
            <p:spPr bwMode="auto">
              <a:xfrm>
                <a:off x="6005400" y="591502"/>
                <a:ext cx="1066540" cy="281935"/>
              </a:xfrm>
              <a:prstGeom prst="rect">
                <a:avLst/>
              </a:prstGeom>
              <a:noFill/>
              <a:ln w="12700">
                <a:noFill/>
                <a:miter lim="400000"/>
                <a:headEnd/>
                <a:tailEnd/>
              </a:ln>
            </p:spPr>
            <p:txBody>
              <a:bodyPr wrap="none" lIns="45719" tIns="45719" rIns="45719" bIns="45719">
                <a:spAutoFit/>
              </a:bodyPr>
              <a:lstStyle/>
              <a:p>
                <a:pPr defTabSz="911225">
                  <a:lnSpc>
                    <a:spcPct val="130000"/>
                  </a:lnSpc>
                </a:pPr>
                <a:r>
                  <a:rPr lang="en-US" sz="1050" b="1" i="1" dirty="0" err="1">
                    <a:solidFill>
                      <a:schemeClr val="bg1"/>
                    </a:solidFill>
                    <a:latin typeface="Microsoft YaHei" pitchFamily="34" charset="-122"/>
                    <a:ea typeface="Microsoft YaHei" pitchFamily="34" charset="-122"/>
                    <a:sym typeface="Microsoft YaHei" pitchFamily="34" charset="-122"/>
                  </a:rPr>
                  <a:t>Bac</a:t>
                </a:r>
                <a:r>
                  <a:rPr lang="en-US" sz="1050" b="1" i="1" dirty="0">
                    <a:solidFill>
                      <a:schemeClr val="bg1"/>
                    </a:solidFill>
                    <a:latin typeface="Microsoft YaHei" pitchFamily="34" charset="-122"/>
                    <a:ea typeface="Microsoft YaHei" pitchFamily="34" charset="-122"/>
                    <a:sym typeface="Microsoft YaHei" pitchFamily="34" charset="-122"/>
                  </a:rPr>
                  <a:t> </a:t>
                </a:r>
                <a:r>
                  <a:rPr lang="en-US" sz="1050" b="1" i="1" dirty="0" err="1">
                    <a:solidFill>
                      <a:schemeClr val="bg1"/>
                    </a:solidFill>
                    <a:latin typeface="Microsoft YaHei" pitchFamily="34" charset="-122"/>
                    <a:ea typeface="Microsoft YaHei" pitchFamily="34" charset="-122"/>
                    <a:sym typeface="Microsoft YaHei" pitchFamily="34" charset="-122"/>
                  </a:rPr>
                  <a:t>Giang</a:t>
                </a:r>
                <a:r>
                  <a:rPr lang="en-US" sz="1050" b="1" i="1" dirty="0">
                    <a:solidFill>
                      <a:schemeClr val="bg1"/>
                    </a:solidFill>
                    <a:latin typeface="Microsoft YaHei" pitchFamily="34" charset="-122"/>
                    <a:ea typeface="Microsoft YaHei" pitchFamily="34" charset="-122"/>
                    <a:sym typeface="Microsoft YaHei" pitchFamily="34" charset="-122"/>
                  </a:rPr>
                  <a:t> #1</a:t>
                </a:r>
              </a:p>
            </p:txBody>
          </p:sp>
          <p:grpSp>
            <p:nvGrpSpPr>
              <p:cNvPr id="28" name="Group 129"/>
              <p:cNvGrpSpPr>
                <a:grpSpLocks/>
              </p:cNvGrpSpPr>
              <p:nvPr/>
            </p:nvGrpSpPr>
            <p:grpSpPr bwMode="auto">
              <a:xfrm>
                <a:off x="5706864" y="2396489"/>
                <a:ext cx="2464500" cy="1431301"/>
                <a:chOff x="10051211" y="4612156"/>
                <a:chExt cx="2956412" cy="1431653"/>
              </a:xfrm>
            </p:grpSpPr>
            <p:pic>
              <p:nvPicPr>
                <p:cNvPr id="30" name="Image" descr="Image"/>
                <p:cNvPicPr>
                  <a:picLocks noChangeAspect="1"/>
                </p:cNvPicPr>
                <p:nvPr/>
              </p:nvPicPr>
              <p:blipFill>
                <a:blip r:embed="rId4" cstate="print"/>
                <a:srcRect/>
                <a:stretch>
                  <a:fillRect/>
                </a:stretch>
              </p:blipFill>
              <p:spPr bwMode="auto">
                <a:xfrm>
                  <a:off x="10051211" y="4636349"/>
                  <a:ext cx="1530719" cy="683133"/>
                </a:xfrm>
                <a:prstGeom prst="rect">
                  <a:avLst/>
                </a:prstGeom>
                <a:noFill/>
                <a:ln w="12700">
                  <a:noFill/>
                  <a:miter lim="400000"/>
                  <a:headEnd/>
                  <a:tailEnd/>
                </a:ln>
              </p:spPr>
            </p:pic>
            <p:sp>
              <p:nvSpPr>
                <p:cNvPr id="31" name="Rectangle 8"/>
                <p:cNvSpPr>
                  <a:spLocks noChangeArrowheads="1"/>
                </p:cNvSpPr>
                <p:nvPr/>
              </p:nvSpPr>
              <p:spPr bwMode="auto">
                <a:xfrm>
                  <a:off x="10183687" y="5111053"/>
                  <a:ext cx="2823936" cy="932756"/>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5 Factory buildings </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Land area 55,000 m2</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Production area: 52,000m2</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2,000 employees </a:t>
                  </a:r>
                </a:p>
              </p:txBody>
            </p:sp>
            <p:sp>
              <p:nvSpPr>
                <p:cNvPr id="32" name="Bac Giang #2…"/>
                <p:cNvSpPr txBox="1">
                  <a:spLocks noChangeArrowheads="1"/>
                </p:cNvSpPr>
                <p:nvPr/>
              </p:nvSpPr>
              <p:spPr bwMode="auto">
                <a:xfrm>
                  <a:off x="10409314" y="4612156"/>
                  <a:ext cx="1331803" cy="447923"/>
                </a:xfrm>
                <a:prstGeom prst="rect">
                  <a:avLst/>
                </a:prstGeom>
                <a:noFill/>
                <a:ln w="12700">
                  <a:noFill/>
                  <a:miter lim="400000"/>
                  <a:headEnd/>
                  <a:tailEnd/>
                </a:ln>
              </p:spPr>
              <p:txBody>
                <a:bodyPr wrap="none" lIns="45719" tIns="45719" rIns="45719" bIns="45719">
                  <a:spAutoFit/>
                </a:bodyPr>
                <a:lstStyle/>
                <a:p>
                  <a:pPr defTabSz="911225">
                    <a:lnSpc>
                      <a:spcPct val="110000"/>
                    </a:lnSpc>
                  </a:pPr>
                  <a:r>
                    <a:rPr lang="en-US" sz="1050" b="1" i="1" dirty="0" err="1">
                      <a:solidFill>
                        <a:schemeClr val="bg1"/>
                      </a:solidFill>
                      <a:latin typeface="Microsoft YaHei" pitchFamily="34" charset="-122"/>
                      <a:ea typeface="Microsoft YaHei" pitchFamily="34" charset="-122"/>
                      <a:sym typeface="Microsoft YaHei" pitchFamily="34" charset="-122"/>
                    </a:rPr>
                    <a:t>Bac</a:t>
                  </a:r>
                  <a:r>
                    <a:rPr lang="en-US" sz="1050" b="1" i="1" dirty="0">
                      <a:solidFill>
                        <a:schemeClr val="bg1"/>
                      </a:solidFill>
                      <a:latin typeface="Microsoft YaHei" pitchFamily="34" charset="-122"/>
                      <a:ea typeface="Microsoft YaHei" pitchFamily="34" charset="-122"/>
                      <a:sym typeface="Microsoft YaHei" pitchFamily="34" charset="-122"/>
                    </a:rPr>
                    <a:t> </a:t>
                  </a:r>
                  <a:r>
                    <a:rPr lang="en-US" sz="1050" b="1" i="1" dirty="0" err="1">
                      <a:solidFill>
                        <a:schemeClr val="bg1"/>
                      </a:solidFill>
                      <a:latin typeface="Microsoft YaHei" pitchFamily="34" charset="-122"/>
                      <a:ea typeface="Microsoft YaHei" pitchFamily="34" charset="-122"/>
                      <a:sym typeface="Microsoft YaHei" pitchFamily="34" charset="-122"/>
                    </a:rPr>
                    <a:t>Giang</a:t>
                  </a:r>
                  <a:r>
                    <a:rPr lang="en-US" sz="1050" b="1" i="1" dirty="0">
                      <a:solidFill>
                        <a:schemeClr val="bg1"/>
                      </a:solidFill>
                      <a:latin typeface="Microsoft YaHei" pitchFamily="34" charset="-122"/>
                      <a:ea typeface="Microsoft YaHei" pitchFamily="34" charset="-122"/>
                      <a:sym typeface="Microsoft YaHei" pitchFamily="34" charset="-122"/>
                    </a:rPr>
                    <a:t> #2 </a:t>
                  </a:r>
                </a:p>
                <a:p>
                  <a:pPr defTabSz="911225">
                    <a:lnSpc>
                      <a:spcPct val="110000"/>
                    </a:lnSpc>
                  </a:pPr>
                  <a:r>
                    <a:rPr lang="en-US" sz="1050" b="1" i="1" dirty="0">
                      <a:solidFill>
                        <a:schemeClr val="bg1"/>
                      </a:solidFill>
                      <a:latin typeface="Microsoft YaHei" pitchFamily="34" charset="-122"/>
                      <a:ea typeface="Microsoft YaHei" pitchFamily="34" charset="-122"/>
                      <a:sym typeface="Microsoft YaHei" pitchFamily="34" charset="-122"/>
                    </a:rPr>
                    <a:t>(P Zone)</a:t>
                  </a:r>
                </a:p>
              </p:txBody>
            </p:sp>
          </p:grpSp>
          <p:sp>
            <p:nvSpPr>
              <p:cNvPr id="29" name="Rectangle 8"/>
              <p:cNvSpPr>
                <a:spLocks noChangeArrowheads="1"/>
              </p:cNvSpPr>
              <p:nvPr/>
            </p:nvSpPr>
            <p:spPr bwMode="auto">
              <a:xfrm>
                <a:off x="5780989" y="1043940"/>
                <a:ext cx="3092079" cy="1352642"/>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6 Factory buildings </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5 Dormitory buildings</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Land area 120,000 m2</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Production area: 65,000m2</a:t>
                </a:r>
              </a:p>
              <a:p>
                <a:pPr defTabSz="911225">
                  <a:lnSpc>
                    <a:spcPct val="130000"/>
                  </a:lnSpc>
                  <a:buSzPct val="100000"/>
                </a:pPr>
                <a:r>
                  <a:rPr lang="en-US" sz="1050" i="1" dirty="0">
                    <a:solidFill>
                      <a:schemeClr val="bg1"/>
                    </a:solidFill>
                    <a:latin typeface="Microsoft YaHei" pitchFamily="34" charset="-122"/>
                    <a:ea typeface="Microsoft YaHei" pitchFamily="34" charset="-122"/>
                    <a:sym typeface="Microsoft YaHei" pitchFamily="34" charset="-122"/>
                  </a:rPr>
                  <a:t>    </a:t>
                </a:r>
                <a:r>
                  <a:rPr lang="en-US" sz="1050" i="1" dirty="0" err="1">
                    <a:solidFill>
                      <a:schemeClr val="bg1"/>
                    </a:solidFill>
                    <a:latin typeface="Microsoft YaHei" pitchFamily="34" charset="-122"/>
                    <a:ea typeface="Microsoft YaHei" pitchFamily="34" charset="-122"/>
                    <a:sym typeface="Microsoft YaHei" pitchFamily="34" charset="-122"/>
                  </a:rPr>
                  <a:t>Fii</a:t>
                </a:r>
                <a:r>
                  <a:rPr lang="en-US" sz="1050" i="1" dirty="0">
                    <a:solidFill>
                      <a:schemeClr val="bg1"/>
                    </a:solidFill>
                    <a:latin typeface="Microsoft YaHei" pitchFamily="34" charset="-122"/>
                    <a:ea typeface="Microsoft YaHei" pitchFamily="34" charset="-122"/>
                    <a:sym typeface="Microsoft YaHei" pitchFamily="34" charset="-122"/>
                  </a:rPr>
                  <a:t> : 32,500m2</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10,000 employees (</a:t>
                </a:r>
                <a:r>
                  <a:rPr lang="en-US" sz="1050" i="1" dirty="0" err="1">
                    <a:solidFill>
                      <a:schemeClr val="bg1"/>
                    </a:solidFill>
                    <a:latin typeface="Microsoft YaHei" pitchFamily="34" charset="-122"/>
                    <a:ea typeface="Microsoft YaHei" pitchFamily="34" charset="-122"/>
                    <a:sym typeface="Microsoft YaHei" pitchFamily="34" charset="-122"/>
                  </a:rPr>
                  <a:t>Fii</a:t>
                </a:r>
                <a:r>
                  <a:rPr lang="en-US" sz="1050" i="1" dirty="0">
                    <a:solidFill>
                      <a:schemeClr val="bg1"/>
                    </a:solidFill>
                    <a:latin typeface="Microsoft YaHei" pitchFamily="34" charset="-122"/>
                    <a:ea typeface="Microsoft YaHei" pitchFamily="34" charset="-122"/>
                    <a:sym typeface="Microsoft YaHei" pitchFamily="34" charset="-122"/>
                  </a:rPr>
                  <a:t>: 4,500 employees)</a:t>
                </a:r>
              </a:p>
            </p:txBody>
          </p:sp>
        </p:grpSp>
        <p:grpSp>
          <p:nvGrpSpPr>
            <p:cNvPr id="22" name="Group 130"/>
            <p:cNvGrpSpPr>
              <a:grpSpLocks/>
            </p:cNvGrpSpPr>
            <p:nvPr/>
          </p:nvGrpSpPr>
          <p:grpSpPr bwMode="auto">
            <a:xfrm>
              <a:off x="5706867" y="4135483"/>
              <a:ext cx="2464499" cy="1843179"/>
              <a:chOff x="10098846" y="3069624"/>
              <a:chExt cx="2594154" cy="1842820"/>
            </a:xfrm>
          </p:grpSpPr>
          <p:pic>
            <p:nvPicPr>
              <p:cNvPr id="23" name="Image" descr="Image"/>
              <p:cNvPicPr>
                <a:picLocks noChangeAspect="1"/>
              </p:cNvPicPr>
              <p:nvPr/>
            </p:nvPicPr>
            <p:blipFill>
              <a:blip r:embed="rId4" cstate="print"/>
              <a:srcRect/>
              <a:stretch>
                <a:fillRect/>
              </a:stretch>
            </p:blipFill>
            <p:spPr bwMode="auto">
              <a:xfrm>
                <a:off x="10098846" y="3093727"/>
                <a:ext cx="1340729" cy="683133"/>
              </a:xfrm>
              <a:prstGeom prst="rect">
                <a:avLst/>
              </a:prstGeom>
              <a:noFill/>
              <a:ln w="12700">
                <a:noFill/>
                <a:miter lim="400000"/>
                <a:headEnd/>
                <a:tailEnd/>
              </a:ln>
            </p:spPr>
          </p:pic>
          <p:sp>
            <p:nvSpPr>
              <p:cNvPr id="24" name="Rectangle 8"/>
              <p:cNvSpPr>
                <a:spLocks noChangeArrowheads="1"/>
              </p:cNvSpPr>
              <p:nvPr/>
            </p:nvSpPr>
            <p:spPr bwMode="auto">
              <a:xfrm>
                <a:off x="10221964" y="3560066"/>
                <a:ext cx="2471036" cy="1352378"/>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Total planning 12 Factory buildings </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Land area 260,000m2</a:t>
                </a:r>
              </a:p>
              <a:p>
                <a:pPr marL="152400" indent="-152400" defTabSz="911225">
                  <a:lnSpc>
                    <a:spcPct val="130000"/>
                  </a:lnSpc>
                  <a:buSzPct val="100000"/>
                  <a:buFontTx/>
                  <a:buChar char="•"/>
                </a:pPr>
                <a:r>
                  <a:rPr lang="en-US" sz="1050" i="1" dirty="0" smtClean="0">
                    <a:solidFill>
                      <a:schemeClr val="bg1"/>
                    </a:solidFill>
                    <a:latin typeface="Microsoft YaHei" pitchFamily="34" charset="-122"/>
                    <a:ea typeface="Microsoft YaHei" pitchFamily="34" charset="-122"/>
                    <a:sym typeface="Microsoft YaHei" pitchFamily="34" charset="-122"/>
                  </a:rPr>
                  <a:t>6 Factory buildings production on going </a:t>
                </a:r>
                <a:endParaRPr lang="en-US" sz="1050" i="1" dirty="0">
                  <a:solidFill>
                    <a:schemeClr val="bg1"/>
                  </a:solidFill>
                  <a:latin typeface="Microsoft YaHei" pitchFamily="34" charset="-122"/>
                  <a:ea typeface="Microsoft YaHei" pitchFamily="34" charset="-122"/>
                  <a:sym typeface="Microsoft YaHei" pitchFamily="34" charset="-122"/>
                </a:endParaRPr>
              </a:p>
              <a:p>
                <a:pPr marL="152400" indent="-152400" defTabSz="911225">
                  <a:lnSpc>
                    <a:spcPct val="130000"/>
                  </a:lnSpc>
                  <a:buSzPct val="100000"/>
                  <a:buFontTx/>
                  <a:buChar char="•"/>
                </a:pPr>
                <a:r>
                  <a:rPr lang="en-US" sz="1050" i="1" dirty="0" smtClean="0">
                    <a:solidFill>
                      <a:schemeClr val="bg1"/>
                    </a:solidFill>
                    <a:latin typeface="Microsoft YaHei" pitchFamily="34" charset="-122"/>
                    <a:ea typeface="Microsoft YaHei" pitchFamily="34" charset="-122"/>
                    <a:sym typeface="Microsoft YaHei" pitchFamily="34" charset="-122"/>
                  </a:rPr>
                  <a:t>M zone building under construction </a:t>
                </a:r>
              </a:p>
              <a:p>
                <a:pPr marL="174625" defTabSz="911225">
                  <a:lnSpc>
                    <a:spcPct val="130000"/>
                  </a:lnSpc>
                  <a:buSzPct val="100000"/>
                </a:pPr>
                <a:r>
                  <a:rPr lang="en-US" sz="1050" i="1" dirty="0" smtClean="0">
                    <a:solidFill>
                      <a:schemeClr val="bg1"/>
                    </a:solidFill>
                    <a:latin typeface="Microsoft YaHei" pitchFamily="34" charset="-122"/>
                    <a:ea typeface="Microsoft YaHei" pitchFamily="34" charset="-122"/>
                    <a:sym typeface="Microsoft YaHei" pitchFamily="34" charset="-122"/>
                  </a:rPr>
                  <a:t>(M08/ M09/ M10)</a:t>
                </a:r>
                <a:endParaRPr lang="en-US" sz="1050" i="1" dirty="0">
                  <a:solidFill>
                    <a:schemeClr val="bg1"/>
                  </a:solidFill>
                  <a:latin typeface="Microsoft YaHei" pitchFamily="34" charset="-122"/>
                  <a:ea typeface="Microsoft YaHei" pitchFamily="34" charset="-122"/>
                  <a:sym typeface="Microsoft YaHei" pitchFamily="34" charset="-122"/>
                </a:endParaRP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Total production area: 310,000m2 </a:t>
                </a:r>
              </a:p>
            </p:txBody>
          </p:sp>
          <p:sp>
            <p:nvSpPr>
              <p:cNvPr id="25" name="Bac Giang #…"/>
              <p:cNvSpPr txBox="1">
                <a:spLocks noChangeArrowheads="1"/>
              </p:cNvSpPr>
              <p:nvPr/>
            </p:nvSpPr>
            <p:spPr bwMode="auto">
              <a:xfrm>
                <a:off x="10413069" y="3069624"/>
                <a:ext cx="1122649" cy="435353"/>
              </a:xfrm>
              <a:prstGeom prst="rect">
                <a:avLst/>
              </a:prstGeom>
              <a:noFill/>
              <a:ln w="12700">
                <a:noFill/>
                <a:miter lim="400000"/>
                <a:headEnd/>
                <a:tailEnd/>
              </a:ln>
            </p:spPr>
            <p:txBody>
              <a:bodyPr wrap="none" lIns="45719" tIns="45719" rIns="45719" bIns="45719">
                <a:spAutoFit/>
              </a:bodyPr>
              <a:lstStyle/>
              <a:p>
                <a:pPr defTabSz="911225">
                  <a:lnSpc>
                    <a:spcPct val="110000"/>
                  </a:lnSpc>
                </a:pPr>
                <a:r>
                  <a:rPr lang="en-US" sz="1050" b="1" i="1" dirty="0" err="1">
                    <a:solidFill>
                      <a:schemeClr val="bg1"/>
                    </a:solidFill>
                    <a:latin typeface="Microsoft YaHei" pitchFamily="34" charset="-122"/>
                    <a:ea typeface="Microsoft YaHei" pitchFamily="34" charset="-122"/>
                    <a:sym typeface="Microsoft YaHei" pitchFamily="34" charset="-122"/>
                  </a:rPr>
                  <a:t>Bac</a:t>
                </a:r>
                <a:r>
                  <a:rPr lang="en-US" sz="1050" b="1" i="1" dirty="0">
                    <a:solidFill>
                      <a:schemeClr val="bg1"/>
                    </a:solidFill>
                    <a:latin typeface="Microsoft YaHei" pitchFamily="34" charset="-122"/>
                    <a:ea typeface="Microsoft YaHei" pitchFamily="34" charset="-122"/>
                    <a:sym typeface="Microsoft YaHei" pitchFamily="34" charset="-122"/>
                  </a:rPr>
                  <a:t> </a:t>
                </a:r>
                <a:r>
                  <a:rPr lang="en-US" sz="1050" b="1" i="1" dirty="0" err="1">
                    <a:solidFill>
                      <a:schemeClr val="bg1"/>
                    </a:solidFill>
                    <a:latin typeface="Microsoft YaHei" pitchFamily="34" charset="-122"/>
                    <a:ea typeface="Microsoft YaHei" pitchFamily="34" charset="-122"/>
                    <a:sym typeface="Microsoft YaHei" pitchFamily="34" charset="-122"/>
                  </a:rPr>
                  <a:t>Giang</a:t>
                </a:r>
                <a:r>
                  <a:rPr lang="en-US" sz="1050" b="1" i="1" dirty="0">
                    <a:solidFill>
                      <a:schemeClr val="bg1"/>
                    </a:solidFill>
                    <a:latin typeface="Microsoft YaHei" pitchFamily="34" charset="-122"/>
                    <a:ea typeface="Microsoft YaHei" pitchFamily="34" charset="-122"/>
                    <a:sym typeface="Microsoft YaHei" pitchFamily="34" charset="-122"/>
                  </a:rPr>
                  <a:t> #3</a:t>
                </a:r>
              </a:p>
              <a:p>
                <a:pPr defTabSz="911225">
                  <a:lnSpc>
                    <a:spcPct val="110000"/>
                  </a:lnSpc>
                </a:pPr>
                <a:r>
                  <a:rPr lang="en-US" sz="1050" b="1" i="1" dirty="0">
                    <a:solidFill>
                      <a:schemeClr val="bg1"/>
                    </a:solidFill>
                    <a:latin typeface="Microsoft YaHei" pitchFamily="34" charset="-122"/>
                    <a:ea typeface="Microsoft YaHei" pitchFamily="34" charset="-122"/>
                    <a:sym typeface="Microsoft YaHei" pitchFamily="34" charset="-122"/>
                  </a:rPr>
                  <a:t>(F&amp;M Zone)</a:t>
                </a:r>
              </a:p>
            </p:txBody>
          </p:sp>
        </p:grpSp>
      </p:grpSp>
      <p:sp>
        <p:nvSpPr>
          <p:cNvPr id="33" name="Slide Number Placeholder 8">
            <a:extLst>
              <a:ext uri="{FF2B5EF4-FFF2-40B4-BE49-F238E27FC236}">
                <a16:creationId xmlns:a16="http://schemas.microsoft.com/office/drawing/2014/main" id="{D5E15D6E-432B-43DA-9B3E-E02B0DE70BF1}"/>
              </a:ext>
            </a:extLst>
          </p:cNvPr>
          <p:cNvSpPr txBox="1">
            <a:spLocks noChangeArrowheads="1"/>
          </p:cNvSpPr>
          <p:nvPr/>
        </p:nvSpPr>
        <p:spPr bwMode="auto">
          <a:xfrm>
            <a:off x="9700857" y="6328113"/>
            <a:ext cx="2287317" cy="365125"/>
          </a:xfrm>
          <a:prstGeom prst="rect">
            <a:avLst/>
          </a:prstGeom>
          <a:noFill/>
          <a:ln>
            <a:miter lim="800000"/>
            <a:headEnd/>
            <a:tailEnd/>
          </a:ln>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843CE076-9D94-4E02-89E1-1CBB69E21360}" type="slidenum">
              <a:rPr lang="en-US" altLang="zh-TW" sz="1200" smtClean="0">
                <a:solidFill>
                  <a:prstClr val="black">
                    <a:tint val="75000"/>
                  </a:prstClr>
                </a:solidFill>
              </a:rPr>
              <a:pPr algn="r"/>
              <a:t>13</a:t>
            </a:fld>
            <a:endParaRPr lang="en-US" altLang="zh-TW" sz="1200" dirty="0">
              <a:solidFill>
                <a:prstClr val="black">
                  <a:tint val="75000"/>
                </a:prstClr>
              </a:solidFill>
            </a:endParaRPr>
          </a:p>
        </p:txBody>
      </p:sp>
      <p:pic>
        <p:nvPicPr>
          <p:cNvPr id="34" name="Picture 51"/>
          <p:cNvPicPr>
            <a:picLocks noGrp="1" noChangeAspect="1"/>
          </p:cNvPicPr>
          <p:nvPr isPhoto="1"/>
        </p:nvPicPr>
        <p:blipFill>
          <a:blip r:embed="rId5" cstate="screen">
            <a:extLst>
              <a:ext uri="{28A0092B-C50C-407E-A947-70E740481C1C}">
                <a14:useLocalDpi xmlns:a14="http://schemas.microsoft.com/office/drawing/2010/main"/>
              </a:ext>
            </a:extLst>
          </a:blip>
          <a:srcRect l="4464" t="14818" r="8400"/>
          <a:stretch>
            <a:fillRect/>
          </a:stretch>
        </p:blipFill>
        <p:spPr>
          <a:xfrm>
            <a:off x="2655588" y="4681296"/>
            <a:ext cx="3238271" cy="1663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5" name="群組 3"/>
          <p:cNvGrpSpPr/>
          <p:nvPr/>
        </p:nvGrpSpPr>
        <p:grpSpPr>
          <a:xfrm>
            <a:off x="407268" y="842636"/>
            <a:ext cx="3431607" cy="5334029"/>
            <a:chOff x="879946" y="731321"/>
            <a:chExt cx="2705226" cy="5334029"/>
          </a:xfrm>
        </p:grpSpPr>
        <p:pic>
          <p:nvPicPr>
            <p:cNvPr id="36" name="Image" descr="Image"/>
            <p:cNvPicPr>
              <a:picLocks noChangeAspect="1"/>
            </p:cNvPicPr>
            <p:nvPr/>
          </p:nvPicPr>
          <p:blipFill>
            <a:blip r:embed="rId4" cstate="print"/>
            <a:srcRect/>
            <a:stretch>
              <a:fillRect/>
            </a:stretch>
          </p:blipFill>
          <p:spPr bwMode="auto">
            <a:xfrm>
              <a:off x="881534" y="798513"/>
              <a:ext cx="1417984" cy="682625"/>
            </a:xfrm>
            <a:prstGeom prst="rect">
              <a:avLst/>
            </a:prstGeom>
            <a:noFill/>
            <a:ln w="12700">
              <a:noFill/>
              <a:miter lim="400000"/>
              <a:headEnd/>
              <a:tailEnd/>
            </a:ln>
          </p:spPr>
        </p:pic>
        <p:sp>
          <p:nvSpPr>
            <p:cNvPr id="37" name="Bac Giang #1"/>
            <p:cNvSpPr txBox="1">
              <a:spLocks noChangeArrowheads="1"/>
            </p:cNvSpPr>
            <p:nvPr/>
          </p:nvSpPr>
          <p:spPr bwMode="auto">
            <a:xfrm>
              <a:off x="1221829" y="731321"/>
              <a:ext cx="1002170" cy="491992"/>
            </a:xfrm>
            <a:prstGeom prst="rect">
              <a:avLst/>
            </a:prstGeom>
            <a:noFill/>
            <a:ln w="12700">
              <a:noFill/>
              <a:miter lim="400000"/>
              <a:headEnd/>
              <a:tailEnd/>
            </a:ln>
          </p:spPr>
          <p:txBody>
            <a:bodyPr wrap="none" lIns="45719" tIns="45719" rIns="45719" bIns="45719">
              <a:spAutoFit/>
            </a:bodyPr>
            <a:lstStyle/>
            <a:p>
              <a:pPr defTabSz="911225">
                <a:lnSpc>
                  <a:spcPct val="130000"/>
                </a:lnSpc>
              </a:pPr>
              <a:r>
                <a:rPr lang="en-US" sz="1050" b="1" i="1" dirty="0" err="1">
                  <a:solidFill>
                    <a:schemeClr val="bg1"/>
                  </a:solidFill>
                  <a:latin typeface="Microsoft YaHei" pitchFamily="34" charset="-122"/>
                  <a:ea typeface="Microsoft YaHei" pitchFamily="34" charset="-122"/>
                  <a:sym typeface="Microsoft YaHei" pitchFamily="34" charset="-122"/>
                </a:rPr>
                <a:t>Bac</a:t>
              </a:r>
              <a:r>
                <a:rPr lang="en-US" sz="1050" b="1" i="1" dirty="0">
                  <a:solidFill>
                    <a:schemeClr val="bg1"/>
                  </a:solidFill>
                  <a:latin typeface="Microsoft YaHei" pitchFamily="34" charset="-122"/>
                  <a:ea typeface="Microsoft YaHei" pitchFamily="34" charset="-122"/>
                  <a:sym typeface="Microsoft YaHei" pitchFamily="34" charset="-122"/>
                </a:rPr>
                <a:t> </a:t>
              </a:r>
              <a:r>
                <a:rPr lang="en-US" sz="1050" b="1" i="1" dirty="0" err="1">
                  <a:solidFill>
                    <a:schemeClr val="bg1"/>
                  </a:solidFill>
                  <a:latin typeface="Microsoft YaHei" pitchFamily="34" charset="-122"/>
                  <a:ea typeface="Microsoft YaHei" pitchFamily="34" charset="-122"/>
                  <a:sym typeface="Microsoft YaHei" pitchFamily="34" charset="-122"/>
                </a:rPr>
                <a:t>Ninh</a:t>
              </a:r>
              <a:r>
                <a:rPr lang="en-US" sz="1050" b="1" i="1" dirty="0">
                  <a:solidFill>
                    <a:schemeClr val="bg1"/>
                  </a:solidFill>
                  <a:latin typeface="Microsoft YaHei" pitchFamily="34" charset="-122"/>
                  <a:ea typeface="Microsoft YaHei" pitchFamily="34" charset="-122"/>
                  <a:sym typeface="Microsoft YaHei" pitchFamily="34" charset="-122"/>
                </a:rPr>
                <a:t> #1</a:t>
              </a:r>
            </a:p>
            <a:p>
              <a:pPr defTabSz="911225">
                <a:lnSpc>
                  <a:spcPct val="130000"/>
                </a:lnSpc>
              </a:pPr>
              <a:r>
                <a:rPr lang="en-US" sz="1050" b="1" i="1" dirty="0">
                  <a:solidFill>
                    <a:schemeClr val="bg1"/>
                  </a:solidFill>
                  <a:latin typeface="Microsoft YaHei" pitchFamily="34" charset="-122"/>
                  <a:ea typeface="Microsoft YaHei" pitchFamily="34" charset="-122"/>
                  <a:sym typeface="Microsoft YaHei" pitchFamily="34" charset="-122"/>
                </a:rPr>
                <a:t>(B Zone)</a:t>
              </a:r>
            </a:p>
          </p:txBody>
        </p:sp>
        <p:grpSp>
          <p:nvGrpSpPr>
            <p:cNvPr id="38" name="Group 129"/>
            <p:cNvGrpSpPr>
              <a:grpSpLocks/>
            </p:cNvGrpSpPr>
            <p:nvPr/>
          </p:nvGrpSpPr>
          <p:grpSpPr bwMode="auto">
            <a:xfrm>
              <a:off x="927567" y="2770189"/>
              <a:ext cx="2567071" cy="1408208"/>
              <a:chOff x="10098845" y="4612156"/>
              <a:chExt cx="2866051" cy="1408554"/>
            </a:xfrm>
          </p:grpSpPr>
          <p:pic>
            <p:nvPicPr>
              <p:cNvPr id="44" name="Image" descr="Image"/>
              <p:cNvPicPr>
                <a:picLocks noChangeAspect="1"/>
              </p:cNvPicPr>
              <p:nvPr/>
            </p:nvPicPr>
            <p:blipFill>
              <a:blip r:embed="rId4" cstate="print"/>
              <a:srcRect/>
              <a:stretch>
                <a:fillRect/>
              </a:stretch>
            </p:blipFill>
            <p:spPr bwMode="auto">
              <a:xfrm>
                <a:off x="10098845" y="4636349"/>
                <a:ext cx="1531738" cy="683133"/>
              </a:xfrm>
              <a:prstGeom prst="rect">
                <a:avLst/>
              </a:prstGeom>
              <a:noFill/>
              <a:ln w="12700">
                <a:noFill/>
                <a:miter lim="400000"/>
                <a:headEnd/>
                <a:tailEnd/>
              </a:ln>
            </p:spPr>
          </p:pic>
          <p:sp>
            <p:nvSpPr>
              <p:cNvPr id="45" name="Rectangle 8"/>
              <p:cNvSpPr>
                <a:spLocks noChangeArrowheads="1"/>
              </p:cNvSpPr>
              <p:nvPr/>
            </p:nvSpPr>
            <p:spPr bwMode="auto">
              <a:xfrm>
                <a:off x="10140960" y="5087954"/>
                <a:ext cx="2823936" cy="932756"/>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2 Factory buildings </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Land area 12,000 m2</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Production area:  13,000m2 </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1,200 employees </a:t>
                </a:r>
              </a:p>
            </p:txBody>
          </p:sp>
          <p:sp>
            <p:nvSpPr>
              <p:cNvPr id="46" name="Bac Giang #2…"/>
              <p:cNvSpPr txBox="1">
                <a:spLocks noChangeArrowheads="1"/>
              </p:cNvSpPr>
              <p:nvPr/>
            </p:nvSpPr>
            <p:spPr bwMode="auto">
              <a:xfrm>
                <a:off x="10427379" y="4612156"/>
                <a:ext cx="1168258" cy="435545"/>
              </a:xfrm>
              <a:prstGeom prst="rect">
                <a:avLst/>
              </a:prstGeom>
              <a:noFill/>
              <a:ln w="12700">
                <a:noFill/>
                <a:miter lim="400000"/>
                <a:headEnd/>
                <a:tailEnd/>
              </a:ln>
            </p:spPr>
            <p:txBody>
              <a:bodyPr wrap="none" lIns="45719" tIns="45719" rIns="45719" bIns="45719">
                <a:spAutoFit/>
              </a:bodyPr>
              <a:lstStyle/>
              <a:p>
                <a:pPr defTabSz="911225">
                  <a:lnSpc>
                    <a:spcPct val="110000"/>
                  </a:lnSpc>
                </a:pPr>
                <a:r>
                  <a:rPr lang="en-US" sz="1050" b="1" i="1" dirty="0" err="1">
                    <a:solidFill>
                      <a:schemeClr val="bg1"/>
                    </a:solidFill>
                    <a:latin typeface="Microsoft YaHei" pitchFamily="34" charset="-122"/>
                    <a:ea typeface="Microsoft YaHei" pitchFamily="34" charset="-122"/>
                    <a:sym typeface="Microsoft YaHei" pitchFamily="34" charset="-122"/>
                  </a:rPr>
                  <a:t>Bac</a:t>
                </a:r>
                <a:r>
                  <a:rPr lang="en-US" sz="1050" b="1" i="1" dirty="0">
                    <a:solidFill>
                      <a:schemeClr val="bg1"/>
                    </a:solidFill>
                    <a:latin typeface="Microsoft YaHei" pitchFamily="34" charset="-122"/>
                    <a:ea typeface="Microsoft YaHei" pitchFamily="34" charset="-122"/>
                    <a:sym typeface="Microsoft YaHei" pitchFamily="34" charset="-122"/>
                  </a:rPr>
                  <a:t> </a:t>
                </a:r>
                <a:r>
                  <a:rPr lang="en-US" sz="1050" b="1" i="1" dirty="0" err="1">
                    <a:solidFill>
                      <a:schemeClr val="bg1"/>
                    </a:solidFill>
                    <a:latin typeface="Microsoft YaHei" pitchFamily="34" charset="-122"/>
                    <a:ea typeface="Microsoft YaHei" pitchFamily="34" charset="-122"/>
                    <a:sym typeface="Microsoft YaHei" pitchFamily="34" charset="-122"/>
                  </a:rPr>
                  <a:t>Ninh</a:t>
                </a:r>
                <a:r>
                  <a:rPr lang="en-US" sz="1050" b="1" i="1" dirty="0">
                    <a:solidFill>
                      <a:schemeClr val="bg1"/>
                    </a:solidFill>
                    <a:latin typeface="Microsoft YaHei" pitchFamily="34" charset="-122"/>
                    <a:ea typeface="Microsoft YaHei" pitchFamily="34" charset="-122"/>
                    <a:sym typeface="Microsoft YaHei" pitchFamily="34" charset="-122"/>
                  </a:rPr>
                  <a:t> #2 </a:t>
                </a:r>
              </a:p>
              <a:p>
                <a:pPr defTabSz="911225">
                  <a:lnSpc>
                    <a:spcPct val="110000"/>
                  </a:lnSpc>
                </a:pPr>
                <a:r>
                  <a:rPr lang="en-US" sz="1050" b="1" i="1" dirty="0">
                    <a:solidFill>
                      <a:schemeClr val="bg1"/>
                    </a:solidFill>
                    <a:latin typeface="Microsoft YaHei" pitchFamily="34" charset="-122"/>
                    <a:ea typeface="Microsoft YaHei" pitchFamily="34" charset="-122"/>
                    <a:sym typeface="Microsoft YaHei" pitchFamily="34" charset="-122"/>
                  </a:rPr>
                  <a:t>(C Zone)</a:t>
                </a:r>
              </a:p>
            </p:txBody>
          </p:sp>
        </p:grpSp>
        <p:grpSp>
          <p:nvGrpSpPr>
            <p:cNvPr id="39" name="Group 130"/>
            <p:cNvGrpSpPr>
              <a:grpSpLocks/>
            </p:cNvGrpSpPr>
            <p:nvPr/>
          </p:nvGrpSpPr>
          <p:grpSpPr bwMode="auto">
            <a:xfrm>
              <a:off x="879946" y="4628432"/>
              <a:ext cx="2614692" cy="1436918"/>
              <a:chOff x="10098845" y="2924515"/>
              <a:chExt cx="3025831" cy="1436638"/>
            </a:xfrm>
          </p:grpSpPr>
          <p:pic>
            <p:nvPicPr>
              <p:cNvPr id="41" name="Image" descr="Image"/>
              <p:cNvPicPr>
                <a:picLocks noChangeAspect="1"/>
              </p:cNvPicPr>
              <p:nvPr/>
            </p:nvPicPr>
            <p:blipFill>
              <a:blip r:embed="rId4" cstate="print"/>
              <a:srcRect/>
              <a:stretch>
                <a:fillRect/>
              </a:stretch>
            </p:blipFill>
            <p:spPr bwMode="auto">
              <a:xfrm>
                <a:off x="10098845" y="2948617"/>
                <a:ext cx="1531738" cy="683133"/>
              </a:xfrm>
              <a:prstGeom prst="rect">
                <a:avLst/>
              </a:prstGeom>
              <a:noFill/>
              <a:ln w="12700">
                <a:noFill/>
                <a:miter lim="400000"/>
                <a:headEnd/>
                <a:tailEnd/>
              </a:ln>
            </p:spPr>
          </p:pic>
          <p:sp>
            <p:nvSpPr>
              <p:cNvPr id="42" name="Rectangle 8"/>
              <p:cNvSpPr>
                <a:spLocks noChangeArrowheads="1"/>
              </p:cNvSpPr>
              <p:nvPr/>
            </p:nvSpPr>
            <p:spPr bwMode="auto">
              <a:xfrm>
                <a:off x="10185484" y="3428808"/>
                <a:ext cx="2939192" cy="932345"/>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1 Factory building </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Land area: 20,000m2</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Production area:  31,000m2</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2,500 employees </a:t>
                </a:r>
              </a:p>
            </p:txBody>
          </p:sp>
          <p:sp>
            <p:nvSpPr>
              <p:cNvPr id="43" name="Bac Giang #…"/>
              <p:cNvSpPr txBox="1">
                <a:spLocks noChangeArrowheads="1"/>
              </p:cNvSpPr>
              <p:nvPr/>
            </p:nvSpPr>
            <p:spPr bwMode="auto">
              <a:xfrm>
                <a:off x="10494487" y="2924515"/>
                <a:ext cx="1247145" cy="435353"/>
              </a:xfrm>
              <a:prstGeom prst="rect">
                <a:avLst/>
              </a:prstGeom>
              <a:noFill/>
              <a:ln w="12700">
                <a:noFill/>
                <a:miter lim="400000"/>
                <a:headEnd/>
                <a:tailEnd/>
              </a:ln>
            </p:spPr>
            <p:txBody>
              <a:bodyPr wrap="square" lIns="45719" tIns="45719" rIns="45719" bIns="45719">
                <a:spAutoFit/>
              </a:bodyPr>
              <a:lstStyle/>
              <a:p>
                <a:pPr defTabSz="911225">
                  <a:lnSpc>
                    <a:spcPct val="110000"/>
                  </a:lnSpc>
                </a:pPr>
                <a:r>
                  <a:rPr lang="en-US" sz="1050" b="1" i="1" dirty="0" err="1">
                    <a:solidFill>
                      <a:schemeClr val="bg1"/>
                    </a:solidFill>
                    <a:latin typeface="Microsoft YaHei" pitchFamily="34" charset="-122"/>
                    <a:ea typeface="Microsoft YaHei" pitchFamily="34" charset="-122"/>
                    <a:sym typeface="Microsoft YaHei" pitchFamily="34" charset="-122"/>
                  </a:rPr>
                  <a:t>Bac</a:t>
                </a:r>
                <a:r>
                  <a:rPr lang="en-US" sz="1050" b="1" i="1" dirty="0">
                    <a:solidFill>
                      <a:schemeClr val="bg1"/>
                    </a:solidFill>
                    <a:latin typeface="Microsoft YaHei" pitchFamily="34" charset="-122"/>
                    <a:ea typeface="Microsoft YaHei" pitchFamily="34" charset="-122"/>
                    <a:sym typeface="Microsoft YaHei" pitchFamily="34" charset="-122"/>
                  </a:rPr>
                  <a:t> </a:t>
                </a:r>
                <a:r>
                  <a:rPr lang="en-US" sz="1050" b="1" i="1" dirty="0" err="1">
                    <a:solidFill>
                      <a:schemeClr val="bg1"/>
                    </a:solidFill>
                    <a:latin typeface="Microsoft YaHei" pitchFamily="34" charset="-122"/>
                    <a:ea typeface="Microsoft YaHei" pitchFamily="34" charset="-122"/>
                    <a:sym typeface="Microsoft YaHei" pitchFamily="34" charset="-122"/>
                  </a:rPr>
                  <a:t>Ninh</a:t>
                </a:r>
                <a:r>
                  <a:rPr lang="en-US" sz="1050" b="1" i="1" dirty="0">
                    <a:solidFill>
                      <a:schemeClr val="bg1"/>
                    </a:solidFill>
                    <a:latin typeface="Microsoft YaHei" pitchFamily="34" charset="-122"/>
                    <a:ea typeface="Microsoft YaHei" pitchFamily="34" charset="-122"/>
                    <a:sym typeface="Microsoft YaHei" pitchFamily="34" charset="-122"/>
                  </a:rPr>
                  <a:t> #3</a:t>
                </a:r>
              </a:p>
              <a:p>
                <a:pPr defTabSz="911225">
                  <a:lnSpc>
                    <a:spcPct val="110000"/>
                  </a:lnSpc>
                </a:pPr>
                <a:r>
                  <a:rPr lang="en-US" sz="1050" b="1" i="1" dirty="0">
                    <a:solidFill>
                      <a:schemeClr val="bg1"/>
                    </a:solidFill>
                    <a:latin typeface="Microsoft YaHei" pitchFamily="34" charset="-122"/>
                    <a:ea typeface="Microsoft YaHei" pitchFamily="34" charset="-122"/>
                    <a:sym typeface="Microsoft YaHei" pitchFamily="34" charset="-122"/>
                  </a:rPr>
                  <a:t>(BN3)</a:t>
                </a:r>
              </a:p>
            </p:txBody>
          </p:sp>
        </p:grpSp>
        <p:sp>
          <p:nvSpPr>
            <p:cNvPr id="40" name="Rectangle 8"/>
            <p:cNvSpPr>
              <a:spLocks noChangeArrowheads="1"/>
            </p:cNvSpPr>
            <p:nvPr/>
          </p:nvSpPr>
          <p:spPr bwMode="auto">
            <a:xfrm>
              <a:off x="968847" y="1277938"/>
              <a:ext cx="2616325" cy="1352642"/>
            </a:xfrm>
            <a:prstGeom prst="rect">
              <a:avLst/>
            </a:prstGeom>
            <a:noFill/>
            <a:ln w="12700">
              <a:noFill/>
              <a:miter lim="400000"/>
              <a:headEnd/>
              <a:tailEnd/>
            </a:ln>
          </p:spPr>
          <p:txBody>
            <a:bodyPr wrap="square" lIns="45702" tIns="45702" rIns="45702" bIns="45702">
              <a:spAutoFit/>
            </a:bodyPr>
            <a:lstStyle/>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6 Factory buildings </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4 Dormitory buildings</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Land area 120,000 m2</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Production area: 68,400m2</a:t>
              </a:r>
            </a:p>
            <a:p>
              <a:pPr defTabSz="911225">
                <a:lnSpc>
                  <a:spcPct val="130000"/>
                </a:lnSpc>
                <a:buSzPct val="100000"/>
              </a:pPr>
              <a:r>
                <a:rPr lang="en-US" sz="1050" i="1" dirty="0">
                  <a:solidFill>
                    <a:schemeClr val="bg1"/>
                  </a:solidFill>
                  <a:latin typeface="Microsoft YaHei" pitchFamily="34" charset="-122"/>
                  <a:ea typeface="Microsoft YaHei" pitchFamily="34" charset="-122"/>
                  <a:sym typeface="Microsoft YaHei" pitchFamily="34" charset="-122"/>
                </a:rPr>
                <a:t>   </a:t>
              </a:r>
              <a:r>
                <a:rPr lang="en-US" sz="1050" i="1" dirty="0" err="1">
                  <a:solidFill>
                    <a:schemeClr val="bg1"/>
                  </a:solidFill>
                  <a:latin typeface="Microsoft YaHei" pitchFamily="34" charset="-122"/>
                  <a:ea typeface="Microsoft YaHei" pitchFamily="34" charset="-122"/>
                  <a:sym typeface="Microsoft YaHei" pitchFamily="34" charset="-122"/>
                </a:rPr>
                <a:t>Fii</a:t>
              </a:r>
              <a:r>
                <a:rPr lang="en-US" sz="1050" i="1" dirty="0">
                  <a:solidFill>
                    <a:schemeClr val="bg1"/>
                  </a:solidFill>
                  <a:latin typeface="Microsoft YaHei" pitchFamily="34" charset="-122"/>
                  <a:ea typeface="Microsoft YaHei" pitchFamily="34" charset="-122"/>
                  <a:sym typeface="Microsoft YaHei" pitchFamily="34" charset="-122"/>
                </a:rPr>
                <a:t> : 55,500m2</a:t>
              </a:r>
            </a:p>
            <a:p>
              <a:pPr marL="152400" indent="-152400" defTabSz="911225">
                <a:lnSpc>
                  <a:spcPct val="130000"/>
                </a:lnSpc>
                <a:buSzPct val="100000"/>
                <a:buFontTx/>
                <a:buChar char="•"/>
              </a:pPr>
              <a:r>
                <a:rPr lang="en-US" sz="1050" i="1" dirty="0">
                  <a:solidFill>
                    <a:schemeClr val="bg1"/>
                  </a:solidFill>
                  <a:latin typeface="Microsoft YaHei" pitchFamily="34" charset="-122"/>
                  <a:ea typeface="Microsoft YaHei" pitchFamily="34" charset="-122"/>
                  <a:sym typeface="Microsoft YaHei" pitchFamily="34" charset="-122"/>
                </a:rPr>
                <a:t>9,500 employees (</a:t>
              </a:r>
              <a:r>
                <a:rPr lang="en-US" sz="1050" i="1" dirty="0" err="1">
                  <a:solidFill>
                    <a:schemeClr val="bg1"/>
                  </a:solidFill>
                  <a:latin typeface="Microsoft YaHei" pitchFamily="34" charset="-122"/>
                  <a:ea typeface="Microsoft YaHei" pitchFamily="34" charset="-122"/>
                  <a:sym typeface="Microsoft YaHei" pitchFamily="34" charset="-122"/>
                </a:rPr>
                <a:t>Fii</a:t>
              </a:r>
              <a:r>
                <a:rPr lang="en-US" sz="1050" i="1" dirty="0">
                  <a:solidFill>
                    <a:schemeClr val="bg1"/>
                  </a:solidFill>
                  <a:latin typeface="Microsoft YaHei" pitchFamily="34" charset="-122"/>
                  <a:ea typeface="Microsoft YaHei" pitchFamily="34" charset="-122"/>
                  <a:sym typeface="Microsoft YaHei" pitchFamily="34" charset="-122"/>
                </a:rPr>
                <a:t> : 8500)</a:t>
              </a:r>
            </a:p>
          </p:txBody>
        </p:sp>
      </p:grpSp>
      <p:grpSp>
        <p:nvGrpSpPr>
          <p:cNvPr id="47" name="群組 8"/>
          <p:cNvGrpSpPr/>
          <p:nvPr/>
        </p:nvGrpSpPr>
        <p:grpSpPr>
          <a:xfrm>
            <a:off x="2664929" y="820117"/>
            <a:ext cx="3202388" cy="4102002"/>
            <a:chOff x="-2795741" y="774700"/>
            <a:chExt cx="3202388" cy="4102002"/>
          </a:xfrm>
        </p:grpSpPr>
        <p:pic>
          <p:nvPicPr>
            <p:cNvPr id="48" name="Picture 53" descr="sau 1.jpg"/>
            <p:cNvPicPr>
              <a:picLocks noChangeAspect="1"/>
            </p:cNvPicPr>
            <p:nvPr/>
          </p:nvPicPr>
          <p:blipFill>
            <a:blip r:embed="rId6" cstate="print"/>
            <a:srcRect l="4340" t="6673" r="21219" b="26850"/>
            <a:stretch>
              <a:fillRect/>
            </a:stretch>
          </p:blipFill>
          <p:spPr>
            <a:xfrm>
              <a:off x="-2793463" y="2530536"/>
              <a:ext cx="3200110" cy="20414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9" name="Picture 49" descr="Foxconn- QV.png"/>
            <p:cNvPicPr>
              <a:picLocks noChangeAspect="1"/>
            </p:cNvPicPr>
            <p:nvPr/>
          </p:nvPicPr>
          <p:blipFill>
            <a:blip r:embed="rId7" cstate="print"/>
            <a:srcRect l="1301" t="6752" r="2416"/>
            <a:stretch>
              <a:fillRect/>
            </a:stretch>
          </p:blipFill>
          <p:spPr>
            <a:xfrm>
              <a:off x="-2795741" y="774700"/>
              <a:ext cx="3197031" cy="17276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0" name="TextBox 23"/>
            <p:cNvSpPr txBox="1"/>
            <p:nvPr/>
          </p:nvSpPr>
          <p:spPr>
            <a:xfrm>
              <a:off x="-961476" y="1066795"/>
              <a:ext cx="748146" cy="276999"/>
            </a:xfrm>
            <a:prstGeom prst="rect">
              <a:avLst/>
            </a:prstGeom>
            <a:noFill/>
          </p:spPr>
          <p:txBody>
            <a:bodyPr wrap="square" rtlCol="0">
              <a:spAutoFit/>
            </a:bodyPr>
            <a:lstStyle/>
            <a:p>
              <a:r>
                <a:rPr lang="en-US" altLang="zh-CN" sz="1200" i="1" dirty="0">
                  <a:solidFill>
                    <a:prstClr val="white"/>
                  </a:solidFill>
                </a:rPr>
                <a:t>B01</a:t>
              </a:r>
              <a:endParaRPr lang="en-US" sz="1200" i="1" dirty="0">
                <a:solidFill>
                  <a:prstClr val="white"/>
                </a:solidFill>
              </a:endParaRPr>
            </a:p>
          </p:txBody>
        </p:sp>
        <p:sp>
          <p:nvSpPr>
            <p:cNvPr id="51" name="TextBox 24"/>
            <p:cNvSpPr txBox="1"/>
            <p:nvPr/>
          </p:nvSpPr>
          <p:spPr>
            <a:xfrm>
              <a:off x="-1474092" y="1052940"/>
              <a:ext cx="748146" cy="276999"/>
            </a:xfrm>
            <a:prstGeom prst="rect">
              <a:avLst/>
            </a:prstGeom>
            <a:noFill/>
          </p:spPr>
          <p:txBody>
            <a:bodyPr wrap="square" rtlCol="0">
              <a:spAutoFit/>
            </a:bodyPr>
            <a:lstStyle/>
            <a:p>
              <a:r>
                <a:rPr lang="en-US" altLang="zh-CN" sz="1200" i="1" dirty="0">
                  <a:solidFill>
                    <a:prstClr val="white"/>
                  </a:solidFill>
                </a:rPr>
                <a:t>B02</a:t>
              </a:r>
              <a:endParaRPr lang="en-US" sz="1200" i="1" dirty="0">
                <a:solidFill>
                  <a:prstClr val="white"/>
                </a:solidFill>
              </a:endParaRPr>
            </a:p>
          </p:txBody>
        </p:sp>
        <p:sp>
          <p:nvSpPr>
            <p:cNvPr id="52" name="TextBox 25"/>
            <p:cNvSpPr txBox="1"/>
            <p:nvPr/>
          </p:nvSpPr>
          <p:spPr>
            <a:xfrm>
              <a:off x="-1945146" y="1011377"/>
              <a:ext cx="748146" cy="276999"/>
            </a:xfrm>
            <a:prstGeom prst="rect">
              <a:avLst/>
            </a:prstGeom>
            <a:noFill/>
          </p:spPr>
          <p:txBody>
            <a:bodyPr wrap="square" rtlCol="0">
              <a:spAutoFit/>
            </a:bodyPr>
            <a:lstStyle/>
            <a:p>
              <a:r>
                <a:rPr lang="en-US" altLang="zh-CN" sz="1200" i="1" dirty="0">
                  <a:solidFill>
                    <a:prstClr val="white"/>
                  </a:solidFill>
                </a:rPr>
                <a:t>B03</a:t>
              </a:r>
              <a:endParaRPr lang="en-US" sz="1200" i="1" dirty="0">
                <a:solidFill>
                  <a:prstClr val="white"/>
                </a:solidFill>
              </a:endParaRPr>
            </a:p>
          </p:txBody>
        </p:sp>
        <p:sp>
          <p:nvSpPr>
            <p:cNvPr id="53" name="TextBox 26"/>
            <p:cNvSpPr txBox="1"/>
            <p:nvPr/>
          </p:nvSpPr>
          <p:spPr>
            <a:xfrm>
              <a:off x="-1238564" y="1510141"/>
              <a:ext cx="748146" cy="276999"/>
            </a:xfrm>
            <a:prstGeom prst="rect">
              <a:avLst/>
            </a:prstGeom>
            <a:noFill/>
          </p:spPr>
          <p:txBody>
            <a:bodyPr wrap="square" rtlCol="0">
              <a:spAutoFit/>
            </a:bodyPr>
            <a:lstStyle/>
            <a:p>
              <a:r>
                <a:rPr lang="en-US" altLang="zh-CN" sz="1200" i="1" dirty="0">
                  <a:solidFill>
                    <a:prstClr val="white"/>
                  </a:solidFill>
                </a:rPr>
                <a:t>B04</a:t>
              </a:r>
              <a:endParaRPr lang="en-US" sz="1200" i="1" dirty="0">
                <a:solidFill>
                  <a:prstClr val="white"/>
                </a:solidFill>
              </a:endParaRPr>
            </a:p>
          </p:txBody>
        </p:sp>
        <p:sp>
          <p:nvSpPr>
            <p:cNvPr id="54" name="TextBox 27"/>
            <p:cNvSpPr txBox="1"/>
            <p:nvPr/>
          </p:nvSpPr>
          <p:spPr>
            <a:xfrm>
              <a:off x="-1889727" y="1468577"/>
              <a:ext cx="748146" cy="276999"/>
            </a:xfrm>
            <a:prstGeom prst="rect">
              <a:avLst/>
            </a:prstGeom>
            <a:noFill/>
          </p:spPr>
          <p:txBody>
            <a:bodyPr wrap="square" rtlCol="0">
              <a:spAutoFit/>
            </a:bodyPr>
            <a:lstStyle/>
            <a:p>
              <a:r>
                <a:rPr lang="en-US" sz="1200" i="1" dirty="0">
                  <a:solidFill>
                    <a:prstClr val="white"/>
                  </a:solidFill>
                </a:rPr>
                <a:t>B05</a:t>
              </a:r>
            </a:p>
          </p:txBody>
        </p:sp>
        <p:sp>
          <p:nvSpPr>
            <p:cNvPr id="55" name="TextBox 45"/>
            <p:cNvSpPr txBox="1"/>
            <p:nvPr/>
          </p:nvSpPr>
          <p:spPr>
            <a:xfrm>
              <a:off x="-2513182" y="1385449"/>
              <a:ext cx="748146" cy="276999"/>
            </a:xfrm>
            <a:prstGeom prst="rect">
              <a:avLst/>
            </a:prstGeom>
            <a:noFill/>
          </p:spPr>
          <p:txBody>
            <a:bodyPr wrap="square" rtlCol="0">
              <a:spAutoFit/>
            </a:bodyPr>
            <a:lstStyle/>
            <a:p>
              <a:r>
                <a:rPr lang="en-US" sz="1200" i="1" dirty="0">
                  <a:solidFill>
                    <a:prstClr val="white"/>
                  </a:solidFill>
                </a:rPr>
                <a:t>B06</a:t>
              </a:r>
            </a:p>
          </p:txBody>
        </p:sp>
        <p:sp>
          <p:nvSpPr>
            <p:cNvPr id="56" name="TextBox 47"/>
            <p:cNvSpPr txBox="1"/>
            <p:nvPr/>
          </p:nvSpPr>
          <p:spPr>
            <a:xfrm>
              <a:off x="-767510" y="2895596"/>
              <a:ext cx="748146" cy="276999"/>
            </a:xfrm>
            <a:prstGeom prst="rect">
              <a:avLst/>
            </a:prstGeom>
            <a:noFill/>
          </p:spPr>
          <p:txBody>
            <a:bodyPr wrap="square" rtlCol="0">
              <a:spAutoFit/>
            </a:bodyPr>
            <a:lstStyle/>
            <a:p>
              <a:r>
                <a:rPr lang="en-US" sz="1200" i="1" dirty="0">
                  <a:solidFill>
                    <a:prstClr val="white"/>
                  </a:solidFill>
                </a:rPr>
                <a:t>C02</a:t>
              </a:r>
            </a:p>
          </p:txBody>
        </p:sp>
        <p:sp>
          <p:nvSpPr>
            <p:cNvPr id="57" name="TextBox 48"/>
            <p:cNvSpPr txBox="1"/>
            <p:nvPr/>
          </p:nvSpPr>
          <p:spPr>
            <a:xfrm>
              <a:off x="-1390960" y="4599703"/>
              <a:ext cx="748146" cy="276999"/>
            </a:xfrm>
            <a:prstGeom prst="rect">
              <a:avLst/>
            </a:prstGeom>
            <a:noFill/>
          </p:spPr>
          <p:txBody>
            <a:bodyPr wrap="square" rtlCol="0">
              <a:spAutoFit/>
            </a:bodyPr>
            <a:lstStyle/>
            <a:p>
              <a:r>
                <a:rPr lang="en-US" sz="1200" i="1" dirty="0">
                  <a:solidFill>
                    <a:prstClr val="black"/>
                  </a:solidFill>
                </a:rPr>
                <a:t>BN3</a:t>
              </a:r>
            </a:p>
          </p:txBody>
        </p:sp>
        <p:sp>
          <p:nvSpPr>
            <p:cNvPr id="58" name="TextBox 50"/>
            <p:cNvSpPr txBox="1"/>
            <p:nvPr/>
          </p:nvSpPr>
          <p:spPr>
            <a:xfrm>
              <a:off x="-2125255" y="2881742"/>
              <a:ext cx="748146" cy="276999"/>
            </a:xfrm>
            <a:prstGeom prst="rect">
              <a:avLst/>
            </a:prstGeom>
            <a:noFill/>
          </p:spPr>
          <p:txBody>
            <a:bodyPr wrap="square" rtlCol="0">
              <a:spAutoFit/>
            </a:bodyPr>
            <a:lstStyle/>
            <a:p>
              <a:r>
                <a:rPr lang="en-US" sz="1200" i="1" dirty="0">
                  <a:solidFill>
                    <a:prstClr val="white"/>
                  </a:solidFill>
                </a:rPr>
                <a:t>C03</a:t>
              </a:r>
            </a:p>
          </p:txBody>
        </p:sp>
      </p:grpSp>
      <p:sp>
        <p:nvSpPr>
          <p:cNvPr id="59" name="矩形 67">
            <a:extLst>
              <a:ext uri="{FF2B5EF4-FFF2-40B4-BE49-F238E27FC236}">
                <a16:creationId xmlns:a16="http://schemas.microsoft.com/office/drawing/2014/main" id="{C6920A76-F7C8-3C4D-85B4-B7081B7B69E8}"/>
              </a:ext>
            </a:extLst>
          </p:cNvPr>
          <p:cNvSpPr/>
          <p:nvPr/>
        </p:nvSpPr>
        <p:spPr>
          <a:xfrm>
            <a:off x="6039923" y="4369663"/>
            <a:ext cx="6064560" cy="2034534"/>
          </a:xfrm>
          <a:prstGeom prst="rect">
            <a:avLst/>
          </a:prstGeom>
          <a:noFill/>
          <a:ln w="44450">
            <a:solidFill>
              <a:srgbClr val="00FF9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TW" altLang="en-US"/>
          </a:p>
        </p:txBody>
      </p:sp>
      <p:pic>
        <p:nvPicPr>
          <p:cNvPr id="60" name="Picture 59"/>
          <p:cNvPicPr>
            <a:picLocks noChangeAspect="1"/>
          </p:cNvPicPr>
          <p:nvPr/>
        </p:nvPicPr>
        <p:blipFill rotWithShape="1">
          <a:blip r:embed="rId8" cstate="email">
            <a:extLst>
              <a:ext uri="{28A0092B-C50C-407E-A947-70E740481C1C}">
                <a14:useLocalDpi xmlns:a14="http://schemas.microsoft.com/office/drawing/2010/main"/>
              </a:ext>
            </a:extLst>
          </a:blip>
          <a:srcRect l="4659" r="3636"/>
          <a:stretch/>
        </p:blipFill>
        <p:spPr>
          <a:xfrm>
            <a:off x="9102435" y="4507695"/>
            <a:ext cx="2864599" cy="17961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48614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2">
            <a:extLst>
              <a:ext uri="{FF2B5EF4-FFF2-40B4-BE49-F238E27FC236}">
                <a16:creationId xmlns:a16="http://schemas.microsoft.com/office/drawing/2014/main" id="{2FECAB00-F8AD-4745-8CEA-3E2B6EE8E961}"/>
              </a:ext>
            </a:extLst>
          </p:cNvPr>
          <p:cNvSpPr txBox="1">
            <a:spLocks noChangeArrowheads="1"/>
          </p:cNvSpPr>
          <p:nvPr/>
        </p:nvSpPr>
        <p:spPr bwMode="auto">
          <a:xfrm>
            <a:off x="129658" y="5703"/>
            <a:ext cx="10385133" cy="63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CN"/>
            </a:defPPr>
            <a:lvl1pPr defTabSz="912813">
              <a:lnSpc>
                <a:spcPct val="90000"/>
              </a:lnSpc>
              <a:spcBef>
                <a:spcPct val="0"/>
              </a:spcBef>
              <a:buFontTx/>
              <a:buNone/>
              <a:defRPr sz="3000" b="1">
                <a:solidFill>
                  <a:prstClr val="white"/>
                </a:solidFill>
                <a:latin typeface="Tahoma" pitchFamily="34" charset="0"/>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pPr indent="-342900">
              <a:defRPr/>
            </a:pPr>
            <a:r>
              <a:rPr lang="en-US" altLang="zh-CN" sz="3200" dirty="0" smtClean="0">
                <a:latin typeface="微軟正黑體" pitchFamily="34" charset="-120"/>
                <a:ea typeface="微軟正黑體" pitchFamily="34" charset="-120"/>
              </a:rPr>
              <a:t>Foxconn VN </a:t>
            </a:r>
            <a:r>
              <a:rPr lang="en-US" altLang="zh-CN" sz="3200" dirty="0" err="1" smtClean="0">
                <a:latin typeface="微軟正黑體" pitchFamily="34" charset="-120"/>
                <a:ea typeface="微軟正黑體" pitchFamily="34" charset="-120"/>
              </a:rPr>
              <a:t>Fii</a:t>
            </a:r>
            <a:r>
              <a:rPr lang="en-US" altLang="zh-CN" sz="3200" dirty="0" smtClean="0">
                <a:latin typeface="微軟正黑體" pitchFamily="34" charset="-120"/>
                <a:ea typeface="微軟正黑體" pitchFamily="34" charset="-120"/>
              </a:rPr>
              <a:t> – </a:t>
            </a:r>
            <a:r>
              <a:rPr lang="en-US" altLang="zh-CN" sz="3200" dirty="0" err="1" smtClean="0">
                <a:latin typeface="微軟正黑體" pitchFamily="34" charset="-120"/>
                <a:ea typeface="微軟正黑體" pitchFamily="34" charset="-120"/>
              </a:rPr>
              <a:t>Quang</a:t>
            </a:r>
            <a:r>
              <a:rPr lang="en-US" altLang="zh-CN" sz="3200" dirty="0" smtClean="0">
                <a:latin typeface="微軟正黑體" pitchFamily="34" charset="-120"/>
                <a:ea typeface="微軟正黑體" pitchFamily="34" charset="-120"/>
              </a:rPr>
              <a:t> Chau Zone M&amp;F</a:t>
            </a:r>
            <a:endParaRPr lang="en-US" altLang="zh-CN" sz="3200" dirty="0">
              <a:latin typeface="微軟正黑體" pitchFamily="34" charset="-120"/>
              <a:ea typeface="微軟正黑體" pitchFamily="34" charset="-120"/>
            </a:endParaRPr>
          </a:p>
        </p:txBody>
      </p:sp>
      <p:pic>
        <p:nvPicPr>
          <p:cNvPr id="4" name="Picture 3">
            <a:extLst>
              <a:ext uri="{FF2B5EF4-FFF2-40B4-BE49-F238E27FC236}">
                <a16:creationId xmlns:a16="http://schemas.microsoft.com/office/drawing/2014/main" id="{038AFDEF-DAF5-8534-3BB9-124C709A8CDC}"/>
              </a:ext>
            </a:extLst>
          </p:cNvPr>
          <p:cNvPicPr>
            <a:picLocks noChangeAspect="1"/>
          </p:cNvPicPr>
          <p:nvPr/>
        </p:nvPicPr>
        <p:blipFill>
          <a:blip r:embed="rId2" cstate="print"/>
          <a:stretch>
            <a:fillRect/>
          </a:stretch>
        </p:blipFill>
        <p:spPr>
          <a:xfrm>
            <a:off x="175514" y="718097"/>
            <a:ext cx="11461994" cy="4520465"/>
          </a:xfrm>
          <a:prstGeom prst="rect">
            <a:avLst/>
          </a:prstGeom>
        </p:spPr>
      </p:pic>
      <p:sp>
        <p:nvSpPr>
          <p:cNvPr id="5" name="Rectangle 4">
            <a:extLst>
              <a:ext uri="{FF2B5EF4-FFF2-40B4-BE49-F238E27FC236}">
                <a16:creationId xmlns:a16="http://schemas.microsoft.com/office/drawing/2014/main" id="{DCD38302-4DE5-B9E3-921F-C4276A66B091}"/>
              </a:ext>
            </a:extLst>
          </p:cNvPr>
          <p:cNvSpPr/>
          <p:nvPr/>
        </p:nvSpPr>
        <p:spPr bwMode="auto">
          <a:xfrm>
            <a:off x="3314499" y="2585016"/>
            <a:ext cx="1243445" cy="270208"/>
          </a:xfrm>
          <a:prstGeom prst="rect">
            <a:avLst/>
          </a:prstGeom>
          <a:noFill/>
          <a:ln w="38100">
            <a:solidFill>
              <a:srgbClr val="FF0000"/>
            </a:solidFill>
            <a:prstDash val="sysDash"/>
            <a:round/>
            <a:extLst>
              <a:ext uri="{C807C97D-BFC1-408E-A445-0C87EB9F89A2}">
                <ask:lineSketchStyleProps xmlns:ask="http://schemas.microsoft.com/office/drawing/2018/sketchyshapes" xmlns="" sd="1219033472">
                  <a:custGeom>
                    <a:avLst/>
                    <a:gdLst>
                      <a:gd name="connsiteX0" fmla="*/ 0 w 2321239"/>
                      <a:gd name="connsiteY0" fmla="*/ 0 h 1125168"/>
                      <a:gd name="connsiteX1" fmla="*/ 557097 w 2321239"/>
                      <a:gd name="connsiteY1" fmla="*/ 0 h 1125168"/>
                      <a:gd name="connsiteX2" fmla="*/ 1067770 w 2321239"/>
                      <a:gd name="connsiteY2" fmla="*/ 0 h 1125168"/>
                      <a:gd name="connsiteX3" fmla="*/ 1694504 w 2321239"/>
                      <a:gd name="connsiteY3" fmla="*/ 0 h 1125168"/>
                      <a:gd name="connsiteX4" fmla="*/ 2321239 w 2321239"/>
                      <a:gd name="connsiteY4" fmla="*/ 0 h 1125168"/>
                      <a:gd name="connsiteX5" fmla="*/ 2321239 w 2321239"/>
                      <a:gd name="connsiteY5" fmla="*/ 551332 h 1125168"/>
                      <a:gd name="connsiteX6" fmla="*/ 2321239 w 2321239"/>
                      <a:gd name="connsiteY6" fmla="*/ 1125168 h 1125168"/>
                      <a:gd name="connsiteX7" fmla="*/ 1740929 w 2321239"/>
                      <a:gd name="connsiteY7" fmla="*/ 1125168 h 1125168"/>
                      <a:gd name="connsiteX8" fmla="*/ 1114195 w 2321239"/>
                      <a:gd name="connsiteY8" fmla="*/ 1125168 h 1125168"/>
                      <a:gd name="connsiteX9" fmla="*/ 603522 w 2321239"/>
                      <a:gd name="connsiteY9" fmla="*/ 1125168 h 1125168"/>
                      <a:gd name="connsiteX10" fmla="*/ 0 w 2321239"/>
                      <a:gd name="connsiteY10" fmla="*/ 1125168 h 1125168"/>
                      <a:gd name="connsiteX11" fmla="*/ 0 w 2321239"/>
                      <a:gd name="connsiteY11" fmla="*/ 562584 h 1125168"/>
                      <a:gd name="connsiteX12" fmla="*/ 0 w 2321239"/>
                      <a:gd name="connsiteY12" fmla="*/ 0 h 112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21239" h="1125168" extrusionOk="0">
                        <a:moveTo>
                          <a:pt x="0" y="0"/>
                        </a:moveTo>
                        <a:cubicBezTo>
                          <a:pt x="233868" y="27346"/>
                          <a:pt x="303802" y="22313"/>
                          <a:pt x="557097" y="0"/>
                        </a:cubicBezTo>
                        <a:cubicBezTo>
                          <a:pt x="810392" y="-22313"/>
                          <a:pt x="960990" y="3742"/>
                          <a:pt x="1067770" y="0"/>
                        </a:cubicBezTo>
                        <a:cubicBezTo>
                          <a:pt x="1174550" y="-3742"/>
                          <a:pt x="1415948" y="-26320"/>
                          <a:pt x="1694504" y="0"/>
                        </a:cubicBezTo>
                        <a:cubicBezTo>
                          <a:pt x="1973060" y="26320"/>
                          <a:pt x="2146720" y="3981"/>
                          <a:pt x="2321239" y="0"/>
                        </a:cubicBezTo>
                        <a:cubicBezTo>
                          <a:pt x="2329603" y="139081"/>
                          <a:pt x="2312511" y="290155"/>
                          <a:pt x="2321239" y="551332"/>
                        </a:cubicBezTo>
                        <a:cubicBezTo>
                          <a:pt x="2329967" y="812509"/>
                          <a:pt x="2346372" y="840479"/>
                          <a:pt x="2321239" y="1125168"/>
                        </a:cubicBezTo>
                        <a:cubicBezTo>
                          <a:pt x="2061302" y="1128717"/>
                          <a:pt x="2008969" y="1144988"/>
                          <a:pt x="1740929" y="1125168"/>
                        </a:cubicBezTo>
                        <a:cubicBezTo>
                          <a:pt x="1472889" y="1105349"/>
                          <a:pt x="1266163" y="1148582"/>
                          <a:pt x="1114195" y="1125168"/>
                        </a:cubicBezTo>
                        <a:cubicBezTo>
                          <a:pt x="962227" y="1101754"/>
                          <a:pt x="787796" y="1102770"/>
                          <a:pt x="603522" y="1125168"/>
                        </a:cubicBezTo>
                        <a:cubicBezTo>
                          <a:pt x="419248" y="1147566"/>
                          <a:pt x="223569" y="1105872"/>
                          <a:pt x="0" y="1125168"/>
                        </a:cubicBezTo>
                        <a:cubicBezTo>
                          <a:pt x="-13754" y="875429"/>
                          <a:pt x="6254" y="781807"/>
                          <a:pt x="0" y="562584"/>
                        </a:cubicBezTo>
                        <a:cubicBezTo>
                          <a:pt x="-6254" y="343361"/>
                          <a:pt x="12855" y="197244"/>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7" name="textbox 349">
            <a:extLst>
              <a:ext uri="{FF2B5EF4-FFF2-40B4-BE49-F238E27FC236}">
                <a16:creationId xmlns:a16="http://schemas.microsoft.com/office/drawing/2014/main" id="{3ADEAE92-D857-8289-F224-069BFB5A75F2}"/>
              </a:ext>
            </a:extLst>
          </p:cNvPr>
          <p:cNvSpPr/>
          <p:nvPr/>
        </p:nvSpPr>
        <p:spPr>
          <a:xfrm>
            <a:off x="190500" y="5598896"/>
            <a:ext cx="5076825" cy="1117007"/>
          </a:xfrm>
          <a:prstGeom prst="rect">
            <a:avLst/>
          </a:prstGeom>
          <a:solidFill>
            <a:schemeClr val="accent1">
              <a:lumMod val="40000"/>
              <a:lumOff val="60000"/>
              <a:alpha val="22745"/>
            </a:schemeClr>
          </a:solidFill>
        </p:spPr>
        <p:txBody>
          <a:bodyPr vert="horz" wrap="square" lIns="0" tIns="0" rIns="0" bIns="0"/>
          <a:lstStyle/>
          <a:p>
            <a:pPr marL="0" marR="0" lvl="0" indent="208915" algn="l" defTabSz="914400" rtl="0" eaLnBrk="0" fontAlgn="base" latinLnBrk="0" hangingPunct="0">
              <a:lnSpc>
                <a:spcPts val="1700"/>
              </a:lnSpc>
              <a:spcBef>
                <a:spcPts val="5"/>
              </a:spcBef>
              <a:spcAft>
                <a:spcPct val="0"/>
              </a:spcAft>
              <a:buClrTx/>
              <a:buSzTx/>
              <a:buFontTx/>
              <a:buNone/>
              <a:tabLst/>
              <a:defRPr/>
            </a:pPr>
            <a:r>
              <a:rPr kumimoji="1" lang="en-US" sz="1200" b="1" i="0" u="none" strike="noStrike" kern="1200" cap="none" spc="60" normalizeH="0" baseline="0" noProof="0" dirty="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Key Summary F Zone:</a:t>
            </a:r>
          </a:p>
          <a:p>
            <a:pPr marL="457200" lvl="0" indent="-228600">
              <a:lnSpc>
                <a:spcPts val="1700"/>
              </a:lnSpc>
              <a:spcBef>
                <a:spcPts val="5"/>
              </a:spcBef>
              <a:buFontTx/>
              <a:buAutoNum type="arabicPeriod"/>
              <a:defRPr/>
            </a:pPr>
            <a:r>
              <a:rPr kumimoji="1" lang="en-US" sz="1200" b="1" i="0" u="none" strike="noStrike" kern="1200" cap="none" spc="60" normalizeH="0" baseline="0" noProof="0" dirty="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Total Production Area : 260,000 </a:t>
            </a:r>
            <a:r>
              <a:rPr kumimoji="0" lang="en-US" sz="1200" b="1" kern="0" noProof="0" dirty="0" smtClean="0">
                <a:solidFill>
                  <a:srgbClr val="FFFF00"/>
                </a:solidFill>
                <a:latin typeface="Calibri" panose="020F0502020204030204" pitchFamily="34" charset="0"/>
                <a:ea typeface="Tahoma" panose="020B0604030504040204" pitchFamily="34" charset="0"/>
                <a:cs typeface="Tahoma" panose="020B0604030504040204" pitchFamily="34" charset="0"/>
                <a:sym typeface="Microsoft YaHei"/>
              </a:rPr>
              <a:t>M</a:t>
            </a:r>
            <a:r>
              <a:rPr kumimoji="0" lang="en-US" sz="1200" b="1" kern="0" baseline="30000" dirty="0" smtClean="0">
                <a:solidFill>
                  <a:srgbClr val="FFFF00"/>
                </a:solidFill>
                <a:latin typeface="Calibri" panose="020F0502020204030204" pitchFamily="34" charset="0"/>
                <a:ea typeface="Calibri" panose="020F0502020204030204" pitchFamily="34" charset="0"/>
                <a:cs typeface="Calibri" panose="020F0502020204030204" pitchFamily="34" charset="0"/>
                <a:sym typeface="Microsoft YaHei"/>
              </a:rPr>
              <a:t>2</a:t>
            </a:r>
            <a:r>
              <a:rPr kumimoji="0" lang="en-US" sz="1200" b="1" kern="0" baseline="30000" dirty="0" smtClean="0">
                <a:solidFill>
                  <a:prstClr val="white"/>
                </a:solidFill>
                <a:latin typeface="Calibri" panose="020F0502020204030204" pitchFamily="34" charset="0"/>
                <a:ea typeface="Calibri" panose="020F0502020204030204" pitchFamily="34" charset="0"/>
                <a:cs typeface="Calibri" panose="020F0502020204030204" pitchFamily="34" charset="0"/>
                <a:sym typeface="Microsoft YaHei"/>
              </a:rPr>
              <a:t> </a:t>
            </a:r>
          </a:p>
          <a:p>
            <a:pPr marL="457200" lvl="0" indent="-228600">
              <a:lnSpc>
                <a:spcPts val="1700"/>
              </a:lnSpc>
              <a:spcBef>
                <a:spcPts val="5"/>
              </a:spcBef>
              <a:buFontTx/>
              <a:buAutoNum type="arabicPeriod"/>
              <a:defRPr/>
            </a:pPr>
            <a:r>
              <a:rPr kumimoji="1" lang="en-US" sz="1200" b="1" i="0" u="none" strike="noStrike" kern="1200" cap="none" spc="6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Total </a:t>
            </a:r>
            <a:r>
              <a:rPr kumimoji="1" lang="en-US" sz="1200" b="1" i="0" u="none" strike="noStrike" kern="1200" cap="none" spc="60" normalizeH="0" baseline="0" noProof="0" dirty="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SMT Line : </a:t>
            </a:r>
            <a:r>
              <a:rPr lang="en-US" sz="1200" b="1" spc="60" dirty="0" smtClean="0">
                <a:solidFill>
                  <a:srgbClr val="FFFF00"/>
                </a:solidFill>
                <a:latin typeface="Tahoma" panose="020B0604030504040204" pitchFamily="34" charset="0"/>
                <a:ea typeface="Tahoma" panose="020B0604030504040204" pitchFamily="34" charset="0"/>
                <a:cs typeface="Tahoma" panose="020B0604030504040204" pitchFamily="34" charset="0"/>
              </a:rPr>
              <a:t>103</a:t>
            </a:r>
            <a:r>
              <a:rPr kumimoji="1" lang="en-US" sz="1200" b="1" i="0" u="none" strike="noStrike" kern="1200" cap="none" spc="60" normalizeH="0" baseline="0" noProof="0" dirty="0" smtClean="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 </a:t>
            </a:r>
            <a:r>
              <a:rPr kumimoji="1" lang="en-US" sz="1200" b="1" i="0" u="none" strike="noStrike" kern="1200" cap="none" spc="60" normalizeH="0" baseline="0" noProof="0" dirty="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Lines</a:t>
            </a:r>
          </a:p>
          <a:p>
            <a:pPr marL="457200" marR="0" lvl="0" indent="-228600" algn="l" defTabSz="914400" rtl="0" eaLnBrk="0" fontAlgn="base" latinLnBrk="0" hangingPunct="0">
              <a:lnSpc>
                <a:spcPts val="1700"/>
              </a:lnSpc>
              <a:spcBef>
                <a:spcPts val="5"/>
              </a:spcBef>
              <a:spcAft>
                <a:spcPct val="0"/>
              </a:spcAft>
              <a:buClrTx/>
              <a:buSzTx/>
              <a:buFontTx/>
              <a:buAutoNum type="arabicPeriod"/>
              <a:tabLst/>
              <a:defRPr/>
            </a:pPr>
            <a:r>
              <a:rPr kumimoji="1" lang="en-US" sz="1200" b="1" i="0" u="none" strike="noStrike" kern="1200" cap="none" spc="60" normalizeH="0" baseline="0" noProof="0" dirty="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rPr>
              <a:t>Total employees : 16,000</a:t>
            </a:r>
            <a:endParaRPr kumimoji="1" lang="en-US" sz="1200" b="0" i="0" u="none" strike="noStrike" kern="1200" cap="none" spc="0" normalizeH="0" baseline="0" noProof="0" dirty="0">
              <a:ln>
                <a:noFill/>
              </a:ln>
              <a:solidFill>
                <a:srgbClr val="FFFF0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 name="textbox 349">
            <a:extLst>
              <a:ext uri="{FF2B5EF4-FFF2-40B4-BE49-F238E27FC236}">
                <a16:creationId xmlns:a16="http://schemas.microsoft.com/office/drawing/2014/main" id="{4B048F07-3FA9-BC1F-AA94-0CC0B26066AA}"/>
              </a:ext>
            </a:extLst>
          </p:cNvPr>
          <p:cNvSpPr/>
          <p:nvPr/>
        </p:nvSpPr>
        <p:spPr>
          <a:xfrm>
            <a:off x="5457161" y="5613401"/>
            <a:ext cx="6125240" cy="1102502"/>
          </a:xfrm>
          <a:prstGeom prst="rect">
            <a:avLst/>
          </a:prstGeom>
          <a:solidFill>
            <a:schemeClr val="accent1">
              <a:lumMod val="40000"/>
              <a:lumOff val="60000"/>
              <a:alpha val="22745"/>
            </a:schemeClr>
          </a:solidFill>
        </p:spPr>
        <p:txBody>
          <a:bodyPr vert="horz" wrap="square" lIns="0" tIns="0" rIns="0" bIns="0"/>
          <a:lstStyle/>
          <a:p>
            <a:pPr marL="0" marR="0" lvl="0" indent="208915" algn="l" defTabSz="914400" rtl="0" eaLnBrk="0" fontAlgn="base" latinLnBrk="0" hangingPunct="0">
              <a:lnSpc>
                <a:spcPts val="1700"/>
              </a:lnSpc>
              <a:spcBef>
                <a:spcPts val="5"/>
              </a:spcBef>
              <a:spcAft>
                <a:spcPct val="0"/>
              </a:spcAft>
              <a:buClrTx/>
              <a:buSzTx/>
              <a:buFontTx/>
              <a:buNone/>
              <a:tabLst/>
              <a:defRPr/>
            </a:pPr>
            <a:r>
              <a:rPr kumimoji="1" lang="en-US" sz="1200" i="0" u="none" strike="noStrike" kern="1200" cap="none" spc="6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Current location for </a:t>
            </a:r>
            <a:r>
              <a:rPr lang="en-US" sz="1200" spc="60" dirty="0" smtClean="0">
                <a:solidFill>
                  <a:schemeClr val="bg1"/>
                </a:solidFill>
                <a:latin typeface="Tahoma" panose="020B0604030504040204" pitchFamily="34" charset="0"/>
                <a:ea typeface="Tahoma" panose="020B0604030504040204" pitchFamily="34" charset="0"/>
                <a:cs typeface="Tahoma" panose="020B0604030504040204" pitchFamily="34" charset="0"/>
              </a:rPr>
              <a:t>production</a:t>
            </a:r>
            <a:endParaRPr kumimoji="1" lang="en-US" sz="1200" i="0" u="none" strike="noStrike" kern="1200" cap="none" spc="6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171450" marR="0" lvl="0" indent="-171450" algn="l" defTabSz="914400" rtl="0" eaLnBrk="0" fontAlgn="base" latinLnBrk="0" hangingPunct="0">
              <a:lnSpc>
                <a:spcPts val="1700"/>
              </a:lnSpc>
              <a:spcBef>
                <a:spcPts val="5"/>
              </a:spcBef>
              <a:spcAft>
                <a:spcPct val="0"/>
              </a:spcAft>
              <a:buClrTx/>
              <a:buSzTx/>
              <a:buFont typeface="Arial" panose="020B0604020202020204" pitchFamily="34" charset="0"/>
              <a:buChar char="•"/>
              <a:tabLst/>
              <a:defRPr/>
            </a:pPr>
            <a:r>
              <a:rPr lang="en-US" sz="1200" spc="60" dirty="0" smtClean="0">
                <a:solidFill>
                  <a:schemeClr val="bg1"/>
                </a:solidFill>
                <a:latin typeface="Tahoma" panose="020B0604030504040204" pitchFamily="34" charset="0"/>
                <a:ea typeface="Tahoma" panose="020B0604030504040204" pitchFamily="34" charset="0"/>
                <a:cs typeface="Tahoma" panose="020B0604030504040204" pitchFamily="34" charset="0"/>
              </a:rPr>
              <a:t>M11 </a:t>
            </a:r>
            <a:r>
              <a:rPr lang="en-US" sz="1200" spc="60" dirty="0">
                <a:solidFill>
                  <a:schemeClr val="bg1"/>
                </a:solidFill>
                <a:latin typeface="Tahoma" panose="020B0604030504040204" pitchFamily="34" charset="0"/>
                <a:ea typeface="Tahoma" panose="020B0604030504040204" pitchFamily="34" charset="0"/>
                <a:cs typeface="Tahoma" panose="020B0604030504040204" pitchFamily="34" charset="0"/>
              </a:rPr>
              <a:t>(IQC / Warehouse</a:t>
            </a:r>
            <a:r>
              <a:rPr lang="en-US" sz="1200" spc="60"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sz="1200" spc="6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506CDF9D-702B-0125-F1C1-897C37E89FAD}"/>
              </a:ext>
            </a:extLst>
          </p:cNvPr>
          <p:cNvSpPr txBox="1"/>
          <p:nvPr/>
        </p:nvSpPr>
        <p:spPr bwMode="auto">
          <a:xfrm>
            <a:off x="3384729" y="2604704"/>
            <a:ext cx="1102983" cy="230832"/>
          </a:xfrm>
          <a:prstGeom prst="rect">
            <a:avLst/>
          </a:prstGeom>
          <a:solidFill>
            <a:schemeClr val="accent4">
              <a:lumMod val="20000"/>
              <a:lumOff val="8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smtClean="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We</a:t>
            </a:r>
            <a:r>
              <a:rPr kumimoji="0" lang="en-US" sz="900" b="1" i="0" u="none" strike="noStrike" kern="1200" cap="none" spc="0" normalizeH="0" noProof="0" smtClean="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 are here</a:t>
            </a:r>
            <a:endParaRPr kumimoji="0" lang="en-US" sz="9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0" name="TextBox 9">
            <a:extLst>
              <a:ext uri="{FF2B5EF4-FFF2-40B4-BE49-F238E27FC236}">
                <a16:creationId xmlns:a16="http://schemas.microsoft.com/office/drawing/2014/main" id="{E24ABCA0-83FF-CD3E-79B2-269F005D68BA}"/>
              </a:ext>
            </a:extLst>
          </p:cNvPr>
          <p:cNvSpPr txBox="1"/>
          <p:nvPr/>
        </p:nvSpPr>
        <p:spPr bwMode="auto">
          <a:xfrm>
            <a:off x="3257782" y="3384355"/>
            <a:ext cx="2093101" cy="338554"/>
          </a:xfrm>
          <a:prstGeom prst="rect">
            <a:avLst/>
          </a:prstGeom>
          <a:solidFill>
            <a:schemeClr val="accent4">
              <a:lumMod val="20000"/>
              <a:lumOff val="8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smtClean="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SMT/PTH</a:t>
            </a:r>
          </a:p>
        </p:txBody>
      </p:sp>
      <p:sp>
        <p:nvSpPr>
          <p:cNvPr id="11" name="Rectangle 10">
            <a:extLst>
              <a:ext uri="{FF2B5EF4-FFF2-40B4-BE49-F238E27FC236}">
                <a16:creationId xmlns:a16="http://schemas.microsoft.com/office/drawing/2014/main" id="{4AD8ADFA-E32D-3296-E0A8-F13F101ED2A3}"/>
              </a:ext>
            </a:extLst>
          </p:cNvPr>
          <p:cNvSpPr/>
          <p:nvPr/>
        </p:nvSpPr>
        <p:spPr bwMode="auto">
          <a:xfrm>
            <a:off x="3258014" y="3199689"/>
            <a:ext cx="2092869" cy="752266"/>
          </a:xfrm>
          <a:prstGeom prst="rect">
            <a:avLst/>
          </a:prstGeom>
          <a:noFill/>
          <a:ln w="38100">
            <a:solidFill>
              <a:srgbClr val="FF0000"/>
            </a:solidFill>
            <a:prstDash val="sysDash"/>
            <a:round/>
            <a:extLst>
              <a:ext uri="{C807C97D-BFC1-408E-A445-0C87EB9F89A2}">
                <ask:lineSketchStyleProps xmlns:ask="http://schemas.microsoft.com/office/drawing/2018/sketchyshapes" xmlns="" sd="1219033472">
                  <a:custGeom>
                    <a:avLst/>
                    <a:gdLst>
                      <a:gd name="connsiteX0" fmla="*/ 0 w 2321239"/>
                      <a:gd name="connsiteY0" fmla="*/ 0 h 1125168"/>
                      <a:gd name="connsiteX1" fmla="*/ 557097 w 2321239"/>
                      <a:gd name="connsiteY1" fmla="*/ 0 h 1125168"/>
                      <a:gd name="connsiteX2" fmla="*/ 1067770 w 2321239"/>
                      <a:gd name="connsiteY2" fmla="*/ 0 h 1125168"/>
                      <a:gd name="connsiteX3" fmla="*/ 1694504 w 2321239"/>
                      <a:gd name="connsiteY3" fmla="*/ 0 h 1125168"/>
                      <a:gd name="connsiteX4" fmla="*/ 2321239 w 2321239"/>
                      <a:gd name="connsiteY4" fmla="*/ 0 h 1125168"/>
                      <a:gd name="connsiteX5" fmla="*/ 2321239 w 2321239"/>
                      <a:gd name="connsiteY5" fmla="*/ 551332 h 1125168"/>
                      <a:gd name="connsiteX6" fmla="*/ 2321239 w 2321239"/>
                      <a:gd name="connsiteY6" fmla="*/ 1125168 h 1125168"/>
                      <a:gd name="connsiteX7" fmla="*/ 1740929 w 2321239"/>
                      <a:gd name="connsiteY7" fmla="*/ 1125168 h 1125168"/>
                      <a:gd name="connsiteX8" fmla="*/ 1114195 w 2321239"/>
                      <a:gd name="connsiteY8" fmla="*/ 1125168 h 1125168"/>
                      <a:gd name="connsiteX9" fmla="*/ 603522 w 2321239"/>
                      <a:gd name="connsiteY9" fmla="*/ 1125168 h 1125168"/>
                      <a:gd name="connsiteX10" fmla="*/ 0 w 2321239"/>
                      <a:gd name="connsiteY10" fmla="*/ 1125168 h 1125168"/>
                      <a:gd name="connsiteX11" fmla="*/ 0 w 2321239"/>
                      <a:gd name="connsiteY11" fmla="*/ 562584 h 1125168"/>
                      <a:gd name="connsiteX12" fmla="*/ 0 w 2321239"/>
                      <a:gd name="connsiteY12" fmla="*/ 0 h 112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21239" h="1125168" extrusionOk="0">
                        <a:moveTo>
                          <a:pt x="0" y="0"/>
                        </a:moveTo>
                        <a:cubicBezTo>
                          <a:pt x="233868" y="27346"/>
                          <a:pt x="303802" y="22313"/>
                          <a:pt x="557097" y="0"/>
                        </a:cubicBezTo>
                        <a:cubicBezTo>
                          <a:pt x="810392" y="-22313"/>
                          <a:pt x="960990" y="3742"/>
                          <a:pt x="1067770" y="0"/>
                        </a:cubicBezTo>
                        <a:cubicBezTo>
                          <a:pt x="1174550" y="-3742"/>
                          <a:pt x="1415948" y="-26320"/>
                          <a:pt x="1694504" y="0"/>
                        </a:cubicBezTo>
                        <a:cubicBezTo>
                          <a:pt x="1973060" y="26320"/>
                          <a:pt x="2146720" y="3981"/>
                          <a:pt x="2321239" y="0"/>
                        </a:cubicBezTo>
                        <a:cubicBezTo>
                          <a:pt x="2329603" y="139081"/>
                          <a:pt x="2312511" y="290155"/>
                          <a:pt x="2321239" y="551332"/>
                        </a:cubicBezTo>
                        <a:cubicBezTo>
                          <a:pt x="2329967" y="812509"/>
                          <a:pt x="2346372" y="840479"/>
                          <a:pt x="2321239" y="1125168"/>
                        </a:cubicBezTo>
                        <a:cubicBezTo>
                          <a:pt x="2061302" y="1128717"/>
                          <a:pt x="2008969" y="1144988"/>
                          <a:pt x="1740929" y="1125168"/>
                        </a:cubicBezTo>
                        <a:cubicBezTo>
                          <a:pt x="1472889" y="1105349"/>
                          <a:pt x="1266163" y="1148582"/>
                          <a:pt x="1114195" y="1125168"/>
                        </a:cubicBezTo>
                        <a:cubicBezTo>
                          <a:pt x="962227" y="1101754"/>
                          <a:pt x="787796" y="1102770"/>
                          <a:pt x="603522" y="1125168"/>
                        </a:cubicBezTo>
                        <a:cubicBezTo>
                          <a:pt x="419248" y="1147566"/>
                          <a:pt x="223569" y="1105872"/>
                          <a:pt x="0" y="1125168"/>
                        </a:cubicBezTo>
                        <a:cubicBezTo>
                          <a:pt x="-13754" y="875429"/>
                          <a:pt x="6254" y="781807"/>
                          <a:pt x="0" y="562584"/>
                        </a:cubicBezTo>
                        <a:cubicBezTo>
                          <a:pt x="-6254" y="343361"/>
                          <a:pt x="12855" y="197244"/>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2" name="Rectangle 11">
            <a:extLst>
              <a:ext uri="{FF2B5EF4-FFF2-40B4-BE49-F238E27FC236}">
                <a16:creationId xmlns:a16="http://schemas.microsoft.com/office/drawing/2014/main" id="{4AD8ADFA-E32D-3296-E0A8-F13F101ED2A3}"/>
              </a:ext>
            </a:extLst>
          </p:cNvPr>
          <p:cNvSpPr/>
          <p:nvPr/>
        </p:nvSpPr>
        <p:spPr bwMode="auto">
          <a:xfrm>
            <a:off x="9592248" y="1043928"/>
            <a:ext cx="1740036" cy="1707591"/>
          </a:xfrm>
          <a:prstGeom prst="rect">
            <a:avLst/>
          </a:prstGeom>
          <a:noFill/>
          <a:ln w="38100">
            <a:solidFill>
              <a:srgbClr val="FF0000"/>
            </a:solidFill>
            <a:prstDash val="sysDash"/>
            <a:round/>
            <a:extLst>
              <a:ext uri="{C807C97D-BFC1-408E-A445-0C87EB9F89A2}">
                <ask:lineSketchStyleProps xmlns:ask="http://schemas.microsoft.com/office/drawing/2018/sketchyshapes" xmlns="" sd="1219033472">
                  <a:custGeom>
                    <a:avLst/>
                    <a:gdLst>
                      <a:gd name="connsiteX0" fmla="*/ 0 w 2321239"/>
                      <a:gd name="connsiteY0" fmla="*/ 0 h 1125168"/>
                      <a:gd name="connsiteX1" fmla="*/ 557097 w 2321239"/>
                      <a:gd name="connsiteY1" fmla="*/ 0 h 1125168"/>
                      <a:gd name="connsiteX2" fmla="*/ 1067770 w 2321239"/>
                      <a:gd name="connsiteY2" fmla="*/ 0 h 1125168"/>
                      <a:gd name="connsiteX3" fmla="*/ 1694504 w 2321239"/>
                      <a:gd name="connsiteY3" fmla="*/ 0 h 1125168"/>
                      <a:gd name="connsiteX4" fmla="*/ 2321239 w 2321239"/>
                      <a:gd name="connsiteY4" fmla="*/ 0 h 1125168"/>
                      <a:gd name="connsiteX5" fmla="*/ 2321239 w 2321239"/>
                      <a:gd name="connsiteY5" fmla="*/ 551332 h 1125168"/>
                      <a:gd name="connsiteX6" fmla="*/ 2321239 w 2321239"/>
                      <a:gd name="connsiteY6" fmla="*/ 1125168 h 1125168"/>
                      <a:gd name="connsiteX7" fmla="*/ 1740929 w 2321239"/>
                      <a:gd name="connsiteY7" fmla="*/ 1125168 h 1125168"/>
                      <a:gd name="connsiteX8" fmla="*/ 1114195 w 2321239"/>
                      <a:gd name="connsiteY8" fmla="*/ 1125168 h 1125168"/>
                      <a:gd name="connsiteX9" fmla="*/ 603522 w 2321239"/>
                      <a:gd name="connsiteY9" fmla="*/ 1125168 h 1125168"/>
                      <a:gd name="connsiteX10" fmla="*/ 0 w 2321239"/>
                      <a:gd name="connsiteY10" fmla="*/ 1125168 h 1125168"/>
                      <a:gd name="connsiteX11" fmla="*/ 0 w 2321239"/>
                      <a:gd name="connsiteY11" fmla="*/ 562584 h 1125168"/>
                      <a:gd name="connsiteX12" fmla="*/ 0 w 2321239"/>
                      <a:gd name="connsiteY12" fmla="*/ 0 h 112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21239" h="1125168" extrusionOk="0">
                        <a:moveTo>
                          <a:pt x="0" y="0"/>
                        </a:moveTo>
                        <a:cubicBezTo>
                          <a:pt x="233868" y="27346"/>
                          <a:pt x="303802" y="22313"/>
                          <a:pt x="557097" y="0"/>
                        </a:cubicBezTo>
                        <a:cubicBezTo>
                          <a:pt x="810392" y="-22313"/>
                          <a:pt x="960990" y="3742"/>
                          <a:pt x="1067770" y="0"/>
                        </a:cubicBezTo>
                        <a:cubicBezTo>
                          <a:pt x="1174550" y="-3742"/>
                          <a:pt x="1415948" y="-26320"/>
                          <a:pt x="1694504" y="0"/>
                        </a:cubicBezTo>
                        <a:cubicBezTo>
                          <a:pt x="1973060" y="26320"/>
                          <a:pt x="2146720" y="3981"/>
                          <a:pt x="2321239" y="0"/>
                        </a:cubicBezTo>
                        <a:cubicBezTo>
                          <a:pt x="2329603" y="139081"/>
                          <a:pt x="2312511" y="290155"/>
                          <a:pt x="2321239" y="551332"/>
                        </a:cubicBezTo>
                        <a:cubicBezTo>
                          <a:pt x="2329967" y="812509"/>
                          <a:pt x="2346372" y="840479"/>
                          <a:pt x="2321239" y="1125168"/>
                        </a:cubicBezTo>
                        <a:cubicBezTo>
                          <a:pt x="2061302" y="1128717"/>
                          <a:pt x="2008969" y="1144988"/>
                          <a:pt x="1740929" y="1125168"/>
                        </a:cubicBezTo>
                        <a:cubicBezTo>
                          <a:pt x="1472889" y="1105349"/>
                          <a:pt x="1266163" y="1148582"/>
                          <a:pt x="1114195" y="1125168"/>
                        </a:cubicBezTo>
                        <a:cubicBezTo>
                          <a:pt x="962227" y="1101754"/>
                          <a:pt x="787796" y="1102770"/>
                          <a:pt x="603522" y="1125168"/>
                        </a:cubicBezTo>
                        <a:cubicBezTo>
                          <a:pt x="419248" y="1147566"/>
                          <a:pt x="223569" y="1105872"/>
                          <a:pt x="0" y="1125168"/>
                        </a:cubicBezTo>
                        <a:cubicBezTo>
                          <a:pt x="-13754" y="875429"/>
                          <a:pt x="6254" y="781807"/>
                          <a:pt x="0" y="562584"/>
                        </a:cubicBezTo>
                        <a:cubicBezTo>
                          <a:pt x="-6254" y="343361"/>
                          <a:pt x="12855" y="197244"/>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TextBox 12">
            <a:extLst>
              <a:ext uri="{FF2B5EF4-FFF2-40B4-BE49-F238E27FC236}">
                <a16:creationId xmlns:a16="http://schemas.microsoft.com/office/drawing/2014/main" id="{E24ABCA0-83FF-CD3E-79B2-269F005D68BA}"/>
              </a:ext>
            </a:extLst>
          </p:cNvPr>
          <p:cNvSpPr txBox="1"/>
          <p:nvPr/>
        </p:nvSpPr>
        <p:spPr bwMode="auto">
          <a:xfrm>
            <a:off x="9668893" y="1060153"/>
            <a:ext cx="1637038" cy="1600438"/>
          </a:xfrm>
          <a:prstGeom prst="rect">
            <a:avLst/>
          </a:prstGeom>
          <a:solidFill>
            <a:schemeClr val="accent4">
              <a:lumMod val="20000"/>
              <a:lumOff val="8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dirty="0" smtClean="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dirty="0" smtClean="0">
                <a:solidFill>
                  <a:srgbClr val="0000FF"/>
                </a:solidFill>
                <a:latin typeface="Tahoma" panose="020B0604030504040204" pitchFamily="34" charset="0"/>
                <a:ea typeface="Tahoma" panose="020B0604030504040204" pitchFamily="34" charset="0"/>
                <a:cs typeface="Tahoma" panose="020B0604030504040204" pitchFamily="34" charset="0"/>
              </a:rPr>
              <a:t>IQC/</a:t>
            </a:r>
            <a:endParaRPr kumimoji="0" lang="en-US" sz="1400" b="1"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dirty="0" smtClean="0">
                <a:solidFill>
                  <a:srgbClr val="0000FF"/>
                </a:solidFill>
                <a:latin typeface="Tahoma" panose="020B0604030504040204" pitchFamily="34" charset="0"/>
                <a:ea typeface="Tahoma" panose="020B0604030504040204" pitchFamily="34" charset="0"/>
                <a:cs typeface="Tahoma" panose="020B0604030504040204" pitchFamily="34" charset="0"/>
              </a:rPr>
              <a:t>Warehouse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dirty="0" err="1" smtClean="0">
                <a:solidFill>
                  <a:srgbClr val="0000FF"/>
                </a:solidFill>
                <a:latin typeface="Tahoma" panose="020B0604030504040204" pitchFamily="34" charset="0"/>
                <a:ea typeface="Tahoma" panose="020B0604030504040204" pitchFamily="34" charset="0"/>
                <a:cs typeface="Tahoma" panose="020B0604030504040204" pitchFamily="34" charset="0"/>
              </a:rPr>
              <a:t>Ubee</a:t>
            </a:r>
            <a:r>
              <a:rPr kumimoji="0" lang="en-US" sz="1400" b="1" dirty="0" smtClean="0">
                <a:solidFill>
                  <a:srgbClr val="0000FF"/>
                </a:solidFill>
                <a:latin typeface="Tahoma" panose="020B0604030504040204" pitchFamily="34" charset="0"/>
                <a:ea typeface="Tahoma" panose="020B0604030504040204" pitchFamily="34" charset="0"/>
                <a:cs typeface="Tahoma" panose="020B0604030504040204" pitchFamily="34" charset="0"/>
              </a:rPr>
              <a:t> materials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dirty="0" smtClean="0">
                <a:solidFill>
                  <a:srgbClr val="0000FF"/>
                </a:solidFill>
                <a:latin typeface="Tahoma" panose="020B0604030504040204" pitchFamily="34" charset="0"/>
                <a:ea typeface="Tahoma" panose="020B0604030504040204" pitchFamily="34" charset="0"/>
                <a:cs typeface="Tahoma" panose="020B0604030504040204" pitchFamily="34" charset="0"/>
              </a:rPr>
              <a:t>(M11)</a:t>
            </a:r>
            <a:endParaRPr kumimoji="0" lang="en-US" sz="1400" b="1"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dirty="0" smtClean="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dirty="0" smtClean="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
        <p:nvSpPr>
          <p:cNvPr id="14" name="TextBox 13">
            <a:extLst>
              <a:ext uri="{FF2B5EF4-FFF2-40B4-BE49-F238E27FC236}">
                <a16:creationId xmlns:a16="http://schemas.microsoft.com/office/drawing/2014/main" id="{506CDF9D-702B-0125-F1C1-897C37E89FAD}"/>
              </a:ext>
            </a:extLst>
          </p:cNvPr>
          <p:cNvSpPr txBox="1"/>
          <p:nvPr/>
        </p:nvSpPr>
        <p:spPr bwMode="auto">
          <a:xfrm>
            <a:off x="871113" y="4021205"/>
            <a:ext cx="1102983" cy="230832"/>
          </a:xfrm>
          <a:prstGeom prst="rect">
            <a:avLst/>
          </a:prstGeom>
          <a:solidFill>
            <a:schemeClr val="accent4">
              <a:lumMod val="20000"/>
              <a:lumOff val="8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smtClean="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FATP here</a:t>
            </a:r>
            <a:endParaRPr kumimoji="0" lang="en-US" sz="9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5" name="Rectangle 14">
            <a:extLst>
              <a:ext uri="{FF2B5EF4-FFF2-40B4-BE49-F238E27FC236}">
                <a16:creationId xmlns:a16="http://schemas.microsoft.com/office/drawing/2014/main" id="{DCD38302-4DE5-B9E3-921F-C4276A66B091}"/>
              </a:ext>
            </a:extLst>
          </p:cNvPr>
          <p:cNvSpPr/>
          <p:nvPr/>
        </p:nvSpPr>
        <p:spPr bwMode="auto">
          <a:xfrm>
            <a:off x="871113" y="3951955"/>
            <a:ext cx="1154482" cy="385592"/>
          </a:xfrm>
          <a:prstGeom prst="rect">
            <a:avLst/>
          </a:prstGeom>
          <a:noFill/>
          <a:ln w="38100">
            <a:solidFill>
              <a:srgbClr val="FF0000"/>
            </a:solidFill>
            <a:prstDash val="sysDash"/>
            <a:round/>
            <a:extLst>
              <a:ext uri="{C807C97D-BFC1-408E-A445-0C87EB9F89A2}">
                <ask:lineSketchStyleProps xmlns:ask="http://schemas.microsoft.com/office/drawing/2018/sketchyshapes" xmlns="" sd="1219033472">
                  <a:custGeom>
                    <a:avLst/>
                    <a:gdLst>
                      <a:gd name="connsiteX0" fmla="*/ 0 w 2321239"/>
                      <a:gd name="connsiteY0" fmla="*/ 0 h 1125168"/>
                      <a:gd name="connsiteX1" fmla="*/ 557097 w 2321239"/>
                      <a:gd name="connsiteY1" fmla="*/ 0 h 1125168"/>
                      <a:gd name="connsiteX2" fmla="*/ 1067770 w 2321239"/>
                      <a:gd name="connsiteY2" fmla="*/ 0 h 1125168"/>
                      <a:gd name="connsiteX3" fmla="*/ 1694504 w 2321239"/>
                      <a:gd name="connsiteY3" fmla="*/ 0 h 1125168"/>
                      <a:gd name="connsiteX4" fmla="*/ 2321239 w 2321239"/>
                      <a:gd name="connsiteY4" fmla="*/ 0 h 1125168"/>
                      <a:gd name="connsiteX5" fmla="*/ 2321239 w 2321239"/>
                      <a:gd name="connsiteY5" fmla="*/ 551332 h 1125168"/>
                      <a:gd name="connsiteX6" fmla="*/ 2321239 w 2321239"/>
                      <a:gd name="connsiteY6" fmla="*/ 1125168 h 1125168"/>
                      <a:gd name="connsiteX7" fmla="*/ 1740929 w 2321239"/>
                      <a:gd name="connsiteY7" fmla="*/ 1125168 h 1125168"/>
                      <a:gd name="connsiteX8" fmla="*/ 1114195 w 2321239"/>
                      <a:gd name="connsiteY8" fmla="*/ 1125168 h 1125168"/>
                      <a:gd name="connsiteX9" fmla="*/ 603522 w 2321239"/>
                      <a:gd name="connsiteY9" fmla="*/ 1125168 h 1125168"/>
                      <a:gd name="connsiteX10" fmla="*/ 0 w 2321239"/>
                      <a:gd name="connsiteY10" fmla="*/ 1125168 h 1125168"/>
                      <a:gd name="connsiteX11" fmla="*/ 0 w 2321239"/>
                      <a:gd name="connsiteY11" fmla="*/ 562584 h 1125168"/>
                      <a:gd name="connsiteX12" fmla="*/ 0 w 2321239"/>
                      <a:gd name="connsiteY12" fmla="*/ 0 h 112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21239" h="1125168" extrusionOk="0">
                        <a:moveTo>
                          <a:pt x="0" y="0"/>
                        </a:moveTo>
                        <a:cubicBezTo>
                          <a:pt x="233868" y="27346"/>
                          <a:pt x="303802" y="22313"/>
                          <a:pt x="557097" y="0"/>
                        </a:cubicBezTo>
                        <a:cubicBezTo>
                          <a:pt x="810392" y="-22313"/>
                          <a:pt x="960990" y="3742"/>
                          <a:pt x="1067770" y="0"/>
                        </a:cubicBezTo>
                        <a:cubicBezTo>
                          <a:pt x="1174550" y="-3742"/>
                          <a:pt x="1415948" y="-26320"/>
                          <a:pt x="1694504" y="0"/>
                        </a:cubicBezTo>
                        <a:cubicBezTo>
                          <a:pt x="1973060" y="26320"/>
                          <a:pt x="2146720" y="3981"/>
                          <a:pt x="2321239" y="0"/>
                        </a:cubicBezTo>
                        <a:cubicBezTo>
                          <a:pt x="2329603" y="139081"/>
                          <a:pt x="2312511" y="290155"/>
                          <a:pt x="2321239" y="551332"/>
                        </a:cubicBezTo>
                        <a:cubicBezTo>
                          <a:pt x="2329967" y="812509"/>
                          <a:pt x="2346372" y="840479"/>
                          <a:pt x="2321239" y="1125168"/>
                        </a:cubicBezTo>
                        <a:cubicBezTo>
                          <a:pt x="2061302" y="1128717"/>
                          <a:pt x="2008969" y="1144988"/>
                          <a:pt x="1740929" y="1125168"/>
                        </a:cubicBezTo>
                        <a:cubicBezTo>
                          <a:pt x="1472889" y="1105349"/>
                          <a:pt x="1266163" y="1148582"/>
                          <a:pt x="1114195" y="1125168"/>
                        </a:cubicBezTo>
                        <a:cubicBezTo>
                          <a:pt x="962227" y="1101754"/>
                          <a:pt x="787796" y="1102770"/>
                          <a:pt x="603522" y="1125168"/>
                        </a:cubicBezTo>
                        <a:cubicBezTo>
                          <a:pt x="419248" y="1147566"/>
                          <a:pt x="223569" y="1105872"/>
                          <a:pt x="0" y="1125168"/>
                        </a:cubicBezTo>
                        <a:cubicBezTo>
                          <a:pt x="-13754" y="875429"/>
                          <a:pt x="6254" y="781807"/>
                          <a:pt x="0" y="562584"/>
                        </a:cubicBezTo>
                        <a:cubicBezTo>
                          <a:pt x="-6254" y="343361"/>
                          <a:pt x="12855" y="197244"/>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331513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2">
            <a:extLst>
              <a:ext uri="{FF2B5EF4-FFF2-40B4-BE49-F238E27FC236}">
                <a16:creationId xmlns:a16="http://schemas.microsoft.com/office/drawing/2014/main" id="{2FECAB00-F8AD-4745-8CEA-3E2B6EE8E961}"/>
              </a:ext>
            </a:extLst>
          </p:cNvPr>
          <p:cNvSpPr txBox="1">
            <a:spLocks noChangeArrowheads="1"/>
          </p:cNvSpPr>
          <p:nvPr/>
        </p:nvSpPr>
        <p:spPr bwMode="auto">
          <a:xfrm>
            <a:off x="129657" y="5703"/>
            <a:ext cx="11438581" cy="63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CN"/>
            </a:defPPr>
            <a:lvl1pPr defTabSz="912813">
              <a:lnSpc>
                <a:spcPct val="90000"/>
              </a:lnSpc>
              <a:spcBef>
                <a:spcPct val="0"/>
              </a:spcBef>
              <a:buFontTx/>
              <a:buNone/>
              <a:defRPr sz="3000" b="1">
                <a:solidFill>
                  <a:prstClr val="white"/>
                </a:solidFill>
                <a:latin typeface="Tahoma" pitchFamily="34" charset="0"/>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pPr lvl="0" indent="-342900">
              <a:defRPr/>
            </a:pPr>
            <a:r>
              <a:rPr lang="en-US" sz="2900" dirty="0">
                <a:latin typeface="微軟正黑體" pitchFamily="34" charset="-120"/>
                <a:ea typeface="微軟正黑體" pitchFamily="34" charset="-120"/>
                <a:sym typeface="Calibri"/>
              </a:rPr>
              <a:t>Foxconn </a:t>
            </a:r>
            <a:r>
              <a:rPr lang="en-US" sz="2900" dirty="0" err="1">
                <a:latin typeface="微軟正黑體" pitchFamily="34" charset="-120"/>
                <a:ea typeface="微軟正黑體" pitchFamily="34" charset="-120"/>
                <a:sym typeface="Calibri"/>
              </a:rPr>
              <a:t>Fii</a:t>
            </a:r>
            <a:r>
              <a:rPr lang="en-US" sz="2900" dirty="0">
                <a:latin typeface="微軟正黑體" pitchFamily="34" charset="-120"/>
                <a:ea typeface="微軟正黑體" pitchFamily="34" charset="-120"/>
                <a:sym typeface="Calibri"/>
              </a:rPr>
              <a:t> Vietnam – Site Expansion Plan </a:t>
            </a:r>
            <a:r>
              <a:rPr lang="en-US" altLang="zh-CN" sz="2900" dirty="0">
                <a:latin typeface="微軟正黑體" pitchFamily="34" charset="-120"/>
                <a:ea typeface="微軟正黑體" pitchFamily="34" charset="-120"/>
                <a:sym typeface="Calibri"/>
              </a:rPr>
              <a:t>in </a:t>
            </a:r>
            <a:r>
              <a:rPr lang="en-US" altLang="zh-TW" sz="2900" dirty="0" err="1">
                <a:latin typeface="微軟正黑體" pitchFamily="34" charset="-120"/>
                <a:ea typeface="微軟正黑體" pitchFamily="34" charset="-120"/>
              </a:rPr>
              <a:t>Guang</a:t>
            </a:r>
            <a:r>
              <a:rPr lang="en-US" altLang="zh-TW" sz="2900" dirty="0">
                <a:latin typeface="微軟正黑體" pitchFamily="34" charset="-120"/>
                <a:ea typeface="微軟正黑體" pitchFamily="34" charset="-120"/>
              </a:rPr>
              <a:t> Zhou</a:t>
            </a:r>
            <a:endParaRPr lang="zh-TW" altLang="en-US" sz="2900" dirty="0">
              <a:latin typeface="微軟正黑體" pitchFamily="34" charset="-120"/>
              <a:ea typeface="微軟正黑體" pitchFamily="34" charset="-120"/>
            </a:endParaRPr>
          </a:p>
        </p:txBody>
      </p:sp>
      <p:grpSp>
        <p:nvGrpSpPr>
          <p:cNvPr id="4" name="Group 3"/>
          <p:cNvGrpSpPr/>
          <p:nvPr/>
        </p:nvGrpSpPr>
        <p:grpSpPr>
          <a:xfrm>
            <a:off x="144444" y="896087"/>
            <a:ext cx="11903112" cy="5629535"/>
            <a:chOff x="576079" y="967817"/>
            <a:chExt cx="11903112" cy="5629535"/>
          </a:xfrm>
        </p:grpSpPr>
        <p:grpSp>
          <p:nvGrpSpPr>
            <p:cNvPr id="5" name="Google Shape;365;p48"/>
            <p:cNvGrpSpPr/>
            <p:nvPr/>
          </p:nvGrpSpPr>
          <p:grpSpPr>
            <a:xfrm>
              <a:off x="576079" y="1073509"/>
              <a:ext cx="5597718" cy="5523843"/>
              <a:chOff x="388165" y="649850"/>
              <a:chExt cx="7719483" cy="2281190"/>
            </a:xfrm>
          </p:grpSpPr>
          <p:pic>
            <p:nvPicPr>
              <p:cNvPr id="15" name="Google Shape;366;p48"/>
              <p:cNvPicPr preferRelativeResize="0"/>
              <p:nvPr/>
            </p:nvPicPr>
            <p:blipFill rotWithShape="1">
              <a:blip r:embed="rId2" cstate="print">
                <a:alphaModFix/>
                <a:extLst>
                  <a:ext uri="{28A0092B-C50C-407E-A947-70E740481C1C}">
                    <a14:useLocalDpi xmlns:a14="http://schemas.microsoft.com/office/drawing/2010/main" val="0"/>
                  </a:ext>
                </a:extLst>
              </a:blip>
              <a:srcRect/>
              <a:stretch/>
            </p:blipFill>
            <p:spPr>
              <a:xfrm>
                <a:off x="388165" y="649850"/>
                <a:ext cx="7719483" cy="2281190"/>
              </a:xfrm>
              <a:prstGeom prst="rect">
                <a:avLst/>
              </a:prstGeom>
              <a:noFill/>
              <a:ln>
                <a:noFill/>
              </a:ln>
            </p:spPr>
          </p:pic>
          <p:sp>
            <p:nvSpPr>
              <p:cNvPr id="16" name="Google Shape;367;p48"/>
              <p:cNvSpPr/>
              <p:nvPr/>
            </p:nvSpPr>
            <p:spPr>
              <a:xfrm>
                <a:off x="3702635" y="1271587"/>
                <a:ext cx="2057905" cy="378091"/>
              </a:xfrm>
              <a:custGeom>
                <a:avLst/>
                <a:gdLst/>
                <a:ahLst/>
                <a:cxnLst/>
                <a:rect l="l" t="t" r="r" b="b"/>
                <a:pathLst>
                  <a:path w="2206869" h="905607" extrusionOk="0">
                    <a:moveTo>
                      <a:pt x="439615" y="0"/>
                    </a:moveTo>
                    <a:lnTo>
                      <a:pt x="0" y="483577"/>
                    </a:lnTo>
                    <a:lnTo>
                      <a:pt x="1538654" y="905607"/>
                    </a:lnTo>
                    <a:lnTo>
                      <a:pt x="1732085" y="650631"/>
                    </a:lnTo>
                    <a:lnTo>
                      <a:pt x="1995854" y="729761"/>
                    </a:lnTo>
                    <a:lnTo>
                      <a:pt x="2206869" y="483577"/>
                    </a:lnTo>
                    <a:lnTo>
                      <a:pt x="439615" y="0"/>
                    </a:lnTo>
                    <a:close/>
                  </a:path>
                </a:pathLst>
              </a:custGeom>
              <a:solidFill>
                <a:schemeClr val="lt1"/>
              </a:solidFill>
              <a:ln w="25400" cap="flat" cmpd="sng">
                <a:solidFill>
                  <a:srgbClr val="395E89"/>
                </a:solidFill>
                <a:prstDash val="solid"/>
                <a:round/>
                <a:headEnd type="none" w="sm" len="sm"/>
                <a:tailEnd type="none" w="sm" len="sm"/>
              </a:ln>
            </p:spPr>
            <p:txBody>
              <a:bodyPr spcFirstLastPara="1" wrap="square" lIns="91421" tIns="45694" rIns="91421" bIns="45694" anchor="ctr" anchorCtr="0">
                <a:noAutofit/>
              </a:bodyPr>
              <a:lstStyle/>
              <a:p>
                <a:pPr marL="0" marR="0" lvl="0" indent="0" algn="ctr" defTabSz="1219078" rtl="0" eaLnBrk="1" fontAlgn="auto" latinLnBrk="0" hangingPunct="1">
                  <a:lnSpc>
                    <a:spcPct val="100000"/>
                  </a:lnSpc>
                  <a:spcBef>
                    <a:spcPts val="0"/>
                  </a:spcBef>
                  <a:spcAft>
                    <a:spcPts val="0"/>
                  </a:spcAft>
                  <a:buClr>
                    <a:srgbClr val="000000"/>
                  </a:buClr>
                  <a:buSzTx/>
                  <a:buFontTx/>
                  <a:buNone/>
                  <a:tabLst/>
                  <a:defRPr/>
                </a:pPr>
                <a:endParaRPr kumimoji="0" sz="1866"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17" name="Google Shape;368;p48"/>
              <p:cNvSpPr/>
              <p:nvPr/>
            </p:nvSpPr>
            <p:spPr>
              <a:xfrm>
                <a:off x="5558958" y="1341328"/>
                <a:ext cx="808893" cy="307357"/>
              </a:xfrm>
              <a:custGeom>
                <a:avLst/>
                <a:gdLst/>
                <a:ahLst/>
                <a:cxnLst/>
                <a:rect l="l" t="t" r="r" b="b"/>
                <a:pathLst>
                  <a:path w="879231" h="694592" extrusionOk="0">
                    <a:moveTo>
                      <a:pt x="492370" y="0"/>
                    </a:moveTo>
                    <a:lnTo>
                      <a:pt x="0" y="571500"/>
                    </a:lnTo>
                    <a:lnTo>
                      <a:pt x="378070" y="694592"/>
                    </a:lnTo>
                    <a:lnTo>
                      <a:pt x="879231" y="123092"/>
                    </a:lnTo>
                    <a:lnTo>
                      <a:pt x="492370" y="0"/>
                    </a:lnTo>
                    <a:close/>
                  </a:path>
                </a:pathLst>
              </a:custGeom>
              <a:solidFill>
                <a:schemeClr val="lt1"/>
              </a:solidFill>
              <a:ln w="25400" cap="flat" cmpd="sng">
                <a:solidFill>
                  <a:srgbClr val="395E89"/>
                </a:solidFill>
                <a:prstDash val="solid"/>
                <a:round/>
                <a:headEnd type="none" w="sm" len="sm"/>
                <a:tailEnd type="none" w="sm" len="sm"/>
              </a:ln>
            </p:spPr>
            <p:txBody>
              <a:bodyPr spcFirstLastPara="1" wrap="square" lIns="91421" tIns="45694" rIns="91421" bIns="45694" anchor="ctr" anchorCtr="0">
                <a:noAutofit/>
              </a:bodyPr>
              <a:lstStyle/>
              <a:p>
                <a:pPr marL="0" marR="0" lvl="0" indent="0" algn="ctr" defTabSz="1219078" rtl="0" eaLnBrk="1" fontAlgn="auto" latinLnBrk="0" hangingPunct="1">
                  <a:lnSpc>
                    <a:spcPct val="100000"/>
                  </a:lnSpc>
                  <a:spcBef>
                    <a:spcPts val="0"/>
                  </a:spcBef>
                  <a:spcAft>
                    <a:spcPts val="0"/>
                  </a:spcAft>
                  <a:buClr>
                    <a:srgbClr val="000000"/>
                  </a:buClr>
                  <a:buSzTx/>
                  <a:buFontTx/>
                  <a:buNone/>
                  <a:tabLst/>
                  <a:defRPr/>
                </a:pPr>
                <a:endParaRPr kumimoji="0" sz="1866"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18" name="Google Shape;370;p48"/>
              <p:cNvSpPr/>
              <p:nvPr/>
            </p:nvSpPr>
            <p:spPr>
              <a:xfrm>
                <a:off x="4258220" y="1864241"/>
                <a:ext cx="588029" cy="195255"/>
              </a:xfrm>
              <a:custGeom>
                <a:avLst/>
                <a:gdLst/>
                <a:ahLst/>
                <a:cxnLst/>
                <a:rect l="l" t="t" r="r" b="b"/>
                <a:pathLst>
                  <a:path w="668215" h="553915" extrusionOk="0">
                    <a:moveTo>
                      <a:pt x="325315" y="0"/>
                    </a:moveTo>
                    <a:lnTo>
                      <a:pt x="0" y="369277"/>
                    </a:lnTo>
                    <a:lnTo>
                      <a:pt x="272561" y="553915"/>
                    </a:lnTo>
                    <a:lnTo>
                      <a:pt x="668215" y="87923"/>
                    </a:lnTo>
                    <a:lnTo>
                      <a:pt x="325315" y="0"/>
                    </a:lnTo>
                    <a:close/>
                  </a:path>
                </a:pathLst>
              </a:custGeom>
              <a:solidFill>
                <a:schemeClr val="lt1"/>
              </a:solidFill>
              <a:ln w="25400" cap="flat" cmpd="sng">
                <a:solidFill>
                  <a:srgbClr val="395E89"/>
                </a:solidFill>
                <a:prstDash val="solid"/>
                <a:round/>
                <a:headEnd type="none" w="sm" len="sm"/>
                <a:tailEnd type="none" w="sm" len="sm"/>
              </a:ln>
            </p:spPr>
            <p:txBody>
              <a:bodyPr spcFirstLastPara="1" wrap="square" lIns="91421" tIns="45694" rIns="91421" bIns="45694" anchor="ctr" anchorCtr="0">
                <a:noAutofit/>
              </a:bodyPr>
              <a:lstStyle/>
              <a:p>
                <a:pPr marL="0" marR="0" lvl="0" indent="0" algn="ctr" defTabSz="1219078" rtl="0" eaLnBrk="1" fontAlgn="auto" latinLnBrk="0" hangingPunct="1">
                  <a:lnSpc>
                    <a:spcPct val="100000"/>
                  </a:lnSpc>
                  <a:spcBef>
                    <a:spcPts val="0"/>
                  </a:spcBef>
                  <a:spcAft>
                    <a:spcPts val="0"/>
                  </a:spcAft>
                  <a:buClr>
                    <a:srgbClr val="000000"/>
                  </a:buClr>
                  <a:buSzTx/>
                  <a:buFontTx/>
                  <a:buNone/>
                  <a:tabLst/>
                  <a:defRPr/>
                </a:pPr>
                <a:endParaRPr kumimoji="0" sz="1866"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19" name="Google Shape;372;p48"/>
              <p:cNvSpPr/>
              <p:nvPr/>
            </p:nvSpPr>
            <p:spPr>
              <a:xfrm>
                <a:off x="1325848" y="2169041"/>
                <a:ext cx="2537812" cy="451441"/>
              </a:xfrm>
              <a:custGeom>
                <a:avLst/>
                <a:gdLst/>
                <a:ahLst/>
                <a:cxnLst/>
                <a:rect l="l" t="t" r="r" b="b"/>
                <a:pathLst>
                  <a:path w="2883877" h="1107831" extrusionOk="0">
                    <a:moveTo>
                      <a:pt x="413239" y="0"/>
                    </a:moveTo>
                    <a:lnTo>
                      <a:pt x="0" y="817685"/>
                    </a:lnTo>
                    <a:lnTo>
                      <a:pt x="1767254" y="1081454"/>
                    </a:lnTo>
                    <a:lnTo>
                      <a:pt x="2523392" y="1107831"/>
                    </a:lnTo>
                    <a:lnTo>
                      <a:pt x="2883877" y="677008"/>
                    </a:lnTo>
                    <a:lnTo>
                      <a:pt x="413239" y="0"/>
                    </a:lnTo>
                    <a:close/>
                  </a:path>
                </a:pathLst>
              </a:custGeom>
              <a:solidFill>
                <a:schemeClr val="lt1"/>
              </a:solidFill>
              <a:ln w="25400" cap="flat" cmpd="sng">
                <a:solidFill>
                  <a:srgbClr val="395E89"/>
                </a:solidFill>
                <a:prstDash val="solid"/>
                <a:round/>
                <a:headEnd type="none" w="sm" len="sm"/>
                <a:tailEnd type="none" w="sm" len="sm"/>
              </a:ln>
            </p:spPr>
            <p:txBody>
              <a:bodyPr spcFirstLastPara="1" wrap="square" lIns="91421" tIns="45694" rIns="91421" bIns="45694" anchor="ctr" anchorCtr="0">
                <a:noAutofit/>
              </a:bodyPr>
              <a:lstStyle/>
              <a:p>
                <a:pPr marL="0" marR="0" lvl="0" indent="0" algn="ctr" defTabSz="1219078" rtl="0" eaLnBrk="1" fontAlgn="auto" latinLnBrk="0" hangingPunct="1">
                  <a:lnSpc>
                    <a:spcPct val="100000"/>
                  </a:lnSpc>
                  <a:spcBef>
                    <a:spcPts val="0"/>
                  </a:spcBef>
                  <a:spcAft>
                    <a:spcPts val="0"/>
                  </a:spcAft>
                  <a:buClr>
                    <a:srgbClr val="000000"/>
                  </a:buClr>
                  <a:buSzTx/>
                  <a:buFontTx/>
                  <a:buNone/>
                  <a:tabLst/>
                  <a:defRPr/>
                </a:pPr>
                <a:endParaRPr kumimoji="0" sz="1866"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0" name="Google Shape;373;p48"/>
              <p:cNvSpPr/>
              <p:nvPr/>
            </p:nvSpPr>
            <p:spPr>
              <a:xfrm>
                <a:off x="551597" y="1234087"/>
                <a:ext cx="1359900" cy="291000"/>
              </a:xfrm>
              <a:prstGeom prst="wedgeEllipseCallout">
                <a:avLst>
                  <a:gd name="adj1" fmla="val 230915"/>
                  <a:gd name="adj2" fmla="val 24249"/>
                </a:avLst>
              </a:prstGeom>
              <a:solidFill>
                <a:srgbClr val="F2DADA"/>
              </a:solidFill>
              <a:ln w="25400" cap="flat" cmpd="sng">
                <a:solidFill>
                  <a:srgbClr val="395E89"/>
                </a:solidFill>
                <a:prstDash val="solid"/>
                <a:round/>
                <a:headEnd type="none" w="sm" len="sm"/>
                <a:tailEnd type="none" w="sm" len="sm"/>
              </a:ln>
            </p:spPr>
            <p:txBody>
              <a:bodyPr spcFirstLastPara="1" wrap="square" lIns="91421" tIns="45694" rIns="91421" bIns="45694" anchor="ctr" anchorCtr="0">
                <a:noAutofit/>
              </a:bodyPr>
              <a:lstStyle/>
              <a:p>
                <a:pPr marL="0" marR="0" lvl="0" indent="0" algn="ctr" defTabSz="1219078" rtl="0" eaLnBrk="1" fontAlgn="auto" latinLnBrk="0" hangingPunct="1">
                  <a:lnSpc>
                    <a:spcPct val="100000"/>
                  </a:lnSpc>
                  <a:spcBef>
                    <a:spcPts val="0"/>
                  </a:spcBef>
                  <a:spcAft>
                    <a:spcPts val="0"/>
                  </a:spcAft>
                  <a:buClr>
                    <a:srgbClr val="000000"/>
                  </a:buClr>
                  <a:buSzTx/>
                  <a:buFontTx/>
                  <a:buNone/>
                  <a:tabLst/>
                  <a:defRPr/>
                </a:pPr>
                <a:r>
                  <a:rPr kumimoji="0" lang="en-US" b="1" i="0" u="none" strike="noStrike" kern="0" cap="none" spc="0" normalizeH="0" baseline="0" noProof="0" dirty="0">
                    <a:ln>
                      <a:noFill/>
                    </a:ln>
                    <a:solidFill>
                      <a:srgbClr val="0033CC"/>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Zone F&amp;M</a:t>
                </a:r>
                <a:endParaRPr kumimoji="0" b="1" i="0" u="none" strike="noStrike" kern="0" cap="none" spc="0" normalizeH="0" baseline="0" noProof="0" dirty="0">
                  <a:ln>
                    <a:noFill/>
                  </a:ln>
                  <a:solidFill>
                    <a:srgbClr val="0033CC"/>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grpSp>
        <p:pic>
          <p:nvPicPr>
            <p:cNvPr id="6" name="Google Shape;375;p48"/>
            <p:cNvPicPr preferRelativeResize="0"/>
            <p:nvPr/>
          </p:nvPicPr>
          <p:blipFill rotWithShape="1">
            <a:blip r:embed="rId3" cstate="print">
              <a:alphaModFix/>
              <a:extLst>
                <a:ext uri="{28A0092B-C50C-407E-A947-70E740481C1C}">
                  <a14:useLocalDpi xmlns:a14="http://schemas.microsoft.com/office/drawing/2010/main" val="0"/>
                </a:ext>
              </a:extLst>
            </a:blip>
            <a:srcRect/>
            <a:stretch/>
          </p:blipFill>
          <p:spPr>
            <a:xfrm>
              <a:off x="6544523" y="2045142"/>
              <a:ext cx="3456065" cy="1083067"/>
            </a:xfrm>
            <a:prstGeom prst="rect">
              <a:avLst/>
            </a:prstGeom>
            <a:noFill/>
            <a:ln>
              <a:noFill/>
            </a:ln>
          </p:spPr>
        </p:pic>
        <p:sp>
          <p:nvSpPr>
            <p:cNvPr id="8" name="Google Shape;376;p48"/>
            <p:cNvSpPr txBox="1"/>
            <p:nvPr/>
          </p:nvSpPr>
          <p:spPr>
            <a:xfrm>
              <a:off x="10000587" y="2045142"/>
              <a:ext cx="2478604" cy="984832"/>
            </a:xfrm>
            <a:prstGeom prst="rect">
              <a:avLst/>
            </a:prstGeom>
            <a:noFill/>
            <a:ln>
              <a:noFill/>
            </a:ln>
          </p:spPr>
          <p:txBody>
            <a:bodyPr spcFirstLastPara="1" wrap="square" lIns="91421" tIns="45694" rIns="91421" bIns="45694" anchor="t" anchorCtr="0">
              <a:spAutoFit/>
            </a:bodyPr>
            <a:lstStyle/>
            <a:p>
              <a:pPr marL="0" marR="0" lvl="0" indent="0" algn="l" defTabSz="1219078"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Zone T1 (Open*4 Building) </a:t>
              </a:r>
              <a:endParaRPr kumimoji="0"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a:p>
              <a:pPr marL="287838" lvl="0" indent="-279372" defTabSz="1219078" eaLnBrk="1" fontAlgn="auto" hangingPunct="1">
                <a:spcBef>
                  <a:spcPts val="0"/>
                </a:spcBef>
                <a:spcAft>
                  <a:spcPts val="0"/>
                </a:spcAft>
                <a:buClr>
                  <a:srgbClr val="000000"/>
                </a:buClr>
                <a:buSzPts val="900"/>
                <a:buFont typeface="Noto Sans Symbols"/>
                <a:buChar char="✔"/>
                <a:defRPr/>
              </a:pP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Land area </a:t>
              </a:r>
              <a:r>
                <a:rPr kumimoji="0" lang="en-US" sz="1400" b="1" i="0" u="none" strike="noStrike" kern="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87,735 </a:t>
              </a:r>
              <a:r>
                <a:rPr kumimoji="0" lang="en-US" sz="1400" b="1" kern="0" dirty="0">
                  <a:solidFill>
                    <a:prstClr val="white"/>
                  </a:solidFill>
                  <a:latin typeface="Calibri" panose="020F0502020204030204" pitchFamily="34" charset="0"/>
                  <a:ea typeface="Calibri" panose="020F0502020204030204" pitchFamily="34" charset="0"/>
                  <a:cs typeface="Calibri" panose="020F0502020204030204" pitchFamily="34" charset="0"/>
                  <a:sym typeface="Microsoft YaHei"/>
                </a:rPr>
                <a:t>m</a:t>
              </a:r>
              <a:r>
                <a:rPr kumimoji="0" lang="en-US" sz="1400" b="1" kern="0" baseline="30000" dirty="0">
                  <a:solidFill>
                    <a:prstClr val="white"/>
                  </a:solidFill>
                  <a:latin typeface="Calibri" panose="020F0502020204030204" pitchFamily="34" charset="0"/>
                  <a:ea typeface="Calibri" panose="020F0502020204030204" pitchFamily="34" charset="0"/>
                  <a:cs typeface="Calibri" panose="020F0502020204030204" pitchFamily="34" charset="0"/>
                  <a:sym typeface="Microsoft YaHei"/>
                </a:rPr>
                <a:t>2</a:t>
              </a:r>
              <a:r>
                <a:rPr kumimoji="0" lang="en-US" sz="1400" b="1" i="0" u="none" strike="noStrike" kern="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endParaRPr kumimoji="0"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a:p>
              <a:pPr marL="287838" marR="0" lvl="0" indent="-279372" algn="l" defTabSz="1219078" rtl="0" eaLnBrk="1" fontAlgn="auto" latinLnBrk="0" hangingPunct="1">
                <a:lnSpc>
                  <a:spcPct val="100000"/>
                </a:lnSpc>
                <a:spcBef>
                  <a:spcPts val="0"/>
                </a:spcBef>
                <a:spcAft>
                  <a:spcPts val="0"/>
                </a:spcAft>
                <a:buClr>
                  <a:srgbClr val="000000"/>
                </a:buClr>
                <a:buSzPts val="900"/>
                <a:buFont typeface="Noto Sans Symbols"/>
                <a:buChar char="✔"/>
                <a:tabLst/>
                <a:defRPr/>
              </a:pP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Floor area 143,730 </a:t>
              </a: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Microsoft YaHei"/>
                </a:rPr>
                <a:t>m</a:t>
              </a:r>
              <a:r>
                <a:rPr kumimoji="0" lang="en-US" sz="1400" b="1" i="0" u="none" strike="noStrike" kern="0" cap="none" spc="0" normalizeH="0" baseline="30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Microsoft YaHei"/>
                </a:rPr>
                <a:t>2</a:t>
              </a: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Microsoft YaHei"/>
                </a:rPr>
                <a:t> </a:t>
              </a: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to be available in </a:t>
              </a:r>
              <a:r>
                <a:rPr kumimoji="0" lang="en-US" sz="1400" b="1" i="0" u="none" strike="noStrike" kern="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Q4Y23</a:t>
              </a:r>
              <a:endParaRPr kumimoji="0"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pic>
          <p:nvPicPr>
            <p:cNvPr id="9" name="Google Shape;377;p48"/>
            <p:cNvPicPr preferRelativeResize="0"/>
            <p:nvPr/>
          </p:nvPicPr>
          <p:blipFill rotWithShape="1">
            <a:blip r:embed="rId4" cstate="print">
              <a:alphaModFix/>
              <a:extLst>
                <a:ext uri="{28A0092B-C50C-407E-A947-70E740481C1C}">
                  <a14:useLocalDpi xmlns:a14="http://schemas.microsoft.com/office/drawing/2010/main" val="0"/>
                </a:ext>
              </a:extLst>
            </a:blip>
            <a:srcRect/>
            <a:stretch/>
          </p:blipFill>
          <p:spPr>
            <a:xfrm>
              <a:off x="6544524" y="3255223"/>
              <a:ext cx="3456063" cy="914437"/>
            </a:xfrm>
            <a:prstGeom prst="rect">
              <a:avLst/>
            </a:prstGeom>
            <a:noFill/>
            <a:ln>
              <a:noFill/>
            </a:ln>
          </p:spPr>
        </p:pic>
        <p:sp>
          <p:nvSpPr>
            <p:cNvPr id="10" name="Google Shape;378;p48"/>
            <p:cNvSpPr txBox="1"/>
            <p:nvPr/>
          </p:nvSpPr>
          <p:spPr>
            <a:xfrm>
              <a:off x="10000587" y="3255223"/>
              <a:ext cx="2478604" cy="769389"/>
            </a:xfrm>
            <a:prstGeom prst="rect">
              <a:avLst/>
            </a:prstGeom>
            <a:noFill/>
            <a:ln>
              <a:noFill/>
            </a:ln>
          </p:spPr>
          <p:txBody>
            <a:bodyPr spcFirstLastPara="1" wrap="square" lIns="91421" tIns="45694" rIns="91421" bIns="45694" anchor="t" anchorCtr="0">
              <a:spAutoFit/>
            </a:bodyPr>
            <a:lstStyle/>
            <a:p>
              <a:pPr marL="0" marR="0" lvl="0" indent="0" algn="l" defTabSz="1219078"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Zone CN1&amp;2 (Expansion) </a:t>
              </a:r>
              <a:endParaRPr kumimoji="0"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a:p>
              <a:pPr marL="287838" marR="0" lvl="0" indent="-279372" algn="l" defTabSz="1219078" rtl="0" eaLnBrk="1" fontAlgn="auto" latinLnBrk="0" hangingPunct="1">
                <a:lnSpc>
                  <a:spcPct val="100000"/>
                </a:lnSpc>
                <a:spcBef>
                  <a:spcPts val="0"/>
                </a:spcBef>
                <a:spcAft>
                  <a:spcPts val="0"/>
                </a:spcAft>
                <a:buClr>
                  <a:srgbClr val="000000"/>
                </a:buClr>
                <a:buSzPts val="900"/>
                <a:buFont typeface="Noto Sans Symbols"/>
                <a:buChar char="✔"/>
                <a:tabLst/>
                <a:defRPr/>
              </a:pP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Land area 480,000 </a:t>
              </a: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Microsoft YaHei"/>
                </a:rPr>
                <a:t>m</a:t>
              </a:r>
              <a:r>
                <a:rPr kumimoji="0" lang="en-US" sz="1400" b="1" i="0" u="none" strike="noStrike" kern="0" cap="none" spc="0" normalizeH="0" baseline="3000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Microsoft YaHei"/>
                </a:rPr>
                <a:t>2</a:t>
              </a: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Microsoft YaHei"/>
                </a:rPr>
                <a:t> </a:t>
              </a: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acquired for expansion   </a:t>
              </a:r>
              <a:endParaRPr kumimoji="0"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pic>
          <p:nvPicPr>
            <p:cNvPr id="11" name="Google Shape;379;p48"/>
            <p:cNvPicPr preferRelativeResize="0"/>
            <p:nvPr/>
          </p:nvPicPr>
          <p:blipFill rotWithShape="1">
            <a:blip r:embed="rId5" cstate="print">
              <a:alphaModFix/>
              <a:extLst>
                <a:ext uri="{28A0092B-C50C-407E-A947-70E740481C1C}">
                  <a14:useLocalDpi xmlns:a14="http://schemas.microsoft.com/office/drawing/2010/main" val="0"/>
                </a:ext>
              </a:extLst>
            </a:blip>
            <a:srcRect l="6081" r="5391"/>
            <a:stretch/>
          </p:blipFill>
          <p:spPr>
            <a:xfrm>
              <a:off x="6543793" y="4251610"/>
              <a:ext cx="5456081" cy="2345451"/>
            </a:xfrm>
            <a:prstGeom prst="rect">
              <a:avLst/>
            </a:prstGeom>
            <a:noFill/>
            <a:ln>
              <a:noFill/>
            </a:ln>
          </p:spPr>
        </p:pic>
        <p:sp>
          <p:nvSpPr>
            <p:cNvPr id="12" name="Google Shape;380;p48"/>
            <p:cNvSpPr txBox="1"/>
            <p:nvPr/>
          </p:nvSpPr>
          <p:spPr>
            <a:xfrm>
              <a:off x="6455878" y="967817"/>
              <a:ext cx="5358502" cy="1015610"/>
            </a:xfrm>
            <a:prstGeom prst="rect">
              <a:avLst/>
            </a:prstGeom>
            <a:noFill/>
            <a:ln>
              <a:noFill/>
            </a:ln>
          </p:spPr>
          <p:txBody>
            <a:bodyPr spcFirstLastPara="1" wrap="square" lIns="91421" tIns="45694" rIns="91421" bIns="45694" anchor="t" anchorCtr="0">
              <a:spAutoFit/>
            </a:bodyPr>
            <a:lstStyle/>
            <a:p>
              <a:pPr marL="0" marR="0" lvl="0" indent="0" algn="l" defTabSz="1219078"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The Manpower &amp; SMT </a:t>
              </a:r>
              <a:r>
                <a:rPr kumimoji="0" lang="en-US" sz="1600" b="1" i="0" u="none" strike="noStrike" kern="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scale</a:t>
              </a:r>
              <a:endParaRPr kumimoji="0" lang="en-US" sz="16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171450" marR="0" lvl="0" indent="-171450" algn="l" defTabSz="1219078"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n-US" sz="1400" b="1" i="0" u="none" strike="noStrike" kern="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1. The </a:t>
              </a: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current scale of employee has reached to 29,000</a:t>
              </a:r>
              <a:r>
                <a:rPr kumimoji="0" lang="en-US" sz="1400" b="1" i="0" u="none" strike="noStrike" kern="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and </a:t>
              </a: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it has increased </a:t>
              </a:r>
              <a:r>
                <a:rPr kumimoji="0" lang="en-US" sz="1600" b="1" i="0" u="none" strike="noStrike" kern="1200" cap="none" spc="0" normalizeH="0" baseline="0" noProof="0" dirty="0">
                  <a:ln>
                    <a:noFill/>
                  </a:ln>
                  <a:solidFill>
                    <a:srgbClr val="00FFFF"/>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235%</a:t>
              </a:r>
              <a:r>
                <a:rPr kumimoji="0" lang="en-US" sz="16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 </a:t>
              </a: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compare to 2019. </a:t>
              </a:r>
              <a:endPar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171450" marR="0" lvl="0" indent="-171450" algn="l" defTabSz="1219078"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n-US" sz="1400" b="1" i="0" u="none" strike="noStrike" kern="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2. The </a:t>
              </a:r>
              <a:r>
                <a:rPr kumimoji="0" lang="en-US" sz="1400" b="1"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current scale of SMT has reached to 173 lines.</a:t>
              </a:r>
              <a:endParaRPr kumimoji="0" sz="1400" b="0" i="0" u="none" strike="noStrike" kern="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 name="Google Shape;381;p48"/>
            <p:cNvSpPr txBox="1"/>
            <p:nvPr/>
          </p:nvSpPr>
          <p:spPr>
            <a:xfrm rot="1190654">
              <a:off x="3156730" y="2770776"/>
              <a:ext cx="1224108" cy="338502"/>
            </a:xfrm>
            <a:prstGeom prst="rect">
              <a:avLst/>
            </a:prstGeom>
            <a:solidFill>
              <a:srgbClr val="D3FE9E"/>
            </a:solidFill>
            <a:ln>
              <a:noFill/>
            </a:ln>
          </p:spPr>
          <p:txBody>
            <a:bodyPr spcFirstLastPara="1" wrap="square" lIns="91421" tIns="45694" rIns="91421" bIns="45694" anchor="t" anchorCtr="0">
              <a:spAutoFit/>
            </a:bodyPr>
            <a:lstStyle/>
            <a:p>
              <a:pPr marL="0" marR="0" lvl="0" indent="0" algn="l" defTabSz="1219078" rtl="0" eaLnBrk="1" fontAlgn="auto" latinLnBrk="0" hangingPunct="1">
                <a:lnSpc>
                  <a:spcPct val="100000"/>
                </a:lnSpc>
                <a:spcBef>
                  <a:spcPts val="0"/>
                </a:spcBef>
                <a:spcAft>
                  <a:spcPts val="0"/>
                </a:spcAft>
                <a:buClr>
                  <a:srgbClr val="000000"/>
                </a:buClr>
                <a:buSzTx/>
                <a:buFontTx/>
                <a:buNone/>
                <a:tabLst/>
                <a:defRPr/>
              </a:pPr>
              <a:r>
                <a:rPr kumimoji="0" lang="en-US" sz="16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sym typeface="Calibri"/>
                </a:rPr>
                <a:t>We are here</a:t>
              </a:r>
              <a:endParaRPr kumimoji="0" sz="1600"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14" name="文字方塊 1"/>
            <p:cNvSpPr txBox="1"/>
            <p:nvPr/>
          </p:nvSpPr>
          <p:spPr>
            <a:xfrm>
              <a:off x="7823398" y="4920108"/>
              <a:ext cx="99899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0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694% </a:t>
              </a:r>
              <a:r>
                <a:rPr kumimoji="0" lang="en-US" altLang="zh-TW" sz="24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zh-TW" altLang="en-US" sz="2400" b="1" i="0" u="none" strike="noStrike" kern="120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cs typeface="Calibri" panose="020F0502020204030204" pitchFamily="34" charset="0"/>
              </a:endParaRPr>
            </a:p>
          </p:txBody>
        </p:sp>
      </p:grpSp>
    </p:spTree>
    <p:extLst>
      <p:ext uri="{BB962C8B-B14F-4D97-AF65-F5344CB8AC3E}">
        <p14:creationId xmlns:p14="http://schemas.microsoft.com/office/powerpoint/2010/main" val="12826882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a:extLst>
              <a:ext uri="{FF2B5EF4-FFF2-40B4-BE49-F238E27FC236}">
                <a16:creationId xmlns:a16="http://schemas.microsoft.com/office/drawing/2014/main" id="{C1696B3D-32F4-CB6D-BD31-ECBE44A37CCA}"/>
              </a:ext>
            </a:extLst>
          </p:cNvPr>
          <p:cNvSpPr txBox="1">
            <a:spLocks noChangeArrowheads="1"/>
          </p:cNvSpPr>
          <p:nvPr/>
        </p:nvSpPr>
        <p:spPr bwMode="auto">
          <a:xfrm>
            <a:off x="1380896" y="1660594"/>
            <a:ext cx="49354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TW"/>
            </a:defPPr>
            <a:lvl1pPr>
              <a:lnSpc>
                <a:spcPct val="100000"/>
              </a:lnSpc>
              <a:spcBef>
                <a:spcPct val="0"/>
              </a:spcBef>
              <a:buFontTx/>
              <a:buNone/>
              <a:defRPr sz="1200">
                <a:solidFill>
                  <a:schemeClr val="bg1">
                    <a:lumMod val="95000"/>
                  </a:schemeClr>
                </a:solidFill>
                <a:ea typeface="Roboto" panose="02000000000000000000" pitchFamily="2"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r>
              <a:rPr lang="en-US" altLang="en-US" sz="1400" dirty="0"/>
              <a:t> In April 2010, we started operating for</a:t>
            </a:r>
            <a:r>
              <a:rPr lang="en-US" altLang="en-US" sz="1400" dirty="0">
                <a:solidFill>
                  <a:srgbClr val="FFFF00"/>
                </a:solidFill>
              </a:rPr>
              <a:t> xDSL</a:t>
            </a:r>
            <a:r>
              <a:rPr lang="en-US" altLang="en-US" sz="1400" dirty="0"/>
              <a:t> and </a:t>
            </a:r>
            <a:r>
              <a:rPr lang="en-US" altLang="en-US" sz="1400" dirty="0">
                <a:solidFill>
                  <a:srgbClr val="FFFF00"/>
                </a:solidFill>
              </a:rPr>
              <a:t>cable modem</a:t>
            </a:r>
            <a:r>
              <a:rPr lang="en-US" altLang="en-US" sz="1400" dirty="0"/>
              <a:t>.</a:t>
            </a:r>
          </a:p>
        </p:txBody>
      </p:sp>
      <p:sp>
        <p:nvSpPr>
          <p:cNvPr id="3" name="TextBox 2">
            <a:extLst>
              <a:ext uri="{FF2B5EF4-FFF2-40B4-BE49-F238E27FC236}">
                <a16:creationId xmlns:a16="http://schemas.microsoft.com/office/drawing/2014/main" id="{3F63458F-F051-BFE8-A319-1500AADF2C53}"/>
              </a:ext>
            </a:extLst>
          </p:cNvPr>
          <p:cNvSpPr txBox="1">
            <a:spLocks noChangeArrowheads="1"/>
          </p:cNvSpPr>
          <p:nvPr/>
        </p:nvSpPr>
        <p:spPr bwMode="auto">
          <a:xfrm>
            <a:off x="0" y="0"/>
            <a:ext cx="80089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TW"/>
            </a:defPPr>
            <a:lvl1pPr defTabSz="912813">
              <a:lnSpc>
                <a:spcPct val="90000"/>
              </a:lnSpc>
              <a:spcBef>
                <a:spcPct val="0"/>
              </a:spcBef>
              <a:buFontTx/>
              <a:buNone/>
              <a:defRPr sz="3000" b="1">
                <a:solidFill>
                  <a:prstClr val="white"/>
                </a:solidFill>
                <a:latin typeface="Calibri Light (Headings)"/>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r>
              <a:rPr lang="en-US" altLang="zh-TW" dirty="0"/>
              <a:t>Fii Vietnam History (1/2)</a:t>
            </a:r>
            <a:endParaRPr lang="zh-TW" altLang="en-US" dirty="0"/>
          </a:p>
        </p:txBody>
      </p:sp>
      <p:sp>
        <p:nvSpPr>
          <p:cNvPr id="4" name="Rectangle 3">
            <a:extLst>
              <a:ext uri="{FF2B5EF4-FFF2-40B4-BE49-F238E27FC236}">
                <a16:creationId xmlns:a16="http://schemas.microsoft.com/office/drawing/2014/main" id="{16F40F55-A4C7-E910-E067-7A576EFB6AE5}"/>
              </a:ext>
            </a:extLst>
          </p:cNvPr>
          <p:cNvSpPr/>
          <p:nvPr/>
        </p:nvSpPr>
        <p:spPr>
          <a:xfrm>
            <a:off x="6452005" y="1678944"/>
            <a:ext cx="166688" cy="166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solidFill>
                <a:schemeClr val="bg1">
                  <a:lumMod val="95000"/>
                </a:schemeClr>
              </a:solidFill>
              <a:ea typeface="Roboto" panose="02000000000000000000" pitchFamily="2" charset="0"/>
              <a:cs typeface="Arial" panose="020B0604020202020204" pitchFamily="34" charset="0"/>
            </a:endParaRPr>
          </a:p>
        </p:txBody>
      </p:sp>
      <p:sp>
        <p:nvSpPr>
          <p:cNvPr id="5" name="Rectangle 4">
            <a:extLst>
              <a:ext uri="{FF2B5EF4-FFF2-40B4-BE49-F238E27FC236}">
                <a16:creationId xmlns:a16="http://schemas.microsoft.com/office/drawing/2014/main" id="{018F9FD9-5858-7FF9-680B-3E50232CB38B}"/>
              </a:ext>
            </a:extLst>
          </p:cNvPr>
          <p:cNvSpPr/>
          <p:nvPr/>
        </p:nvSpPr>
        <p:spPr>
          <a:xfrm>
            <a:off x="5749981" y="3048534"/>
            <a:ext cx="166687" cy="166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solidFill>
                <a:schemeClr val="bg1">
                  <a:lumMod val="95000"/>
                </a:schemeClr>
              </a:solidFill>
              <a:ea typeface="Roboto" panose="02000000000000000000" pitchFamily="2" charset="0"/>
              <a:cs typeface="Arial" panose="020B0604020202020204" pitchFamily="34" charset="0"/>
            </a:endParaRPr>
          </a:p>
        </p:txBody>
      </p:sp>
      <p:sp>
        <p:nvSpPr>
          <p:cNvPr id="6" name="TextBox 9">
            <a:extLst>
              <a:ext uri="{FF2B5EF4-FFF2-40B4-BE49-F238E27FC236}">
                <a16:creationId xmlns:a16="http://schemas.microsoft.com/office/drawing/2014/main" id="{EE255BB7-EB86-1A89-4352-629E0E5E1232}"/>
              </a:ext>
            </a:extLst>
          </p:cNvPr>
          <p:cNvSpPr txBox="1">
            <a:spLocks noChangeArrowheads="1"/>
          </p:cNvSpPr>
          <p:nvPr/>
        </p:nvSpPr>
        <p:spPr bwMode="auto">
          <a:xfrm>
            <a:off x="1411692" y="1340806"/>
            <a:ext cx="4357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TW"/>
            </a:defPPr>
            <a:lvl1pPr>
              <a:lnSpc>
                <a:spcPct val="100000"/>
              </a:lnSpc>
              <a:spcBef>
                <a:spcPct val="0"/>
              </a:spcBef>
              <a:buFontTx/>
              <a:buNone/>
              <a:defRPr kumimoji="0">
                <a:solidFill>
                  <a:schemeClr val="bg1">
                    <a:lumMod val="95000"/>
                  </a:schemeClr>
                </a:solidFill>
                <a:ea typeface="Roboto" panose="02000000000000000000" pitchFamily="2" charset="0"/>
                <a:cs typeface="Arial" panose="020B0604020202020204" pitchFamily="34" charset="0"/>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r>
              <a:rPr lang="en-US" altLang="en-US" dirty="0"/>
              <a:t>Vietnam Bac Giang Site starts operation </a:t>
            </a:r>
            <a:endParaRPr lang="en-ID" altLang="en-US" dirty="0"/>
          </a:p>
        </p:txBody>
      </p:sp>
      <p:sp>
        <p:nvSpPr>
          <p:cNvPr id="7" name="TextBox 11">
            <a:extLst>
              <a:ext uri="{FF2B5EF4-FFF2-40B4-BE49-F238E27FC236}">
                <a16:creationId xmlns:a16="http://schemas.microsoft.com/office/drawing/2014/main" id="{80CC2F97-DC45-CD78-9F65-EAD708311D49}"/>
              </a:ext>
            </a:extLst>
          </p:cNvPr>
          <p:cNvSpPr txBox="1">
            <a:spLocks noChangeArrowheads="1"/>
          </p:cNvSpPr>
          <p:nvPr/>
        </p:nvSpPr>
        <p:spPr bwMode="auto">
          <a:xfrm>
            <a:off x="6115852" y="2726820"/>
            <a:ext cx="43767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kumimoji="0" lang="en-US" altLang="en-US" sz="1800" dirty="0">
                <a:solidFill>
                  <a:schemeClr val="bg1">
                    <a:lumMod val="95000"/>
                  </a:schemeClr>
                </a:solidFill>
                <a:latin typeface="+mn-lt"/>
                <a:ea typeface="Roboto" panose="02000000000000000000" pitchFamily="2" charset="0"/>
                <a:cs typeface="Arial" panose="020B0604020202020204" pitchFamily="34" charset="0"/>
              </a:rPr>
              <a:t>Vietnam Bac Ninh Site starts operation </a:t>
            </a:r>
            <a:endParaRPr kumimoji="0" lang="en-ID" altLang="en-US" sz="1800" dirty="0">
              <a:solidFill>
                <a:schemeClr val="bg1">
                  <a:lumMod val="95000"/>
                </a:schemeClr>
              </a:solidFill>
              <a:latin typeface="+mn-lt"/>
              <a:ea typeface="Roboto" panose="02000000000000000000" pitchFamily="2" charset="0"/>
              <a:cs typeface="Arial" panose="020B0604020202020204" pitchFamily="34" charset="0"/>
            </a:endParaRPr>
          </a:p>
        </p:txBody>
      </p:sp>
      <p:sp>
        <p:nvSpPr>
          <p:cNvPr id="8" name="TextBox 15">
            <a:extLst>
              <a:ext uri="{FF2B5EF4-FFF2-40B4-BE49-F238E27FC236}">
                <a16:creationId xmlns:a16="http://schemas.microsoft.com/office/drawing/2014/main" id="{5B5BB47D-24A3-E988-A1A6-52706B3C3F33}"/>
              </a:ext>
            </a:extLst>
          </p:cNvPr>
          <p:cNvSpPr txBox="1">
            <a:spLocks noChangeArrowheads="1"/>
          </p:cNvSpPr>
          <p:nvPr/>
        </p:nvSpPr>
        <p:spPr bwMode="auto">
          <a:xfrm>
            <a:off x="6111090" y="3025270"/>
            <a:ext cx="59988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en-US" sz="1400" dirty="0" smtClean="0">
                <a:solidFill>
                  <a:schemeClr val="bg1">
                    <a:lumMod val="95000"/>
                  </a:schemeClr>
                </a:solidFill>
                <a:latin typeface="+mn-lt"/>
                <a:ea typeface="Roboto" panose="02000000000000000000" pitchFamily="2" charset="0"/>
                <a:cs typeface="Arial" panose="020B0604020202020204" pitchFamily="34" charset="0"/>
              </a:rPr>
              <a:t>we </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officially </a:t>
            </a:r>
            <a:r>
              <a:rPr lang="en-US" altLang="en-US" sz="1400" dirty="0" smtClean="0">
                <a:solidFill>
                  <a:schemeClr val="bg1">
                    <a:lumMod val="95000"/>
                  </a:schemeClr>
                </a:solidFill>
                <a:latin typeface="+mn-lt"/>
                <a:ea typeface="Roboto" panose="02000000000000000000" pitchFamily="2" charset="0"/>
                <a:cs typeface="Arial" panose="020B0604020202020204" pitchFamily="34" charset="0"/>
              </a:rPr>
              <a:t>started production for </a:t>
            </a:r>
            <a:r>
              <a:rPr lang="en-US" altLang="en-US" sz="1400" dirty="0">
                <a:solidFill>
                  <a:srgbClr val="FFFF00"/>
                </a:solidFill>
                <a:latin typeface="+mn-lt"/>
                <a:ea typeface="Roboto" panose="02000000000000000000" pitchFamily="2" charset="0"/>
                <a:cs typeface="Arial" panose="020B0604020202020204" pitchFamily="34" charset="0"/>
              </a:rPr>
              <a:t>xDSL</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 products. In </a:t>
            </a:r>
            <a:r>
              <a:rPr lang="en-US" altLang="en-US" sz="1400" dirty="0">
                <a:solidFill>
                  <a:srgbClr val="FFFF00"/>
                </a:solidFill>
                <a:latin typeface="+mn-lt"/>
                <a:ea typeface="Roboto" panose="02000000000000000000" pitchFamily="2" charset="0"/>
                <a:cs typeface="Arial" panose="020B0604020202020204" pitchFamily="34" charset="0"/>
              </a:rPr>
              <a:t>May 2011</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  </a:t>
            </a:r>
            <a:r>
              <a:rPr lang="en-US" altLang="en-US" sz="1400" dirty="0" smtClean="0">
                <a:solidFill>
                  <a:schemeClr val="bg1">
                    <a:lumMod val="95000"/>
                  </a:schemeClr>
                </a:solidFill>
                <a:latin typeface="+mn-lt"/>
                <a:ea typeface="Roboto" panose="02000000000000000000" pitchFamily="2" charset="0"/>
                <a:cs typeface="Arial" panose="020B0604020202020204" pitchFamily="34" charset="0"/>
              </a:rPr>
              <a:t>we </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also started the production of </a:t>
            </a:r>
            <a:r>
              <a:rPr lang="en-US" altLang="en-US" sz="1400" dirty="0">
                <a:solidFill>
                  <a:srgbClr val="FFFF00"/>
                </a:solidFill>
                <a:latin typeface="+mn-lt"/>
                <a:ea typeface="Roboto" panose="02000000000000000000" pitchFamily="2" charset="0"/>
                <a:cs typeface="Arial" panose="020B0604020202020204" pitchFamily="34" charset="0"/>
              </a:rPr>
              <a:t>smart meter</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a:t>
            </a:r>
          </a:p>
        </p:txBody>
      </p:sp>
      <p:sp>
        <p:nvSpPr>
          <p:cNvPr id="9" name="Rectangle 8">
            <a:extLst>
              <a:ext uri="{FF2B5EF4-FFF2-40B4-BE49-F238E27FC236}">
                <a16:creationId xmlns:a16="http://schemas.microsoft.com/office/drawing/2014/main" id="{84737766-26E1-1327-FD71-3EA859EF5D78}"/>
              </a:ext>
            </a:extLst>
          </p:cNvPr>
          <p:cNvSpPr/>
          <p:nvPr/>
        </p:nvSpPr>
        <p:spPr>
          <a:xfrm>
            <a:off x="5192481" y="4397801"/>
            <a:ext cx="166687" cy="1666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dirty="0">
              <a:solidFill>
                <a:schemeClr val="bg1">
                  <a:lumMod val="95000"/>
                </a:schemeClr>
              </a:solidFill>
              <a:highlight>
                <a:srgbClr val="FFFF00"/>
              </a:highlight>
              <a:ea typeface="Roboto" panose="02000000000000000000" pitchFamily="2" charset="0"/>
              <a:cs typeface="Arial" panose="020B0604020202020204" pitchFamily="34" charset="0"/>
            </a:endParaRPr>
          </a:p>
        </p:txBody>
      </p:sp>
      <p:sp>
        <p:nvSpPr>
          <p:cNvPr id="10" name="TextBox 21">
            <a:extLst>
              <a:ext uri="{FF2B5EF4-FFF2-40B4-BE49-F238E27FC236}">
                <a16:creationId xmlns:a16="http://schemas.microsoft.com/office/drawing/2014/main" id="{CEDE5FB7-4CF0-326E-5CEE-1A4E5C4794D2}"/>
              </a:ext>
            </a:extLst>
          </p:cNvPr>
          <p:cNvSpPr txBox="1">
            <a:spLocks noChangeArrowheads="1"/>
          </p:cNvSpPr>
          <p:nvPr/>
        </p:nvSpPr>
        <p:spPr bwMode="auto">
          <a:xfrm>
            <a:off x="192033" y="3860813"/>
            <a:ext cx="51671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en-US" sz="1400" dirty="0" smtClean="0">
                <a:solidFill>
                  <a:schemeClr val="bg1">
                    <a:lumMod val="95000"/>
                  </a:schemeClr>
                </a:solidFill>
                <a:latin typeface="+mn-lt"/>
                <a:ea typeface="Roboto" panose="02000000000000000000" pitchFamily="2" charset="0"/>
                <a:cs typeface="Arial" panose="020B0604020202020204" pitchFamily="34" charset="0"/>
              </a:rPr>
              <a:t>we </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established a professional </a:t>
            </a:r>
            <a:r>
              <a:rPr lang="en-US" altLang="en-US" sz="1400" dirty="0">
                <a:solidFill>
                  <a:srgbClr val="FFFF00"/>
                </a:solidFill>
                <a:latin typeface="+mn-lt"/>
                <a:ea typeface="Roboto" panose="02000000000000000000" pitchFamily="2" charset="0"/>
                <a:cs typeface="Arial" panose="020B0604020202020204" pitchFamily="34" charset="0"/>
              </a:rPr>
              <a:t>set-top box </a:t>
            </a:r>
            <a:r>
              <a:rPr lang="en-US" altLang="en-US" sz="1400" dirty="0" smtClean="0">
                <a:solidFill>
                  <a:schemeClr val="bg1">
                    <a:lumMod val="95000"/>
                  </a:schemeClr>
                </a:solidFill>
                <a:latin typeface="+mn-lt"/>
                <a:ea typeface="Roboto" panose="02000000000000000000" pitchFamily="2" charset="0"/>
                <a:cs typeface="Arial" panose="020B0604020202020204" pitchFamily="34" charset="0"/>
              </a:rPr>
              <a:t>production</a:t>
            </a:r>
            <a:endParaRPr lang="en-US" altLang="en-US" sz="1400" dirty="0">
              <a:solidFill>
                <a:schemeClr val="bg1">
                  <a:lumMod val="95000"/>
                </a:schemeClr>
              </a:solidFill>
              <a:latin typeface="+mn-lt"/>
              <a:ea typeface="Roboto" panose="02000000000000000000" pitchFamily="2" charset="0"/>
              <a:cs typeface="Arial" panose="020B0604020202020204" pitchFamily="34" charset="0"/>
            </a:endParaRPr>
          </a:p>
        </p:txBody>
      </p:sp>
      <p:sp>
        <p:nvSpPr>
          <p:cNvPr id="11" name="TextBox 22">
            <a:extLst>
              <a:ext uri="{FF2B5EF4-FFF2-40B4-BE49-F238E27FC236}">
                <a16:creationId xmlns:a16="http://schemas.microsoft.com/office/drawing/2014/main" id="{E3D40CF7-2A4E-EB61-E828-6EC8E19303D8}"/>
              </a:ext>
            </a:extLst>
          </p:cNvPr>
          <p:cNvSpPr txBox="1">
            <a:spLocks noChangeArrowheads="1"/>
          </p:cNvSpPr>
          <p:nvPr/>
        </p:nvSpPr>
        <p:spPr bwMode="auto">
          <a:xfrm>
            <a:off x="191907" y="3472236"/>
            <a:ext cx="6184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kumimoji="0" lang="en-US" altLang="en-US" sz="1800" dirty="0">
                <a:solidFill>
                  <a:schemeClr val="bg1">
                    <a:lumMod val="95000"/>
                  </a:schemeClr>
                </a:solidFill>
                <a:latin typeface="+mn-lt"/>
                <a:ea typeface="Roboto" panose="02000000000000000000" pitchFamily="2" charset="0"/>
                <a:cs typeface="Arial" panose="020B0604020202020204" pitchFamily="34" charset="0"/>
              </a:rPr>
              <a:t>STB, WiFi Router and Cable Modem production </a:t>
            </a:r>
            <a:endParaRPr kumimoji="0" lang="en-ID" altLang="en-US" sz="1800" dirty="0">
              <a:solidFill>
                <a:schemeClr val="bg1">
                  <a:lumMod val="95000"/>
                </a:schemeClr>
              </a:solidFill>
              <a:latin typeface="+mn-lt"/>
              <a:ea typeface="Roboto" panose="02000000000000000000" pitchFamily="2" charset="0"/>
              <a:cs typeface="Arial" panose="020B0604020202020204" pitchFamily="34" charset="0"/>
            </a:endParaRPr>
          </a:p>
        </p:txBody>
      </p:sp>
      <p:sp>
        <p:nvSpPr>
          <p:cNvPr id="12" name="TextBox 25">
            <a:extLst>
              <a:ext uri="{FF2B5EF4-FFF2-40B4-BE49-F238E27FC236}">
                <a16:creationId xmlns:a16="http://schemas.microsoft.com/office/drawing/2014/main" id="{22237316-762B-66B4-D74C-762286EA954A}"/>
              </a:ext>
            </a:extLst>
          </p:cNvPr>
          <p:cNvSpPr txBox="1">
            <a:spLocks noChangeArrowheads="1"/>
          </p:cNvSpPr>
          <p:nvPr/>
        </p:nvSpPr>
        <p:spPr bwMode="auto">
          <a:xfrm>
            <a:off x="202631" y="4075934"/>
            <a:ext cx="49516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en-US" sz="1400" dirty="0" smtClean="0">
                <a:solidFill>
                  <a:schemeClr val="bg1">
                    <a:lumMod val="95000"/>
                  </a:schemeClr>
                </a:solidFill>
                <a:latin typeface="+mn-lt"/>
                <a:ea typeface="Roboto" panose="02000000000000000000" pitchFamily="2" charset="0"/>
                <a:cs typeface="Arial" panose="020B0604020202020204" pitchFamily="34" charset="0"/>
              </a:rPr>
              <a:t>we </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started operating </a:t>
            </a:r>
            <a:r>
              <a:rPr lang="en-US" altLang="en-US" sz="1400" dirty="0" smtClean="0">
                <a:solidFill>
                  <a:schemeClr val="bg1">
                    <a:lumMod val="95000"/>
                  </a:schemeClr>
                </a:solidFill>
                <a:latin typeface="+mn-lt"/>
                <a:ea typeface="Roboto" panose="02000000000000000000" pitchFamily="2" charset="0"/>
                <a:cs typeface="Arial" panose="020B0604020202020204" pitchFamily="34" charset="0"/>
              </a:rPr>
              <a:t>in </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Bac Ninh factory to manufacture </a:t>
            </a:r>
            <a:r>
              <a:rPr lang="en-US" altLang="en-US" sz="1400" dirty="0" err="1">
                <a:solidFill>
                  <a:srgbClr val="FFFF00"/>
                </a:solidFill>
                <a:latin typeface="+mn-lt"/>
                <a:ea typeface="Roboto" panose="02000000000000000000" pitchFamily="2" charset="0"/>
                <a:cs typeface="Arial" panose="020B0604020202020204" pitchFamily="34" charset="0"/>
              </a:rPr>
              <a:t>WiFi</a:t>
            </a:r>
            <a:r>
              <a:rPr lang="en-US" altLang="en-US" sz="1400" dirty="0">
                <a:solidFill>
                  <a:srgbClr val="FFFF00"/>
                </a:solidFill>
                <a:latin typeface="+mn-lt"/>
                <a:ea typeface="Roboto" panose="02000000000000000000" pitchFamily="2" charset="0"/>
                <a:cs typeface="Arial" panose="020B0604020202020204" pitchFamily="34" charset="0"/>
              </a:rPr>
              <a:t> </a:t>
            </a:r>
            <a:r>
              <a:rPr lang="en-US" altLang="en-US" sz="1400" dirty="0" smtClean="0">
                <a:solidFill>
                  <a:srgbClr val="FFFF00"/>
                </a:solidFill>
                <a:latin typeface="+mn-lt"/>
                <a:ea typeface="Roboto" panose="02000000000000000000" pitchFamily="2" charset="0"/>
                <a:cs typeface="Arial" panose="020B0604020202020204" pitchFamily="34" charset="0"/>
              </a:rPr>
              <a:t>Router and Cable Modem </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products.</a:t>
            </a:r>
          </a:p>
        </p:txBody>
      </p:sp>
      <p:sp>
        <p:nvSpPr>
          <p:cNvPr id="14" name="Rectangle 13">
            <a:extLst>
              <a:ext uri="{FF2B5EF4-FFF2-40B4-BE49-F238E27FC236}">
                <a16:creationId xmlns:a16="http://schemas.microsoft.com/office/drawing/2014/main" id="{6A30131C-D97A-BEDC-0CD5-0855B57D92E4}"/>
              </a:ext>
            </a:extLst>
          </p:cNvPr>
          <p:cNvSpPr/>
          <p:nvPr/>
        </p:nvSpPr>
        <p:spPr>
          <a:xfrm>
            <a:off x="5746983" y="6050757"/>
            <a:ext cx="166688" cy="166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solidFill>
                <a:schemeClr val="bg1">
                  <a:lumMod val="95000"/>
                </a:schemeClr>
              </a:solidFill>
              <a:ea typeface="Roboto" panose="02000000000000000000" pitchFamily="2" charset="0"/>
              <a:cs typeface="Arial" panose="020B0604020202020204" pitchFamily="34" charset="0"/>
            </a:endParaRPr>
          </a:p>
        </p:txBody>
      </p:sp>
      <p:sp>
        <p:nvSpPr>
          <p:cNvPr id="15" name="TextBox 35">
            <a:extLst>
              <a:ext uri="{FF2B5EF4-FFF2-40B4-BE49-F238E27FC236}">
                <a16:creationId xmlns:a16="http://schemas.microsoft.com/office/drawing/2014/main" id="{C9F9F3B5-00BA-1148-81E1-8481C861BE5B}"/>
              </a:ext>
            </a:extLst>
          </p:cNvPr>
          <p:cNvSpPr txBox="1">
            <a:spLocks noChangeArrowheads="1"/>
          </p:cNvSpPr>
          <p:nvPr/>
        </p:nvSpPr>
        <p:spPr bwMode="auto">
          <a:xfrm>
            <a:off x="6085121" y="5540735"/>
            <a:ext cx="6102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en-US" sz="1800" dirty="0">
                <a:solidFill>
                  <a:schemeClr val="bg1">
                    <a:lumMod val="95000"/>
                  </a:schemeClr>
                </a:solidFill>
                <a:latin typeface="+mn-lt"/>
                <a:ea typeface="Roboto" panose="02000000000000000000" pitchFamily="2" charset="0"/>
                <a:cs typeface="Arial" panose="020B0604020202020204" pitchFamily="34" charset="0"/>
              </a:rPr>
              <a:t>Established 4G and GPON product lines </a:t>
            </a:r>
          </a:p>
        </p:txBody>
      </p:sp>
      <p:sp>
        <p:nvSpPr>
          <p:cNvPr id="16" name="TextBox 36">
            <a:extLst>
              <a:ext uri="{FF2B5EF4-FFF2-40B4-BE49-F238E27FC236}">
                <a16:creationId xmlns:a16="http://schemas.microsoft.com/office/drawing/2014/main" id="{CB0A85FF-F6DD-08D9-840A-AA685451DB79}"/>
              </a:ext>
            </a:extLst>
          </p:cNvPr>
          <p:cNvSpPr txBox="1">
            <a:spLocks noChangeArrowheads="1"/>
          </p:cNvSpPr>
          <p:nvPr/>
        </p:nvSpPr>
        <p:spPr bwMode="auto">
          <a:xfrm>
            <a:off x="6102151" y="5837309"/>
            <a:ext cx="6102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en-US" sz="1400" dirty="0" smtClean="0">
                <a:solidFill>
                  <a:schemeClr val="bg1">
                    <a:lumMod val="95000"/>
                  </a:schemeClr>
                </a:solidFill>
                <a:latin typeface="+mn-lt"/>
                <a:ea typeface="Roboto" panose="02000000000000000000" pitchFamily="2" charset="0"/>
                <a:cs typeface="Arial" panose="020B0604020202020204" pitchFamily="34" charset="0"/>
              </a:rPr>
              <a:t>we kicked-off </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manufacturing </a:t>
            </a:r>
            <a:r>
              <a:rPr lang="en-US" altLang="en-US" sz="1400" dirty="0">
                <a:solidFill>
                  <a:srgbClr val="FFFF00"/>
                </a:solidFill>
                <a:latin typeface="+mn-lt"/>
                <a:ea typeface="Roboto" panose="02000000000000000000" pitchFamily="2" charset="0"/>
                <a:cs typeface="Arial" panose="020B0604020202020204" pitchFamily="34" charset="0"/>
              </a:rPr>
              <a:t>4G product (MiFi &amp; Outdoor ODU</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 and in September, the</a:t>
            </a:r>
            <a:r>
              <a:rPr lang="en-US" altLang="en-US" sz="1400" dirty="0">
                <a:solidFill>
                  <a:srgbClr val="FFFF00"/>
                </a:solidFill>
                <a:latin typeface="+mn-lt"/>
                <a:ea typeface="Roboto" panose="02000000000000000000" pitchFamily="2" charset="0"/>
                <a:cs typeface="Arial" panose="020B0604020202020204" pitchFamily="34" charset="0"/>
              </a:rPr>
              <a:t> GPON </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product line was launched for mass </a:t>
            </a:r>
            <a:r>
              <a:rPr lang="en-US" altLang="en-US" sz="1400" dirty="0" smtClean="0">
                <a:solidFill>
                  <a:schemeClr val="bg1">
                    <a:lumMod val="95000"/>
                  </a:schemeClr>
                </a:solidFill>
                <a:latin typeface="+mn-lt"/>
                <a:ea typeface="Roboto" panose="02000000000000000000" pitchFamily="2" charset="0"/>
                <a:cs typeface="Arial" panose="020B0604020202020204" pitchFamily="34" charset="0"/>
              </a:rPr>
              <a:t>production</a:t>
            </a:r>
            <a:endParaRPr lang="en-US" altLang="en-US" sz="1400" dirty="0">
              <a:solidFill>
                <a:schemeClr val="bg1">
                  <a:lumMod val="95000"/>
                </a:schemeClr>
              </a:solidFill>
              <a:latin typeface="+mn-lt"/>
              <a:ea typeface="Roboto" panose="02000000000000000000" pitchFamily="2" charset="0"/>
              <a:cs typeface="Arial" panose="020B0604020202020204" pitchFamily="34" charset="0"/>
            </a:endParaRPr>
          </a:p>
        </p:txBody>
      </p:sp>
      <p:sp>
        <p:nvSpPr>
          <p:cNvPr id="17" name="Title 1">
            <a:extLst>
              <a:ext uri="{FF2B5EF4-FFF2-40B4-BE49-F238E27FC236}">
                <a16:creationId xmlns:a16="http://schemas.microsoft.com/office/drawing/2014/main" id="{E4E186CE-15CA-7482-4CFD-A6FF67FEF6C5}"/>
              </a:ext>
            </a:extLst>
          </p:cNvPr>
          <p:cNvSpPr txBox="1">
            <a:spLocks/>
          </p:cNvSpPr>
          <p:nvPr/>
        </p:nvSpPr>
        <p:spPr>
          <a:xfrm>
            <a:off x="5610705" y="1505972"/>
            <a:ext cx="1814512" cy="452437"/>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id-ID" sz="2800" b="1" spc="-225" dirty="0">
                <a:solidFill>
                  <a:schemeClr val="bg1">
                    <a:lumMod val="95000"/>
                  </a:schemeClr>
                </a:solidFill>
                <a:ea typeface="Roboto" panose="02000000000000000000" pitchFamily="2" charset="0"/>
                <a:cs typeface="Arial" panose="020B0604020202020204" pitchFamily="34" charset="0"/>
              </a:rPr>
              <a:t>201</a:t>
            </a:r>
            <a:r>
              <a:rPr lang="en-US" sz="2800" b="1" spc="-225" dirty="0">
                <a:solidFill>
                  <a:schemeClr val="bg1">
                    <a:lumMod val="95000"/>
                  </a:schemeClr>
                </a:solidFill>
                <a:ea typeface="Roboto" panose="02000000000000000000" pitchFamily="2" charset="0"/>
                <a:cs typeface="Arial" panose="020B0604020202020204" pitchFamily="34" charset="0"/>
              </a:rPr>
              <a:t>0</a:t>
            </a:r>
          </a:p>
        </p:txBody>
      </p:sp>
      <p:sp>
        <p:nvSpPr>
          <p:cNvPr id="18" name="Title 1">
            <a:extLst>
              <a:ext uri="{FF2B5EF4-FFF2-40B4-BE49-F238E27FC236}">
                <a16:creationId xmlns:a16="http://schemas.microsoft.com/office/drawing/2014/main" id="{33BE25F6-AA94-B6DB-EF6B-47257BB0F2BD}"/>
              </a:ext>
            </a:extLst>
          </p:cNvPr>
          <p:cNvSpPr txBox="1">
            <a:spLocks/>
          </p:cNvSpPr>
          <p:nvPr/>
        </p:nvSpPr>
        <p:spPr>
          <a:xfrm>
            <a:off x="3930708" y="2855490"/>
            <a:ext cx="1812925" cy="452438"/>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id-ID" sz="2800" b="1" spc="-225" dirty="0">
                <a:solidFill>
                  <a:schemeClr val="bg1">
                    <a:lumMod val="95000"/>
                  </a:schemeClr>
                </a:solidFill>
                <a:ea typeface="Roboto" panose="02000000000000000000" pitchFamily="2" charset="0"/>
                <a:cs typeface="Arial" panose="020B0604020202020204" pitchFamily="34" charset="0"/>
              </a:rPr>
              <a:t>201</a:t>
            </a:r>
            <a:r>
              <a:rPr lang="en-US" sz="2800" b="1" spc="-225" dirty="0">
                <a:solidFill>
                  <a:schemeClr val="bg1">
                    <a:lumMod val="95000"/>
                  </a:schemeClr>
                </a:solidFill>
                <a:ea typeface="Roboto" panose="02000000000000000000" pitchFamily="2" charset="0"/>
                <a:cs typeface="Arial" panose="020B0604020202020204" pitchFamily="34" charset="0"/>
              </a:rPr>
              <a:t>1</a:t>
            </a:r>
          </a:p>
        </p:txBody>
      </p:sp>
      <p:sp>
        <p:nvSpPr>
          <p:cNvPr id="19" name="Title 1">
            <a:extLst>
              <a:ext uri="{FF2B5EF4-FFF2-40B4-BE49-F238E27FC236}">
                <a16:creationId xmlns:a16="http://schemas.microsoft.com/office/drawing/2014/main" id="{0DA04414-F8D7-7C25-72A8-6DA97DA46801}"/>
              </a:ext>
            </a:extLst>
          </p:cNvPr>
          <p:cNvSpPr txBox="1">
            <a:spLocks/>
          </p:cNvSpPr>
          <p:nvPr/>
        </p:nvSpPr>
        <p:spPr>
          <a:xfrm>
            <a:off x="4717321" y="4299290"/>
            <a:ext cx="1814513" cy="450850"/>
          </a:xfrm>
          <a:prstGeom prst="rect">
            <a:avLst/>
          </a:prstGeom>
          <a:noFill/>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id-ID" sz="2800" b="1" spc="-225" dirty="0">
                <a:solidFill>
                  <a:schemeClr val="bg1">
                    <a:lumMod val="95000"/>
                  </a:schemeClr>
                </a:solidFill>
                <a:ea typeface="Roboto" panose="02000000000000000000" pitchFamily="2" charset="0"/>
                <a:cs typeface="Arial" panose="020B0604020202020204" pitchFamily="34" charset="0"/>
              </a:rPr>
              <a:t>201</a:t>
            </a:r>
            <a:r>
              <a:rPr lang="en-US" sz="2800" b="1" spc="-225" dirty="0">
                <a:solidFill>
                  <a:schemeClr val="bg1">
                    <a:lumMod val="95000"/>
                  </a:schemeClr>
                </a:solidFill>
                <a:ea typeface="Roboto" panose="02000000000000000000" pitchFamily="2" charset="0"/>
                <a:cs typeface="Arial" panose="020B0604020202020204" pitchFamily="34" charset="0"/>
              </a:rPr>
              <a:t>2</a:t>
            </a:r>
          </a:p>
        </p:txBody>
      </p:sp>
      <p:sp>
        <p:nvSpPr>
          <p:cNvPr id="20" name="Title 1">
            <a:extLst>
              <a:ext uri="{FF2B5EF4-FFF2-40B4-BE49-F238E27FC236}">
                <a16:creationId xmlns:a16="http://schemas.microsoft.com/office/drawing/2014/main" id="{BB697FBA-17C7-C89E-188B-F7EDAB501DB4}"/>
              </a:ext>
            </a:extLst>
          </p:cNvPr>
          <p:cNvSpPr txBox="1">
            <a:spLocks/>
          </p:cNvSpPr>
          <p:nvPr/>
        </p:nvSpPr>
        <p:spPr>
          <a:xfrm>
            <a:off x="3880764" y="5854734"/>
            <a:ext cx="1814513" cy="45085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id-ID" sz="2800" b="1" spc="-225" dirty="0">
                <a:solidFill>
                  <a:schemeClr val="bg1">
                    <a:lumMod val="95000"/>
                  </a:schemeClr>
                </a:solidFill>
                <a:ea typeface="Roboto" panose="02000000000000000000" pitchFamily="2" charset="0"/>
                <a:cs typeface="Arial" panose="020B0604020202020204" pitchFamily="34" charset="0"/>
              </a:rPr>
              <a:t>201</a:t>
            </a:r>
            <a:r>
              <a:rPr lang="en-US" sz="2800" b="1" spc="-225" dirty="0">
                <a:solidFill>
                  <a:schemeClr val="bg1">
                    <a:lumMod val="95000"/>
                  </a:schemeClr>
                </a:solidFill>
                <a:ea typeface="Roboto" panose="02000000000000000000" pitchFamily="2" charset="0"/>
                <a:cs typeface="Arial" panose="020B0604020202020204" pitchFamily="34" charset="0"/>
              </a:rPr>
              <a:t>5</a:t>
            </a:r>
          </a:p>
        </p:txBody>
      </p:sp>
      <p:pic>
        <p:nvPicPr>
          <p:cNvPr id="21" name="Picture 5">
            <a:extLst>
              <a:ext uri="{FF2B5EF4-FFF2-40B4-BE49-F238E27FC236}">
                <a16:creationId xmlns:a16="http://schemas.microsoft.com/office/drawing/2014/main" id="{0A65B211-C70E-B5F4-CD67-0C33512CE0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17997" y="1273340"/>
            <a:ext cx="1386504" cy="9898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7">
            <a:extLst>
              <a:ext uri="{FF2B5EF4-FFF2-40B4-BE49-F238E27FC236}">
                <a16:creationId xmlns:a16="http://schemas.microsoft.com/office/drawing/2014/main" id="{AC49B38E-F721-05FB-0A7C-98030A1D38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64613" y="1274806"/>
            <a:ext cx="1811458" cy="10164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3">
            <a:extLst>
              <a:ext uri="{FF2B5EF4-FFF2-40B4-BE49-F238E27FC236}">
                <a16:creationId xmlns:a16="http://schemas.microsoft.com/office/drawing/2014/main" id="{9A6A7DAB-D30E-8964-12F3-3BDB227E497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23373" y="1211431"/>
            <a:ext cx="1766321" cy="10798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5">
            <a:extLst>
              <a:ext uri="{FF2B5EF4-FFF2-40B4-BE49-F238E27FC236}">
                <a16:creationId xmlns:a16="http://schemas.microsoft.com/office/drawing/2014/main" id="{F3F28007-FBDF-F0A9-619F-149958E5A75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83251" y="3819305"/>
            <a:ext cx="2166671" cy="16503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6">
            <a:extLst>
              <a:ext uri="{FF2B5EF4-FFF2-40B4-BE49-F238E27FC236}">
                <a16:creationId xmlns:a16="http://schemas.microsoft.com/office/drawing/2014/main" id="{2EE64844-468F-889C-28BC-918F26F8A31B}"/>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9924" b="89313" l="2823" r="97984">
                        <a14:foregroundMark x1="8065" y1="35878" x2="8065" y2="60305"/>
                        <a14:foregroundMark x1="2823" y1="42748" x2="2823" y2="53435"/>
                        <a14:foregroundMark x1="87097" y1="46565" x2="87903" y2="57252"/>
                        <a14:foregroundMark x1="89919" y1="55725" x2="94355" y2="50382"/>
                        <a14:foregroundMark x1="97984" y1="41985" x2="97177" y2="54962"/>
                      </a14:backgroundRemoval>
                    </a14:imgEffect>
                  </a14:imgLayer>
                </a14:imgProps>
              </a:ext>
              <a:ext uri="{28A0092B-C50C-407E-A947-70E740481C1C}">
                <a14:useLocalDpi xmlns:a14="http://schemas.microsoft.com/office/drawing/2010/main" val="0"/>
              </a:ext>
            </a:extLst>
          </a:blip>
          <a:srcRect/>
          <a:stretch>
            <a:fillRect/>
          </a:stretch>
        </p:blipFill>
        <p:spPr bwMode="auto">
          <a:xfrm>
            <a:off x="725877" y="5047716"/>
            <a:ext cx="1913225" cy="1010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a:extLst>
              <a:ext uri="{FF2B5EF4-FFF2-40B4-BE49-F238E27FC236}">
                <a16:creationId xmlns:a16="http://schemas.microsoft.com/office/drawing/2014/main" id="{9E1545B4-8D1C-6EC8-14AC-F24F7636C952}"/>
              </a:ext>
            </a:extLst>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9868" b="89474" l="10000" r="91905">
                        <a14:foregroundMark x1="25714" y1="64474" x2="67143" y2="84868"/>
                        <a14:foregroundMark x1="67143" y1="84868" x2="18095" y2="85526"/>
                        <a14:foregroundMark x1="14286" y1="73026" x2="10476" y2="80921"/>
                        <a14:foregroundMark x1="72857" y1="51316" x2="76190" y2="11184"/>
                        <a14:foregroundMark x1="50952" y1="11842" x2="50476" y2="44737"/>
                        <a14:foregroundMark x1="27143" y1="13158" x2="28095" y2="57895"/>
                        <a14:foregroundMark x1="42857" y1="68421" x2="70476" y2="74342"/>
                        <a14:foregroundMark x1="89048" y1="82895" x2="91905" y2="76974"/>
                        <a14:foregroundMark x1="73810" y1="88158" x2="26190" y2="80921"/>
                      </a14:backgroundRemoval>
                    </a14:imgEffect>
                  </a14:imgLayer>
                </a14:imgProps>
              </a:ext>
              <a:ext uri="{28A0092B-C50C-407E-A947-70E740481C1C}">
                <a14:useLocalDpi xmlns:a14="http://schemas.microsoft.com/office/drawing/2010/main" val="0"/>
              </a:ext>
            </a:extLst>
          </a:blip>
          <a:srcRect/>
          <a:stretch>
            <a:fillRect/>
          </a:stretch>
        </p:blipFill>
        <p:spPr bwMode="auto">
          <a:xfrm>
            <a:off x="2970162" y="5061952"/>
            <a:ext cx="1550198" cy="1122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a:extLst>
              <a:ext uri="{FF2B5EF4-FFF2-40B4-BE49-F238E27FC236}">
                <a16:creationId xmlns:a16="http://schemas.microsoft.com/office/drawing/2014/main" id="{B4CE8130-5F1A-C729-6A19-44F3EFEE4483}"/>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5488" b="93902" l="8621" r="94828">
                        <a14:foregroundMark x1="7471" y1="31098" x2="50000" y2="82317"/>
                        <a14:foregroundMark x1="50000" y1="82317" x2="84483" y2="69512"/>
                        <a14:foregroundMark x1="82190" y1="48658" x2="81160" y2="39295"/>
                        <a14:foregroundMark x1="84483" y1="69512" x2="84381" y2="68588"/>
                        <a14:foregroundMark x1="54616" y1="9451" x2="28706" y2="16432"/>
                        <a14:foregroundMark x1="23425" y1="24754" x2="48276" y2="62195"/>
                        <a14:foregroundMark x1="48276" y1="62195" x2="43678" y2="28659"/>
                        <a14:foregroundMark x1="43678" y1="28659" x2="51724" y2="57927"/>
                        <a14:foregroundMark x1="51724" y1="57927" x2="69540" y2="32927"/>
                        <a14:foregroundMark x1="69540" y1="32927" x2="40805" y2="39634"/>
                        <a14:foregroundMark x1="40805" y1="39634" x2="45402" y2="76829"/>
                        <a14:foregroundMark x1="45402" y1="76829" x2="83715" y2="66667"/>
                        <a14:foregroundMark x1="83716" y1="66674" x2="35632" y2="79878"/>
                        <a14:foregroundMark x1="35632" y1="79878" x2="24713" y2="44512"/>
                        <a14:foregroundMark x1="24713" y1="44512" x2="37356" y2="51829"/>
                        <a14:foregroundMark x1="78736" y1="37805" x2="85802" y2="45927"/>
                        <a14:foregroundMark x1="85488" y1="46951" x2="76063" y2="33616"/>
                        <a14:foregroundMark x1="86215" y1="44926" x2="86671" y2="47634"/>
                        <a14:foregroundMark x1="78681" y1="36534" x2="68525" y2="26836"/>
                        <a14:foregroundMark x1="21264" y1="37805" x2="35632" y2="73780"/>
                        <a14:foregroundMark x1="35632" y1="73780" x2="64368" y2="79268"/>
                        <a14:foregroundMark x1="64368" y1="79268" x2="81609" y2="70122"/>
                        <a14:foregroundMark x1="81034" y1="71341" x2="47701" y2="87195"/>
                        <a14:foregroundMark x1="47701" y1="87195" x2="32759" y2="76829"/>
                        <a14:foregroundMark x1="44253" y1="90854" x2="76437" y2="68293"/>
                        <a14:foregroundMark x1="74138" y1="72561" x2="43678" y2="82927"/>
                        <a14:foregroundMark x1="77011" y1="70122" x2="83376" y2="66323"/>
                        <a14:foregroundMark x1="88506" y1="68293" x2="89412" y2="67438"/>
                        <a14:foregroundMark x1="83258" y1="68238" x2="55172" y2="79878"/>
                        <a14:foregroundMark x1="63218" y1="44512" x2="52874" y2="28049"/>
                        <a14:foregroundMark x1="86782" y1="50610" x2="90230" y2="59756"/>
                        <a14:foregroundMark x1="89080" y1="63415" x2="78161" y2="62805"/>
                        <a14:foregroundMark x1="78161" y1="60976" x2="60345" y2="63415"/>
                        <a14:foregroundMark x1="76437" y1="62805" x2="55747" y2="78659"/>
                        <a14:foregroundMark x1="55747" y1="78659" x2="55172" y2="79268"/>
                        <a14:foregroundMark x1="64368" y1="74390" x2="87931" y2="59146"/>
                        <a14:foregroundMark x1="87931" y1="59146" x2="90805" y2="54878"/>
                        <a14:foregroundMark x1="89080" y1="51829" x2="86782" y2="43902"/>
                        <a14:foregroundMark x1="57471" y1="5488" x2="88506" y2="39024"/>
                        <a14:foregroundMark x1="58621" y1="13415" x2="54598" y2="7927"/>
                        <a14:foregroundMark x1="50575" y1="9146" x2="55172" y2="5488"/>
                        <a14:foregroundMark x1="78736" y1="29878" x2="91379" y2="50610"/>
                        <a14:foregroundMark x1="91379" y1="50610" x2="91379" y2="55488"/>
                        <a14:foregroundMark x1="88506" y1="39634" x2="91954" y2="60976"/>
                        <a14:foregroundMark x1="86782" y1="71951" x2="91954" y2="60976"/>
                        <a14:foregroundMark x1="89080" y1="65854" x2="58046" y2="81707"/>
                        <a14:foregroundMark x1="48276" y1="93902" x2="75287" y2="73780"/>
                        <a14:foregroundMark x1="74713" y1="74390" x2="92529" y2="61585"/>
                        <a14:foregroundMark x1="90230" y1="67683" x2="92529" y2="60976"/>
                        <a14:foregroundMark x1="92529" y1="62805" x2="93103" y2="54878"/>
                        <a14:foregroundMark x1="92529" y1="63415" x2="92529" y2="57927"/>
                        <a14:foregroundMark x1="93103" y1="58537" x2="92529" y2="64634"/>
                        <a14:backgroundMark x1="92101" y1="68617" x2="92529" y2="68293"/>
                        <a14:backgroundMark x1="93318" y1="64718" x2="93678" y2="66463"/>
                        <a14:backgroundMark x1="11494" y1="20732" x2="29310" y2="15244"/>
                      </a14:backgroundRemoval>
                    </a14:imgEffect>
                  </a14:imgLayer>
                </a14:imgProps>
              </a:ext>
            </a:extLst>
          </a:blip>
          <a:stretch>
            <a:fillRect/>
          </a:stretch>
        </p:blipFill>
        <p:spPr>
          <a:xfrm>
            <a:off x="1136393" y="2197101"/>
            <a:ext cx="1071102" cy="1009544"/>
          </a:xfrm>
          <a:prstGeom prst="rect">
            <a:avLst/>
          </a:prstGeom>
        </p:spPr>
      </p:pic>
      <p:pic>
        <p:nvPicPr>
          <p:cNvPr id="28" name="Picture 27">
            <a:extLst>
              <a:ext uri="{FF2B5EF4-FFF2-40B4-BE49-F238E27FC236}">
                <a16:creationId xmlns:a16="http://schemas.microsoft.com/office/drawing/2014/main" id="{4273DF58-9DF4-8F98-B750-46B0FB77B172}"/>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8537" b="88415" l="3158" r="94211">
                        <a14:foregroundMark x1="10000" y1="54878" x2="19474" y2="86585"/>
                        <a14:foregroundMark x1="19474" y1="86585" x2="39474" y2="88415"/>
                        <a14:foregroundMark x1="34737" y1="87195" x2="5263" y2="55488"/>
                        <a14:foregroundMark x1="3158" y1="62195" x2="3158" y2="62195"/>
                        <a14:foregroundMark x1="83158" y1="51220" x2="93158" y2="57317"/>
                        <a14:foregroundMark x1="94211" y1="62195" x2="94211" y2="62195"/>
                      </a14:backgroundRemoval>
                    </a14:imgEffect>
                  </a14:imgLayer>
                </a14:imgProps>
              </a:ext>
            </a:extLst>
          </a:blip>
          <a:stretch>
            <a:fillRect/>
          </a:stretch>
        </p:blipFill>
        <p:spPr>
          <a:xfrm>
            <a:off x="2730003" y="1939609"/>
            <a:ext cx="1295897" cy="1118564"/>
          </a:xfrm>
          <a:prstGeom prst="rect">
            <a:avLst/>
          </a:prstGeom>
        </p:spPr>
      </p:pic>
      <p:pic>
        <p:nvPicPr>
          <p:cNvPr id="29" name="Picture 28">
            <a:extLst>
              <a:ext uri="{FF2B5EF4-FFF2-40B4-BE49-F238E27FC236}">
                <a16:creationId xmlns:a16="http://schemas.microsoft.com/office/drawing/2014/main" id="{9EE9A3EA-D689-0F4F-908A-7011D785749A}"/>
              </a:ext>
            </a:extLst>
          </p:cNvPr>
          <p:cNvPicPr>
            <a:picLocks noChangeAspect="1"/>
          </p:cNvPicPr>
          <p:nvPr/>
        </p:nvPicPr>
        <p:blipFill>
          <a:blip r:embed="rId14" cstate="print"/>
          <a:stretch>
            <a:fillRect/>
          </a:stretch>
        </p:blipFill>
        <p:spPr>
          <a:xfrm>
            <a:off x="9801028" y="3867301"/>
            <a:ext cx="2204308" cy="1602476"/>
          </a:xfrm>
          <a:prstGeom prst="rect">
            <a:avLst/>
          </a:prstGeom>
          <a:ln>
            <a:noFill/>
          </a:ln>
          <a:effectLst>
            <a:softEdge rad="112500"/>
          </a:effectLst>
        </p:spPr>
      </p:pic>
      <p:sp>
        <p:nvSpPr>
          <p:cNvPr id="30" name="Rectangle 29">
            <a:extLst>
              <a:ext uri="{FF2B5EF4-FFF2-40B4-BE49-F238E27FC236}">
                <a16:creationId xmlns:a16="http://schemas.microsoft.com/office/drawing/2014/main" id="{84348BE2-1344-9095-CEE5-5A9654D708F4}"/>
              </a:ext>
            </a:extLst>
          </p:cNvPr>
          <p:cNvSpPr/>
          <p:nvPr/>
        </p:nvSpPr>
        <p:spPr>
          <a:xfrm>
            <a:off x="6163787" y="706110"/>
            <a:ext cx="166688" cy="166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solidFill>
                <a:schemeClr val="bg1">
                  <a:lumMod val="95000"/>
                </a:schemeClr>
              </a:solidFill>
              <a:ea typeface="Roboto" panose="02000000000000000000" pitchFamily="2" charset="0"/>
              <a:cs typeface="Arial" panose="020B0604020202020204" pitchFamily="34" charset="0"/>
            </a:endParaRPr>
          </a:p>
        </p:txBody>
      </p:sp>
      <p:sp>
        <p:nvSpPr>
          <p:cNvPr id="31" name="Title 1">
            <a:extLst>
              <a:ext uri="{FF2B5EF4-FFF2-40B4-BE49-F238E27FC236}">
                <a16:creationId xmlns:a16="http://schemas.microsoft.com/office/drawing/2014/main" id="{DCF9456F-D616-00BB-4348-EA18E0973163}"/>
              </a:ext>
            </a:extLst>
          </p:cNvPr>
          <p:cNvSpPr txBox="1">
            <a:spLocks/>
          </p:cNvSpPr>
          <p:nvPr/>
        </p:nvSpPr>
        <p:spPr>
          <a:xfrm>
            <a:off x="4262001" y="556775"/>
            <a:ext cx="1814512" cy="452437"/>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en-US" sz="2800" b="1" spc="-225" dirty="0">
                <a:solidFill>
                  <a:schemeClr val="bg1">
                    <a:lumMod val="95000"/>
                  </a:schemeClr>
                </a:solidFill>
                <a:ea typeface="Roboto" panose="02000000000000000000" pitchFamily="2" charset="0"/>
                <a:cs typeface="Arial" panose="020B0604020202020204" pitchFamily="34" charset="0"/>
              </a:rPr>
              <a:t>2007</a:t>
            </a:r>
          </a:p>
        </p:txBody>
      </p:sp>
      <p:sp>
        <p:nvSpPr>
          <p:cNvPr id="32" name="TextBox 11">
            <a:extLst>
              <a:ext uri="{FF2B5EF4-FFF2-40B4-BE49-F238E27FC236}">
                <a16:creationId xmlns:a16="http://schemas.microsoft.com/office/drawing/2014/main" id="{E2287462-A1EB-C91D-9952-A311E66338A5}"/>
              </a:ext>
            </a:extLst>
          </p:cNvPr>
          <p:cNvSpPr txBox="1">
            <a:spLocks noChangeArrowheads="1"/>
          </p:cNvSpPr>
          <p:nvPr/>
        </p:nvSpPr>
        <p:spPr bwMode="auto">
          <a:xfrm>
            <a:off x="6376807" y="589452"/>
            <a:ext cx="48626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kumimoji="0" lang="en-US" altLang="en-US" sz="1800" dirty="0">
                <a:solidFill>
                  <a:schemeClr val="bg1">
                    <a:lumMod val="95000"/>
                  </a:schemeClr>
                </a:solidFill>
                <a:latin typeface="+mn-lt"/>
                <a:ea typeface="Roboto" panose="02000000000000000000" pitchFamily="2" charset="0"/>
                <a:cs typeface="Arial" panose="020B0604020202020204" pitchFamily="34" charset="0"/>
              </a:rPr>
              <a:t>Foxconn starts to invest in North Vietnam</a:t>
            </a:r>
            <a:endParaRPr kumimoji="0" lang="en-ID" altLang="en-US" sz="1800" dirty="0">
              <a:solidFill>
                <a:schemeClr val="bg1">
                  <a:lumMod val="95000"/>
                </a:schemeClr>
              </a:solidFill>
              <a:latin typeface="+mn-lt"/>
              <a:ea typeface="Roboto" panose="02000000000000000000" pitchFamily="2" charset="0"/>
              <a:cs typeface="Arial" panose="020B0604020202020204" pitchFamily="34" charset="0"/>
            </a:endParaRPr>
          </a:p>
        </p:txBody>
      </p:sp>
      <p:pic>
        <p:nvPicPr>
          <p:cNvPr id="33" name="圖片 33" descr="一張含有 文字, 裝置 的圖片&#10;&#10;自動產生的描述">
            <a:extLst>
              <a:ext uri="{FF2B5EF4-FFF2-40B4-BE49-F238E27FC236}">
                <a16:creationId xmlns:a16="http://schemas.microsoft.com/office/drawing/2014/main" id="{C1584504-67DA-DC7E-2228-4DCC90DDF2FE}"/>
              </a:ext>
            </a:extLst>
          </p:cNvPr>
          <p:cNvPicPr>
            <a:picLocks noChangeAspect="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l="21497" t="14921" r="24048" b="13709"/>
          <a:stretch/>
        </p:blipFill>
        <p:spPr>
          <a:xfrm>
            <a:off x="6731757" y="4101973"/>
            <a:ext cx="875020" cy="1146832"/>
          </a:xfrm>
          <a:prstGeom prst="rect">
            <a:avLst/>
          </a:prstGeom>
        </p:spPr>
      </p:pic>
      <p:sp>
        <p:nvSpPr>
          <p:cNvPr id="34" name="Freeform: Shape 6">
            <a:extLst>
              <a:ext uri="{FF2B5EF4-FFF2-40B4-BE49-F238E27FC236}">
                <a16:creationId xmlns:a16="http://schemas.microsoft.com/office/drawing/2014/main" id="{C67E5448-E608-BD99-7E2D-1D0F3DADCA4C}"/>
              </a:ext>
            </a:extLst>
          </p:cNvPr>
          <p:cNvSpPr/>
          <p:nvPr/>
        </p:nvSpPr>
        <p:spPr>
          <a:xfrm>
            <a:off x="5272088" y="0"/>
            <a:ext cx="1262062" cy="6843713"/>
          </a:xfrm>
          <a:custGeom>
            <a:avLst/>
            <a:gdLst>
              <a:gd name="connsiteX0" fmla="*/ 70899 w 1262553"/>
              <a:gd name="connsiteY0" fmla="*/ 0 h 5735781"/>
              <a:gd name="connsiteX1" fmla="*/ 1262390 w 1262553"/>
              <a:gd name="connsiteY1" fmla="*/ 1399309 h 5735781"/>
              <a:gd name="connsiteX2" fmla="*/ 1626 w 1262553"/>
              <a:gd name="connsiteY2" fmla="*/ 3768436 h 5735781"/>
              <a:gd name="connsiteX3" fmla="*/ 999153 w 1262553"/>
              <a:gd name="connsiteY3" fmla="*/ 5735781 h 5735781"/>
            </a:gdLst>
            <a:ahLst/>
            <a:cxnLst>
              <a:cxn ang="0">
                <a:pos x="connsiteX0" y="connsiteY0"/>
              </a:cxn>
              <a:cxn ang="0">
                <a:pos x="connsiteX1" y="connsiteY1"/>
              </a:cxn>
              <a:cxn ang="0">
                <a:pos x="connsiteX2" y="connsiteY2"/>
              </a:cxn>
              <a:cxn ang="0">
                <a:pos x="connsiteX3" y="connsiteY3"/>
              </a:cxn>
            </a:cxnLst>
            <a:rect l="l" t="t" r="r" b="b"/>
            <a:pathLst>
              <a:path w="1262553" h="5735781">
                <a:moveTo>
                  <a:pt x="70899" y="0"/>
                </a:moveTo>
                <a:cubicBezTo>
                  <a:pt x="672417" y="385618"/>
                  <a:pt x="1273936" y="771236"/>
                  <a:pt x="1262390" y="1399309"/>
                </a:cubicBezTo>
                <a:cubicBezTo>
                  <a:pt x="1250845" y="2027382"/>
                  <a:pt x="45499" y="3045691"/>
                  <a:pt x="1626" y="3768436"/>
                </a:cubicBezTo>
                <a:cubicBezTo>
                  <a:pt x="-42247" y="4491181"/>
                  <a:pt x="814426" y="5458690"/>
                  <a:pt x="999153" y="5735781"/>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ID" dirty="0">
              <a:solidFill>
                <a:schemeClr val="bg1">
                  <a:lumMod val="95000"/>
                </a:schemeClr>
              </a:solidFill>
              <a:ea typeface="Roboto" panose="02000000000000000000" pitchFamily="2" charset="0"/>
              <a:cs typeface="Tahoma" panose="020B060403050404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2">
            <a:extLst>
              <a:ext uri="{FF2B5EF4-FFF2-40B4-BE49-F238E27FC236}">
                <a16:creationId xmlns:a16="http://schemas.microsoft.com/office/drawing/2014/main" id="{D8C7A3C3-66AE-036A-5F54-59422D64D29A}"/>
              </a:ext>
            </a:extLst>
          </p:cNvPr>
          <p:cNvSpPr/>
          <p:nvPr/>
        </p:nvSpPr>
        <p:spPr>
          <a:xfrm>
            <a:off x="5764213" y="14288"/>
            <a:ext cx="1262062" cy="6843712"/>
          </a:xfrm>
          <a:custGeom>
            <a:avLst/>
            <a:gdLst>
              <a:gd name="connsiteX0" fmla="*/ 70899 w 1262553"/>
              <a:gd name="connsiteY0" fmla="*/ 0 h 5735781"/>
              <a:gd name="connsiteX1" fmla="*/ 1262390 w 1262553"/>
              <a:gd name="connsiteY1" fmla="*/ 1399309 h 5735781"/>
              <a:gd name="connsiteX2" fmla="*/ 1626 w 1262553"/>
              <a:gd name="connsiteY2" fmla="*/ 3768436 h 5735781"/>
              <a:gd name="connsiteX3" fmla="*/ 999153 w 1262553"/>
              <a:gd name="connsiteY3" fmla="*/ 5735781 h 5735781"/>
            </a:gdLst>
            <a:ahLst/>
            <a:cxnLst>
              <a:cxn ang="0">
                <a:pos x="connsiteX0" y="connsiteY0"/>
              </a:cxn>
              <a:cxn ang="0">
                <a:pos x="connsiteX1" y="connsiteY1"/>
              </a:cxn>
              <a:cxn ang="0">
                <a:pos x="connsiteX2" y="connsiteY2"/>
              </a:cxn>
              <a:cxn ang="0">
                <a:pos x="connsiteX3" y="connsiteY3"/>
              </a:cxn>
            </a:cxnLst>
            <a:rect l="l" t="t" r="r" b="b"/>
            <a:pathLst>
              <a:path w="1262553" h="5735781">
                <a:moveTo>
                  <a:pt x="70899" y="0"/>
                </a:moveTo>
                <a:cubicBezTo>
                  <a:pt x="672417" y="385618"/>
                  <a:pt x="1273936" y="771236"/>
                  <a:pt x="1262390" y="1399309"/>
                </a:cubicBezTo>
                <a:cubicBezTo>
                  <a:pt x="1250845" y="2027382"/>
                  <a:pt x="45499" y="3045691"/>
                  <a:pt x="1626" y="3768436"/>
                </a:cubicBezTo>
                <a:cubicBezTo>
                  <a:pt x="-42247" y="4491181"/>
                  <a:pt x="814426" y="5458690"/>
                  <a:pt x="999153" y="5735781"/>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D">
              <a:solidFill>
                <a:schemeClr val="bg1">
                  <a:lumMod val="95000"/>
                </a:schemeClr>
              </a:solidFill>
              <a:ea typeface="Roboto" panose="02000000000000000000" pitchFamily="2" charset="0"/>
              <a:cs typeface="Arial" panose="020B0604020202020204" pitchFamily="34" charset="0"/>
            </a:endParaRPr>
          </a:p>
        </p:txBody>
      </p:sp>
      <p:sp>
        <p:nvSpPr>
          <p:cNvPr id="3" name="TextBox 2">
            <a:extLst>
              <a:ext uri="{FF2B5EF4-FFF2-40B4-BE49-F238E27FC236}">
                <a16:creationId xmlns:a16="http://schemas.microsoft.com/office/drawing/2014/main" id="{0FD858F7-2556-8CBF-D59E-FE44361A852B}"/>
              </a:ext>
            </a:extLst>
          </p:cNvPr>
          <p:cNvSpPr txBox="1">
            <a:spLocks noChangeArrowheads="1"/>
          </p:cNvSpPr>
          <p:nvPr/>
        </p:nvSpPr>
        <p:spPr bwMode="auto">
          <a:xfrm>
            <a:off x="0" y="0"/>
            <a:ext cx="80089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TW"/>
            </a:defPPr>
            <a:lvl1pPr defTabSz="912813">
              <a:lnSpc>
                <a:spcPct val="90000"/>
              </a:lnSpc>
              <a:spcBef>
                <a:spcPct val="0"/>
              </a:spcBef>
              <a:buFontTx/>
              <a:buNone/>
              <a:defRPr sz="3000" b="1">
                <a:solidFill>
                  <a:prstClr val="white"/>
                </a:solidFill>
                <a:latin typeface="Calibri Light (Headings)"/>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r>
              <a:rPr lang="en-US" altLang="zh-TW" dirty="0"/>
              <a:t>Fii Vietnam History (2/2)</a:t>
            </a:r>
            <a:endParaRPr lang="zh-TW" altLang="en-US" dirty="0"/>
          </a:p>
        </p:txBody>
      </p:sp>
      <p:sp>
        <p:nvSpPr>
          <p:cNvPr id="4" name="Title 1">
            <a:extLst>
              <a:ext uri="{FF2B5EF4-FFF2-40B4-BE49-F238E27FC236}">
                <a16:creationId xmlns:a16="http://schemas.microsoft.com/office/drawing/2014/main" id="{49855E23-9EB5-7B4E-592B-767046DBD8B2}"/>
              </a:ext>
            </a:extLst>
          </p:cNvPr>
          <p:cNvSpPr txBox="1">
            <a:spLocks/>
          </p:cNvSpPr>
          <p:nvPr/>
        </p:nvSpPr>
        <p:spPr>
          <a:xfrm>
            <a:off x="3997109" y="3661376"/>
            <a:ext cx="1812925" cy="45085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id-ID" sz="2800" b="1" spc="-225" dirty="0">
                <a:solidFill>
                  <a:schemeClr val="bg1">
                    <a:lumMod val="95000"/>
                  </a:schemeClr>
                </a:solidFill>
                <a:ea typeface="Roboto" panose="02000000000000000000" pitchFamily="2" charset="0"/>
                <a:cs typeface="Arial" panose="020B0604020202020204" pitchFamily="34" charset="0"/>
              </a:rPr>
              <a:t>201</a:t>
            </a:r>
            <a:r>
              <a:rPr lang="en-US" sz="2800" b="1" spc="-225" dirty="0">
                <a:solidFill>
                  <a:schemeClr val="bg1">
                    <a:lumMod val="95000"/>
                  </a:schemeClr>
                </a:solidFill>
                <a:ea typeface="Roboto" panose="02000000000000000000" pitchFamily="2" charset="0"/>
                <a:cs typeface="Arial" panose="020B0604020202020204" pitchFamily="34" charset="0"/>
              </a:rPr>
              <a:t>9</a:t>
            </a:r>
          </a:p>
        </p:txBody>
      </p:sp>
      <p:sp>
        <p:nvSpPr>
          <p:cNvPr id="5" name="Rectangle 4">
            <a:extLst>
              <a:ext uri="{FF2B5EF4-FFF2-40B4-BE49-F238E27FC236}">
                <a16:creationId xmlns:a16="http://schemas.microsoft.com/office/drawing/2014/main" id="{384697BB-273D-836F-FF50-5E652090ED39}"/>
              </a:ext>
            </a:extLst>
          </p:cNvPr>
          <p:cNvSpPr/>
          <p:nvPr/>
        </p:nvSpPr>
        <p:spPr>
          <a:xfrm>
            <a:off x="5749925" y="4916488"/>
            <a:ext cx="166688" cy="166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solidFill>
                <a:schemeClr val="bg1">
                  <a:lumMod val="95000"/>
                </a:schemeClr>
              </a:solidFill>
              <a:ea typeface="Roboto" panose="02000000000000000000" pitchFamily="2" charset="0"/>
              <a:cs typeface="Arial" panose="020B0604020202020204" pitchFamily="34" charset="0"/>
            </a:endParaRPr>
          </a:p>
        </p:txBody>
      </p:sp>
      <p:sp>
        <p:nvSpPr>
          <p:cNvPr id="6" name="TextBox 7">
            <a:extLst>
              <a:ext uri="{FF2B5EF4-FFF2-40B4-BE49-F238E27FC236}">
                <a16:creationId xmlns:a16="http://schemas.microsoft.com/office/drawing/2014/main" id="{57DF4711-1D66-30EA-DD04-A44A58B8445B}"/>
              </a:ext>
            </a:extLst>
          </p:cNvPr>
          <p:cNvSpPr txBox="1">
            <a:spLocks noChangeArrowheads="1"/>
          </p:cNvSpPr>
          <p:nvPr/>
        </p:nvSpPr>
        <p:spPr bwMode="auto">
          <a:xfrm>
            <a:off x="6133435" y="3415832"/>
            <a:ext cx="45000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kumimoji="0" lang="en-US" altLang="en-US" sz="1400" dirty="0" smtClean="0">
                <a:solidFill>
                  <a:schemeClr val="bg1">
                    <a:lumMod val="95000"/>
                  </a:schemeClr>
                </a:solidFill>
                <a:latin typeface="+mn-lt"/>
                <a:ea typeface="Roboto" panose="02000000000000000000" pitchFamily="2" charset="0"/>
                <a:cs typeface="Arial" panose="020B0604020202020204" pitchFamily="34" charset="0"/>
              </a:rPr>
              <a:t>Two </a:t>
            </a:r>
            <a:r>
              <a:rPr lang="en-US" altLang="en-US" sz="1400" dirty="0" smtClean="0">
                <a:solidFill>
                  <a:schemeClr val="bg1">
                    <a:lumMod val="95000"/>
                  </a:schemeClr>
                </a:solidFill>
                <a:latin typeface="+mn-lt"/>
                <a:ea typeface="Roboto" panose="02000000000000000000" pitchFamily="2" charset="0"/>
                <a:cs typeface="Arial" panose="020B0604020202020204" pitchFamily="34" charset="0"/>
              </a:rPr>
              <a:t>factories were established </a:t>
            </a:r>
            <a:r>
              <a:rPr kumimoji="0" lang="en-US" altLang="en-US" sz="1400" dirty="0" smtClean="0">
                <a:solidFill>
                  <a:schemeClr val="bg1">
                    <a:lumMod val="95000"/>
                  </a:schemeClr>
                </a:solidFill>
                <a:latin typeface="+mn-lt"/>
                <a:ea typeface="Roboto" panose="02000000000000000000" pitchFamily="2" charset="0"/>
                <a:cs typeface="Arial" panose="020B0604020202020204" pitchFamily="34" charset="0"/>
              </a:rPr>
              <a:t>in Bac </a:t>
            </a:r>
            <a:r>
              <a:rPr kumimoji="0" lang="en-US" altLang="en-US" sz="1400" dirty="0">
                <a:solidFill>
                  <a:schemeClr val="bg1">
                    <a:lumMod val="95000"/>
                  </a:schemeClr>
                </a:solidFill>
                <a:latin typeface="+mn-lt"/>
                <a:ea typeface="Roboto" panose="02000000000000000000" pitchFamily="2" charset="0"/>
                <a:cs typeface="Arial" panose="020B0604020202020204" pitchFamily="34" charset="0"/>
              </a:rPr>
              <a:t>Ninh </a:t>
            </a:r>
            <a:r>
              <a:rPr kumimoji="0" lang="en-US" altLang="en-US" sz="1400" dirty="0" smtClean="0">
                <a:solidFill>
                  <a:schemeClr val="bg1">
                    <a:lumMod val="95000"/>
                  </a:schemeClr>
                </a:solidFill>
                <a:latin typeface="+mn-lt"/>
                <a:ea typeface="Roboto" panose="02000000000000000000" pitchFamily="2" charset="0"/>
                <a:cs typeface="Arial" panose="020B0604020202020204" pitchFamily="34" charset="0"/>
              </a:rPr>
              <a:t>Plant, </a:t>
            </a:r>
            <a:r>
              <a:rPr kumimoji="0" lang="en-US" altLang="en-US" sz="1400" dirty="0">
                <a:solidFill>
                  <a:schemeClr val="bg1">
                    <a:lumMod val="95000"/>
                  </a:schemeClr>
                </a:solidFill>
                <a:latin typeface="+mn-lt"/>
                <a:ea typeface="Roboto" panose="02000000000000000000" pitchFamily="2" charset="0"/>
                <a:cs typeface="Arial" panose="020B0604020202020204" pitchFamily="34" charset="0"/>
              </a:rPr>
              <a:t>entering the field of </a:t>
            </a:r>
            <a:r>
              <a:rPr kumimoji="0" lang="en-US" altLang="en-US" sz="1400" dirty="0">
                <a:solidFill>
                  <a:srgbClr val="FFFF00"/>
                </a:solidFill>
                <a:latin typeface="+mn-lt"/>
                <a:ea typeface="Roboto" panose="02000000000000000000" pitchFamily="2" charset="0"/>
                <a:cs typeface="Arial" panose="020B0604020202020204" pitchFamily="34" charset="0"/>
              </a:rPr>
              <a:t>Mesh and mobile communication base </a:t>
            </a:r>
            <a:r>
              <a:rPr kumimoji="0" lang="en-US" altLang="en-US" sz="1400" dirty="0">
                <a:solidFill>
                  <a:schemeClr val="bg1">
                    <a:lumMod val="95000"/>
                  </a:schemeClr>
                </a:solidFill>
                <a:latin typeface="+mn-lt"/>
                <a:ea typeface="Roboto" panose="02000000000000000000" pitchFamily="2" charset="0"/>
                <a:cs typeface="Arial" panose="020B0604020202020204" pitchFamily="34" charset="0"/>
              </a:rPr>
              <a:t>station system modules production.</a:t>
            </a:r>
          </a:p>
        </p:txBody>
      </p:sp>
      <p:sp>
        <p:nvSpPr>
          <p:cNvPr id="8" name="Rectangle 7">
            <a:extLst>
              <a:ext uri="{FF2B5EF4-FFF2-40B4-BE49-F238E27FC236}">
                <a16:creationId xmlns:a16="http://schemas.microsoft.com/office/drawing/2014/main" id="{A8E5A118-6ACD-92C9-5B95-C91480130CEF}"/>
              </a:ext>
            </a:extLst>
          </p:cNvPr>
          <p:cNvSpPr/>
          <p:nvPr/>
        </p:nvSpPr>
        <p:spPr>
          <a:xfrm>
            <a:off x="5853115" y="3810209"/>
            <a:ext cx="166687" cy="166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solidFill>
                <a:schemeClr val="bg1">
                  <a:lumMod val="95000"/>
                </a:schemeClr>
              </a:solidFill>
              <a:ea typeface="Roboto" panose="02000000000000000000" pitchFamily="2" charset="0"/>
              <a:cs typeface="Arial" panose="020B0604020202020204" pitchFamily="34" charset="0"/>
            </a:endParaRPr>
          </a:p>
        </p:txBody>
      </p:sp>
      <p:sp>
        <p:nvSpPr>
          <p:cNvPr id="9" name="Title 1">
            <a:extLst>
              <a:ext uri="{FF2B5EF4-FFF2-40B4-BE49-F238E27FC236}">
                <a16:creationId xmlns:a16="http://schemas.microsoft.com/office/drawing/2014/main" id="{D3EC363F-F0C1-411E-9647-147B2D836412}"/>
              </a:ext>
            </a:extLst>
          </p:cNvPr>
          <p:cNvSpPr txBox="1">
            <a:spLocks/>
          </p:cNvSpPr>
          <p:nvPr/>
        </p:nvSpPr>
        <p:spPr>
          <a:xfrm>
            <a:off x="4976684" y="4730750"/>
            <a:ext cx="1814513" cy="45085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id-ID" sz="2800" b="1" spc="-225" dirty="0">
                <a:solidFill>
                  <a:schemeClr val="bg1">
                    <a:lumMod val="95000"/>
                  </a:schemeClr>
                </a:solidFill>
                <a:ea typeface="Roboto" panose="02000000000000000000" pitchFamily="2" charset="0"/>
                <a:cs typeface="Arial" panose="020B0604020202020204" pitchFamily="34" charset="0"/>
              </a:rPr>
              <a:t>20</a:t>
            </a:r>
            <a:r>
              <a:rPr lang="en-US" sz="2800" b="1" spc="-225" dirty="0" smtClean="0">
                <a:solidFill>
                  <a:schemeClr val="bg1">
                    <a:lumMod val="95000"/>
                  </a:schemeClr>
                </a:solidFill>
                <a:ea typeface="Roboto" panose="02000000000000000000" pitchFamily="2" charset="0"/>
                <a:cs typeface="Arial" panose="020B0604020202020204" pitchFamily="34" charset="0"/>
              </a:rPr>
              <a:t>20</a:t>
            </a:r>
            <a:endParaRPr lang="en-US" sz="2800" b="1" spc="-225" dirty="0">
              <a:solidFill>
                <a:schemeClr val="bg1">
                  <a:lumMod val="95000"/>
                </a:schemeClr>
              </a:solidFill>
              <a:ea typeface="Roboto" panose="02000000000000000000" pitchFamily="2" charset="0"/>
              <a:cs typeface="Arial" panose="020B0604020202020204" pitchFamily="34" charset="0"/>
            </a:endParaRPr>
          </a:p>
        </p:txBody>
      </p:sp>
      <p:sp>
        <p:nvSpPr>
          <p:cNvPr id="10" name="TextBox 17">
            <a:extLst>
              <a:ext uri="{FF2B5EF4-FFF2-40B4-BE49-F238E27FC236}">
                <a16:creationId xmlns:a16="http://schemas.microsoft.com/office/drawing/2014/main" id="{6EF73F01-AEE8-89C3-279C-8BD2217F4A67}"/>
              </a:ext>
            </a:extLst>
          </p:cNvPr>
          <p:cNvSpPr txBox="1">
            <a:spLocks noChangeArrowheads="1"/>
          </p:cNvSpPr>
          <p:nvPr/>
        </p:nvSpPr>
        <p:spPr bwMode="auto">
          <a:xfrm>
            <a:off x="2146187" y="4942579"/>
            <a:ext cx="39806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kumimoji="0" lang="en-US" altLang="zh-CN" sz="1400" dirty="0" smtClean="0">
                <a:solidFill>
                  <a:schemeClr val="bg1">
                    <a:lumMod val="95000"/>
                  </a:schemeClr>
                </a:solidFill>
                <a:latin typeface="+mn-lt"/>
                <a:ea typeface="Roboto" panose="02000000000000000000" pitchFamily="2" charset="0"/>
                <a:cs typeface="Arial" panose="020B0604020202020204" pitchFamily="34" charset="0"/>
                <a:sym typeface="Helvetica" panose="020B0604020202020204" pitchFamily="34" charset="0"/>
              </a:rPr>
              <a:t>First </a:t>
            </a:r>
            <a:r>
              <a:rPr kumimoji="0" lang="en-US" altLang="zh-CN" sz="1400" dirty="0">
                <a:solidFill>
                  <a:schemeClr val="accent4">
                    <a:lumMod val="60000"/>
                    <a:lumOff val="40000"/>
                  </a:schemeClr>
                </a:solidFill>
                <a:latin typeface="+mn-lt"/>
                <a:ea typeface="Roboto" panose="02000000000000000000" pitchFamily="2" charset="0"/>
                <a:cs typeface="Arial" panose="020B0604020202020204" pitchFamily="34" charset="0"/>
                <a:sym typeface="Helvetica" panose="020B0604020202020204" pitchFamily="34" charset="0"/>
              </a:rPr>
              <a:t>Lot 5G product </a:t>
            </a:r>
            <a:r>
              <a:rPr kumimoji="0" lang="en-US" altLang="zh-CN" sz="1400" dirty="0">
                <a:solidFill>
                  <a:schemeClr val="bg1">
                    <a:lumMod val="95000"/>
                  </a:schemeClr>
                </a:solidFill>
                <a:latin typeface="+mn-lt"/>
                <a:ea typeface="Roboto" panose="02000000000000000000" pitchFamily="2" charset="0"/>
                <a:cs typeface="Arial" panose="020B0604020202020204" pitchFamily="34" charset="0"/>
                <a:sym typeface="Helvetica" panose="020B0604020202020204" pitchFamily="34" charset="0"/>
              </a:rPr>
              <a:t>NPI and shipment</a:t>
            </a:r>
            <a:endParaRPr kumimoji="0" lang="zh-CN" altLang="zh-CN" sz="1400" dirty="0">
              <a:solidFill>
                <a:schemeClr val="bg1">
                  <a:lumMod val="95000"/>
                </a:schemeClr>
              </a:solidFill>
              <a:latin typeface="+mn-lt"/>
              <a:ea typeface="Microsoft YaHei" panose="020B0503020204020204" pitchFamily="34" charset="-122"/>
              <a:cs typeface="Arial" panose="020B0604020202020204" pitchFamily="34" charset="0"/>
              <a:sym typeface="Helvetica" panose="020B0604020202020204" pitchFamily="34" charset="0"/>
            </a:endParaRPr>
          </a:p>
        </p:txBody>
      </p:sp>
      <p:sp>
        <p:nvSpPr>
          <p:cNvPr id="11" name="TextBox 18">
            <a:extLst>
              <a:ext uri="{FF2B5EF4-FFF2-40B4-BE49-F238E27FC236}">
                <a16:creationId xmlns:a16="http://schemas.microsoft.com/office/drawing/2014/main" id="{CD9253BF-0E41-2D46-541F-9718CCCE6EAA}"/>
              </a:ext>
            </a:extLst>
          </p:cNvPr>
          <p:cNvSpPr txBox="1">
            <a:spLocks noChangeArrowheads="1"/>
          </p:cNvSpPr>
          <p:nvPr/>
        </p:nvSpPr>
        <p:spPr bwMode="auto">
          <a:xfrm>
            <a:off x="2410006" y="469349"/>
            <a:ext cx="7686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kumimoji="0" lang="en-US" altLang="zh-CN" sz="1800" dirty="0">
                <a:solidFill>
                  <a:schemeClr val="bg1">
                    <a:lumMod val="95000"/>
                  </a:schemeClr>
                </a:solidFill>
                <a:latin typeface="+mn-lt"/>
                <a:ea typeface="Roboto" panose="02000000000000000000" pitchFamily="2" charset="0"/>
                <a:cs typeface="Arial" panose="020B0604020202020204" pitchFamily="34" charset="0"/>
                <a:sym typeface="Helvetica" panose="020B0604020202020204" pitchFamily="34" charset="0"/>
              </a:rPr>
              <a:t>Established Camera Product Line</a:t>
            </a:r>
            <a:endParaRPr lang="en-US" altLang="en-US" sz="1800" dirty="0">
              <a:solidFill>
                <a:schemeClr val="bg1">
                  <a:lumMod val="95000"/>
                </a:schemeClr>
              </a:solidFill>
              <a:latin typeface="+mn-lt"/>
              <a:ea typeface="Roboto" panose="02000000000000000000" pitchFamily="2" charset="0"/>
              <a:cs typeface="Arial" panose="020B0604020202020204" pitchFamily="34" charset="0"/>
            </a:endParaRPr>
          </a:p>
        </p:txBody>
      </p:sp>
      <p:sp>
        <p:nvSpPr>
          <p:cNvPr id="12" name="Title 1">
            <a:extLst>
              <a:ext uri="{FF2B5EF4-FFF2-40B4-BE49-F238E27FC236}">
                <a16:creationId xmlns:a16="http://schemas.microsoft.com/office/drawing/2014/main" id="{16EDE931-EBA5-EDF7-DDD5-114485D172E3}"/>
              </a:ext>
            </a:extLst>
          </p:cNvPr>
          <p:cNvSpPr txBox="1">
            <a:spLocks/>
          </p:cNvSpPr>
          <p:nvPr/>
        </p:nvSpPr>
        <p:spPr>
          <a:xfrm>
            <a:off x="5963222" y="513136"/>
            <a:ext cx="1812925" cy="45085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id-ID" sz="2800" b="1" spc="-225" dirty="0">
                <a:solidFill>
                  <a:schemeClr val="bg1">
                    <a:lumMod val="95000"/>
                  </a:schemeClr>
                </a:solidFill>
                <a:ea typeface="Roboto" panose="02000000000000000000" pitchFamily="2" charset="0"/>
                <a:cs typeface="Arial" panose="020B0604020202020204" pitchFamily="34" charset="0"/>
              </a:rPr>
              <a:t>201</a:t>
            </a:r>
            <a:r>
              <a:rPr lang="en-US" sz="2800" b="1" spc="-225" dirty="0">
                <a:solidFill>
                  <a:schemeClr val="bg1">
                    <a:lumMod val="95000"/>
                  </a:schemeClr>
                </a:solidFill>
                <a:ea typeface="Roboto" panose="02000000000000000000" pitchFamily="2" charset="0"/>
                <a:cs typeface="Arial" panose="020B0604020202020204" pitchFamily="34" charset="0"/>
              </a:rPr>
              <a:t>6</a:t>
            </a:r>
          </a:p>
        </p:txBody>
      </p:sp>
      <p:sp>
        <p:nvSpPr>
          <p:cNvPr id="13" name="Rectangle 12">
            <a:extLst>
              <a:ext uri="{FF2B5EF4-FFF2-40B4-BE49-F238E27FC236}">
                <a16:creationId xmlns:a16="http://schemas.microsoft.com/office/drawing/2014/main" id="{2F86F231-1648-67E5-FC2E-8EC3388982E5}"/>
              </a:ext>
            </a:extLst>
          </p:cNvPr>
          <p:cNvSpPr/>
          <p:nvPr/>
        </p:nvSpPr>
        <p:spPr>
          <a:xfrm>
            <a:off x="6604981" y="676281"/>
            <a:ext cx="166687" cy="166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solidFill>
                <a:schemeClr val="bg1">
                  <a:lumMod val="95000"/>
                </a:schemeClr>
              </a:solidFill>
              <a:ea typeface="Roboto" panose="02000000000000000000" pitchFamily="2" charset="0"/>
              <a:cs typeface="Arial" panose="020B0604020202020204" pitchFamily="34" charset="0"/>
            </a:endParaRPr>
          </a:p>
        </p:txBody>
      </p:sp>
      <p:sp>
        <p:nvSpPr>
          <p:cNvPr id="14" name="TextBox 22">
            <a:extLst>
              <a:ext uri="{FF2B5EF4-FFF2-40B4-BE49-F238E27FC236}">
                <a16:creationId xmlns:a16="http://schemas.microsoft.com/office/drawing/2014/main" id="{961674E1-CB54-D5B1-D00B-A974D8F2BAED}"/>
              </a:ext>
            </a:extLst>
          </p:cNvPr>
          <p:cNvSpPr txBox="1">
            <a:spLocks noChangeArrowheads="1"/>
          </p:cNvSpPr>
          <p:nvPr/>
        </p:nvSpPr>
        <p:spPr bwMode="auto">
          <a:xfrm>
            <a:off x="2387600" y="788155"/>
            <a:ext cx="4105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en-US" sz="1400" dirty="0" smtClean="0">
                <a:solidFill>
                  <a:schemeClr val="bg1">
                    <a:lumMod val="95000"/>
                  </a:schemeClr>
                </a:solidFill>
                <a:latin typeface="+mn-lt"/>
                <a:ea typeface="Roboto" panose="02000000000000000000" pitchFamily="2" charset="0"/>
                <a:cs typeface="Arial" panose="020B0604020202020204" pitchFamily="34" charset="0"/>
              </a:rPr>
              <a:t>Entered </a:t>
            </a:r>
            <a:r>
              <a:rPr lang="en-US" altLang="en-US" sz="1400" dirty="0">
                <a:solidFill>
                  <a:schemeClr val="bg1">
                    <a:lumMod val="95000"/>
                  </a:schemeClr>
                </a:solidFill>
                <a:latin typeface="+mn-lt"/>
                <a:ea typeface="Roboto" panose="02000000000000000000" pitchFamily="2" charset="0"/>
                <a:cs typeface="Arial" panose="020B0604020202020204" pitchFamily="34" charset="0"/>
              </a:rPr>
              <a:t>the </a:t>
            </a:r>
            <a:r>
              <a:rPr lang="en-US" altLang="en-US" sz="1400" dirty="0">
                <a:solidFill>
                  <a:srgbClr val="FFFF00"/>
                </a:solidFill>
                <a:latin typeface="+mn-lt"/>
                <a:ea typeface="Roboto" panose="02000000000000000000" pitchFamily="2" charset="0"/>
                <a:cs typeface="Arial" panose="020B0604020202020204" pitchFamily="34" charset="0"/>
              </a:rPr>
              <a:t>outdoor </a:t>
            </a:r>
            <a:r>
              <a:rPr lang="en-US" altLang="en-US" sz="1400" dirty="0" smtClean="0">
                <a:solidFill>
                  <a:srgbClr val="FFFF00"/>
                </a:solidFill>
                <a:latin typeface="+mn-lt"/>
                <a:ea typeface="Roboto" panose="02000000000000000000" pitchFamily="2" charset="0"/>
                <a:cs typeface="Arial" panose="020B0604020202020204" pitchFamily="34" charset="0"/>
              </a:rPr>
              <a:t>camera</a:t>
            </a:r>
            <a:endParaRPr lang="en-US" altLang="en-US" sz="1400" dirty="0">
              <a:solidFill>
                <a:srgbClr val="FFFF00"/>
              </a:solidFill>
              <a:latin typeface="+mn-lt"/>
              <a:ea typeface="Roboto" panose="02000000000000000000" pitchFamily="2" charset="0"/>
              <a:cs typeface="Arial" panose="020B0604020202020204" pitchFamily="34" charset="0"/>
            </a:endParaRPr>
          </a:p>
        </p:txBody>
      </p:sp>
      <p:sp>
        <p:nvSpPr>
          <p:cNvPr id="15" name="TextBox 28">
            <a:extLst>
              <a:ext uri="{FF2B5EF4-FFF2-40B4-BE49-F238E27FC236}">
                <a16:creationId xmlns:a16="http://schemas.microsoft.com/office/drawing/2014/main" id="{C945D8BE-5C76-0831-15B9-7560ED23BCF0}"/>
              </a:ext>
            </a:extLst>
          </p:cNvPr>
          <p:cNvSpPr txBox="1">
            <a:spLocks noChangeArrowheads="1"/>
          </p:cNvSpPr>
          <p:nvPr/>
        </p:nvSpPr>
        <p:spPr bwMode="auto">
          <a:xfrm>
            <a:off x="2146750" y="4414889"/>
            <a:ext cx="3778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en-US" sz="1800" dirty="0" smtClean="0">
                <a:solidFill>
                  <a:schemeClr val="bg1">
                    <a:lumMod val="95000"/>
                  </a:schemeClr>
                </a:solidFill>
                <a:latin typeface="+mn-lt"/>
                <a:ea typeface="Roboto" panose="02000000000000000000" pitchFamily="2" charset="0"/>
                <a:cs typeface="Arial" panose="020B0604020202020204" pitchFamily="34" charset="0"/>
              </a:rPr>
              <a:t>Expansion </a:t>
            </a:r>
            <a:r>
              <a:rPr lang="en-US" altLang="en-US" sz="1800" dirty="0">
                <a:solidFill>
                  <a:schemeClr val="bg1">
                    <a:lumMod val="95000"/>
                  </a:schemeClr>
                </a:solidFill>
                <a:latin typeface="+mn-lt"/>
                <a:ea typeface="Roboto" panose="02000000000000000000" pitchFamily="2" charset="0"/>
                <a:cs typeface="Arial" panose="020B0604020202020204" pitchFamily="34" charset="0"/>
              </a:rPr>
              <a:t>in Quang </a:t>
            </a:r>
            <a:r>
              <a:rPr lang="en-US" altLang="en-US" sz="1800" dirty="0" smtClean="0">
                <a:solidFill>
                  <a:schemeClr val="bg1">
                    <a:lumMod val="95000"/>
                  </a:schemeClr>
                </a:solidFill>
                <a:latin typeface="+mn-lt"/>
                <a:ea typeface="Roboto" panose="02000000000000000000" pitchFamily="2" charset="0"/>
                <a:cs typeface="Arial" panose="020B0604020202020204" pitchFamily="34" charset="0"/>
              </a:rPr>
              <a:t>Chau</a:t>
            </a:r>
            <a:endParaRPr lang="en-US" altLang="en-US" sz="1800" dirty="0">
              <a:solidFill>
                <a:schemeClr val="bg1">
                  <a:lumMod val="95000"/>
                </a:schemeClr>
              </a:solidFill>
              <a:latin typeface="+mn-lt"/>
              <a:ea typeface="Roboto" panose="02000000000000000000" pitchFamily="2" charset="0"/>
              <a:cs typeface="Arial" panose="020B0604020202020204" pitchFamily="34" charset="0"/>
            </a:endParaRPr>
          </a:p>
        </p:txBody>
      </p:sp>
      <p:sp>
        <p:nvSpPr>
          <p:cNvPr id="16" name="TextBox 30">
            <a:extLst>
              <a:ext uri="{FF2B5EF4-FFF2-40B4-BE49-F238E27FC236}">
                <a16:creationId xmlns:a16="http://schemas.microsoft.com/office/drawing/2014/main" id="{042A2FCC-8123-371E-3F5E-424EEF86F14D}"/>
              </a:ext>
            </a:extLst>
          </p:cNvPr>
          <p:cNvSpPr txBox="1">
            <a:spLocks noChangeArrowheads="1"/>
          </p:cNvSpPr>
          <p:nvPr/>
        </p:nvSpPr>
        <p:spPr bwMode="auto">
          <a:xfrm>
            <a:off x="2174460" y="4724965"/>
            <a:ext cx="4368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en-US" sz="1400" dirty="0" smtClean="0">
                <a:solidFill>
                  <a:srgbClr val="FFFF00"/>
                </a:solidFill>
                <a:latin typeface="+mn-lt"/>
                <a:ea typeface="Roboto" panose="02000000000000000000" pitchFamily="2" charset="0"/>
                <a:cs typeface="Arial" panose="020B0604020202020204" pitchFamily="34" charset="0"/>
              </a:rPr>
              <a:t>Switch/OTT </a:t>
            </a:r>
            <a:r>
              <a:rPr lang="en-US" altLang="en-US" sz="1400" dirty="0" smtClean="0">
                <a:solidFill>
                  <a:schemeClr val="bg1">
                    <a:lumMod val="95000"/>
                  </a:schemeClr>
                </a:solidFill>
                <a:latin typeface="+mn-lt"/>
                <a:ea typeface="Roboto" panose="02000000000000000000" pitchFamily="2" charset="0"/>
                <a:cs typeface="Arial" panose="020B0604020202020204" pitchFamily="34" charset="0"/>
              </a:rPr>
              <a:t>production capacity expansion.</a:t>
            </a:r>
          </a:p>
        </p:txBody>
      </p:sp>
      <p:sp>
        <p:nvSpPr>
          <p:cNvPr id="17" name="TextBox 34">
            <a:extLst>
              <a:ext uri="{FF2B5EF4-FFF2-40B4-BE49-F238E27FC236}">
                <a16:creationId xmlns:a16="http://schemas.microsoft.com/office/drawing/2014/main" id="{51E538BD-D6A1-A4C8-CCD9-EDE7D47B3732}"/>
              </a:ext>
            </a:extLst>
          </p:cNvPr>
          <p:cNvSpPr txBox="1">
            <a:spLocks noChangeArrowheads="1"/>
          </p:cNvSpPr>
          <p:nvPr/>
        </p:nvSpPr>
        <p:spPr bwMode="auto">
          <a:xfrm>
            <a:off x="6547452" y="3089566"/>
            <a:ext cx="4085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en-US" sz="1800" dirty="0">
                <a:solidFill>
                  <a:schemeClr val="bg1">
                    <a:lumMod val="95000"/>
                  </a:schemeClr>
                </a:solidFill>
                <a:latin typeface="+mn-lt"/>
                <a:ea typeface="Roboto" panose="02000000000000000000" pitchFamily="2" charset="0"/>
                <a:cs typeface="Arial" panose="020B0604020202020204" pitchFamily="34" charset="0"/>
              </a:rPr>
              <a:t>Expansion in Que Vo, Bac Ninh</a:t>
            </a:r>
          </a:p>
        </p:txBody>
      </p:sp>
      <p:pic>
        <p:nvPicPr>
          <p:cNvPr id="19" name="Picture 6" descr="Visually analyzed image">
            <a:extLst>
              <a:ext uri="{FF2B5EF4-FFF2-40B4-BE49-F238E27FC236}">
                <a16:creationId xmlns:a16="http://schemas.microsoft.com/office/drawing/2014/main" id="{BFF83122-45FE-1183-E232-CAE8D88FAB03}"/>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foregroundMark x1="27667" y1="41905" x2="38000" y2="38571"/>
                        <a14:foregroundMark x1="38000" y1="38571" x2="39667" y2="38571"/>
                        <a14:foregroundMark x1="30667" y1="43333" x2="39667" y2="58571"/>
                        <a14:foregroundMark x1="39667" y1="58571" x2="29333" y2="69524"/>
                        <a14:foregroundMark x1="29333" y1="69524" x2="24333" y2="64286"/>
                        <a14:foregroundMark x1="57000" y1="60000" x2="45000" y2="65238"/>
                        <a14:foregroundMark x1="45000" y1="65238" x2="52000" y2="47619"/>
                        <a14:foregroundMark x1="52000" y1="47619" x2="55333" y2="47143"/>
                        <a14:foregroundMark x1="54333" y1="35238" x2="62333" y2="38571"/>
                        <a14:foregroundMark x1="55333" y1="30952" x2="66667" y2="30952"/>
                        <a14:foregroundMark x1="66667" y1="30952" x2="68333" y2="31905"/>
                        <a14:foregroundMark x1="65000" y1="31905" x2="69667" y2="35714"/>
                        <a14:foregroundMark x1="58000" y1="23333" x2="74000" y2="22857"/>
                        <a14:foregroundMark x1="74000" y1="22857" x2="78000" y2="25238"/>
                        <a14:foregroundMark x1="53000" y1="28571" x2="50000" y2="30952"/>
                        <a14:foregroundMark x1="51333" y1="34286" x2="47667" y2="40000"/>
                        <a14:foregroundMark x1="50667" y1="29524" x2="46000" y2="38571"/>
                        <a14:foregroundMark x1="50667" y1="36190" x2="45667" y2="40000"/>
                      </a14:backgroundRemoval>
                    </a14:imgEffect>
                  </a14:imgLayer>
                </a14:imgProps>
              </a:ext>
              <a:ext uri="{28A0092B-C50C-407E-A947-70E740481C1C}">
                <a14:useLocalDpi xmlns:a14="http://schemas.microsoft.com/office/drawing/2010/main" val="0"/>
              </a:ext>
            </a:extLst>
          </a:blip>
          <a:srcRect/>
          <a:stretch>
            <a:fillRect/>
          </a:stretch>
        </p:blipFill>
        <p:spPr bwMode="auto">
          <a:xfrm>
            <a:off x="10193053" y="5365269"/>
            <a:ext cx="1188244" cy="83177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36" descr="C:\Documents and Settings\ID\桌面\NN Working\Pro copy.png">
            <a:extLst>
              <a:ext uri="{FF2B5EF4-FFF2-40B4-BE49-F238E27FC236}">
                <a16:creationId xmlns:a16="http://schemas.microsoft.com/office/drawing/2014/main" id="{2DEC1517-1311-286A-21C2-1D18BF6D115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802" y="699597"/>
            <a:ext cx="1202488" cy="777233"/>
          </a:xfrm>
          <a:prstGeom prst="rect">
            <a:avLst/>
          </a:prstGeom>
          <a:noFill/>
          <a:ln w="9525">
            <a:noFill/>
            <a:miter lim="800000"/>
            <a:headEnd/>
            <a:tailEnd/>
          </a:ln>
        </p:spPr>
      </p:pic>
      <p:sp>
        <p:nvSpPr>
          <p:cNvPr id="21" name="Title 1">
            <a:extLst>
              <a:ext uri="{FF2B5EF4-FFF2-40B4-BE49-F238E27FC236}">
                <a16:creationId xmlns:a16="http://schemas.microsoft.com/office/drawing/2014/main" id="{D21F9158-53F3-1CF7-04C3-7166C956B986}"/>
              </a:ext>
            </a:extLst>
          </p:cNvPr>
          <p:cNvSpPr txBox="1">
            <a:spLocks/>
          </p:cNvSpPr>
          <p:nvPr/>
        </p:nvSpPr>
        <p:spPr>
          <a:xfrm>
            <a:off x="5167359" y="1527317"/>
            <a:ext cx="1812925" cy="45085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id-ID" sz="2800" b="1" spc="-225" dirty="0">
                <a:solidFill>
                  <a:schemeClr val="bg1">
                    <a:lumMod val="95000"/>
                  </a:schemeClr>
                </a:solidFill>
                <a:ea typeface="Roboto" panose="02000000000000000000" pitchFamily="2" charset="0"/>
                <a:cs typeface="Arial" panose="020B0604020202020204" pitchFamily="34" charset="0"/>
              </a:rPr>
              <a:t>201</a:t>
            </a:r>
            <a:r>
              <a:rPr lang="en-US" sz="2800" b="1" spc="-225" dirty="0">
                <a:solidFill>
                  <a:schemeClr val="bg1">
                    <a:lumMod val="95000"/>
                  </a:schemeClr>
                </a:solidFill>
                <a:ea typeface="Roboto" panose="02000000000000000000" pitchFamily="2" charset="0"/>
                <a:cs typeface="Arial" panose="020B0604020202020204" pitchFamily="34" charset="0"/>
              </a:rPr>
              <a:t>7</a:t>
            </a:r>
          </a:p>
        </p:txBody>
      </p:sp>
      <p:sp>
        <p:nvSpPr>
          <p:cNvPr id="22" name="Rectangle 21">
            <a:extLst>
              <a:ext uri="{FF2B5EF4-FFF2-40B4-BE49-F238E27FC236}">
                <a16:creationId xmlns:a16="http://schemas.microsoft.com/office/drawing/2014/main" id="{18FCF667-9C23-CEDD-F7F5-E9153CEE2322}"/>
              </a:ext>
            </a:extLst>
          </p:cNvPr>
          <p:cNvSpPr/>
          <p:nvPr/>
        </p:nvSpPr>
        <p:spPr>
          <a:xfrm>
            <a:off x="6942931" y="1698073"/>
            <a:ext cx="166687" cy="166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solidFill>
                <a:schemeClr val="bg1">
                  <a:lumMod val="95000"/>
                </a:schemeClr>
              </a:solidFill>
              <a:ea typeface="Roboto" panose="02000000000000000000" pitchFamily="2" charset="0"/>
              <a:cs typeface="Arial" panose="020B0604020202020204" pitchFamily="34" charset="0"/>
            </a:endParaRPr>
          </a:p>
        </p:txBody>
      </p:sp>
      <p:sp>
        <p:nvSpPr>
          <p:cNvPr id="23" name="Rectangle 22">
            <a:extLst>
              <a:ext uri="{FF2B5EF4-FFF2-40B4-BE49-F238E27FC236}">
                <a16:creationId xmlns:a16="http://schemas.microsoft.com/office/drawing/2014/main" id="{2573D453-7418-0FD2-D893-DBB84C2A5889}"/>
              </a:ext>
            </a:extLst>
          </p:cNvPr>
          <p:cNvSpPr/>
          <p:nvPr/>
        </p:nvSpPr>
        <p:spPr>
          <a:xfrm>
            <a:off x="6521637" y="2697881"/>
            <a:ext cx="166687" cy="166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solidFill>
                <a:schemeClr val="bg1">
                  <a:lumMod val="95000"/>
                </a:schemeClr>
              </a:solidFill>
              <a:ea typeface="Roboto" panose="02000000000000000000" pitchFamily="2" charset="0"/>
              <a:cs typeface="Arial" panose="020B0604020202020204" pitchFamily="34" charset="0"/>
            </a:endParaRPr>
          </a:p>
        </p:txBody>
      </p:sp>
      <p:sp>
        <p:nvSpPr>
          <p:cNvPr id="24" name="Title 1">
            <a:extLst>
              <a:ext uri="{FF2B5EF4-FFF2-40B4-BE49-F238E27FC236}">
                <a16:creationId xmlns:a16="http://schemas.microsoft.com/office/drawing/2014/main" id="{CBCA1CA9-1A13-6208-57D8-24B109409F22}"/>
              </a:ext>
            </a:extLst>
          </p:cNvPr>
          <p:cNvSpPr txBox="1">
            <a:spLocks/>
          </p:cNvSpPr>
          <p:nvPr/>
        </p:nvSpPr>
        <p:spPr>
          <a:xfrm>
            <a:off x="6749949" y="2527670"/>
            <a:ext cx="1812925" cy="45085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id-ID" sz="2800" b="1" spc="-225" dirty="0">
                <a:solidFill>
                  <a:schemeClr val="bg1">
                    <a:lumMod val="95000"/>
                  </a:schemeClr>
                </a:solidFill>
                <a:ea typeface="Roboto" panose="02000000000000000000" pitchFamily="2" charset="0"/>
                <a:cs typeface="Arial" panose="020B0604020202020204" pitchFamily="34" charset="0"/>
              </a:rPr>
              <a:t>201</a:t>
            </a:r>
            <a:r>
              <a:rPr lang="en-US" sz="2800" b="1" spc="-225" dirty="0">
                <a:solidFill>
                  <a:schemeClr val="bg1">
                    <a:lumMod val="95000"/>
                  </a:schemeClr>
                </a:solidFill>
                <a:ea typeface="Roboto" panose="02000000000000000000" pitchFamily="2" charset="0"/>
                <a:cs typeface="Arial" panose="020B0604020202020204" pitchFamily="34" charset="0"/>
              </a:rPr>
              <a:t>8</a:t>
            </a:r>
          </a:p>
        </p:txBody>
      </p:sp>
      <p:sp>
        <p:nvSpPr>
          <p:cNvPr id="25" name="TextBox 7">
            <a:extLst>
              <a:ext uri="{FF2B5EF4-FFF2-40B4-BE49-F238E27FC236}">
                <a16:creationId xmlns:a16="http://schemas.microsoft.com/office/drawing/2014/main" id="{3977D9D2-FD57-5B5F-08F6-7CAD61764D6F}"/>
              </a:ext>
            </a:extLst>
          </p:cNvPr>
          <p:cNvSpPr txBox="1">
            <a:spLocks noChangeArrowheads="1"/>
          </p:cNvSpPr>
          <p:nvPr/>
        </p:nvSpPr>
        <p:spPr bwMode="auto">
          <a:xfrm>
            <a:off x="7498196" y="1367387"/>
            <a:ext cx="426257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kumimoji="0" lang="en-US" altLang="en-US" sz="1400" dirty="0" smtClean="0">
                <a:solidFill>
                  <a:schemeClr val="bg1">
                    <a:lumMod val="95000"/>
                  </a:schemeClr>
                </a:solidFill>
                <a:latin typeface="+mn-lt"/>
                <a:ea typeface="Roboto" panose="02000000000000000000" pitchFamily="2" charset="0"/>
                <a:cs typeface="Arial" panose="020B0604020202020204" pitchFamily="34" charset="0"/>
              </a:rPr>
              <a:t>The </a:t>
            </a:r>
            <a:r>
              <a:rPr kumimoji="0" lang="en-US" altLang="en-US" sz="1400" dirty="0">
                <a:solidFill>
                  <a:srgbClr val="FFFF00"/>
                </a:solidFill>
                <a:latin typeface="+mn-lt"/>
                <a:ea typeface="Roboto" panose="02000000000000000000" pitchFamily="2" charset="0"/>
                <a:cs typeface="Arial" panose="020B0604020202020204" pitchFamily="34" charset="0"/>
              </a:rPr>
              <a:t>Vietnam RD Center </a:t>
            </a:r>
            <a:r>
              <a:rPr kumimoji="0" lang="en-US" altLang="en-US" sz="1400" dirty="0">
                <a:solidFill>
                  <a:schemeClr val="bg1">
                    <a:lumMod val="95000"/>
                  </a:schemeClr>
                </a:solidFill>
                <a:latin typeface="+mn-lt"/>
                <a:ea typeface="Roboto" panose="02000000000000000000" pitchFamily="2" charset="0"/>
                <a:cs typeface="Arial" panose="020B0604020202020204" pitchFamily="34" charset="0"/>
              </a:rPr>
              <a:t>was established in Bac Ninh factory. The first phase of </a:t>
            </a:r>
            <a:r>
              <a:rPr kumimoji="0" lang="en-US" altLang="en-US" sz="1400" dirty="0">
                <a:solidFill>
                  <a:srgbClr val="FFFF00"/>
                </a:solidFill>
                <a:latin typeface="+mn-lt"/>
                <a:ea typeface="Roboto" panose="02000000000000000000" pitchFamily="2" charset="0"/>
                <a:cs typeface="Arial" panose="020B0604020202020204" pitchFamily="34" charset="0"/>
              </a:rPr>
              <a:t>STB/GPON </a:t>
            </a:r>
            <a:r>
              <a:rPr kumimoji="0" lang="en-US" altLang="en-US" sz="1400" dirty="0" smtClean="0">
                <a:solidFill>
                  <a:schemeClr val="bg1"/>
                </a:solidFill>
                <a:latin typeface="+mn-lt"/>
                <a:ea typeface="Roboto" panose="02000000000000000000" pitchFamily="2" charset="0"/>
                <a:cs typeface="Arial" panose="020B0604020202020204" pitchFamily="34" charset="0"/>
              </a:rPr>
              <a:t>was developed </a:t>
            </a:r>
            <a:r>
              <a:rPr kumimoji="0" lang="en-US" altLang="en-US" sz="1400" dirty="0">
                <a:solidFill>
                  <a:schemeClr val="bg1"/>
                </a:solidFill>
                <a:latin typeface="+mn-lt"/>
                <a:ea typeface="Roboto" panose="02000000000000000000" pitchFamily="2" charset="0"/>
                <a:cs typeface="Arial" panose="020B0604020202020204" pitchFamily="34" charset="0"/>
              </a:rPr>
              <a:t>and deployed</a:t>
            </a:r>
            <a:r>
              <a:rPr kumimoji="0" lang="en-US" altLang="en-US" sz="1400" dirty="0">
                <a:solidFill>
                  <a:schemeClr val="bg1">
                    <a:lumMod val="95000"/>
                  </a:schemeClr>
                </a:solidFill>
                <a:latin typeface="+mn-lt"/>
                <a:ea typeface="Roboto" panose="02000000000000000000" pitchFamily="2" charset="0"/>
                <a:cs typeface="Arial" panose="020B0604020202020204" pitchFamily="34" charset="0"/>
              </a:rPr>
              <a:t> for the Southeast Asian market. </a:t>
            </a:r>
          </a:p>
        </p:txBody>
      </p:sp>
      <p:sp>
        <p:nvSpPr>
          <p:cNvPr id="26" name="TextBox 11">
            <a:extLst>
              <a:ext uri="{FF2B5EF4-FFF2-40B4-BE49-F238E27FC236}">
                <a16:creationId xmlns:a16="http://schemas.microsoft.com/office/drawing/2014/main" id="{BD7924B0-7963-D008-AC27-5B65E8279416}"/>
              </a:ext>
            </a:extLst>
          </p:cNvPr>
          <p:cNvSpPr txBox="1">
            <a:spLocks noChangeArrowheads="1"/>
          </p:cNvSpPr>
          <p:nvPr/>
        </p:nvSpPr>
        <p:spPr bwMode="auto">
          <a:xfrm>
            <a:off x="2452982" y="1881860"/>
            <a:ext cx="21432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en-US" sz="1800" dirty="0">
                <a:solidFill>
                  <a:schemeClr val="bg1">
                    <a:lumMod val="95000"/>
                  </a:schemeClr>
                </a:solidFill>
                <a:latin typeface="+mn-lt"/>
                <a:ea typeface="Roboto" panose="02000000000000000000" pitchFamily="2" charset="0"/>
                <a:cs typeface="Arial" panose="020B0604020202020204" pitchFamily="34" charset="0"/>
              </a:rPr>
              <a:t>Start of </a:t>
            </a:r>
            <a:r>
              <a:rPr lang="en-US" altLang="en-US" sz="1800" dirty="0" smtClean="0">
                <a:solidFill>
                  <a:schemeClr val="bg1">
                    <a:lumMod val="95000"/>
                  </a:schemeClr>
                </a:solidFill>
                <a:latin typeface="+mn-lt"/>
                <a:ea typeface="Roboto" panose="02000000000000000000" pitchFamily="2" charset="0"/>
                <a:cs typeface="Arial" panose="020B0604020202020204" pitchFamily="34" charset="0"/>
              </a:rPr>
              <a:t>in </a:t>
            </a:r>
            <a:r>
              <a:rPr lang="en-US" altLang="en-US" sz="1800" dirty="0">
                <a:solidFill>
                  <a:schemeClr val="bg1">
                    <a:lumMod val="95000"/>
                  </a:schemeClr>
                </a:solidFill>
                <a:latin typeface="+mn-lt"/>
                <a:ea typeface="Roboto" panose="02000000000000000000" pitchFamily="2" charset="0"/>
                <a:cs typeface="Arial" panose="020B0604020202020204" pitchFamily="34" charset="0"/>
              </a:rPr>
              <a:t>Bac Ninh</a:t>
            </a:r>
          </a:p>
        </p:txBody>
      </p:sp>
      <p:sp>
        <p:nvSpPr>
          <p:cNvPr id="27" name="TextBox 7">
            <a:extLst>
              <a:ext uri="{FF2B5EF4-FFF2-40B4-BE49-F238E27FC236}">
                <a16:creationId xmlns:a16="http://schemas.microsoft.com/office/drawing/2014/main" id="{AFAE4E0E-3486-63A5-53F6-9734714B6B3C}"/>
              </a:ext>
            </a:extLst>
          </p:cNvPr>
          <p:cNvSpPr txBox="1">
            <a:spLocks noChangeArrowheads="1"/>
          </p:cNvSpPr>
          <p:nvPr/>
        </p:nvSpPr>
        <p:spPr bwMode="auto">
          <a:xfrm>
            <a:off x="2411709" y="2221492"/>
            <a:ext cx="397150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kumimoji="0" lang="en-US" altLang="en-US" sz="1400" dirty="0" smtClean="0">
                <a:solidFill>
                  <a:schemeClr val="bg1">
                    <a:lumMod val="95000"/>
                  </a:schemeClr>
                </a:solidFill>
                <a:latin typeface="+mn-lt"/>
                <a:ea typeface="Roboto" panose="02000000000000000000" pitchFamily="2" charset="0"/>
                <a:cs typeface="Arial" panose="020B0604020202020204" pitchFamily="34" charset="0"/>
              </a:rPr>
              <a:t>G-Group </a:t>
            </a:r>
            <a:r>
              <a:rPr kumimoji="0" lang="en-US" altLang="en-US" sz="1400" dirty="0">
                <a:solidFill>
                  <a:schemeClr val="bg1">
                    <a:lumMod val="95000"/>
                  </a:schemeClr>
                </a:solidFill>
                <a:latin typeface="+mn-lt"/>
                <a:ea typeface="Roboto" panose="02000000000000000000" pitchFamily="2" charset="0"/>
                <a:cs typeface="Arial" panose="020B0604020202020204" pitchFamily="34" charset="0"/>
              </a:rPr>
              <a:t>officially entered </a:t>
            </a:r>
            <a:r>
              <a:rPr kumimoji="0" lang="en-US" altLang="en-US" sz="1400" dirty="0" smtClean="0">
                <a:solidFill>
                  <a:schemeClr val="bg1">
                    <a:lumMod val="95000"/>
                  </a:schemeClr>
                </a:solidFill>
                <a:latin typeface="+mn-lt"/>
                <a:ea typeface="Roboto" panose="02000000000000000000" pitchFamily="2" charset="0"/>
                <a:cs typeface="Arial" panose="020B0604020202020204" pitchFamily="34" charset="0"/>
              </a:rPr>
              <a:t>in </a:t>
            </a:r>
            <a:r>
              <a:rPr kumimoji="0" lang="en-US" altLang="en-US" sz="1400" dirty="0">
                <a:solidFill>
                  <a:schemeClr val="bg1">
                    <a:lumMod val="95000"/>
                  </a:schemeClr>
                </a:solidFill>
                <a:latin typeface="+mn-lt"/>
                <a:ea typeface="Roboto" panose="02000000000000000000" pitchFamily="2" charset="0"/>
                <a:cs typeface="Arial" panose="020B0604020202020204" pitchFamily="34" charset="0"/>
              </a:rPr>
              <a:t>Bac Ninh factory to produce </a:t>
            </a:r>
            <a:r>
              <a:rPr kumimoji="0" lang="en-US" altLang="en-US" sz="1400" dirty="0">
                <a:solidFill>
                  <a:srgbClr val="FFFF00"/>
                </a:solidFill>
                <a:latin typeface="+mn-lt"/>
                <a:ea typeface="Roboto" panose="02000000000000000000" pitchFamily="2" charset="0"/>
                <a:cs typeface="Arial" panose="020B0604020202020204" pitchFamily="34" charset="0"/>
              </a:rPr>
              <a:t>high end cable modem</a:t>
            </a:r>
            <a:r>
              <a:rPr kumimoji="0" lang="en-US" altLang="en-US" sz="1400" dirty="0">
                <a:solidFill>
                  <a:schemeClr val="bg1">
                    <a:lumMod val="95000"/>
                  </a:schemeClr>
                </a:solidFill>
                <a:latin typeface="+mn-lt"/>
                <a:ea typeface="Roboto" panose="02000000000000000000" pitchFamily="2" charset="0"/>
                <a:cs typeface="Arial" panose="020B0604020202020204" pitchFamily="34" charset="0"/>
              </a:rPr>
              <a:t> products. Start build and arrange shipment of new </a:t>
            </a:r>
            <a:r>
              <a:rPr kumimoji="0" lang="en-US" altLang="en-US" sz="1400" dirty="0">
                <a:solidFill>
                  <a:srgbClr val="FFFF00"/>
                </a:solidFill>
                <a:latin typeface="+mn-lt"/>
                <a:ea typeface="Roboto" panose="02000000000000000000" pitchFamily="2" charset="0"/>
                <a:cs typeface="Arial" panose="020B0604020202020204" pitchFamily="34" charset="0"/>
              </a:rPr>
              <a:t>products Mesh/IP Camera/Base Terminal station</a:t>
            </a:r>
            <a:r>
              <a:rPr kumimoji="0" lang="en-US" altLang="en-US" sz="1400" dirty="0">
                <a:solidFill>
                  <a:schemeClr val="bg1">
                    <a:lumMod val="95000"/>
                  </a:schemeClr>
                </a:solidFill>
                <a:latin typeface="+mn-lt"/>
                <a:ea typeface="Roboto" panose="02000000000000000000" pitchFamily="2" charset="0"/>
                <a:cs typeface="Arial" panose="020B0604020202020204" pitchFamily="34" charset="0"/>
              </a:rPr>
              <a:t>. </a:t>
            </a:r>
          </a:p>
        </p:txBody>
      </p:sp>
      <p:pic>
        <p:nvPicPr>
          <p:cNvPr id="28" name="Picture 27">
            <a:extLst>
              <a:ext uri="{FF2B5EF4-FFF2-40B4-BE49-F238E27FC236}">
                <a16:creationId xmlns:a16="http://schemas.microsoft.com/office/drawing/2014/main" id="{30E3E855-1294-EAA1-5163-76D8B3FC8FB4}"/>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7407" b="88889" l="5034" r="91611">
                        <a14:foregroundMark x1="13758" y1="70370" x2="30872" y2="63580"/>
                        <a14:foregroundMark x1="30872" y1="63580" x2="47651" y2="68519"/>
                        <a14:foregroundMark x1="47651" y1="68519" x2="24497" y2="86420"/>
                        <a14:foregroundMark x1="24497" y1="86420" x2="16107" y2="74074"/>
                        <a14:foregroundMark x1="13758" y1="85802" x2="5369" y2="75926"/>
                        <a14:foregroundMark x1="5369" y1="80247" x2="12416" y2="86420"/>
                        <a14:foregroundMark x1="54027" y1="60494" x2="79195" y2="61728"/>
                        <a14:foregroundMark x1="79195" y1="61728" x2="91611" y2="27160"/>
                        <a14:foregroundMark x1="91611" y1="27160" x2="71141" y2="40741"/>
                        <a14:foregroundMark x1="71141" y1="40741" x2="71141" y2="45679"/>
                        <a14:foregroundMark x1="63423" y1="16667" x2="75839" y2="7407"/>
                        <a14:foregroundMark x1="56711" y1="20370" x2="52349" y2="57407"/>
                        <a14:foregroundMark x1="52349" y1="57407" x2="54027" y2="75926"/>
                        <a14:foregroundMark x1="54027" y1="75926" x2="69128" y2="72840"/>
                        <a14:foregroundMark x1="46309" y1="86420" x2="17450" y2="86420"/>
                        <a14:foregroundMark x1="17450" y1="86420" x2="14094" y2="80864"/>
                      </a14:backgroundRemoval>
                    </a14:imgEffect>
                  </a14:imgLayer>
                </a14:imgProps>
              </a:ext>
            </a:extLst>
          </a:blip>
          <a:stretch>
            <a:fillRect/>
          </a:stretch>
        </p:blipFill>
        <p:spPr>
          <a:xfrm>
            <a:off x="318856" y="2376334"/>
            <a:ext cx="1809302" cy="983579"/>
          </a:xfrm>
          <a:prstGeom prst="rect">
            <a:avLst/>
          </a:prstGeom>
        </p:spPr>
      </p:pic>
      <p:sp>
        <p:nvSpPr>
          <p:cNvPr id="31" name="矩形 67">
            <a:extLst>
              <a:ext uri="{FF2B5EF4-FFF2-40B4-BE49-F238E27FC236}">
                <a16:creationId xmlns:a16="http://schemas.microsoft.com/office/drawing/2014/main" id="{25824443-A4B0-2C33-1C54-359976898F65}"/>
              </a:ext>
            </a:extLst>
          </p:cNvPr>
          <p:cNvSpPr/>
          <p:nvPr/>
        </p:nvSpPr>
        <p:spPr>
          <a:xfrm>
            <a:off x="6734629" y="5283200"/>
            <a:ext cx="5254171" cy="1355978"/>
          </a:xfrm>
          <a:prstGeom prst="rect">
            <a:avLst/>
          </a:prstGeom>
          <a:noFill/>
          <a:ln w="254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schemeClr val="bg1"/>
              </a:solidFill>
              <a:cs typeface="Arial" panose="020B0604020202020204" pitchFamily="34" charset="0"/>
            </a:endParaRPr>
          </a:p>
        </p:txBody>
      </p:sp>
      <p:sp>
        <p:nvSpPr>
          <p:cNvPr id="32" name="Rectangle 31">
            <a:extLst>
              <a:ext uri="{FF2B5EF4-FFF2-40B4-BE49-F238E27FC236}">
                <a16:creationId xmlns:a16="http://schemas.microsoft.com/office/drawing/2014/main" id="{384697BB-273D-836F-FF50-5E652090ED39}"/>
              </a:ext>
            </a:extLst>
          </p:cNvPr>
          <p:cNvSpPr/>
          <p:nvPr/>
        </p:nvSpPr>
        <p:spPr>
          <a:xfrm>
            <a:off x="6464297" y="6402388"/>
            <a:ext cx="166688" cy="166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solidFill>
                <a:schemeClr val="bg1">
                  <a:lumMod val="95000"/>
                </a:schemeClr>
              </a:solidFill>
              <a:ea typeface="Roboto" panose="02000000000000000000" pitchFamily="2" charset="0"/>
              <a:cs typeface="Arial" panose="020B0604020202020204" pitchFamily="34" charset="0"/>
            </a:endParaRPr>
          </a:p>
        </p:txBody>
      </p:sp>
      <p:sp>
        <p:nvSpPr>
          <p:cNvPr id="33" name="Title 1">
            <a:extLst>
              <a:ext uri="{FF2B5EF4-FFF2-40B4-BE49-F238E27FC236}">
                <a16:creationId xmlns:a16="http://schemas.microsoft.com/office/drawing/2014/main" id="{D3EC363F-F0C1-411E-9647-147B2D836412}"/>
              </a:ext>
            </a:extLst>
          </p:cNvPr>
          <p:cNvSpPr txBox="1">
            <a:spLocks/>
          </p:cNvSpPr>
          <p:nvPr/>
        </p:nvSpPr>
        <p:spPr>
          <a:xfrm>
            <a:off x="4655989" y="6237154"/>
            <a:ext cx="1814513" cy="45085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id-ID" sz="2800" b="1" spc="-225" dirty="0">
                <a:solidFill>
                  <a:schemeClr val="bg1">
                    <a:lumMod val="95000"/>
                  </a:schemeClr>
                </a:solidFill>
                <a:ea typeface="Roboto" panose="02000000000000000000" pitchFamily="2" charset="0"/>
                <a:cs typeface="Arial" panose="020B0604020202020204" pitchFamily="34" charset="0"/>
              </a:rPr>
              <a:t>20</a:t>
            </a:r>
            <a:r>
              <a:rPr lang="en-US" sz="2800" b="1" spc="-225" dirty="0" smtClean="0">
                <a:solidFill>
                  <a:schemeClr val="bg1">
                    <a:lumMod val="95000"/>
                  </a:schemeClr>
                </a:solidFill>
                <a:ea typeface="Roboto" panose="02000000000000000000" pitchFamily="2" charset="0"/>
                <a:cs typeface="Arial" panose="020B0604020202020204" pitchFamily="34" charset="0"/>
              </a:rPr>
              <a:t>23</a:t>
            </a:r>
            <a:endParaRPr lang="en-US" sz="2800" b="1" spc="-225" dirty="0">
              <a:solidFill>
                <a:schemeClr val="bg1">
                  <a:lumMod val="95000"/>
                </a:schemeClr>
              </a:solidFill>
              <a:ea typeface="Roboto" panose="02000000000000000000" pitchFamily="2" charset="0"/>
              <a:cs typeface="Arial" panose="020B0604020202020204" pitchFamily="34" charset="0"/>
            </a:endParaRPr>
          </a:p>
        </p:txBody>
      </p:sp>
      <p:sp>
        <p:nvSpPr>
          <p:cNvPr id="35" name="TextBox 9">
            <a:extLst>
              <a:ext uri="{FF2B5EF4-FFF2-40B4-BE49-F238E27FC236}">
                <a16:creationId xmlns:a16="http://schemas.microsoft.com/office/drawing/2014/main" id="{0BDF2BFB-3157-E438-58BE-DB7A6CA80A75}"/>
              </a:ext>
            </a:extLst>
          </p:cNvPr>
          <p:cNvSpPr txBox="1">
            <a:spLocks noChangeArrowheads="1"/>
          </p:cNvSpPr>
          <p:nvPr/>
        </p:nvSpPr>
        <p:spPr bwMode="auto">
          <a:xfrm>
            <a:off x="6795425" y="5956926"/>
            <a:ext cx="32470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lnSpc>
                <a:spcPct val="100000"/>
              </a:lnSpc>
              <a:spcBef>
                <a:spcPct val="0"/>
              </a:spcBef>
              <a:buFontTx/>
              <a:buNone/>
            </a:pPr>
            <a:r>
              <a:rPr kumimoji="0" lang="en-US" altLang="en-US" sz="1400" dirty="0" smtClean="0">
                <a:solidFill>
                  <a:schemeClr val="bg1">
                    <a:lumMod val="95000"/>
                  </a:schemeClr>
                </a:solidFill>
                <a:latin typeface="+mn-lt"/>
                <a:ea typeface="Roboto" panose="02000000000000000000" pitchFamily="2" charset="0"/>
                <a:cs typeface="Arial" panose="020B0604020202020204" pitchFamily="34" charset="0"/>
              </a:rPr>
              <a:t>We are focusing to develop on </a:t>
            </a:r>
            <a:r>
              <a:rPr kumimoji="0" lang="en-US" altLang="en-US" sz="1400" dirty="0" smtClean="0">
                <a:solidFill>
                  <a:srgbClr val="FFFF00"/>
                </a:solidFill>
                <a:latin typeface="+mn-lt"/>
                <a:ea typeface="Roboto" panose="02000000000000000000" pitchFamily="2" charset="0"/>
                <a:cs typeface="Arial" panose="020B0604020202020204" pitchFamily="34" charset="0"/>
              </a:rPr>
              <a:t>High End  Cable Modem, GPON, 5G and 6G devices</a:t>
            </a:r>
            <a:endParaRPr kumimoji="0" lang="en-US" altLang="en-US" sz="1400" dirty="0">
              <a:solidFill>
                <a:srgbClr val="FFFF00"/>
              </a:solidFill>
              <a:latin typeface="+mn-lt"/>
              <a:ea typeface="Roboto" panose="02000000000000000000" pitchFamily="2" charset="0"/>
              <a:cs typeface="Arial" panose="020B0604020202020204" pitchFamily="34" charset="0"/>
            </a:endParaRPr>
          </a:p>
        </p:txBody>
      </p:sp>
      <p:pic>
        <p:nvPicPr>
          <p:cNvPr id="34" name="Picture 33"/>
          <p:cNvPicPr>
            <a:picLocks noChangeAspect="1"/>
          </p:cNvPicPr>
          <p:nvPr/>
        </p:nvPicPr>
        <p:blipFill>
          <a:blip r:embed="rId8" cstate="print"/>
          <a:stretch>
            <a:fillRect/>
          </a:stretch>
        </p:blipFill>
        <p:spPr>
          <a:xfrm>
            <a:off x="2700861" y="3167242"/>
            <a:ext cx="2191254" cy="1255085"/>
          </a:xfrm>
          <a:prstGeom prst="rect">
            <a:avLst/>
          </a:prstGeom>
          <a:ln>
            <a:noFill/>
          </a:ln>
          <a:effectLst>
            <a:softEdge rad="112500"/>
          </a:effectLst>
        </p:spPr>
      </p:pic>
      <p:pic>
        <p:nvPicPr>
          <p:cNvPr id="36" name="圖片 4">
            <a:extLst>
              <a:ext uri="{FF2B5EF4-FFF2-40B4-BE49-F238E27FC236}">
                <a16:creationId xmlns:a16="http://schemas.microsoft.com/office/drawing/2014/main" id="{A64516D4-7E5C-DA4B-87D9-6224C874CDFA}"/>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22815" t="3183" r="16873" b="10191"/>
          <a:stretch/>
        </p:blipFill>
        <p:spPr>
          <a:xfrm>
            <a:off x="6820657" y="4256069"/>
            <a:ext cx="2117461" cy="1090122"/>
          </a:xfrm>
          <a:prstGeom prst="rect">
            <a:avLst/>
          </a:prstGeom>
          <a:ln>
            <a:noFill/>
          </a:ln>
          <a:effectLst>
            <a:softEdge rad="112500"/>
          </a:effectLst>
        </p:spPr>
      </p:pic>
      <p:pic>
        <p:nvPicPr>
          <p:cNvPr id="42" name="Picture 4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11267" y="5497161"/>
            <a:ext cx="790453" cy="478824"/>
          </a:xfrm>
          <a:prstGeom prst="rect">
            <a:avLst/>
          </a:prstGeom>
        </p:spPr>
      </p:pic>
      <p:pic>
        <p:nvPicPr>
          <p:cNvPr id="38" name="Google Shape;375;p48"/>
          <p:cNvPicPr preferRelativeResize="0"/>
          <p:nvPr/>
        </p:nvPicPr>
        <p:blipFill rotWithShape="1">
          <a:blip r:embed="rId11" cstate="print">
            <a:alphaModFix/>
            <a:extLst>
              <a:ext uri="{28A0092B-C50C-407E-A947-70E740481C1C}">
                <a14:useLocalDpi xmlns:a14="http://schemas.microsoft.com/office/drawing/2010/main" val="0"/>
              </a:ext>
            </a:extLst>
          </a:blip>
          <a:srcRect l="7559" t="10830" r="6348"/>
          <a:stretch/>
        </p:blipFill>
        <p:spPr>
          <a:xfrm>
            <a:off x="711200" y="5500912"/>
            <a:ext cx="1915886" cy="885374"/>
          </a:xfrm>
          <a:prstGeom prst="rect">
            <a:avLst/>
          </a:prstGeom>
          <a:noFill/>
          <a:ln>
            <a:noFill/>
          </a:ln>
        </p:spPr>
      </p:pic>
      <p:pic>
        <p:nvPicPr>
          <p:cNvPr id="7169" name="Picture 1"/>
          <p:cNvPicPr>
            <a:picLocks noChangeAspect="1" noChangeArrowheads="1"/>
          </p:cNvPicPr>
          <p:nvPr/>
        </p:nvPicPr>
        <p:blipFill>
          <a:blip r:embed="rId12" cstate="print"/>
          <a:srcRect/>
          <a:stretch>
            <a:fillRect/>
          </a:stretch>
        </p:blipFill>
        <p:spPr bwMode="auto">
          <a:xfrm>
            <a:off x="2909660" y="5470978"/>
            <a:ext cx="2748243" cy="987879"/>
          </a:xfrm>
          <a:prstGeom prst="rect">
            <a:avLst/>
          </a:prstGeom>
          <a:noFill/>
          <a:ln w="9525">
            <a:noFill/>
            <a:miter lim="800000"/>
            <a:headEnd/>
            <a:tailEnd/>
          </a:ln>
        </p:spPr>
      </p:pic>
      <p:sp>
        <p:nvSpPr>
          <p:cNvPr id="41" name="TextBox 34">
            <a:extLst>
              <a:ext uri="{FF2B5EF4-FFF2-40B4-BE49-F238E27FC236}">
                <a16:creationId xmlns:a16="http://schemas.microsoft.com/office/drawing/2014/main" id="{51E538BD-D6A1-A4C8-CCD9-EDE7D47B3732}"/>
              </a:ext>
            </a:extLst>
          </p:cNvPr>
          <p:cNvSpPr txBox="1">
            <a:spLocks noChangeArrowheads="1"/>
          </p:cNvSpPr>
          <p:nvPr/>
        </p:nvSpPr>
        <p:spPr bwMode="auto">
          <a:xfrm>
            <a:off x="6750652" y="5353794"/>
            <a:ext cx="35399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nSpc>
                <a:spcPct val="100000"/>
              </a:lnSpc>
              <a:spcBef>
                <a:spcPct val="0"/>
              </a:spcBef>
              <a:buFontTx/>
              <a:buNone/>
            </a:pPr>
            <a:r>
              <a:rPr lang="en-US" altLang="en-US" sz="1800" dirty="0" smtClean="0">
                <a:solidFill>
                  <a:schemeClr val="bg1">
                    <a:lumMod val="95000"/>
                  </a:schemeClr>
                </a:solidFill>
                <a:latin typeface="+mn-lt"/>
                <a:ea typeface="Roboto" panose="02000000000000000000" pitchFamily="2" charset="0"/>
                <a:cs typeface="Arial" panose="020B0604020202020204" pitchFamily="34" charset="0"/>
              </a:rPr>
              <a:t>Expansion in </a:t>
            </a:r>
            <a:r>
              <a:rPr lang="en-US" altLang="en-US" sz="1800" dirty="0" err="1" smtClean="0">
                <a:solidFill>
                  <a:schemeClr val="bg1">
                    <a:lumMod val="95000"/>
                  </a:schemeClr>
                </a:solidFill>
                <a:latin typeface="+mn-lt"/>
                <a:ea typeface="Roboto" panose="02000000000000000000" pitchFamily="2" charset="0"/>
                <a:cs typeface="Arial" panose="020B0604020202020204" pitchFamily="34" charset="0"/>
              </a:rPr>
              <a:t>Quang</a:t>
            </a:r>
            <a:r>
              <a:rPr lang="en-US" altLang="en-US" sz="1800" dirty="0" smtClean="0">
                <a:solidFill>
                  <a:schemeClr val="bg1">
                    <a:lumMod val="95000"/>
                  </a:schemeClr>
                </a:solidFill>
                <a:latin typeface="+mn-lt"/>
                <a:ea typeface="Roboto" panose="02000000000000000000" pitchFamily="2" charset="0"/>
                <a:cs typeface="Arial" panose="020B0604020202020204" pitchFamily="34" charset="0"/>
              </a:rPr>
              <a:t> </a:t>
            </a:r>
            <a:r>
              <a:rPr lang="en-US" altLang="en-US" sz="1800" dirty="0" err="1" smtClean="0">
                <a:solidFill>
                  <a:schemeClr val="bg1">
                    <a:lumMod val="95000"/>
                  </a:schemeClr>
                </a:solidFill>
                <a:latin typeface="+mn-lt"/>
                <a:ea typeface="Roboto" panose="02000000000000000000" pitchFamily="2" charset="0"/>
                <a:cs typeface="Arial" panose="020B0604020202020204" pitchFamily="34" charset="0"/>
              </a:rPr>
              <a:t>Chau</a:t>
            </a:r>
            <a:r>
              <a:rPr lang="en-US" altLang="en-US" sz="1800" dirty="0" smtClean="0">
                <a:solidFill>
                  <a:schemeClr val="bg1">
                    <a:lumMod val="95000"/>
                  </a:schemeClr>
                </a:solidFill>
                <a:latin typeface="+mn-lt"/>
                <a:ea typeface="Roboto" panose="02000000000000000000" pitchFamily="2" charset="0"/>
                <a:cs typeface="Arial" panose="020B0604020202020204" pitchFamily="34" charset="0"/>
              </a:rPr>
              <a:t> in Zone T1*88000m2; CN1&amp;2*480,000m2</a:t>
            </a:r>
            <a:endParaRPr lang="en-US" altLang="en-US" sz="1800" dirty="0">
              <a:solidFill>
                <a:schemeClr val="bg1">
                  <a:lumMod val="95000"/>
                </a:schemeClr>
              </a:solidFill>
              <a:latin typeface="+mn-lt"/>
              <a:ea typeface="Roboto" panose="02000000000000000000" pitchFamily="2" charset="0"/>
              <a:cs typeface="Arial" panose="020B0604020202020204" pitchFamily="34" charset="0"/>
            </a:endParaRPr>
          </a:p>
        </p:txBody>
      </p:sp>
      <p:sp>
        <p:nvSpPr>
          <p:cNvPr id="43" name="Rectangle 42"/>
          <p:cNvSpPr/>
          <p:nvPr/>
        </p:nvSpPr>
        <p:spPr>
          <a:xfrm>
            <a:off x="631526" y="6306845"/>
            <a:ext cx="2199641" cy="307777"/>
          </a:xfrm>
          <a:prstGeom prst="rect">
            <a:avLst/>
          </a:prstGeom>
        </p:spPr>
        <p:txBody>
          <a:bodyPr wrap="none">
            <a:spAutoFit/>
          </a:bodyPr>
          <a:lstStyle/>
          <a:p>
            <a:pPr lvl="0" defTabSz="1219078">
              <a:buClr>
                <a:srgbClr val="000000"/>
              </a:buClr>
              <a:defRPr/>
            </a:pPr>
            <a:r>
              <a:rPr lang="en-US" sz="1400" b="1" kern="0" dirty="0" smtClean="0">
                <a:solidFill>
                  <a:prstClr val="white"/>
                </a:solidFill>
                <a:latin typeface="Calibri" panose="020F0502020204030204" pitchFamily="34" charset="0"/>
                <a:ea typeface="Calibri" panose="020F0502020204030204" pitchFamily="34" charset="0"/>
                <a:cs typeface="Calibri" panose="020F0502020204030204" pitchFamily="34" charset="0"/>
                <a:sym typeface="Calibri"/>
              </a:rPr>
              <a:t>Zone T1 (Open*4 Building) </a:t>
            </a:r>
            <a:endParaRPr lang="en-US" sz="1400" b="1" kern="0" dirty="0">
              <a:solidFill>
                <a:prstClr val="white"/>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44" name="Rectangle 43"/>
          <p:cNvSpPr/>
          <p:nvPr/>
        </p:nvSpPr>
        <p:spPr>
          <a:xfrm>
            <a:off x="3463412" y="6393932"/>
            <a:ext cx="1295547" cy="338554"/>
          </a:xfrm>
          <a:prstGeom prst="rect">
            <a:avLst/>
          </a:prstGeom>
        </p:spPr>
        <p:txBody>
          <a:bodyPr wrap="none">
            <a:spAutoFit/>
          </a:bodyPr>
          <a:lstStyle/>
          <a:p>
            <a:r>
              <a:rPr lang="en-US" sz="1600" b="1" kern="0" dirty="0" smtClean="0">
                <a:solidFill>
                  <a:prstClr val="white"/>
                </a:solidFill>
                <a:latin typeface="Calibri" panose="020F0502020204030204" pitchFamily="34" charset="0"/>
                <a:ea typeface="Calibri" panose="020F0502020204030204" pitchFamily="34" charset="0"/>
                <a:cs typeface="Calibri" panose="020F0502020204030204" pitchFamily="34" charset="0"/>
                <a:sym typeface="Calibri"/>
              </a:rPr>
              <a:t>Zone CN1&amp;2 </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919470176"/>
              </p:ext>
            </p:extLst>
          </p:nvPr>
        </p:nvGraphicFramePr>
        <p:xfrm>
          <a:off x="5335730" y="1183460"/>
          <a:ext cx="6606286" cy="3588031"/>
        </p:xfrm>
        <a:graphic>
          <a:graphicData uri="http://schemas.openxmlformats.org/drawingml/2006/chart">
            <c:chart xmlns:c="http://schemas.openxmlformats.org/drawingml/2006/chart" xmlns:r="http://schemas.openxmlformats.org/officeDocument/2006/relationships" r:id="rId2"/>
          </a:graphicData>
        </a:graphic>
      </p:graphicFrame>
      <p:pic>
        <p:nvPicPr>
          <p:cNvPr id="30" name="Picture 6"/>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9924" b="89313" l="2823" r="97984">
                        <a14:foregroundMark x1="8065" y1="35878" x2="8065" y2="60305"/>
                        <a14:foregroundMark x1="2823" y1="42748" x2="2823" y2="53435"/>
                        <a14:foregroundMark x1="87097" y1="46565" x2="87903" y2="57252"/>
                        <a14:foregroundMark x1="89919" y1="55725" x2="94355" y2="50382"/>
                        <a14:foregroundMark x1="97984" y1="41985" x2="97177" y2="54962"/>
                      </a14:backgroundRemoval>
                    </a14:imgEffect>
                  </a14:imgLayer>
                </a14:imgProps>
              </a:ext>
              <a:ext uri="{28A0092B-C50C-407E-A947-70E740481C1C}">
                <a14:useLocalDpi xmlns:a14="http://schemas.microsoft.com/office/drawing/2010/main"/>
              </a:ext>
            </a:extLst>
          </a:blip>
          <a:srcRect/>
          <a:stretch>
            <a:fillRect/>
          </a:stretch>
        </p:blipFill>
        <p:spPr bwMode="auto">
          <a:xfrm>
            <a:off x="77752" y="1404434"/>
            <a:ext cx="1587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文字方塊 98"/>
          <p:cNvSpPr txBox="1">
            <a:spLocks noChangeArrowheads="1"/>
          </p:cNvSpPr>
          <p:nvPr/>
        </p:nvSpPr>
        <p:spPr bwMode="auto">
          <a:xfrm>
            <a:off x="1686043" y="2277802"/>
            <a:ext cx="1574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TW" sz="1200" b="0" i="0" u="none" strike="noStrike" kern="1200" cap="none" spc="0" normalizeH="0" baseline="0" noProof="0" dirty="0">
                <a:ln>
                  <a:noFill/>
                </a:ln>
                <a:solidFill>
                  <a:schemeClr val="bg1"/>
                </a:solidFill>
                <a:effectLst/>
                <a:uLnTx/>
                <a:uFillTx/>
                <a:latin typeface="+mn-lt"/>
                <a:ea typeface="Roboto" panose="02000000000000000000" pitchFamily="2" charset="0"/>
                <a:cs typeface="Tahoma" panose="020B0604030504040204" pitchFamily="34" charset="0"/>
              </a:rPr>
              <a:t>CABLE MODEM</a:t>
            </a:r>
            <a:endParaRPr kumimoji="1" lang="zh-TW" altLang="en-US" sz="1200" b="0" i="0" u="none" strike="noStrike" kern="1200" cap="none" spc="0" normalizeH="0" baseline="0" noProof="0" dirty="0">
              <a:ln>
                <a:noFill/>
              </a:ln>
              <a:solidFill>
                <a:schemeClr val="bg1"/>
              </a:solidFill>
              <a:effectLst/>
              <a:uLnTx/>
              <a:uFillTx/>
              <a:latin typeface="+mn-lt"/>
              <a:ea typeface="Tahoma" panose="020B0604030504040204" pitchFamily="34" charset="0"/>
              <a:cs typeface="Tahoma" panose="020B0604030504040204" pitchFamily="34" charset="0"/>
            </a:endParaRPr>
          </a:p>
        </p:txBody>
      </p:sp>
      <p:sp>
        <p:nvSpPr>
          <p:cNvPr id="39" name="文字方塊 98"/>
          <p:cNvSpPr txBox="1">
            <a:spLocks noChangeArrowheads="1"/>
          </p:cNvSpPr>
          <p:nvPr/>
        </p:nvSpPr>
        <p:spPr bwMode="auto">
          <a:xfrm>
            <a:off x="307248" y="4167437"/>
            <a:ext cx="14557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TW" sz="1200" b="0" i="0" u="none" strike="noStrike" kern="1200" cap="none" spc="0" normalizeH="0" baseline="0" noProof="0" dirty="0">
                <a:ln>
                  <a:noFill/>
                </a:ln>
                <a:solidFill>
                  <a:schemeClr val="bg1"/>
                </a:solidFill>
                <a:effectLst/>
                <a:uLnTx/>
                <a:uFillTx/>
                <a:latin typeface="+mn-lt"/>
                <a:ea typeface="Roboto" panose="02000000000000000000" pitchFamily="2" charset="0"/>
                <a:cs typeface="Tahoma" panose="020B0604030504040204" pitchFamily="34" charset="0"/>
              </a:rPr>
              <a:t>4G/5G ODU/IDU</a:t>
            </a:r>
          </a:p>
        </p:txBody>
      </p:sp>
      <p:sp>
        <p:nvSpPr>
          <p:cNvPr id="40" name="文字方塊 98"/>
          <p:cNvSpPr txBox="1">
            <a:spLocks noChangeArrowheads="1"/>
          </p:cNvSpPr>
          <p:nvPr/>
        </p:nvSpPr>
        <p:spPr bwMode="auto">
          <a:xfrm>
            <a:off x="2033366" y="4202104"/>
            <a:ext cx="11318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TW" sz="1200" b="0" i="0" u="none" strike="noStrike" kern="1200" cap="none" spc="0" normalizeH="0" baseline="0" noProof="0" dirty="0">
                <a:ln>
                  <a:noFill/>
                </a:ln>
                <a:solidFill>
                  <a:schemeClr val="bg1"/>
                </a:solidFill>
                <a:effectLst/>
                <a:uLnTx/>
                <a:uFillTx/>
                <a:latin typeface="+mn-lt"/>
                <a:ea typeface="Roboto" panose="02000000000000000000" pitchFamily="2" charset="0"/>
                <a:cs typeface="Tahoma" panose="020B0604030504040204" pitchFamily="34" charset="0"/>
              </a:rPr>
              <a:t>SWITCH </a:t>
            </a:r>
            <a:endParaRPr kumimoji="1" lang="zh-TW" altLang="en-US" sz="1200" b="0" i="0" u="none" strike="noStrike" kern="1200" cap="none" spc="0" normalizeH="0" baseline="0" noProof="0" dirty="0">
              <a:ln>
                <a:noFill/>
              </a:ln>
              <a:solidFill>
                <a:schemeClr val="bg1"/>
              </a:solidFill>
              <a:effectLst/>
              <a:uLnTx/>
              <a:uFillTx/>
              <a:latin typeface="+mn-lt"/>
              <a:ea typeface="Tahoma" panose="020B0604030504040204" pitchFamily="34" charset="0"/>
              <a:cs typeface="Tahoma" panose="020B0604030504040204" pitchFamily="34" charset="0"/>
            </a:endParaRPr>
          </a:p>
        </p:txBody>
      </p:sp>
      <p:sp>
        <p:nvSpPr>
          <p:cNvPr id="41" name="文字方塊 98"/>
          <p:cNvSpPr txBox="1">
            <a:spLocks noChangeArrowheads="1"/>
          </p:cNvSpPr>
          <p:nvPr/>
        </p:nvSpPr>
        <p:spPr bwMode="auto">
          <a:xfrm>
            <a:off x="76769" y="2272742"/>
            <a:ext cx="1587500" cy="27622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TW" sz="1200" b="0" i="0" u="none" strike="noStrike" kern="1200" cap="none" spc="0" normalizeH="0" baseline="0" noProof="0" dirty="0">
                <a:ln>
                  <a:noFill/>
                </a:ln>
                <a:solidFill>
                  <a:schemeClr val="bg1"/>
                </a:solidFill>
                <a:effectLst/>
                <a:uLnTx/>
                <a:uFillTx/>
                <a:latin typeface="+mn-lt"/>
                <a:ea typeface="Roboto" panose="02000000000000000000" pitchFamily="2" charset="0"/>
                <a:cs typeface="Tahoma" panose="020B0604030504040204" pitchFamily="34" charset="0"/>
              </a:rPr>
              <a:t>SET TOP BOX</a:t>
            </a:r>
            <a:endParaRPr kumimoji="1" lang="zh-TW" altLang="en-US" sz="1200" b="0" i="0" u="none" strike="noStrike" kern="1200" cap="none" spc="0" normalizeH="0" baseline="0" noProof="0" dirty="0">
              <a:ln>
                <a:noFill/>
              </a:ln>
              <a:solidFill>
                <a:schemeClr val="bg1"/>
              </a:solidFill>
              <a:effectLst/>
              <a:uLnTx/>
              <a:uFillTx/>
              <a:latin typeface="+mn-lt"/>
              <a:ea typeface="Tahoma" panose="020B0604030504040204" pitchFamily="34" charset="0"/>
              <a:cs typeface="Tahoma" panose="020B0604030504040204" pitchFamily="34" charset="0"/>
            </a:endParaRPr>
          </a:p>
        </p:txBody>
      </p:sp>
      <p:sp>
        <p:nvSpPr>
          <p:cNvPr id="42" name="文字方塊 98"/>
          <p:cNvSpPr txBox="1">
            <a:spLocks noChangeArrowheads="1"/>
          </p:cNvSpPr>
          <p:nvPr/>
        </p:nvSpPr>
        <p:spPr bwMode="auto">
          <a:xfrm>
            <a:off x="2998652" y="2282722"/>
            <a:ext cx="16675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TW" sz="1200" b="0" i="0" u="none" strike="noStrike" kern="1200" cap="none" spc="0" normalizeH="0" baseline="0" noProof="0" dirty="0">
                <a:ln>
                  <a:noFill/>
                </a:ln>
                <a:solidFill>
                  <a:prstClr val="white"/>
                </a:solidFill>
                <a:effectLst/>
                <a:uLnTx/>
                <a:uFillTx/>
                <a:latin typeface="+mn-lt"/>
                <a:ea typeface="Roboto" panose="02000000000000000000" pitchFamily="2" charset="0"/>
                <a:cs typeface="Tahoma" panose="020B0604030504040204" pitchFamily="34" charset="0"/>
              </a:rPr>
              <a:t>WIFI/MESH </a:t>
            </a:r>
          </a:p>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TW" sz="1200" b="0" i="0" u="none" strike="noStrike" kern="1200" cap="none" spc="0" normalizeH="0" baseline="0" noProof="0" dirty="0">
                <a:ln>
                  <a:noFill/>
                </a:ln>
                <a:solidFill>
                  <a:prstClr val="white"/>
                </a:solidFill>
                <a:effectLst/>
                <a:uLnTx/>
                <a:uFillTx/>
                <a:latin typeface="+mn-lt"/>
                <a:ea typeface="Roboto" panose="02000000000000000000" pitchFamily="2" charset="0"/>
                <a:cs typeface="Tahoma" panose="020B0604030504040204" pitchFamily="34" charset="0"/>
              </a:rPr>
              <a:t>ROUTER</a:t>
            </a:r>
            <a:endParaRPr kumimoji="1" lang="zh-TW" altLang="en-US" sz="1200" b="0" i="0" u="none" strike="noStrike" kern="1200" cap="none" spc="0" normalizeH="0" baseline="0" noProof="0" dirty="0">
              <a:ln>
                <a:noFill/>
              </a:ln>
              <a:solidFill>
                <a:prstClr val="white"/>
              </a:solidFill>
              <a:effectLst/>
              <a:uLnTx/>
              <a:uFillTx/>
              <a:latin typeface="+mn-lt"/>
              <a:ea typeface="Tahoma" panose="020B0604030504040204" pitchFamily="34" charset="0"/>
              <a:cs typeface="Tahoma" panose="020B0604030504040204" pitchFamily="34" charset="0"/>
            </a:endParaRPr>
          </a:p>
        </p:txBody>
      </p:sp>
      <p:sp>
        <p:nvSpPr>
          <p:cNvPr id="43" name="文字方塊 98"/>
          <p:cNvSpPr txBox="1">
            <a:spLocks noChangeArrowheads="1"/>
          </p:cNvSpPr>
          <p:nvPr/>
        </p:nvSpPr>
        <p:spPr bwMode="auto">
          <a:xfrm>
            <a:off x="2968281" y="6087607"/>
            <a:ext cx="23352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TW" sz="1200" b="0" i="0" u="none" strike="noStrike" kern="1200" cap="none" spc="0" normalizeH="0" baseline="0" noProof="0" dirty="0">
                <a:ln>
                  <a:noFill/>
                </a:ln>
                <a:solidFill>
                  <a:schemeClr val="bg1"/>
                </a:solidFill>
                <a:effectLst/>
                <a:uLnTx/>
                <a:uFillTx/>
                <a:latin typeface="+mn-lt"/>
                <a:ea typeface="Roboto" panose="02000000000000000000" pitchFamily="2" charset="0"/>
                <a:cs typeface="Tahoma" panose="020B0604030504040204" pitchFamily="34" charset="0"/>
              </a:rPr>
              <a:t>WIFI &amp; MOBILE </a:t>
            </a:r>
          </a:p>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TW" sz="1200" b="0" i="0" u="none" strike="noStrike" kern="1200" cap="none" spc="0" normalizeH="0" baseline="0" noProof="0" dirty="0">
                <a:ln>
                  <a:noFill/>
                </a:ln>
                <a:solidFill>
                  <a:schemeClr val="bg1"/>
                </a:solidFill>
                <a:effectLst/>
                <a:uLnTx/>
                <a:uFillTx/>
                <a:latin typeface="+mn-lt"/>
                <a:ea typeface="Roboto" panose="02000000000000000000" pitchFamily="2" charset="0"/>
                <a:cs typeface="Tahoma" panose="020B0604030504040204" pitchFamily="34" charset="0"/>
              </a:rPr>
              <a:t>MODULE</a:t>
            </a:r>
            <a:endParaRPr kumimoji="1" lang="zh-TW" altLang="en-US" sz="1200" b="0" i="0" u="none" strike="noStrike" kern="1200" cap="none" spc="0" normalizeH="0" baseline="0" noProof="0" dirty="0">
              <a:ln>
                <a:noFill/>
              </a:ln>
              <a:solidFill>
                <a:schemeClr val="bg1"/>
              </a:solidFill>
              <a:effectLst/>
              <a:uLnTx/>
              <a:uFillTx/>
              <a:latin typeface="+mn-lt"/>
              <a:ea typeface="Tahoma" panose="020B0604030504040204" pitchFamily="34" charset="0"/>
              <a:cs typeface="Tahoma" panose="020B0604030504040204" pitchFamily="34" charset="0"/>
            </a:endParaRPr>
          </a:p>
        </p:txBody>
      </p:sp>
      <p:sp>
        <p:nvSpPr>
          <p:cNvPr id="44" name="文字方塊 98"/>
          <p:cNvSpPr txBox="1">
            <a:spLocks noChangeArrowheads="1"/>
          </p:cNvSpPr>
          <p:nvPr/>
        </p:nvSpPr>
        <p:spPr bwMode="auto">
          <a:xfrm>
            <a:off x="1842977" y="6180476"/>
            <a:ext cx="13192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TW" sz="1200" b="0" i="0" u="none" strike="noStrike" kern="1200" cap="none" spc="0" normalizeH="0" baseline="0" noProof="0">
                <a:ln>
                  <a:noFill/>
                </a:ln>
                <a:solidFill>
                  <a:schemeClr val="bg1"/>
                </a:solidFill>
                <a:effectLst/>
                <a:uLnTx/>
                <a:uFillTx/>
                <a:latin typeface="+mn-lt"/>
                <a:ea typeface="Roboto" panose="02000000000000000000" pitchFamily="2" charset="0"/>
                <a:cs typeface="Tahoma" panose="020B0604030504040204" pitchFamily="34" charset="0"/>
              </a:rPr>
              <a:t>IP CAMERA</a:t>
            </a:r>
            <a:endParaRPr kumimoji="1" lang="zh-TW" altLang="en-US" sz="1200" b="0" i="0" u="none" strike="noStrike" kern="1200" cap="none" spc="0" normalizeH="0" baseline="0" noProof="0">
              <a:ln>
                <a:noFill/>
              </a:ln>
              <a:solidFill>
                <a:schemeClr val="bg1"/>
              </a:solidFill>
              <a:effectLst/>
              <a:uLnTx/>
              <a:uFillTx/>
              <a:latin typeface="+mn-lt"/>
              <a:ea typeface="Tahoma" panose="020B0604030504040204" pitchFamily="34" charset="0"/>
              <a:cs typeface="Tahoma" panose="020B0604030504040204" pitchFamily="34" charset="0"/>
            </a:endParaRPr>
          </a:p>
        </p:txBody>
      </p:sp>
      <p:sp>
        <p:nvSpPr>
          <p:cNvPr id="45" name="文字方塊 98"/>
          <p:cNvSpPr txBox="1">
            <a:spLocks noChangeArrowheads="1"/>
          </p:cNvSpPr>
          <p:nvPr/>
        </p:nvSpPr>
        <p:spPr bwMode="auto">
          <a:xfrm>
            <a:off x="3706728" y="4202104"/>
            <a:ext cx="1677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TW" sz="1200" b="0" i="0" u="none" strike="noStrike" kern="1200" cap="none" spc="0" normalizeH="0" baseline="0" noProof="0" dirty="0">
                <a:ln>
                  <a:noFill/>
                </a:ln>
                <a:solidFill>
                  <a:schemeClr val="bg1"/>
                </a:solidFill>
                <a:effectLst/>
                <a:uLnTx/>
                <a:uFillTx/>
                <a:latin typeface="+mn-lt"/>
                <a:ea typeface="Roboto" panose="02000000000000000000" pitchFamily="2" charset="0"/>
                <a:cs typeface="Tahoma" panose="020B0604030504040204" pitchFamily="34" charset="0"/>
              </a:rPr>
              <a:t>BASE TERMINAL</a:t>
            </a:r>
            <a:endParaRPr kumimoji="1" lang="zh-TW" altLang="en-US" sz="1200" b="0" i="0" u="none" strike="noStrike" kern="1200" cap="none" spc="0" normalizeH="0" baseline="0" noProof="0" dirty="0">
              <a:ln>
                <a:noFill/>
              </a:ln>
              <a:solidFill>
                <a:schemeClr val="bg1"/>
              </a:solidFill>
              <a:effectLst/>
              <a:uLnTx/>
              <a:uFillTx/>
              <a:latin typeface="+mn-lt"/>
              <a:ea typeface="Tahoma" panose="020B0604030504040204" pitchFamily="34" charset="0"/>
              <a:cs typeface="Tahoma" panose="020B0604030504040204" pitchFamily="34" charset="0"/>
            </a:endParaRPr>
          </a:p>
        </p:txBody>
      </p:sp>
      <p:sp>
        <p:nvSpPr>
          <p:cNvPr id="46" name="文字方塊 98"/>
          <p:cNvSpPr txBox="1">
            <a:spLocks noChangeArrowheads="1"/>
          </p:cNvSpPr>
          <p:nvPr/>
        </p:nvSpPr>
        <p:spPr bwMode="auto">
          <a:xfrm>
            <a:off x="238210" y="6151826"/>
            <a:ext cx="13192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TW" sz="1200" b="0" i="0" u="none" strike="noStrike" kern="1200" cap="none" spc="0" normalizeH="0" baseline="0" noProof="0" dirty="0">
                <a:ln>
                  <a:noFill/>
                </a:ln>
                <a:solidFill>
                  <a:schemeClr val="bg1"/>
                </a:solidFill>
                <a:effectLst/>
                <a:uLnTx/>
                <a:uFillTx/>
                <a:latin typeface="+mn-lt"/>
                <a:ea typeface="Roboto" panose="02000000000000000000" pitchFamily="2" charset="0"/>
                <a:cs typeface="Tahoma" panose="020B0604030504040204" pitchFamily="34" charset="0"/>
              </a:rPr>
              <a:t>SMART METER</a:t>
            </a:r>
            <a:endParaRPr kumimoji="1" lang="zh-TW" altLang="en-US" sz="1200" b="0" i="0" u="none" strike="noStrike" kern="1200" cap="none" spc="0" normalizeH="0" baseline="0" noProof="0" dirty="0">
              <a:ln>
                <a:noFill/>
              </a:ln>
              <a:solidFill>
                <a:schemeClr val="bg1"/>
              </a:solidFill>
              <a:effectLst/>
              <a:uLnTx/>
              <a:uFillTx/>
              <a:latin typeface="+mn-lt"/>
              <a:ea typeface="Tahoma" panose="020B0604030504040204" pitchFamily="34" charset="0"/>
              <a:cs typeface="Tahoma" panose="020B0604030504040204" pitchFamily="34" charset="0"/>
            </a:endParaRPr>
          </a:p>
        </p:txBody>
      </p:sp>
      <p:sp>
        <p:nvSpPr>
          <p:cNvPr id="48" name="文字方塊 99"/>
          <p:cNvSpPr txBox="1">
            <a:spLocks noChangeArrowheads="1"/>
          </p:cNvSpPr>
          <p:nvPr/>
        </p:nvSpPr>
        <p:spPr bwMode="auto">
          <a:xfrm>
            <a:off x="98022" y="812617"/>
            <a:ext cx="2988078" cy="307777"/>
          </a:xfrm>
          <a:prstGeom prst="rect">
            <a:avLst/>
          </a:prstGeom>
          <a:noFill/>
          <a:ln>
            <a:noFill/>
          </a:ln>
        </p:spPr>
        <p:txBody>
          <a:bodyPr wrap="squar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9pPr>
          </a:lstStyle>
          <a:p>
            <a:pPr marL="0" marR="0" lvl="0" indent="0" algn="l" defTabSz="914400" rtl="0" eaLnBrk="0" fontAlgn="base" latinLnBrk="0" hangingPunct="0">
              <a:lnSpc>
                <a:spcPct val="100000"/>
              </a:lnSpc>
              <a:spcBef>
                <a:spcPct val="0"/>
              </a:spcBef>
              <a:spcAft>
                <a:spcPct val="0"/>
              </a:spcAft>
              <a:buClrTx/>
              <a:buSzTx/>
              <a:buNone/>
              <a:defRPr/>
            </a:pPr>
            <a:r>
              <a:rPr kumimoji="1" lang="en-US" altLang="zh-TW" sz="1400" b="1" i="0" u="none" strike="noStrike" kern="1200" cap="none" spc="0" normalizeH="0" baseline="0" noProof="0" dirty="0">
                <a:ln>
                  <a:noFill/>
                </a:ln>
                <a:solidFill>
                  <a:srgbClr val="FFC000"/>
                </a:solidFill>
                <a:effectLst/>
                <a:uLnTx/>
                <a:uFillTx/>
                <a:latin typeface="+mn-lt"/>
                <a:ea typeface="Roboto" panose="02000000000000000000" pitchFamily="2" charset="0"/>
                <a:cs typeface="Tahoma" panose="020B0604030504040204" pitchFamily="34" charset="0"/>
              </a:rPr>
              <a:t>VIETNAM PRODUCT PORTFOLIO</a:t>
            </a:r>
            <a:endParaRPr kumimoji="1" lang="zh-TW" altLang="en-US" sz="1400" b="1" i="0" u="none" strike="noStrike" kern="1200" cap="none" spc="0" normalizeH="0" baseline="0" noProof="0" dirty="0">
              <a:ln>
                <a:noFill/>
              </a:ln>
              <a:solidFill>
                <a:srgbClr val="FFC000"/>
              </a:solidFill>
              <a:effectLst/>
              <a:uLnTx/>
              <a:uFillTx/>
              <a:latin typeface="+mn-lt"/>
              <a:ea typeface="Tahoma" panose="020B0604030504040204" pitchFamily="34" charset="0"/>
              <a:cs typeface="Tahoma" panose="020B0604030504040204" pitchFamily="34" charset="0"/>
            </a:endParaRPr>
          </a:p>
        </p:txBody>
      </p:sp>
      <p:sp>
        <p:nvSpPr>
          <p:cNvPr id="49" name="文字方塊 99"/>
          <p:cNvSpPr txBox="1">
            <a:spLocks noChangeArrowheads="1"/>
          </p:cNvSpPr>
          <p:nvPr/>
        </p:nvSpPr>
        <p:spPr bwMode="auto">
          <a:xfrm>
            <a:off x="5435213" y="792626"/>
            <a:ext cx="2417521" cy="307777"/>
          </a:xfrm>
          <a:prstGeom prst="rect">
            <a:avLst/>
          </a:prstGeom>
          <a:noFill/>
          <a:ln>
            <a:noFill/>
          </a:ln>
        </p:spPr>
        <p:txBody>
          <a:bodyPr wrap="non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9pPr>
          </a:lstStyle>
          <a:p>
            <a:pPr marL="0" marR="0" lvl="0" indent="0" algn="l" defTabSz="914400" rtl="0" eaLnBrk="0" fontAlgn="base" latinLnBrk="0" hangingPunct="0">
              <a:lnSpc>
                <a:spcPct val="100000"/>
              </a:lnSpc>
              <a:spcBef>
                <a:spcPct val="0"/>
              </a:spcBef>
              <a:spcAft>
                <a:spcPct val="0"/>
              </a:spcAft>
              <a:buClrTx/>
              <a:buSzTx/>
              <a:buNone/>
              <a:defRPr/>
            </a:pPr>
            <a:r>
              <a:rPr kumimoji="1" lang="en-US" altLang="zh-TW" sz="1400" b="1" i="0" u="none" strike="noStrike" kern="1200" cap="none" spc="0" normalizeH="0" baseline="0" noProof="0" dirty="0">
                <a:ln>
                  <a:noFill/>
                </a:ln>
                <a:solidFill>
                  <a:srgbClr val="FFC000"/>
                </a:solidFill>
                <a:effectLst/>
                <a:uLnTx/>
                <a:uFillTx/>
                <a:latin typeface="+mn-lt"/>
                <a:ea typeface="Roboto" panose="02000000000000000000" pitchFamily="2" charset="0"/>
                <a:cs typeface="Tahoma" panose="020B0604030504040204" pitchFamily="34" charset="0"/>
              </a:rPr>
              <a:t>2022 Fii VN BUILD PRODUCTS </a:t>
            </a:r>
            <a:endParaRPr kumimoji="1" lang="zh-TW" altLang="en-US" sz="1400" b="1" i="0" u="none" strike="noStrike" kern="1200" cap="none" spc="0" normalizeH="0" baseline="0" noProof="0" dirty="0">
              <a:ln>
                <a:noFill/>
              </a:ln>
              <a:solidFill>
                <a:srgbClr val="FFC000"/>
              </a:solidFill>
              <a:effectLst/>
              <a:uLnTx/>
              <a:uFillTx/>
              <a:latin typeface="+mn-lt"/>
              <a:ea typeface="Tahoma" panose="020B0604030504040204" pitchFamily="34" charset="0"/>
              <a:cs typeface="Tahoma" panose="020B0604030504040204" pitchFamily="34" charset="0"/>
            </a:endParaRPr>
          </a:p>
        </p:txBody>
      </p:sp>
      <p:sp>
        <p:nvSpPr>
          <p:cNvPr id="50" name="文字方塊 99"/>
          <p:cNvSpPr txBox="1">
            <a:spLocks noChangeArrowheads="1"/>
          </p:cNvSpPr>
          <p:nvPr/>
        </p:nvSpPr>
        <p:spPr bwMode="auto">
          <a:xfrm>
            <a:off x="5513817" y="4734461"/>
            <a:ext cx="2121765" cy="307777"/>
          </a:xfrm>
          <a:prstGeom prst="rect">
            <a:avLst/>
          </a:prstGeom>
          <a:noFill/>
          <a:ln>
            <a:noFill/>
          </a:ln>
        </p:spPr>
        <p:txBody>
          <a:bodyPr wrap="square">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charset="-120"/>
              </a:defRPr>
            </a:lvl9pPr>
          </a:lstStyle>
          <a:p>
            <a:pPr marL="0" marR="0" lvl="0" indent="0" algn="l" defTabSz="914400" rtl="0" eaLnBrk="0" fontAlgn="base" latinLnBrk="0" hangingPunct="0">
              <a:lnSpc>
                <a:spcPct val="100000"/>
              </a:lnSpc>
              <a:spcBef>
                <a:spcPct val="0"/>
              </a:spcBef>
              <a:spcAft>
                <a:spcPct val="0"/>
              </a:spcAft>
              <a:buClrTx/>
              <a:buSzTx/>
              <a:buNone/>
              <a:defRPr/>
            </a:pPr>
            <a:r>
              <a:rPr kumimoji="1" lang="en-US" altLang="zh-TW" sz="1400" b="1" i="0" u="none" strike="noStrike" kern="1200" cap="none" spc="0" normalizeH="0" baseline="0" noProof="0" dirty="0">
                <a:ln>
                  <a:noFill/>
                </a:ln>
                <a:solidFill>
                  <a:srgbClr val="FFC000"/>
                </a:solidFill>
                <a:effectLst/>
                <a:uLnTx/>
                <a:uFillTx/>
                <a:latin typeface="+mn-lt"/>
                <a:ea typeface="Roboto" panose="02000000000000000000" pitchFamily="2" charset="0"/>
                <a:cs typeface="Tahoma" panose="020B0604030504040204" pitchFamily="34" charset="0"/>
              </a:rPr>
              <a:t>FII SITE CAPACITY</a:t>
            </a:r>
            <a:endParaRPr kumimoji="1" lang="zh-TW" altLang="en-US" sz="1400" b="1" i="0" u="none" strike="noStrike" kern="1200" cap="none" spc="0" normalizeH="0" baseline="0" noProof="0" dirty="0">
              <a:ln>
                <a:noFill/>
              </a:ln>
              <a:solidFill>
                <a:srgbClr val="FFC000"/>
              </a:solidFill>
              <a:effectLst/>
              <a:uLnTx/>
              <a:uFillTx/>
              <a:latin typeface="+mn-lt"/>
              <a:ea typeface="Tahoma" panose="020B0604030504040204" pitchFamily="34" charset="0"/>
              <a:cs typeface="Tahoma" panose="020B0604030504040204" pitchFamily="34" charset="0"/>
            </a:endParaRPr>
          </a:p>
        </p:txBody>
      </p:sp>
      <p:sp>
        <p:nvSpPr>
          <p:cNvPr id="51" name="Rectangle 50"/>
          <p:cNvSpPr/>
          <p:nvPr/>
        </p:nvSpPr>
        <p:spPr>
          <a:xfrm>
            <a:off x="10051618" y="830144"/>
            <a:ext cx="2140382" cy="236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dirty="0" smtClean="0">
                <a:solidFill>
                  <a:schemeClr val="bg1"/>
                </a:solidFill>
                <a:latin typeface="Arial" panose="020B0604020202020204" pitchFamily="34" charset="0"/>
                <a:ea typeface="Roboto" panose="02000000000000000000" pitchFamily="2" charset="0"/>
                <a:cs typeface="Arial" panose="020B0604020202020204" pitchFamily="34" charset="0"/>
              </a:rPr>
              <a:t>Million</a:t>
            </a:r>
            <a:r>
              <a:rPr kumimoji="1" lang="en-US" sz="1800" b="0" i="0" u="none" strike="noStrike" kern="1200" cap="none" spc="0" normalizeH="0" baseline="0" noProof="0" dirty="0" smtClean="0">
                <a:ln>
                  <a:noFill/>
                </a:ln>
                <a:solidFill>
                  <a:schemeClr val="bg1"/>
                </a:solidFill>
                <a:effectLst/>
                <a:uLnTx/>
                <a:uFillTx/>
                <a:latin typeface="Arial" panose="020B0604020202020204" pitchFamily="34" charset="0"/>
                <a:ea typeface="Roboto" panose="02000000000000000000" pitchFamily="2" charset="0"/>
                <a:cs typeface="Arial" panose="020B0604020202020204" pitchFamily="34" charset="0"/>
              </a:rPr>
              <a:t> units</a:t>
            </a:r>
            <a:endParaRPr kumimoji="1" lang="en-US" sz="1800" b="0" i="0" u="none" strike="noStrike" kern="1200" cap="none" spc="0" normalizeH="0" baseline="0" noProof="0" dirty="0">
              <a:ln>
                <a:noFill/>
              </a:ln>
              <a:solidFill>
                <a:schemeClr val="bg1"/>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47" name="標題 22">
            <a:extLst>
              <a:ext uri="{FF2B5EF4-FFF2-40B4-BE49-F238E27FC236}">
                <a16:creationId xmlns:a16="http://schemas.microsoft.com/office/drawing/2014/main" id="{2FECAB00-F8AD-4745-8CEA-3E2B6EE8E961}"/>
              </a:ext>
            </a:extLst>
          </p:cNvPr>
          <p:cNvSpPr txBox="1">
            <a:spLocks noChangeArrowheads="1"/>
          </p:cNvSpPr>
          <p:nvPr/>
        </p:nvSpPr>
        <p:spPr bwMode="auto">
          <a:xfrm>
            <a:off x="129658" y="5703"/>
            <a:ext cx="10385133" cy="63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TW"/>
            </a:defPPr>
            <a:lvl1pPr defTabSz="912813">
              <a:lnSpc>
                <a:spcPct val="90000"/>
              </a:lnSpc>
              <a:spcBef>
                <a:spcPct val="0"/>
              </a:spcBef>
              <a:buFontTx/>
              <a:buNone/>
              <a:defRPr sz="3000" b="1">
                <a:solidFill>
                  <a:prstClr val="white"/>
                </a:solidFill>
                <a:latin typeface="Calibri Light (Headings)"/>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r>
              <a:rPr lang="en-US" altLang="zh-TW" dirty="0"/>
              <a:t>Fii Vietnam Products Portfolio and Capacity</a:t>
            </a:r>
            <a:endParaRPr lang="zh-TW" altLang="en-US" dirty="0"/>
          </a:p>
        </p:txBody>
      </p:sp>
      <p:sp>
        <p:nvSpPr>
          <p:cNvPr id="28" name="TextBox 27"/>
          <p:cNvSpPr txBox="1"/>
          <p:nvPr/>
        </p:nvSpPr>
        <p:spPr>
          <a:xfrm>
            <a:off x="5583092" y="6318615"/>
            <a:ext cx="6469722" cy="276999"/>
          </a:xfrm>
          <a:prstGeom prst="rect">
            <a:avLst/>
          </a:prstGeom>
          <a:noFill/>
        </p:spPr>
        <p:txBody>
          <a:bodyPr wrap="square">
            <a:spAutoFit/>
          </a:bodyPr>
          <a:lstStyle/>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Ø"/>
              <a:defRPr/>
            </a:pPr>
            <a:r>
              <a:rPr kumimoji="1" lang="en-US" altLang="zh-TW" sz="1200" b="1" i="0" u="none" strike="noStrike" kern="1200" cap="none" spc="0" normalizeH="0" baseline="0" noProof="0" dirty="0">
                <a:ln>
                  <a:noFill/>
                </a:ln>
                <a:solidFill>
                  <a:schemeClr val="bg1"/>
                </a:solidFill>
                <a:effectLst/>
                <a:uLnTx/>
                <a:uFillTx/>
                <a:ea typeface="Roboto" panose="02000000000000000000" pitchFamily="2" charset="0"/>
                <a:cs typeface="Tahoma" panose="020B0604030504040204" pitchFamily="34" charset="0"/>
              </a:rPr>
              <a:t>There are total </a:t>
            </a:r>
            <a:r>
              <a:rPr kumimoji="1" lang="en-US" altLang="zh-TW" sz="1200" b="1" i="0" u="none" strike="noStrike" kern="1200" cap="none" spc="0" normalizeH="0" baseline="0" noProof="0" dirty="0">
                <a:ln>
                  <a:noFill/>
                </a:ln>
                <a:solidFill>
                  <a:srgbClr val="FFC000"/>
                </a:solidFill>
                <a:effectLst/>
                <a:uLnTx/>
                <a:uFillTx/>
                <a:ea typeface="Roboto" panose="02000000000000000000" pitchFamily="2" charset="0"/>
                <a:cs typeface="Tahoma" panose="020B0604030504040204" pitchFamily="34" charset="0"/>
              </a:rPr>
              <a:t>156 SMT lines</a:t>
            </a:r>
            <a:r>
              <a:rPr kumimoji="1" lang="en-US" altLang="zh-TW" sz="1200" b="1" i="0" u="none" strike="noStrike" kern="1200" cap="none" spc="0" normalizeH="0" baseline="0" noProof="0" dirty="0">
                <a:ln>
                  <a:noFill/>
                </a:ln>
                <a:effectLst/>
                <a:uLnTx/>
                <a:uFillTx/>
                <a:ea typeface="Roboto" panose="02000000000000000000" pitchFamily="2" charset="0"/>
                <a:cs typeface="Tahoma" panose="020B0604030504040204" pitchFamily="34" charset="0"/>
              </a:rPr>
              <a:t> </a:t>
            </a:r>
            <a:r>
              <a:rPr kumimoji="1" lang="en-US" altLang="zh-TW" sz="1200" b="1" i="0" u="none" strike="noStrike" kern="1200" cap="none" spc="0" normalizeH="0" baseline="0" noProof="0" dirty="0">
                <a:ln>
                  <a:noFill/>
                </a:ln>
                <a:solidFill>
                  <a:schemeClr val="bg1"/>
                </a:solidFill>
                <a:effectLst/>
                <a:uLnTx/>
                <a:uFillTx/>
                <a:ea typeface="Roboto" panose="02000000000000000000" pitchFamily="2" charset="0"/>
                <a:cs typeface="Tahoma" panose="020B0604030504040204" pitchFamily="34" charset="0"/>
              </a:rPr>
              <a:t>in VN and capacity can reach up to </a:t>
            </a:r>
            <a:r>
              <a:rPr kumimoji="1" lang="en-US" altLang="zh-TW" sz="1200" b="1" i="0" u="none" strike="noStrike" kern="1200" cap="none" spc="0" normalizeH="0" baseline="0" noProof="0" dirty="0">
                <a:ln>
                  <a:noFill/>
                </a:ln>
                <a:solidFill>
                  <a:srgbClr val="FFC000"/>
                </a:solidFill>
                <a:effectLst/>
                <a:uLnTx/>
                <a:uFillTx/>
                <a:ea typeface="Roboto" panose="02000000000000000000" pitchFamily="2" charset="0"/>
                <a:cs typeface="Tahoma" panose="020B0604030504040204" pitchFamily="34" charset="0"/>
              </a:rPr>
              <a:t>11.4 </a:t>
            </a:r>
            <a:r>
              <a:rPr kumimoji="1" lang="en-US" altLang="zh-TW" sz="1200" b="1" i="0" u="none" strike="noStrike" kern="1200" cap="none" spc="0" normalizeH="0" baseline="0" noProof="0" dirty="0" smtClean="0">
                <a:ln>
                  <a:noFill/>
                </a:ln>
                <a:solidFill>
                  <a:srgbClr val="FFC000"/>
                </a:solidFill>
                <a:effectLst/>
                <a:uLnTx/>
                <a:uFillTx/>
                <a:ea typeface="Roboto" panose="02000000000000000000" pitchFamily="2" charset="0"/>
                <a:cs typeface="Tahoma" panose="020B0604030504040204" pitchFamily="34" charset="0"/>
              </a:rPr>
              <a:t>million </a:t>
            </a:r>
            <a:r>
              <a:rPr kumimoji="1" lang="en-US" altLang="zh-TW" sz="1200" b="1" i="0" u="none" strike="noStrike" kern="1200" cap="none" spc="0" normalizeH="0" baseline="0" noProof="0" dirty="0">
                <a:ln>
                  <a:noFill/>
                </a:ln>
                <a:solidFill>
                  <a:srgbClr val="FFC000"/>
                </a:solidFill>
                <a:effectLst/>
                <a:uLnTx/>
                <a:uFillTx/>
                <a:ea typeface="Roboto" panose="02000000000000000000" pitchFamily="2" charset="0"/>
                <a:cs typeface="Tahoma" panose="020B0604030504040204" pitchFamily="34" charset="0"/>
              </a:rPr>
              <a:t>units </a:t>
            </a:r>
            <a:r>
              <a:rPr kumimoji="1" lang="en-US" altLang="zh-TW" sz="1200" b="1" i="0" u="none" strike="noStrike" kern="1200" cap="none" spc="0" normalizeH="0" baseline="0" noProof="0" dirty="0" smtClean="0">
                <a:ln>
                  <a:noFill/>
                </a:ln>
                <a:solidFill>
                  <a:srgbClr val="FFC000"/>
                </a:solidFill>
                <a:effectLst/>
                <a:uLnTx/>
                <a:uFillTx/>
                <a:ea typeface="Roboto" panose="02000000000000000000" pitchFamily="2" charset="0"/>
                <a:cs typeface="Tahoma" panose="020B0604030504040204" pitchFamily="34" charset="0"/>
              </a:rPr>
              <a:t>per</a:t>
            </a:r>
            <a:r>
              <a:rPr kumimoji="1" lang="en-US" altLang="zh-TW" sz="1200" b="1" i="0" u="none" strike="noStrike" kern="1200" cap="none" spc="0" normalizeH="0" noProof="0" dirty="0" smtClean="0">
                <a:ln>
                  <a:noFill/>
                </a:ln>
                <a:solidFill>
                  <a:srgbClr val="FFC000"/>
                </a:solidFill>
                <a:effectLst/>
                <a:uLnTx/>
                <a:uFillTx/>
                <a:ea typeface="Roboto" panose="02000000000000000000" pitchFamily="2" charset="0"/>
                <a:cs typeface="Tahoma" panose="020B0604030504040204" pitchFamily="34" charset="0"/>
              </a:rPr>
              <a:t> month</a:t>
            </a:r>
            <a:r>
              <a:rPr kumimoji="1" lang="en-US" altLang="zh-TW" sz="1200" b="1" i="0" u="none" strike="noStrike" kern="1200" cap="none" spc="0" normalizeH="0" baseline="0" noProof="0" dirty="0" smtClean="0">
                <a:ln>
                  <a:noFill/>
                </a:ln>
                <a:effectLst/>
                <a:uLnTx/>
                <a:uFillTx/>
                <a:ea typeface="Roboto" panose="02000000000000000000" pitchFamily="2" charset="0"/>
                <a:cs typeface="Tahoma" panose="020B0604030504040204" pitchFamily="34" charset="0"/>
              </a:rPr>
              <a:t>.</a:t>
            </a:r>
            <a:endParaRPr kumimoji="1" lang="en-US" altLang="zh-TW" sz="1200" b="1" i="0" u="none" strike="noStrike" kern="1200" cap="none" spc="0" normalizeH="0" baseline="0" noProof="0" dirty="0">
              <a:ln>
                <a:noFill/>
              </a:ln>
              <a:effectLst/>
              <a:uLnTx/>
              <a:uFillTx/>
              <a:ea typeface="Roboto" panose="02000000000000000000" pitchFamily="2" charset="0"/>
              <a:cs typeface="Tahoma" panose="020B0604030504040204" pitchFamily="34" charset="0"/>
            </a:endParaRPr>
          </a:p>
        </p:txBody>
      </p:sp>
      <p:pic>
        <p:nvPicPr>
          <p:cNvPr id="5" name="Picture 4"/>
          <p:cNvPicPr>
            <a:picLocks noChangeAspect="1"/>
          </p:cNvPicPr>
          <p:nvPr/>
        </p:nvPicPr>
        <p:blipFill>
          <a:blip r:embed="rId5" cstate="print"/>
          <a:stretch>
            <a:fillRect/>
          </a:stretch>
        </p:blipFill>
        <p:spPr>
          <a:xfrm>
            <a:off x="413905" y="2975702"/>
            <a:ext cx="4719670" cy="1179918"/>
          </a:xfrm>
          <a:prstGeom prst="rect">
            <a:avLst/>
          </a:prstGeom>
        </p:spPr>
      </p:pic>
      <p:pic>
        <p:nvPicPr>
          <p:cNvPr id="6" name="Picture 5"/>
          <p:cNvPicPr>
            <a:picLocks noChangeAspect="1"/>
          </p:cNvPicPr>
          <p:nvPr/>
        </p:nvPicPr>
        <p:blipFill>
          <a:blip r:embed="rId6" cstate="print"/>
          <a:stretch>
            <a:fillRect/>
          </a:stretch>
        </p:blipFill>
        <p:spPr>
          <a:xfrm>
            <a:off x="413905" y="5043854"/>
            <a:ext cx="4388747" cy="1006486"/>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4384987" y="828295"/>
            <a:ext cx="884063" cy="1948048"/>
          </a:xfrm>
          <a:prstGeom prst="rect">
            <a:avLst/>
          </a:prstGeom>
        </p:spPr>
      </p:pic>
      <p:sp>
        <p:nvSpPr>
          <p:cNvPr id="36" name="矩形 30"/>
          <p:cNvSpPr/>
          <p:nvPr/>
        </p:nvSpPr>
        <p:spPr>
          <a:xfrm>
            <a:off x="4584001" y="2319390"/>
            <a:ext cx="569387" cy="276999"/>
          </a:xfrm>
          <a:prstGeom prst="rect">
            <a:avLst/>
          </a:prstGeom>
        </p:spPr>
        <p:txBody>
          <a:bodyPr wrap="none">
            <a:spAutoFit/>
          </a:bodyPr>
          <a:lstStyle/>
          <a:p>
            <a:pPr marL="0" marR="0" lvl="0" indent="0" algn="l" defTabSz="898968" rtl="0" eaLnBrk="1" fontAlgn="auto" latinLnBrk="0" hangingPunct="1">
              <a:lnSpc>
                <a:spcPct val="100000"/>
              </a:lnSpc>
              <a:spcBef>
                <a:spcPts val="0"/>
              </a:spcBef>
              <a:spcAft>
                <a:spcPts val="0"/>
              </a:spcAft>
              <a:buClrTx/>
              <a:buSzTx/>
              <a:buFontTx/>
              <a:buNone/>
              <a:tabLst/>
              <a:defRPr/>
            </a:pPr>
            <a:r>
              <a:rPr kumimoji="0" lang="en-US" altLang="zh-TW" sz="1200" b="1" i="0" u="none" strike="noStrike" kern="1200" cap="none" spc="0" normalizeH="0" baseline="0" noProof="0" dirty="0" smtClean="0">
                <a:ln>
                  <a:noFill/>
                </a:ln>
                <a:solidFill>
                  <a:schemeClr val="bg1"/>
                </a:solidFill>
                <a:effectLst/>
                <a:uLnTx/>
                <a:uFillTx/>
                <a:ea typeface="微軟正黑體" panose="020B0604030504040204" pitchFamily="34" charset="-120"/>
                <a:cs typeface="Microsoft JhengHei" charset="-120"/>
              </a:rPr>
              <a:t>GPON</a:t>
            </a:r>
            <a:endParaRPr kumimoji="0" lang="zh-TW" altLang="en-US" sz="1200" b="1" i="0" u="none" strike="noStrike" kern="1200" cap="none" spc="0" normalizeH="0" baseline="0" noProof="0" dirty="0">
              <a:ln>
                <a:noFill/>
              </a:ln>
              <a:solidFill>
                <a:schemeClr val="bg1"/>
              </a:solidFill>
              <a:effectLst/>
              <a:uLnTx/>
              <a:uFillTx/>
              <a:ea typeface="微軟正黑體" panose="020B0604030504040204" pitchFamily="34" charset="-120"/>
              <a:cs typeface="Microsoft JhengHei" charset="-120"/>
            </a:endParaRPr>
          </a:p>
        </p:txBody>
      </p:sp>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19046" y="959441"/>
            <a:ext cx="913165" cy="1623405"/>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752252999"/>
              </p:ext>
            </p:extLst>
          </p:nvPr>
        </p:nvGraphicFramePr>
        <p:xfrm>
          <a:off x="5613100" y="5014529"/>
          <a:ext cx="6439714" cy="1317374"/>
        </p:xfrm>
        <a:graphic>
          <a:graphicData uri="http://schemas.openxmlformats.org/drawingml/2006/table">
            <a:tbl>
              <a:tblPr firstRow="1" bandRow="1"/>
              <a:tblGrid>
                <a:gridCol w="1304246">
                  <a:extLst>
                    <a:ext uri="{9D8B030D-6E8A-4147-A177-3AD203B41FA5}">
                      <a16:colId xmlns:a16="http://schemas.microsoft.com/office/drawing/2014/main" val="112097854"/>
                    </a:ext>
                  </a:extLst>
                </a:gridCol>
                <a:gridCol w="1304246">
                  <a:extLst>
                    <a:ext uri="{9D8B030D-6E8A-4147-A177-3AD203B41FA5}">
                      <a16:colId xmlns:a16="http://schemas.microsoft.com/office/drawing/2014/main" val="3738957678"/>
                    </a:ext>
                  </a:extLst>
                </a:gridCol>
                <a:gridCol w="1304246">
                  <a:extLst>
                    <a:ext uri="{9D8B030D-6E8A-4147-A177-3AD203B41FA5}">
                      <a16:colId xmlns:a16="http://schemas.microsoft.com/office/drawing/2014/main" val="2776744156"/>
                    </a:ext>
                  </a:extLst>
                </a:gridCol>
                <a:gridCol w="1304246">
                  <a:extLst>
                    <a:ext uri="{9D8B030D-6E8A-4147-A177-3AD203B41FA5}">
                      <a16:colId xmlns:a16="http://schemas.microsoft.com/office/drawing/2014/main" val="3472096310"/>
                    </a:ext>
                  </a:extLst>
                </a:gridCol>
                <a:gridCol w="1222730">
                  <a:extLst>
                    <a:ext uri="{9D8B030D-6E8A-4147-A177-3AD203B41FA5}">
                      <a16:colId xmlns:a16="http://schemas.microsoft.com/office/drawing/2014/main" val="2863724683"/>
                    </a:ext>
                  </a:extLst>
                </a:gridCol>
              </a:tblGrid>
              <a:tr h="170760">
                <a:tc rowSpan="2" gridSpan="2">
                  <a:txBody>
                    <a:bodyPr/>
                    <a:lstStyle/>
                    <a:p>
                      <a:pPr algn="l" rtl="0" fontAlgn="ctr"/>
                      <a:r>
                        <a:rPr lang="en-US" sz="1400" b="1" i="0" u="none" strike="noStrike" dirty="0">
                          <a:solidFill>
                            <a:srgbClr val="FFFFFF"/>
                          </a:solidFill>
                          <a:effectLst/>
                          <a:latin typeface="Calibri" panose="020F0502020204030204" pitchFamily="34" charset="0"/>
                        </a:rPr>
                        <a:t>SITE CAPACITY</a:t>
                      </a:r>
                    </a:p>
                  </a:txBody>
                  <a:tcPr marL="85725" marR="9525" marT="9525" marB="0" anchor="ctr">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2F5597"/>
                    </a:solidFill>
                  </a:tcPr>
                </a:tc>
                <a:tc rowSpan="2" hMerge="1">
                  <a:txBody>
                    <a:bodyPr/>
                    <a:lstStyle/>
                    <a:p>
                      <a:endParaRPr lang="en-US"/>
                    </a:p>
                  </a:txBody>
                  <a:tcPr/>
                </a:tc>
                <a:tc rowSpan="2">
                  <a:txBody>
                    <a:bodyPr/>
                    <a:lstStyle/>
                    <a:p>
                      <a:pPr algn="l" rtl="0" fontAlgn="ctr"/>
                      <a:r>
                        <a:rPr lang="en-US" sz="1400" b="1" i="0" u="none" strike="noStrike">
                          <a:solidFill>
                            <a:srgbClr val="FFFFFF"/>
                          </a:solidFill>
                          <a:effectLst/>
                          <a:latin typeface="Calibri" panose="020F0502020204030204" pitchFamily="34" charset="0"/>
                        </a:rPr>
                        <a:t>SMT Lines </a:t>
                      </a:r>
                    </a:p>
                  </a:txBody>
                  <a:tcPr marL="85725" marR="9525" marT="9525" marB="0"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2F5597"/>
                    </a:solidFill>
                  </a:tcPr>
                </a:tc>
                <a:tc>
                  <a:txBody>
                    <a:bodyPr/>
                    <a:lstStyle/>
                    <a:p>
                      <a:pPr algn="ctr" rtl="0" fontAlgn="ctr"/>
                      <a:r>
                        <a:rPr lang="en-US" sz="1000" b="1" i="0" u="none" strike="noStrike">
                          <a:solidFill>
                            <a:srgbClr val="FFFFFF"/>
                          </a:solidFill>
                          <a:effectLst/>
                          <a:latin typeface="Calibri" panose="020F0502020204030204" pitchFamily="34" charset="0"/>
                        </a:rPr>
                        <a:t>Daily  </a:t>
                      </a:r>
                    </a:p>
                  </a:txBody>
                  <a:tcPr marL="9525" marR="9525" marT="9525" marB="0" anchor="ctr">
                    <a:lnL>
                      <a:noFill/>
                    </a:lnL>
                    <a:lnR>
                      <a:noFill/>
                    </a:lnR>
                    <a:lnT w="12700" cap="flat" cmpd="sng" algn="ctr">
                      <a:solidFill>
                        <a:srgbClr val="5B9BD5"/>
                      </a:solidFill>
                      <a:prstDash val="solid"/>
                      <a:round/>
                      <a:headEnd type="none" w="med" len="med"/>
                      <a:tailEnd type="none" w="med" len="med"/>
                    </a:lnT>
                    <a:lnB>
                      <a:noFill/>
                    </a:lnB>
                    <a:solidFill>
                      <a:srgbClr val="2F5597"/>
                    </a:solidFill>
                  </a:tcPr>
                </a:tc>
                <a:tc>
                  <a:txBody>
                    <a:bodyPr/>
                    <a:lstStyle/>
                    <a:p>
                      <a:pPr algn="ctr" rtl="0" fontAlgn="ctr"/>
                      <a:r>
                        <a:rPr lang="en-US" sz="1000" b="1" i="0" u="none" strike="noStrike">
                          <a:solidFill>
                            <a:srgbClr val="FFFFFF"/>
                          </a:solidFill>
                          <a:effectLst/>
                          <a:latin typeface="Calibri" panose="020F0502020204030204" pitchFamily="34" charset="0"/>
                        </a:rPr>
                        <a:t>Monthly </a:t>
                      </a:r>
                    </a:p>
                  </a:txBody>
                  <a:tcPr marL="9525" marR="9525" marT="9525" marB="0" anchor="ctr">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a:noFill/>
                    </a:lnB>
                    <a:solidFill>
                      <a:srgbClr val="2F5597"/>
                    </a:solidFill>
                  </a:tcPr>
                </a:tc>
                <a:extLst>
                  <a:ext uri="{0D108BD9-81ED-4DB2-BD59-A6C34878D82A}">
                    <a16:rowId xmlns:a16="http://schemas.microsoft.com/office/drawing/2014/main" val="1434405202"/>
                  </a:ext>
                </a:extLst>
              </a:tr>
              <a:tr h="235046">
                <a:tc gridSpan="2"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rtl="0" fontAlgn="ctr"/>
                      <a:r>
                        <a:rPr lang="en-US" sz="1400" b="1" i="0" u="none" strike="noStrike">
                          <a:solidFill>
                            <a:srgbClr val="FFFFFF"/>
                          </a:solidFill>
                          <a:effectLst/>
                          <a:latin typeface="Calibri" panose="020F0502020204030204" pitchFamily="34" charset="0"/>
                        </a:rPr>
                        <a:t>Kpcs</a:t>
                      </a:r>
                    </a:p>
                  </a:txBody>
                  <a:tcPr marL="9525" marR="9525" marT="9525" marB="0" anchor="ctr">
                    <a:lnL>
                      <a:noFill/>
                    </a:lnL>
                    <a:lnR>
                      <a:noFill/>
                    </a:lnR>
                    <a:lnT>
                      <a:noFill/>
                    </a:lnT>
                    <a:lnB w="12700" cap="flat" cmpd="sng" algn="ctr">
                      <a:solidFill>
                        <a:srgbClr val="5B9BD5"/>
                      </a:solidFill>
                      <a:prstDash val="solid"/>
                      <a:round/>
                      <a:headEnd type="none" w="med" len="med"/>
                      <a:tailEnd type="none" w="med" len="med"/>
                    </a:lnB>
                    <a:solidFill>
                      <a:srgbClr val="2F5597"/>
                    </a:solidFill>
                  </a:tcPr>
                </a:tc>
                <a:tc>
                  <a:txBody>
                    <a:bodyPr/>
                    <a:lstStyle/>
                    <a:p>
                      <a:pPr algn="ctr" rtl="0" fontAlgn="ctr"/>
                      <a:r>
                        <a:rPr lang="en-US" sz="1400" b="1" i="0" u="none" strike="noStrike">
                          <a:solidFill>
                            <a:srgbClr val="FFFFFF"/>
                          </a:solidFill>
                          <a:effectLst/>
                          <a:latin typeface="Calibri" panose="020F0502020204030204" pitchFamily="34" charset="0"/>
                        </a:rPr>
                        <a:t>Kpcs</a:t>
                      </a:r>
                    </a:p>
                  </a:txBody>
                  <a:tcPr marL="9525" marR="9525" marT="9525" marB="0" anchor="ctr">
                    <a:lnL>
                      <a:noFill/>
                    </a:lnL>
                    <a:lnR w="12700" cap="flat" cmpd="sng" algn="ctr">
                      <a:solidFill>
                        <a:srgbClr val="5B9BD5"/>
                      </a:solidFill>
                      <a:prstDash val="solid"/>
                      <a:round/>
                      <a:headEnd type="none" w="med" len="med"/>
                      <a:tailEnd type="none" w="med" len="med"/>
                    </a:lnR>
                    <a:lnT>
                      <a:noFill/>
                    </a:lnT>
                    <a:lnB w="12700" cap="flat" cmpd="sng" algn="ctr">
                      <a:solidFill>
                        <a:srgbClr val="5B9BD5"/>
                      </a:solidFill>
                      <a:prstDash val="solid"/>
                      <a:round/>
                      <a:headEnd type="none" w="med" len="med"/>
                      <a:tailEnd type="none" w="med" len="med"/>
                    </a:lnB>
                    <a:solidFill>
                      <a:srgbClr val="2F5597"/>
                    </a:solidFill>
                  </a:tcPr>
                </a:tc>
                <a:extLst>
                  <a:ext uri="{0D108BD9-81ED-4DB2-BD59-A6C34878D82A}">
                    <a16:rowId xmlns:a16="http://schemas.microsoft.com/office/drawing/2014/main" val="2647160895"/>
                  </a:ext>
                </a:extLst>
              </a:tr>
              <a:tr h="316629">
                <a:tc>
                  <a:txBody>
                    <a:bodyPr/>
                    <a:lstStyle/>
                    <a:p>
                      <a:pPr algn="l" rtl="0" fontAlgn="ctr"/>
                      <a:r>
                        <a:rPr lang="en-US" sz="1400" b="0" i="0" u="none" strike="noStrike" dirty="0">
                          <a:solidFill>
                            <a:srgbClr val="000000"/>
                          </a:solidFill>
                          <a:effectLst/>
                          <a:latin typeface="Calibri" panose="020F0502020204030204" pitchFamily="34" charset="0"/>
                        </a:rPr>
                        <a:t>SMT </a:t>
                      </a:r>
                    </a:p>
                  </a:txBody>
                  <a:tcPr marL="9525" marR="9525" marT="9525" marB="0" anchor="ctr">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a:noFill/>
                    </a:lnB>
                    <a:solidFill>
                      <a:srgbClr val="FFFFFF"/>
                    </a:solidFill>
                  </a:tcPr>
                </a:tc>
                <a:tc>
                  <a:txBody>
                    <a:bodyPr/>
                    <a:lstStyle/>
                    <a:p>
                      <a:pPr algn="l" rtl="0" fontAlgn="ctr"/>
                      <a:r>
                        <a:rPr lang="en-US" sz="1400" b="0" i="0" u="none" strike="noStrike" dirty="0">
                          <a:solidFill>
                            <a:srgbClr val="000000"/>
                          </a:solidFill>
                          <a:effectLst/>
                          <a:latin typeface="Calibri" panose="020F0502020204030204" pitchFamily="34" charset="0"/>
                        </a:rPr>
                        <a:t>Bac Ninh</a:t>
                      </a:r>
                    </a:p>
                  </a:txBody>
                  <a:tcPr marL="9525" marR="9525" marT="9525" marB="0"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effectLst/>
                          <a:latin typeface="Calibri" panose="020F0502020204030204" pitchFamily="34" charset="0"/>
                        </a:rPr>
                        <a:t>48</a:t>
                      </a:r>
                    </a:p>
                  </a:txBody>
                  <a:tcPr marL="9525" marR="9525" marT="9525" marB="0"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effectLst/>
                          <a:latin typeface="Calibri" panose="020F0502020204030204" pitchFamily="34" charset="0"/>
                        </a:rPr>
                        <a:t>113</a:t>
                      </a:r>
                    </a:p>
                  </a:txBody>
                  <a:tcPr marL="9525" marR="9525" marT="9525" marB="0"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effectLst/>
                          <a:latin typeface="Calibri" panose="020F0502020204030204" pitchFamily="34" charset="0"/>
                        </a:rPr>
                        <a:t>3,000</a:t>
                      </a:r>
                    </a:p>
                  </a:txBody>
                  <a:tcPr marL="9525" marR="9525" marT="9525" marB="0" anchor="ctr">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2777473521"/>
                  </a:ext>
                </a:extLst>
              </a:tr>
              <a:tr h="316629">
                <a:tc>
                  <a:txBody>
                    <a:bodyPr/>
                    <a:lstStyle/>
                    <a:p>
                      <a:pPr algn="l" rtl="0" fontAlgn="ctr"/>
                      <a:r>
                        <a:rPr lang="en-US" sz="1400" b="0" i="0" u="none" strike="noStrike" dirty="0">
                          <a:solidFill>
                            <a:srgbClr val="000000"/>
                          </a:solidFill>
                          <a:effectLst/>
                          <a:latin typeface="Calibri" panose="020F0502020204030204" pitchFamily="34" charset="0"/>
                        </a:rPr>
                        <a:t>Capacity</a:t>
                      </a:r>
                    </a:p>
                  </a:txBody>
                  <a:tcPr marL="9525" marR="9525" marT="9525" marB="0" anchor="ctr">
                    <a:lnL w="12700" cap="flat" cmpd="sng" algn="ctr">
                      <a:solidFill>
                        <a:srgbClr val="5B9BD5"/>
                      </a:solidFill>
                      <a:prstDash val="solid"/>
                      <a:round/>
                      <a:headEnd type="none" w="med" len="med"/>
                      <a:tailEnd type="none" w="med" len="med"/>
                    </a:lnL>
                    <a:lnR>
                      <a:noFill/>
                    </a:lnR>
                    <a:lnT>
                      <a:noFill/>
                    </a:lnT>
                    <a:lnB w="12700" cap="flat" cmpd="sng" algn="ctr">
                      <a:solidFill>
                        <a:srgbClr val="5B9BD5"/>
                      </a:solidFill>
                      <a:prstDash val="solid"/>
                      <a:round/>
                      <a:headEnd type="none" w="med" len="med"/>
                      <a:tailEnd type="none" w="med" len="med"/>
                    </a:lnB>
                    <a:solidFill>
                      <a:srgbClr val="FFFFFF"/>
                    </a:solidFill>
                  </a:tcPr>
                </a:tc>
                <a:tc>
                  <a:txBody>
                    <a:bodyPr/>
                    <a:lstStyle/>
                    <a:p>
                      <a:pPr algn="l" rtl="0" fontAlgn="ctr"/>
                      <a:r>
                        <a:rPr lang="en-US" sz="1400" b="0" i="0" u="none" strike="noStrike" dirty="0">
                          <a:solidFill>
                            <a:srgbClr val="000000"/>
                          </a:solidFill>
                          <a:effectLst/>
                          <a:latin typeface="Calibri" panose="020F0502020204030204" pitchFamily="34" charset="0"/>
                        </a:rPr>
                        <a:t>Bac Giang</a:t>
                      </a:r>
                    </a:p>
                  </a:txBody>
                  <a:tcPr marL="9525" marR="9525" marT="9525" marB="0"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effectLst/>
                          <a:latin typeface="Calibri" panose="020F0502020204030204" pitchFamily="34" charset="0"/>
                        </a:rPr>
                        <a:t>108</a:t>
                      </a:r>
                    </a:p>
                  </a:txBody>
                  <a:tcPr marL="9525" marR="9525" marT="9525" marB="0"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rtl="0" fontAlgn="ctr"/>
                      <a:r>
                        <a:rPr lang="en-US" sz="1400" b="0" i="0" u="none" strike="noStrike">
                          <a:solidFill>
                            <a:srgbClr val="000000"/>
                          </a:solidFill>
                          <a:effectLst/>
                          <a:latin typeface="Calibri" panose="020F0502020204030204" pitchFamily="34" charset="0"/>
                        </a:rPr>
                        <a:t>310</a:t>
                      </a:r>
                    </a:p>
                  </a:txBody>
                  <a:tcPr marL="9525" marR="9525" marT="9525" marB="0"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ctr" rtl="0" fontAlgn="ctr"/>
                      <a:r>
                        <a:rPr lang="en-US" sz="1400" b="0" i="0" u="none" strike="noStrike" dirty="0">
                          <a:solidFill>
                            <a:srgbClr val="000000"/>
                          </a:solidFill>
                          <a:effectLst/>
                          <a:latin typeface="Calibri" panose="020F0502020204030204" pitchFamily="34" charset="0"/>
                        </a:rPr>
                        <a:t>8,400</a:t>
                      </a:r>
                    </a:p>
                  </a:txBody>
                  <a:tcPr marL="9525" marR="9525" marT="9525" marB="0" anchor="ctr">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extLst>
                  <a:ext uri="{0D108BD9-81ED-4DB2-BD59-A6C34878D82A}">
                    <a16:rowId xmlns:a16="http://schemas.microsoft.com/office/drawing/2014/main" val="998148640"/>
                  </a:ext>
                </a:extLst>
              </a:tr>
              <a:tr h="278310">
                <a:tc>
                  <a:txBody>
                    <a:bodyPr/>
                    <a:lstStyle/>
                    <a:p>
                      <a:pPr algn="l" fontAlgn="t"/>
                      <a:r>
                        <a:rPr lang="en-US" sz="1400" b="0" i="0" u="none" strike="noStrike" dirty="0">
                          <a:solidFill>
                            <a:srgbClr val="000000"/>
                          </a:solidFill>
                          <a:effectLst/>
                          <a:latin typeface="Calibri" panose="020F0502020204030204" pitchFamily="34" charset="0"/>
                        </a:rPr>
                        <a:t> </a:t>
                      </a:r>
                    </a:p>
                  </a:txBody>
                  <a:tcPr marL="9525" marR="9525" marT="9525" marB="0">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FFFFFF"/>
                    </a:solidFill>
                  </a:tcPr>
                </a:tc>
                <a:tc>
                  <a:txBody>
                    <a:bodyPr/>
                    <a:lstStyle/>
                    <a:p>
                      <a:pPr algn="l" rtl="0" fontAlgn="ctr"/>
                      <a:r>
                        <a:rPr lang="en-US" sz="1400" b="0" i="0" u="none" strike="noStrike" dirty="0">
                          <a:solidFill>
                            <a:srgbClr val="000000"/>
                          </a:solidFill>
                          <a:effectLst/>
                          <a:latin typeface="Calibri" panose="020F0502020204030204" pitchFamily="34" charset="0"/>
                        </a:rPr>
                        <a:t>Total</a:t>
                      </a:r>
                    </a:p>
                  </a:txBody>
                  <a:tcPr marL="9525" marR="9525" marT="9525" marB="0"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EAEFF7"/>
                    </a:solidFill>
                  </a:tcPr>
                </a:tc>
                <a:tc>
                  <a:txBody>
                    <a:bodyPr/>
                    <a:lstStyle/>
                    <a:p>
                      <a:pPr algn="ctr" fontAlgn="ctr"/>
                      <a:r>
                        <a:rPr lang="en-US" sz="1400" b="0" i="0" u="none" strike="noStrike">
                          <a:solidFill>
                            <a:srgbClr val="000000"/>
                          </a:solidFill>
                          <a:effectLst/>
                          <a:latin typeface="Calibri" panose="020F0502020204030204" pitchFamily="34" charset="0"/>
                        </a:rPr>
                        <a:t>156</a:t>
                      </a:r>
                    </a:p>
                  </a:txBody>
                  <a:tcPr marL="9525" marR="9525" marT="9525" marB="0"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EAEFF7"/>
                    </a:solidFill>
                  </a:tcPr>
                </a:tc>
                <a:tc>
                  <a:txBody>
                    <a:bodyPr/>
                    <a:lstStyle/>
                    <a:p>
                      <a:pPr algn="ctr" fontAlgn="ctr"/>
                      <a:r>
                        <a:rPr lang="en-US" sz="1400" b="0" i="0" u="none" strike="noStrike">
                          <a:solidFill>
                            <a:srgbClr val="000000"/>
                          </a:solidFill>
                          <a:effectLst/>
                          <a:latin typeface="Calibri" panose="020F0502020204030204" pitchFamily="34" charset="0"/>
                        </a:rPr>
                        <a:t>423</a:t>
                      </a:r>
                    </a:p>
                  </a:txBody>
                  <a:tcPr marL="9525" marR="9525" marT="9525" marB="0"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EAEFF7"/>
                    </a:solidFill>
                  </a:tcPr>
                </a:tc>
                <a:tc>
                  <a:txBody>
                    <a:bodyPr/>
                    <a:lstStyle/>
                    <a:p>
                      <a:pPr algn="ctr" fontAlgn="ctr"/>
                      <a:r>
                        <a:rPr lang="en-US" sz="1400" b="0" i="0" u="none" strike="noStrike" dirty="0">
                          <a:solidFill>
                            <a:srgbClr val="000000"/>
                          </a:solidFill>
                          <a:effectLst/>
                          <a:latin typeface="Calibri" panose="020F0502020204030204" pitchFamily="34" charset="0"/>
                        </a:rPr>
                        <a:t> 11,400 </a:t>
                      </a:r>
                    </a:p>
                  </a:txBody>
                  <a:tcPr marL="9525" marR="9525" marT="9525" marB="0" anchor="ctr">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EAEFF7"/>
                    </a:solidFill>
                  </a:tcPr>
                </a:tc>
                <a:extLst>
                  <a:ext uri="{0D108BD9-81ED-4DB2-BD59-A6C34878D82A}">
                    <a16:rowId xmlns:a16="http://schemas.microsoft.com/office/drawing/2014/main" val="2641933220"/>
                  </a:ext>
                </a:extLst>
              </a:tr>
            </a:tbl>
          </a:graphicData>
        </a:graphic>
      </p:graphicFrame>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3157866" y="903548"/>
            <a:ext cx="1257707" cy="1506629"/>
          </a:xfrm>
          <a:prstGeom prst="rect">
            <a:avLst/>
          </a:prstGeom>
        </p:spPr>
      </p:pic>
    </p:spTree>
    <p:extLst>
      <p:ext uri="{BB962C8B-B14F-4D97-AF65-F5344CB8AC3E}">
        <p14:creationId xmlns:p14="http://schemas.microsoft.com/office/powerpoint/2010/main" val="18358509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標題 22">
            <a:extLst>
              <a:ext uri="{FF2B5EF4-FFF2-40B4-BE49-F238E27FC236}">
                <a16:creationId xmlns:a16="http://schemas.microsoft.com/office/drawing/2014/main" id="{2FECAB00-F8AD-4745-8CEA-3E2B6EE8E961}"/>
              </a:ext>
            </a:extLst>
          </p:cNvPr>
          <p:cNvSpPr txBox="1">
            <a:spLocks noChangeArrowheads="1"/>
          </p:cNvSpPr>
          <p:nvPr/>
        </p:nvSpPr>
        <p:spPr bwMode="auto">
          <a:xfrm>
            <a:off x="129658" y="5703"/>
            <a:ext cx="10385133" cy="63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CN"/>
            </a:defPPr>
            <a:lvl1pPr defTabSz="912813">
              <a:lnSpc>
                <a:spcPct val="90000"/>
              </a:lnSpc>
              <a:spcBef>
                <a:spcPct val="0"/>
              </a:spcBef>
              <a:buFontTx/>
              <a:buNone/>
              <a:defRPr sz="3000" b="1">
                <a:solidFill>
                  <a:prstClr val="white"/>
                </a:solidFill>
                <a:latin typeface="Tahoma" pitchFamily="34" charset="0"/>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pPr indent="-342900">
              <a:defRPr/>
            </a:pPr>
            <a:r>
              <a:rPr lang="en-US" altLang="zh-CN" dirty="0">
                <a:latin typeface="Calibri Light (Headings)"/>
                <a:ea typeface="微軟正黑體" pitchFamily="34" charset="-120"/>
              </a:rPr>
              <a:t>Fii VN SMT Capability - Progress</a:t>
            </a:r>
          </a:p>
        </p:txBody>
      </p:sp>
      <p:sp>
        <p:nvSpPr>
          <p:cNvPr id="3" name="Rectangle 2"/>
          <p:cNvSpPr/>
          <p:nvPr/>
        </p:nvSpPr>
        <p:spPr>
          <a:xfrm>
            <a:off x="129658" y="749308"/>
            <a:ext cx="6096000" cy="1034129"/>
          </a:xfrm>
          <a:prstGeom prst="rect">
            <a:avLst/>
          </a:prstGeom>
        </p:spPr>
        <p:txBody>
          <a:bodyPr>
            <a:spAutoFit/>
          </a:bodyPr>
          <a:lstStyle/>
          <a:p>
            <a:pPr marL="234945" lvl="0" indent="-234945" defTabSz="1219170" eaLnBrk="0" fontAlgn="base" hangingPunct="0">
              <a:spcBef>
                <a:spcPct val="20000"/>
              </a:spcBef>
              <a:spcAft>
                <a:spcPct val="0"/>
              </a:spcAft>
              <a:buFont typeface="Arial" charset="0"/>
              <a:buChar char="•"/>
              <a:defRPr/>
            </a:pPr>
            <a:r>
              <a:rPr lang="en-US" altLang="zh-TW" dirty="0">
                <a:solidFill>
                  <a:schemeClr val="bg1"/>
                </a:solidFill>
              </a:rPr>
              <a:t>Chip mount experience (High speed): </a:t>
            </a:r>
            <a:r>
              <a:rPr lang="en-US" altLang="zh-TW" u="sng" dirty="0">
                <a:solidFill>
                  <a:srgbClr val="FFFF00"/>
                </a:solidFill>
              </a:rPr>
              <a:t>Accuracy +/- 0.04mm</a:t>
            </a:r>
          </a:p>
          <a:p>
            <a:pPr marL="234945" lvl="0" indent="-234945" defTabSz="1219170" eaLnBrk="0" fontAlgn="base" hangingPunct="0">
              <a:spcBef>
                <a:spcPct val="20000"/>
              </a:spcBef>
              <a:spcAft>
                <a:spcPct val="0"/>
              </a:spcAft>
              <a:buFont typeface="Arial" charset="0"/>
              <a:buChar char="•"/>
              <a:defRPr/>
            </a:pPr>
            <a:r>
              <a:rPr lang="en-US" altLang="zh-TW" dirty="0">
                <a:solidFill>
                  <a:schemeClr val="bg1"/>
                </a:solidFill>
              </a:rPr>
              <a:t>IC mount experience (Universal): </a:t>
            </a:r>
            <a:r>
              <a:rPr lang="en-US" altLang="zh-TW" u="sng" dirty="0">
                <a:solidFill>
                  <a:srgbClr val="FFFF00"/>
                </a:solidFill>
              </a:rPr>
              <a:t>Accuracy +/- 0.03mm</a:t>
            </a:r>
          </a:p>
          <a:p>
            <a:pPr marL="234945" lvl="0" indent="-234945" defTabSz="1219170" eaLnBrk="0" fontAlgn="base" hangingPunct="0">
              <a:spcBef>
                <a:spcPct val="20000"/>
              </a:spcBef>
              <a:spcAft>
                <a:spcPct val="0"/>
              </a:spcAft>
              <a:buFont typeface="Arial" charset="0"/>
              <a:buChar char="•"/>
              <a:defRPr/>
            </a:pPr>
            <a:r>
              <a:rPr lang="en-US" altLang="zh-TW" dirty="0">
                <a:solidFill>
                  <a:schemeClr val="bg1"/>
                </a:solidFill>
              </a:rPr>
              <a:t>PCBA experience as below record:</a:t>
            </a:r>
          </a:p>
        </p:txBody>
      </p:sp>
      <p:sp>
        <p:nvSpPr>
          <p:cNvPr id="52" name="Text Box 21"/>
          <p:cNvSpPr txBox="1">
            <a:spLocks noChangeArrowheads="1"/>
          </p:cNvSpPr>
          <p:nvPr/>
        </p:nvSpPr>
        <p:spPr bwMode="auto">
          <a:xfrm>
            <a:off x="286112" y="2621384"/>
            <a:ext cx="2041451" cy="1182131"/>
          </a:xfrm>
          <a:prstGeom prst="rect">
            <a:avLst/>
          </a:prstGeom>
          <a:noFill/>
          <a:ln w="9525">
            <a:noFill/>
            <a:miter lim="800000"/>
            <a:headEnd/>
            <a:tailEnd/>
          </a:ln>
        </p:spPr>
        <p:txBody>
          <a:bodyPr wrap="square" lIns="103897" tIns="51949" rIns="103897" bIns="51949">
            <a:spAutoFit/>
          </a:bodyPr>
          <a:lstStyle/>
          <a:p>
            <a:pPr fontAlgn="ctr"/>
            <a:r>
              <a:rPr lang="en-US" altLang="zh-CN" sz="1400" dirty="0" smtClean="0">
                <a:solidFill>
                  <a:schemeClr val="bg1"/>
                </a:solidFill>
                <a:ea typeface="新細明體" pitchFamily="18" charset="-120"/>
              </a:rPr>
              <a:t>PCB </a:t>
            </a:r>
            <a:r>
              <a:rPr lang="zh-CN" altLang="zh-CN" sz="1400" dirty="0">
                <a:solidFill>
                  <a:schemeClr val="bg1"/>
                </a:solidFill>
                <a:ea typeface="新細明體" pitchFamily="18" charset="-120"/>
              </a:rPr>
              <a:t>thickness</a:t>
            </a:r>
            <a:r>
              <a:rPr lang="en-US" altLang="zh-CN" sz="1400" dirty="0">
                <a:solidFill>
                  <a:schemeClr val="bg1"/>
                </a:solidFill>
                <a:ea typeface="新細明體" pitchFamily="18" charset="-120"/>
              </a:rPr>
              <a:t>: </a:t>
            </a:r>
            <a:r>
              <a:rPr lang="en-US" altLang="zh-CN" sz="1400" dirty="0" smtClean="0">
                <a:solidFill>
                  <a:schemeClr val="accent2"/>
                </a:solidFill>
                <a:ea typeface="新細明體" pitchFamily="18" charset="-120"/>
              </a:rPr>
              <a:t>0.3-1.0mm</a:t>
            </a:r>
            <a:endParaRPr lang="en-US" altLang="zh-CN" sz="1400" dirty="0">
              <a:solidFill>
                <a:schemeClr val="accent2"/>
              </a:solidFill>
              <a:ea typeface="新細明體" pitchFamily="18" charset="-120"/>
            </a:endParaRPr>
          </a:p>
          <a:p>
            <a:pPr fontAlgn="ctr"/>
            <a:r>
              <a:rPr lang="en-US" altLang="zh-CN" sz="1400" dirty="0">
                <a:solidFill>
                  <a:schemeClr val="bg1"/>
                </a:solidFill>
                <a:ea typeface="新細明體" pitchFamily="18" charset="-120"/>
              </a:rPr>
              <a:t>Chip  Size: </a:t>
            </a:r>
            <a:r>
              <a:rPr lang="en-US" altLang="zh-CN" sz="1400" dirty="0" smtClean="0">
                <a:solidFill>
                  <a:schemeClr val="bg1"/>
                </a:solidFill>
                <a:ea typeface="新細明體" pitchFamily="18" charset="-120"/>
              </a:rPr>
              <a:t>0201</a:t>
            </a:r>
            <a:endParaRPr lang="en-US" altLang="zh-CN" sz="1400" dirty="0">
              <a:solidFill>
                <a:schemeClr val="bg1"/>
              </a:solidFill>
              <a:ea typeface="新細明體" pitchFamily="18" charset="-120"/>
            </a:endParaRPr>
          </a:p>
          <a:p>
            <a:pPr fontAlgn="ctr"/>
            <a:r>
              <a:rPr lang="en-US" altLang="zh-CN" sz="1400" dirty="0" smtClean="0">
                <a:solidFill>
                  <a:schemeClr val="bg1"/>
                </a:solidFill>
                <a:ea typeface="新細明體" pitchFamily="18" charset="-120"/>
              </a:rPr>
              <a:t>CSP</a:t>
            </a:r>
            <a:r>
              <a:rPr lang="en-US" altLang="zh-CN" sz="1400" dirty="0">
                <a:solidFill>
                  <a:schemeClr val="bg1"/>
                </a:solidFill>
                <a:ea typeface="新細明體" pitchFamily="18" charset="-120"/>
              </a:rPr>
              <a:t>: </a:t>
            </a:r>
            <a:r>
              <a:rPr lang="en-US" altLang="zh-CN" sz="1400" dirty="0" smtClean="0">
                <a:solidFill>
                  <a:schemeClr val="bg1"/>
                </a:solidFill>
                <a:ea typeface="新細明體" pitchFamily="18" charset="-120"/>
              </a:rPr>
              <a:t>0.4pitch</a:t>
            </a:r>
            <a:endParaRPr lang="en-US" altLang="zh-CN" sz="1400" dirty="0">
              <a:solidFill>
                <a:schemeClr val="bg1"/>
              </a:solidFill>
              <a:ea typeface="新細明體" pitchFamily="18" charset="-120"/>
            </a:endParaRPr>
          </a:p>
          <a:p>
            <a:pPr fontAlgn="ctr"/>
            <a:r>
              <a:rPr lang="en-US" altLang="zh-CN" sz="1400" dirty="0" smtClean="0">
                <a:solidFill>
                  <a:schemeClr val="bg1"/>
                </a:solidFill>
                <a:ea typeface="新細明體" pitchFamily="18" charset="-120"/>
              </a:rPr>
              <a:t>Size: 95*11mm</a:t>
            </a:r>
            <a:endParaRPr lang="zh-CN" altLang="en-US" sz="1400" dirty="0">
              <a:solidFill>
                <a:schemeClr val="bg1"/>
              </a:solidFill>
              <a:ea typeface="新細明體" pitchFamily="18" charset="-120"/>
            </a:endParaRPr>
          </a:p>
        </p:txBody>
      </p:sp>
      <p:pic>
        <p:nvPicPr>
          <p:cNvPr id="53" name="Picture 20"/>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497"/>
          <a:stretch/>
        </p:blipFill>
        <p:spPr bwMode="auto">
          <a:xfrm>
            <a:off x="4109627" y="3700757"/>
            <a:ext cx="1132358" cy="2658100"/>
          </a:xfrm>
          <a:prstGeom prst="rect">
            <a:avLst/>
          </a:prstGeom>
          <a:noFill/>
          <a:ln w="9525">
            <a:noFill/>
            <a:miter lim="800000"/>
            <a:headEnd/>
            <a:tailEnd/>
          </a:ln>
        </p:spPr>
      </p:pic>
      <p:pic>
        <p:nvPicPr>
          <p:cNvPr id="54" name="Picture 10" descr="pcb.PNG"/>
          <p:cNvPicPr>
            <a:picLocks noChangeAspect="1"/>
          </p:cNvPicPr>
          <p:nvPr/>
        </p:nvPicPr>
        <p:blipFill rotWithShape="1">
          <a:blip r:embed="rId3" cstate="print">
            <a:lum bright="10000"/>
            <a:extLst>
              <a:ext uri="{28A0092B-C50C-407E-A947-70E740481C1C}">
                <a14:useLocalDpi xmlns:a14="http://schemas.microsoft.com/office/drawing/2010/main" val="0"/>
              </a:ext>
            </a:extLst>
          </a:blip>
          <a:srcRect/>
          <a:stretch/>
        </p:blipFill>
        <p:spPr>
          <a:xfrm>
            <a:off x="6040890" y="3165582"/>
            <a:ext cx="1327347" cy="1500739"/>
          </a:xfrm>
          <a:prstGeom prst="rect">
            <a:avLst/>
          </a:prstGeom>
        </p:spPr>
      </p:pic>
      <p:sp>
        <p:nvSpPr>
          <p:cNvPr id="55" name="TextBox 1"/>
          <p:cNvSpPr txBox="1"/>
          <p:nvPr/>
        </p:nvSpPr>
        <p:spPr>
          <a:xfrm>
            <a:off x="5888553" y="1958719"/>
            <a:ext cx="2071683" cy="966687"/>
          </a:xfrm>
          <a:prstGeom prst="rect">
            <a:avLst/>
          </a:prstGeom>
          <a:noFill/>
          <a:ln w="9525">
            <a:noFill/>
            <a:miter lim="800000"/>
            <a:headEnd/>
            <a:tailEnd/>
          </a:ln>
        </p:spPr>
        <p:txBody>
          <a:bodyPr wrap="square" lIns="103897" tIns="51949" rIns="103897" bIns="51949">
            <a:spAutoFit/>
          </a:bodyPr>
          <a:lstStyle>
            <a:defPPr>
              <a:defRPr lang="zh-TW"/>
            </a:defPPr>
            <a:lvl1pPr fontAlgn="ctr">
              <a:defRPr sz="1200" b="1">
                <a:solidFill>
                  <a:srgbClr val="000000"/>
                </a:solidFill>
                <a:ea typeface="新細明體" pitchFamily="18" charset="-120"/>
              </a:defRPr>
            </a:lvl1pPr>
          </a:lstStyle>
          <a:p>
            <a:r>
              <a:rPr lang="en-US" sz="1400" b="0" dirty="0" smtClean="0">
                <a:solidFill>
                  <a:schemeClr val="bg1"/>
                </a:solidFill>
              </a:rPr>
              <a:t>PCB thickness:1.0-2.0mm</a:t>
            </a:r>
            <a:endParaRPr lang="en-US" sz="1400" b="0" dirty="0">
              <a:solidFill>
                <a:schemeClr val="bg1"/>
              </a:solidFill>
            </a:endParaRPr>
          </a:p>
          <a:p>
            <a:r>
              <a:rPr lang="en-US" sz="1400" b="0" dirty="0">
                <a:solidFill>
                  <a:schemeClr val="bg1"/>
                </a:solidFill>
              </a:rPr>
              <a:t>Chip size:0201</a:t>
            </a:r>
          </a:p>
          <a:p>
            <a:r>
              <a:rPr lang="en-US" sz="1400" b="0" dirty="0">
                <a:solidFill>
                  <a:schemeClr val="bg1"/>
                </a:solidFill>
              </a:rPr>
              <a:t>CSP </a:t>
            </a:r>
            <a:r>
              <a:rPr lang="en-US" sz="1400" b="0" dirty="0" smtClean="0">
                <a:solidFill>
                  <a:schemeClr val="bg1"/>
                </a:solidFill>
              </a:rPr>
              <a:t>Pitch:0.4pitch</a:t>
            </a:r>
            <a:endParaRPr lang="en-US" sz="1400" b="0" dirty="0">
              <a:solidFill>
                <a:schemeClr val="bg1"/>
              </a:solidFill>
            </a:endParaRPr>
          </a:p>
          <a:p>
            <a:r>
              <a:rPr lang="en-US" sz="1400" b="0" dirty="0" smtClean="0">
                <a:solidFill>
                  <a:schemeClr val="bg1"/>
                </a:solidFill>
              </a:rPr>
              <a:t>Size: 127*124mm</a:t>
            </a:r>
            <a:endParaRPr lang="en-US" sz="1400" b="0" dirty="0">
              <a:solidFill>
                <a:schemeClr val="bg1"/>
              </a:solidFill>
            </a:endParaRPr>
          </a:p>
        </p:txBody>
      </p:sp>
      <p:pic>
        <p:nvPicPr>
          <p:cNvPr id="56" name="Picture 7"/>
          <p:cNvPicPr>
            <a:picLocks noChangeAspect="1"/>
          </p:cNvPicPr>
          <p:nvPr/>
        </p:nvPicPr>
        <p:blipFill>
          <a:blip r:embed="rId4" cstate="print">
            <a:lum bright="10000"/>
            <a:extLst>
              <a:ext uri="{28A0092B-C50C-407E-A947-70E740481C1C}">
                <a14:useLocalDpi xmlns:a14="http://schemas.microsoft.com/office/drawing/2010/main" val="0"/>
              </a:ext>
            </a:extLst>
          </a:blip>
          <a:stretch>
            <a:fillRect/>
          </a:stretch>
        </p:blipFill>
        <p:spPr>
          <a:xfrm rot="5400000">
            <a:off x="5931815" y="4922438"/>
            <a:ext cx="1545495" cy="1327344"/>
          </a:xfrm>
          <a:prstGeom prst="rect">
            <a:avLst/>
          </a:prstGeom>
        </p:spPr>
      </p:pic>
      <p:pic>
        <p:nvPicPr>
          <p:cNvPr id="57"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rot="5400000">
            <a:off x="-363293" y="4634620"/>
            <a:ext cx="2456462" cy="992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Text Box 21"/>
          <p:cNvSpPr txBox="1">
            <a:spLocks noChangeArrowheads="1"/>
          </p:cNvSpPr>
          <p:nvPr/>
        </p:nvSpPr>
        <p:spPr bwMode="auto">
          <a:xfrm>
            <a:off x="4030926" y="2246521"/>
            <a:ext cx="1884965" cy="1182131"/>
          </a:xfrm>
          <a:prstGeom prst="rect">
            <a:avLst/>
          </a:prstGeom>
          <a:noFill/>
          <a:ln w="9525">
            <a:noFill/>
            <a:miter lim="800000"/>
            <a:headEnd/>
            <a:tailEnd/>
          </a:ln>
        </p:spPr>
        <p:txBody>
          <a:bodyPr wrap="square" lIns="103897" tIns="51949" rIns="103897" bIns="51949">
            <a:spAutoFit/>
          </a:bodyPr>
          <a:lstStyle/>
          <a:p>
            <a:pPr fontAlgn="ctr"/>
            <a:r>
              <a:rPr lang="en-US" altLang="zh-CN" sz="1400" dirty="0" smtClean="0">
                <a:solidFill>
                  <a:schemeClr val="bg1"/>
                </a:solidFill>
                <a:ea typeface="新細明體" pitchFamily="18" charset="-120"/>
              </a:rPr>
              <a:t>PCB </a:t>
            </a:r>
            <a:r>
              <a:rPr lang="zh-CN" altLang="zh-CN" sz="1400" dirty="0">
                <a:solidFill>
                  <a:schemeClr val="bg1"/>
                </a:solidFill>
                <a:ea typeface="新細明體" pitchFamily="18" charset="-120"/>
              </a:rPr>
              <a:t>thickness</a:t>
            </a:r>
            <a:r>
              <a:rPr lang="en-US" altLang="zh-CN" sz="1400" dirty="0">
                <a:solidFill>
                  <a:schemeClr val="bg1"/>
                </a:solidFill>
                <a:ea typeface="新細明體" pitchFamily="18" charset="-120"/>
              </a:rPr>
              <a:t>: </a:t>
            </a:r>
            <a:r>
              <a:rPr lang="en-US" altLang="zh-CN" sz="1400" dirty="0" smtClean="0">
                <a:solidFill>
                  <a:schemeClr val="bg1"/>
                </a:solidFill>
                <a:ea typeface="新細明體" pitchFamily="18" charset="-120"/>
              </a:rPr>
              <a:t>1.2-1.6mm</a:t>
            </a:r>
            <a:endParaRPr lang="en-US" altLang="zh-CN" sz="1400" dirty="0">
              <a:solidFill>
                <a:schemeClr val="bg1"/>
              </a:solidFill>
              <a:ea typeface="新細明體" pitchFamily="18" charset="-120"/>
            </a:endParaRPr>
          </a:p>
          <a:p>
            <a:pPr fontAlgn="ctr"/>
            <a:r>
              <a:rPr lang="en-US" altLang="zh-CN" sz="1400" dirty="0">
                <a:solidFill>
                  <a:schemeClr val="bg1"/>
                </a:solidFill>
                <a:ea typeface="新細明體" pitchFamily="18" charset="-120"/>
              </a:rPr>
              <a:t>Chip  Size: </a:t>
            </a:r>
            <a:r>
              <a:rPr lang="en-US" altLang="zh-CN" sz="1400" dirty="0" smtClean="0">
                <a:solidFill>
                  <a:schemeClr val="bg1"/>
                </a:solidFill>
                <a:ea typeface="新細明體" pitchFamily="18" charset="-120"/>
              </a:rPr>
              <a:t>0201</a:t>
            </a:r>
            <a:endParaRPr lang="en-US" altLang="zh-CN" sz="1400" dirty="0">
              <a:solidFill>
                <a:schemeClr val="bg1"/>
              </a:solidFill>
              <a:ea typeface="新細明體" pitchFamily="18" charset="-120"/>
            </a:endParaRPr>
          </a:p>
          <a:p>
            <a:pPr fontAlgn="ctr"/>
            <a:r>
              <a:rPr lang="en-US" altLang="zh-CN" sz="1400" dirty="0">
                <a:solidFill>
                  <a:schemeClr val="bg1"/>
                </a:solidFill>
                <a:ea typeface="新細明體" pitchFamily="18" charset="-120"/>
              </a:rPr>
              <a:t>WLCSP: </a:t>
            </a:r>
            <a:r>
              <a:rPr lang="en-US" altLang="zh-CN" sz="1400" dirty="0">
                <a:solidFill>
                  <a:schemeClr val="accent2"/>
                </a:solidFill>
                <a:ea typeface="新細明體" pitchFamily="18" charset="-120"/>
              </a:rPr>
              <a:t>0.3pitch</a:t>
            </a:r>
          </a:p>
          <a:p>
            <a:pPr fontAlgn="ctr"/>
            <a:r>
              <a:rPr lang="en-US" altLang="zh-CN" sz="1400" dirty="0" smtClean="0">
                <a:solidFill>
                  <a:schemeClr val="bg1"/>
                </a:solidFill>
                <a:ea typeface="新細明體" pitchFamily="18" charset="-120"/>
              </a:rPr>
              <a:t>Size:91*30mm</a:t>
            </a:r>
          </a:p>
        </p:txBody>
      </p:sp>
      <p:pic>
        <p:nvPicPr>
          <p:cNvPr id="59" name="Picture 2"/>
          <p:cNvPicPr>
            <a:picLocks noChangeAspect="1" noChangeArrowheads="1"/>
          </p:cNvPicPr>
          <p:nvPr/>
        </p:nvPicPr>
        <p:blipFill rotWithShape="1">
          <a:blip r:embed="rId6" cstate="print">
            <a:lum bright="10000"/>
            <a:extLst>
              <a:ext uri="{28A0092B-C50C-407E-A947-70E740481C1C}">
                <a14:useLocalDpi xmlns:a14="http://schemas.microsoft.com/office/drawing/2010/main" val="0"/>
              </a:ext>
            </a:extLst>
          </a:blip>
          <a:srcRect/>
          <a:stretch/>
        </p:blipFill>
        <p:spPr bwMode="auto">
          <a:xfrm>
            <a:off x="2200889" y="5142317"/>
            <a:ext cx="1280771" cy="1216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3"/>
          <p:cNvPicPr>
            <a:picLocks noChangeAspect="1" noChangeArrowheads="1"/>
          </p:cNvPicPr>
          <p:nvPr/>
        </p:nvPicPr>
        <p:blipFill rotWithShape="1">
          <a:blip r:embed="rId7" cstate="print">
            <a:lum bright="10000"/>
            <a:extLst>
              <a:ext uri="{28A0092B-C50C-407E-A947-70E740481C1C}">
                <a14:useLocalDpi xmlns:a14="http://schemas.microsoft.com/office/drawing/2010/main" val="0"/>
              </a:ext>
            </a:extLst>
          </a:blip>
          <a:srcRect/>
          <a:stretch/>
        </p:blipFill>
        <p:spPr bwMode="auto">
          <a:xfrm>
            <a:off x="2212493" y="3697406"/>
            <a:ext cx="1280771" cy="1180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Text Box 21"/>
          <p:cNvSpPr txBox="1">
            <a:spLocks noChangeArrowheads="1"/>
          </p:cNvSpPr>
          <p:nvPr/>
        </p:nvSpPr>
        <p:spPr bwMode="auto">
          <a:xfrm>
            <a:off x="2027830" y="2403740"/>
            <a:ext cx="2017698" cy="1182131"/>
          </a:xfrm>
          <a:prstGeom prst="rect">
            <a:avLst/>
          </a:prstGeom>
          <a:noFill/>
          <a:ln w="9525">
            <a:noFill/>
            <a:miter lim="800000"/>
            <a:headEnd/>
            <a:tailEnd/>
          </a:ln>
        </p:spPr>
        <p:txBody>
          <a:bodyPr wrap="square" lIns="103897" tIns="51949" rIns="103897" bIns="51949">
            <a:spAutoFit/>
          </a:bodyPr>
          <a:lstStyle/>
          <a:p>
            <a:pPr fontAlgn="ctr"/>
            <a:r>
              <a:rPr lang="en-US" altLang="zh-CN" sz="1400" dirty="0" smtClean="0">
                <a:solidFill>
                  <a:schemeClr val="bg1"/>
                </a:solidFill>
                <a:ea typeface="新細明體" pitchFamily="18" charset="-120"/>
              </a:rPr>
              <a:t>PCB </a:t>
            </a:r>
            <a:r>
              <a:rPr lang="zh-CN" altLang="zh-CN" sz="1400" dirty="0">
                <a:solidFill>
                  <a:schemeClr val="bg1"/>
                </a:solidFill>
                <a:ea typeface="新細明體" pitchFamily="18" charset="-120"/>
              </a:rPr>
              <a:t>thickness</a:t>
            </a:r>
            <a:r>
              <a:rPr lang="en-US" altLang="zh-CN" sz="1400" dirty="0">
                <a:solidFill>
                  <a:schemeClr val="bg1"/>
                </a:solidFill>
                <a:ea typeface="新細明體" pitchFamily="18" charset="-120"/>
              </a:rPr>
              <a:t>: 0.6-1.2mm</a:t>
            </a:r>
          </a:p>
          <a:p>
            <a:pPr fontAlgn="ctr"/>
            <a:r>
              <a:rPr lang="en-US" altLang="zh-CN" sz="1400" dirty="0">
                <a:solidFill>
                  <a:schemeClr val="bg1"/>
                </a:solidFill>
                <a:ea typeface="新細明體" pitchFamily="18" charset="-120"/>
              </a:rPr>
              <a:t>Chip  Size: </a:t>
            </a:r>
            <a:r>
              <a:rPr lang="en-US" altLang="zh-CN" sz="1400" dirty="0" smtClean="0">
                <a:solidFill>
                  <a:schemeClr val="bg1"/>
                </a:solidFill>
                <a:ea typeface="新細明體" pitchFamily="18" charset="-120"/>
              </a:rPr>
              <a:t>0201</a:t>
            </a:r>
            <a:endParaRPr lang="en-US" altLang="zh-CN" sz="1400" dirty="0">
              <a:solidFill>
                <a:schemeClr val="bg1"/>
              </a:solidFill>
              <a:ea typeface="新細明體" pitchFamily="18" charset="-120"/>
            </a:endParaRPr>
          </a:p>
          <a:p>
            <a:pPr fontAlgn="ctr"/>
            <a:r>
              <a:rPr lang="en-US" altLang="zh-CN" sz="1400" dirty="0" smtClean="0">
                <a:solidFill>
                  <a:schemeClr val="bg1"/>
                </a:solidFill>
                <a:ea typeface="新細明體" pitchFamily="18" charset="-120"/>
              </a:rPr>
              <a:t>CSP</a:t>
            </a:r>
            <a:r>
              <a:rPr lang="en-US" altLang="zh-CN" sz="1400" dirty="0">
                <a:solidFill>
                  <a:schemeClr val="bg1"/>
                </a:solidFill>
                <a:ea typeface="新細明體" pitchFamily="18" charset="-120"/>
              </a:rPr>
              <a:t>: </a:t>
            </a:r>
            <a:r>
              <a:rPr lang="en-US" altLang="zh-CN" sz="1400" dirty="0" smtClean="0">
                <a:solidFill>
                  <a:schemeClr val="bg1"/>
                </a:solidFill>
                <a:ea typeface="新細明體" pitchFamily="18" charset="-120"/>
              </a:rPr>
              <a:t>0.4pitch</a:t>
            </a:r>
            <a:endParaRPr lang="en-US" altLang="zh-CN" sz="1400" dirty="0">
              <a:solidFill>
                <a:schemeClr val="bg1"/>
              </a:solidFill>
              <a:ea typeface="新細明體" pitchFamily="18" charset="-120"/>
            </a:endParaRPr>
          </a:p>
          <a:p>
            <a:pPr fontAlgn="ctr"/>
            <a:r>
              <a:rPr lang="en-US" altLang="zh-CN" sz="1400" dirty="0" smtClean="0">
                <a:solidFill>
                  <a:schemeClr val="bg1"/>
                </a:solidFill>
                <a:ea typeface="新細明體" pitchFamily="18" charset="-120"/>
              </a:rPr>
              <a:t>Size:65*45mm</a:t>
            </a:r>
            <a:endParaRPr lang="zh-CN" altLang="en-US" sz="1400" dirty="0">
              <a:solidFill>
                <a:schemeClr val="bg1"/>
              </a:solidFill>
              <a:ea typeface="新細明體" pitchFamily="18" charset="-120"/>
            </a:endParaRPr>
          </a:p>
        </p:txBody>
      </p:sp>
      <p:sp>
        <p:nvSpPr>
          <p:cNvPr id="63" name="Text Box 21"/>
          <p:cNvSpPr txBox="1">
            <a:spLocks noChangeArrowheads="1"/>
          </p:cNvSpPr>
          <p:nvPr/>
        </p:nvSpPr>
        <p:spPr bwMode="auto">
          <a:xfrm>
            <a:off x="9839408" y="1329699"/>
            <a:ext cx="2382884" cy="966687"/>
          </a:xfrm>
          <a:prstGeom prst="rect">
            <a:avLst/>
          </a:prstGeom>
          <a:noFill/>
          <a:ln w="9525">
            <a:noFill/>
            <a:miter lim="800000"/>
            <a:headEnd/>
            <a:tailEnd/>
          </a:ln>
        </p:spPr>
        <p:txBody>
          <a:bodyPr wrap="square" lIns="103897" tIns="51949" rIns="103897" bIns="51949">
            <a:spAutoFit/>
          </a:bodyPr>
          <a:lstStyle/>
          <a:p>
            <a:pPr fontAlgn="ctr"/>
            <a:r>
              <a:rPr lang="en-US" altLang="zh-CN" sz="1400" dirty="0" smtClean="0">
                <a:solidFill>
                  <a:schemeClr val="bg1"/>
                </a:solidFill>
                <a:ea typeface="新細明體" pitchFamily="18" charset="-120"/>
              </a:rPr>
              <a:t>PCB </a:t>
            </a:r>
            <a:r>
              <a:rPr lang="zh-CN" altLang="zh-CN" sz="1400" dirty="0">
                <a:solidFill>
                  <a:schemeClr val="bg1"/>
                </a:solidFill>
                <a:ea typeface="新細明體" pitchFamily="18" charset="-120"/>
              </a:rPr>
              <a:t>thickness</a:t>
            </a:r>
            <a:r>
              <a:rPr lang="en-US" altLang="zh-CN" sz="1400" dirty="0">
                <a:solidFill>
                  <a:schemeClr val="bg1"/>
                </a:solidFill>
                <a:ea typeface="新細明體" pitchFamily="18" charset="-120"/>
              </a:rPr>
              <a:t>: </a:t>
            </a:r>
            <a:r>
              <a:rPr lang="en-US" altLang="zh-CN" sz="1400" dirty="0" smtClean="0">
                <a:solidFill>
                  <a:schemeClr val="bg1"/>
                </a:solidFill>
                <a:ea typeface="新細明體" pitchFamily="18" charset="-120"/>
              </a:rPr>
              <a:t>3.5-6.3mm</a:t>
            </a:r>
            <a:endParaRPr lang="en-US" altLang="zh-CN" sz="1400" dirty="0">
              <a:solidFill>
                <a:schemeClr val="bg1"/>
              </a:solidFill>
              <a:ea typeface="新細明體" pitchFamily="18" charset="-120"/>
            </a:endParaRPr>
          </a:p>
          <a:p>
            <a:pPr fontAlgn="ctr"/>
            <a:r>
              <a:rPr lang="en-US" altLang="zh-CN" sz="1400" dirty="0">
                <a:solidFill>
                  <a:schemeClr val="bg1"/>
                </a:solidFill>
                <a:ea typeface="新細明體" pitchFamily="18" charset="-120"/>
              </a:rPr>
              <a:t>Chip  Size: </a:t>
            </a:r>
            <a:r>
              <a:rPr lang="en-US" altLang="zh-CN" sz="1400" dirty="0">
                <a:solidFill>
                  <a:schemeClr val="accent2"/>
                </a:solidFill>
                <a:ea typeface="新細明體" pitchFamily="18" charset="-120"/>
              </a:rPr>
              <a:t>01005</a:t>
            </a:r>
          </a:p>
          <a:p>
            <a:pPr fontAlgn="ctr"/>
            <a:r>
              <a:rPr lang="en-US" altLang="zh-CN" sz="1400" dirty="0">
                <a:solidFill>
                  <a:schemeClr val="bg1"/>
                </a:solidFill>
                <a:ea typeface="新細明體" pitchFamily="18" charset="-120"/>
              </a:rPr>
              <a:t>WLCSP: </a:t>
            </a:r>
            <a:r>
              <a:rPr lang="en-US" altLang="zh-CN" sz="1400" dirty="0">
                <a:solidFill>
                  <a:schemeClr val="accent2"/>
                </a:solidFill>
                <a:ea typeface="新細明體" pitchFamily="18" charset="-120"/>
              </a:rPr>
              <a:t>0.3pitch</a:t>
            </a:r>
          </a:p>
          <a:p>
            <a:pPr fontAlgn="ctr"/>
            <a:r>
              <a:rPr lang="en-US" altLang="zh-CN" sz="1400" dirty="0" smtClean="0">
                <a:solidFill>
                  <a:schemeClr val="bg1"/>
                </a:solidFill>
                <a:ea typeface="新細明體" pitchFamily="18" charset="-120"/>
              </a:rPr>
              <a:t>Size: </a:t>
            </a:r>
            <a:r>
              <a:rPr lang="en-US" altLang="zh-CN" sz="1400" dirty="0" smtClean="0">
                <a:solidFill>
                  <a:schemeClr val="accent2"/>
                </a:solidFill>
                <a:ea typeface="新細明體" pitchFamily="18" charset="-120"/>
              </a:rPr>
              <a:t>710*580mm</a:t>
            </a:r>
            <a:endParaRPr lang="zh-CN" altLang="en-US" sz="1400" dirty="0">
              <a:solidFill>
                <a:schemeClr val="accent2"/>
              </a:solidFill>
              <a:ea typeface="新細明體" pitchFamily="18" charset="-120"/>
            </a:endParaRPr>
          </a:p>
        </p:txBody>
      </p:sp>
      <p:sp>
        <p:nvSpPr>
          <p:cNvPr id="65" name="TextBox 1"/>
          <p:cNvSpPr txBox="1"/>
          <p:nvPr/>
        </p:nvSpPr>
        <p:spPr>
          <a:xfrm>
            <a:off x="7911352" y="1827197"/>
            <a:ext cx="2133191" cy="966687"/>
          </a:xfrm>
          <a:prstGeom prst="rect">
            <a:avLst/>
          </a:prstGeom>
          <a:noFill/>
          <a:ln w="9525">
            <a:noFill/>
            <a:miter lim="800000"/>
            <a:headEnd/>
            <a:tailEnd/>
          </a:ln>
        </p:spPr>
        <p:txBody>
          <a:bodyPr wrap="square" lIns="103897" tIns="51949" rIns="103897" bIns="51949">
            <a:spAutoFit/>
          </a:bodyPr>
          <a:lstStyle>
            <a:defPPr>
              <a:defRPr lang="zh-TW"/>
            </a:defPPr>
            <a:lvl1pPr fontAlgn="ctr">
              <a:defRPr sz="1200" b="1">
                <a:solidFill>
                  <a:srgbClr val="000000"/>
                </a:solidFill>
                <a:ea typeface="新細明體" pitchFamily="18" charset="-120"/>
              </a:defRPr>
            </a:lvl1pPr>
          </a:lstStyle>
          <a:p>
            <a:r>
              <a:rPr lang="en-US" sz="1400" b="0" dirty="0" smtClean="0">
                <a:solidFill>
                  <a:schemeClr val="bg1"/>
                </a:solidFill>
              </a:rPr>
              <a:t>PCB thickness:1.2-2.0mm</a:t>
            </a:r>
            <a:endParaRPr lang="en-US" sz="1400" b="0" dirty="0">
              <a:solidFill>
                <a:schemeClr val="bg1"/>
              </a:solidFill>
            </a:endParaRPr>
          </a:p>
          <a:p>
            <a:r>
              <a:rPr lang="en-US" sz="1400" b="0" dirty="0">
                <a:solidFill>
                  <a:schemeClr val="bg1"/>
                </a:solidFill>
              </a:rPr>
              <a:t>Chip size:0201</a:t>
            </a:r>
          </a:p>
          <a:p>
            <a:r>
              <a:rPr lang="en-US" sz="1400" b="0" dirty="0">
                <a:solidFill>
                  <a:schemeClr val="bg1"/>
                </a:solidFill>
              </a:rPr>
              <a:t>CSP </a:t>
            </a:r>
            <a:r>
              <a:rPr lang="en-US" sz="1400" b="0" dirty="0" smtClean="0">
                <a:solidFill>
                  <a:schemeClr val="bg1"/>
                </a:solidFill>
              </a:rPr>
              <a:t>Pitch:0.4pitch</a:t>
            </a:r>
            <a:endParaRPr lang="en-US" sz="1400" b="0" dirty="0">
              <a:solidFill>
                <a:schemeClr val="bg1"/>
              </a:solidFill>
            </a:endParaRPr>
          </a:p>
          <a:p>
            <a:r>
              <a:rPr lang="en-US" sz="1400" b="0" dirty="0" smtClean="0">
                <a:solidFill>
                  <a:schemeClr val="bg1"/>
                </a:solidFill>
              </a:rPr>
              <a:t>Size: </a:t>
            </a:r>
            <a:r>
              <a:rPr lang="en-US" altLang="zh-CN" sz="1400" b="0" dirty="0" smtClean="0">
                <a:solidFill>
                  <a:schemeClr val="bg1"/>
                </a:solidFill>
              </a:rPr>
              <a:t>162*116</a:t>
            </a:r>
            <a:r>
              <a:rPr lang="en-US" sz="1400" b="0" dirty="0" smtClean="0">
                <a:solidFill>
                  <a:schemeClr val="bg1"/>
                </a:solidFill>
              </a:rPr>
              <a:t>mm</a:t>
            </a:r>
            <a:endParaRPr lang="en-US" sz="1400" b="0" dirty="0">
              <a:solidFill>
                <a:schemeClr val="bg1"/>
              </a:solidFill>
            </a:endParaRPr>
          </a:p>
        </p:txBody>
      </p:sp>
      <p:sp>
        <p:nvSpPr>
          <p:cNvPr id="66" name="Rectangle 65"/>
          <p:cNvSpPr/>
          <p:nvPr/>
        </p:nvSpPr>
        <p:spPr>
          <a:xfrm>
            <a:off x="369452" y="2236915"/>
            <a:ext cx="1558408" cy="292388"/>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a:spAutoFit/>
          </a:bodyPr>
          <a:lstStyle/>
          <a:p>
            <a:pPr algn="ctr" fontAlgn="ctr">
              <a:buFont typeface="Wingdings" pitchFamily="2" charset="2"/>
              <a:buChar char="Ø"/>
            </a:pPr>
            <a:r>
              <a:rPr lang="en-US" altLang="zh-CN" sz="1300" dirty="0" smtClean="0">
                <a:solidFill>
                  <a:schemeClr val="bg1"/>
                </a:solidFill>
                <a:latin typeface="Arial" pitchFamily="34" charset="0"/>
                <a:ea typeface="新細明體" pitchFamily="18" charset="-120"/>
                <a:cs typeface="Arial" pitchFamily="34" charset="0"/>
              </a:rPr>
              <a:t>Rigid-flex Board</a:t>
            </a:r>
            <a:endParaRPr lang="en-US" altLang="zh-CN" sz="1300" dirty="0">
              <a:solidFill>
                <a:schemeClr val="bg1"/>
              </a:solidFill>
              <a:latin typeface="Arial" pitchFamily="34" charset="0"/>
              <a:ea typeface="新細明體" pitchFamily="18" charset="-120"/>
              <a:cs typeface="Arial" pitchFamily="34" charset="0"/>
            </a:endParaRPr>
          </a:p>
        </p:txBody>
      </p:sp>
      <p:sp>
        <p:nvSpPr>
          <p:cNvPr id="67" name="Rectangle 66"/>
          <p:cNvSpPr/>
          <p:nvPr/>
        </p:nvSpPr>
        <p:spPr>
          <a:xfrm>
            <a:off x="2153400" y="2021408"/>
            <a:ext cx="1557772" cy="292388"/>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a:spAutoFit/>
          </a:bodyPr>
          <a:lstStyle/>
          <a:p>
            <a:pPr algn="ctr" fontAlgn="ctr">
              <a:buFont typeface="Wingdings" pitchFamily="2" charset="2"/>
              <a:buChar char="Ø"/>
            </a:pPr>
            <a:r>
              <a:rPr lang="en-US" altLang="zh-CN" sz="1300" dirty="0" smtClean="0">
                <a:solidFill>
                  <a:schemeClr val="bg1"/>
                </a:solidFill>
                <a:latin typeface="Arial" pitchFamily="34" charset="0"/>
                <a:ea typeface="新細明體" pitchFamily="18" charset="-120"/>
                <a:cs typeface="Arial" pitchFamily="34" charset="0"/>
              </a:rPr>
              <a:t>Camera Board</a:t>
            </a:r>
          </a:p>
        </p:txBody>
      </p:sp>
      <p:sp>
        <p:nvSpPr>
          <p:cNvPr id="68" name="Rectangle 67"/>
          <p:cNvSpPr/>
          <p:nvPr/>
        </p:nvSpPr>
        <p:spPr>
          <a:xfrm>
            <a:off x="4109627" y="1867457"/>
            <a:ext cx="1547878" cy="292388"/>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a:spAutoFit/>
          </a:bodyPr>
          <a:lstStyle/>
          <a:p>
            <a:pPr algn="ctr" fontAlgn="ctr">
              <a:buFont typeface="Wingdings" pitchFamily="2" charset="2"/>
              <a:buChar char="Ø"/>
            </a:pPr>
            <a:r>
              <a:rPr lang="en-US" altLang="zh-CN" sz="1300" dirty="0" smtClean="0">
                <a:solidFill>
                  <a:schemeClr val="bg1"/>
                </a:solidFill>
                <a:latin typeface="Arial" pitchFamily="34" charset="0"/>
                <a:ea typeface="新細明體" pitchFamily="18" charset="-120"/>
                <a:cs typeface="Arial" pitchFamily="34" charset="0"/>
              </a:rPr>
              <a:t>Fire TV (4K)</a:t>
            </a:r>
          </a:p>
        </p:txBody>
      </p:sp>
      <p:sp>
        <p:nvSpPr>
          <p:cNvPr id="69" name="Rectangle 68"/>
          <p:cNvSpPr/>
          <p:nvPr/>
        </p:nvSpPr>
        <p:spPr>
          <a:xfrm>
            <a:off x="6044941" y="1591022"/>
            <a:ext cx="1579279" cy="292388"/>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none">
            <a:spAutoFit/>
          </a:bodyPr>
          <a:lstStyle/>
          <a:p>
            <a:pPr algn="ctr">
              <a:buFont typeface="Wingdings" pitchFamily="2" charset="2"/>
              <a:buChar char="Ø"/>
            </a:pPr>
            <a:r>
              <a:rPr lang="en-US" sz="1300" dirty="0" smtClean="0">
                <a:latin typeface="Arial" pitchFamily="34" charset="0"/>
                <a:cs typeface="Arial" pitchFamily="34" charset="0"/>
              </a:rPr>
              <a:t>Set-top box/PON</a:t>
            </a:r>
            <a:endParaRPr lang="en-US" sz="1300" dirty="0">
              <a:latin typeface="Arial" pitchFamily="34" charset="0"/>
              <a:cs typeface="Arial" pitchFamily="34" charset="0"/>
            </a:endParaRPr>
          </a:p>
        </p:txBody>
      </p:sp>
      <p:sp>
        <p:nvSpPr>
          <p:cNvPr id="70" name="Rectangle 69"/>
          <p:cNvSpPr/>
          <p:nvPr/>
        </p:nvSpPr>
        <p:spPr>
          <a:xfrm>
            <a:off x="8050555" y="1424507"/>
            <a:ext cx="1531945" cy="292388"/>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a:spAutoFit/>
          </a:bodyPr>
          <a:lstStyle/>
          <a:p>
            <a:pPr algn="ctr">
              <a:buFont typeface="Wingdings" pitchFamily="2" charset="2"/>
              <a:buChar char="Ø"/>
            </a:pPr>
            <a:r>
              <a:rPr lang="en-US" altLang="zh-CN" sz="1300" dirty="0" smtClean="0">
                <a:latin typeface="Arial" pitchFamily="34" charset="0"/>
                <a:cs typeface="Arial" pitchFamily="34" charset="0"/>
              </a:rPr>
              <a:t>Cable modem </a:t>
            </a:r>
            <a:endParaRPr lang="en-US" altLang="zh-CN" sz="1300" dirty="0">
              <a:latin typeface="Arial" pitchFamily="34" charset="0"/>
              <a:cs typeface="Arial" pitchFamily="34" charset="0"/>
            </a:endParaRPr>
          </a:p>
        </p:txBody>
      </p:sp>
      <p:sp>
        <p:nvSpPr>
          <p:cNvPr id="71" name="Rectangle 70"/>
          <p:cNvSpPr/>
          <p:nvPr/>
        </p:nvSpPr>
        <p:spPr>
          <a:xfrm>
            <a:off x="9936908" y="978115"/>
            <a:ext cx="1645491" cy="292388"/>
          </a:xfrm>
          <a:prstGeom prst="rect">
            <a:avLst/>
          </a:prstGeom>
          <a:scene3d>
            <a:camera prst="orthographicFront"/>
            <a:lightRig rig="threePt" dir="t"/>
          </a:scene3d>
          <a:sp3d>
            <a:bevelT/>
          </a:sp3d>
        </p:spPr>
        <p:style>
          <a:lnRef idx="0">
            <a:schemeClr val="accent1"/>
          </a:lnRef>
          <a:fillRef idx="3">
            <a:schemeClr val="accent1"/>
          </a:fillRef>
          <a:effectRef idx="3">
            <a:schemeClr val="accent1"/>
          </a:effectRef>
          <a:fontRef idx="minor">
            <a:schemeClr val="lt1"/>
          </a:fontRef>
        </p:style>
        <p:txBody>
          <a:bodyPr wrap="square">
            <a:spAutoFit/>
          </a:bodyPr>
          <a:lstStyle/>
          <a:p>
            <a:pPr algn="ctr" fontAlgn="ctr">
              <a:buFont typeface="Wingdings" pitchFamily="2" charset="2"/>
              <a:buChar char="Ø"/>
            </a:pPr>
            <a:r>
              <a:rPr lang="en-US" altLang="zh-CN" sz="1300" dirty="0" smtClean="0">
                <a:latin typeface="Arial" pitchFamily="34" charset="0"/>
                <a:cs typeface="Arial" pitchFamily="34" charset="0"/>
              </a:rPr>
              <a:t>Switch/BTS</a:t>
            </a:r>
            <a:r>
              <a:rPr lang="en-US" altLang="zh-CN" sz="1300" dirty="0" smtClean="0">
                <a:solidFill>
                  <a:schemeClr val="lt1"/>
                </a:solidFill>
                <a:latin typeface="Arial" pitchFamily="34" charset="0"/>
                <a:cs typeface="Arial" pitchFamily="34" charset="0"/>
              </a:rPr>
              <a:t> board</a:t>
            </a:r>
          </a:p>
        </p:txBody>
      </p:sp>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42285" y="2306755"/>
            <a:ext cx="1886857" cy="2307096"/>
          </a:xfrm>
          <a:prstGeom prst="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9971314" y="4319324"/>
            <a:ext cx="1857828" cy="2441755"/>
          </a:xfrm>
          <a:prstGeom prst="rect">
            <a:avLst/>
          </a:prstGeom>
        </p:spPr>
      </p:pic>
      <p:pic>
        <p:nvPicPr>
          <p:cNvPr id="2" name="Picture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819913" y="2403740"/>
            <a:ext cx="1883791" cy="2511721"/>
          </a:xfrm>
          <a:prstGeom prst="rect">
            <a:avLst/>
          </a:prstGeom>
        </p:spPr>
      </p:pic>
      <p:pic>
        <p:nvPicPr>
          <p:cNvPr id="8" name="Picture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55574" y="4414735"/>
            <a:ext cx="3128459" cy="2346344"/>
          </a:xfrm>
          <a:prstGeom prst="rect">
            <a:avLst/>
          </a:prstGeom>
        </p:spPr>
      </p:pic>
    </p:spTree>
    <p:extLst>
      <p:ext uri="{BB962C8B-B14F-4D97-AF65-F5344CB8AC3E}">
        <p14:creationId xmlns:p14="http://schemas.microsoft.com/office/powerpoint/2010/main" val="9079647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標題 22">
            <a:extLst>
              <a:ext uri="{FF2B5EF4-FFF2-40B4-BE49-F238E27FC236}">
                <a16:creationId xmlns:a16="http://schemas.microsoft.com/office/drawing/2014/main" id="{2FECAB00-F8AD-4745-8CEA-3E2B6EE8E961}"/>
              </a:ext>
            </a:extLst>
          </p:cNvPr>
          <p:cNvSpPr txBox="1">
            <a:spLocks noChangeArrowheads="1"/>
          </p:cNvSpPr>
          <p:nvPr/>
        </p:nvSpPr>
        <p:spPr bwMode="auto">
          <a:xfrm>
            <a:off x="129658" y="5703"/>
            <a:ext cx="10385133" cy="63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CN"/>
            </a:defPPr>
            <a:lvl1pPr defTabSz="912813">
              <a:lnSpc>
                <a:spcPct val="90000"/>
              </a:lnSpc>
              <a:spcBef>
                <a:spcPct val="0"/>
              </a:spcBef>
              <a:buFontTx/>
              <a:buNone/>
              <a:defRPr sz="3000" b="1">
                <a:solidFill>
                  <a:prstClr val="white"/>
                </a:solidFill>
                <a:latin typeface="Tahoma" pitchFamily="34" charset="0"/>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pPr>
              <a:defRPr/>
            </a:pPr>
            <a:r>
              <a:rPr lang="en-US" altLang="zh-CN" dirty="0">
                <a:latin typeface="Calibri Light (Headings)"/>
                <a:ea typeface="微軟正黑體" pitchFamily="34" charset="-120"/>
              </a:rPr>
              <a:t>Fii Test Capabilities Overview</a:t>
            </a:r>
            <a:endParaRPr lang="zh-CN" altLang="en-US" dirty="0" err="1">
              <a:latin typeface="Calibri Light (Headings)"/>
              <a:ea typeface="微軟正黑體" pitchFamily="34" charset="-120"/>
            </a:endParaRPr>
          </a:p>
        </p:txBody>
      </p:sp>
      <p:grpSp>
        <p:nvGrpSpPr>
          <p:cNvPr id="24" name="Group 2"/>
          <p:cNvGrpSpPr>
            <a:grpSpLocks/>
          </p:cNvGrpSpPr>
          <p:nvPr/>
        </p:nvGrpSpPr>
        <p:grpSpPr bwMode="auto">
          <a:xfrm>
            <a:off x="7652587" y="896773"/>
            <a:ext cx="4400550" cy="5594494"/>
            <a:chOff x="384" y="887"/>
            <a:chExt cx="4505" cy="2897"/>
          </a:xfrm>
        </p:grpSpPr>
        <p:sp>
          <p:nvSpPr>
            <p:cNvPr id="25" name="AutoShape 3"/>
            <p:cNvSpPr>
              <a:spLocks noChangeArrowheads="1"/>
            </p:cNvSpPr>
            <p:nvPr/>
          </p:nvSpPr>
          <p:spPr bwMode="auto">
            <a:xfrm>
              <a:off x="1714" y="924"/>
              <a:ext cx="2064" cy="1344"/>
            </a:xfrm>
            <a:prstGeom prst="triangle">
              <a:avLst>
                <a:gd name="adj" fmla="val 49662"/>
              </a:avLst>
            </a:prstGeom>
            <a:solidFill>
              <a:srgbClr val="FF3399"/>
            </a:solidFill>
            <a:ln w="9525">
              <a:solidFill>
                <a:schemeClr val="tx1"/>
              </a:solidFill>
              <a:miter lim="800000"/>
              <a:headEnd/>
              <a:tailEnd/>
            </a:ln>
          </p:spPr>
          <p:txBody>
            <a:bodyPr wrap="none" anchor="ctr"/>
            <a:lstStyle/>
            <a:p>
              <a:pPr algn="ctr"/>
              <a:endParaRPr lang="zh-CN" altLang="en-US"/>
            </a:p>
          </p:txBody>
        </p:sp>
        <p:sp>
          <p:nvSpPr>
            <p:cNvPr id="26" name="AutoShape 4"/>
            <p:cNvSpPr>
              <a:spLocks noChangeArrowheads="1"/>
            </p:cNvSpPr>
            <p:nvPr/>
          </p:nvSpPr>
          <p:spPr bwMode="auto">
            <a:xfrm rot="10800000">
              <a:off x="1179" y="2279"/>
              <a:ext cx="3120" cy="72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642 w 21600"/>
                <a:gd name="T13" fmla="*/ 3630 h 21600"/>
                <a:gd name="T14" fmla="*/ 17958 w 21600"/>
                <a:gd name="T15" fmla="*/ 17970 h 21600"/>
              </a:gdLst>
              <a:ahLst/>
              <a:cxnLst>
                <a:cxn ang="T8">
                  <a:pos x="T0" y="T1"/>
                </a:cxn>
                <a:cxn ang="T9">
                  <a:pos x="T2" y="T3"/>
                </a:cxn>
                <a:cxn ang="T10">
                  <a:pos x="T4" y="T5"/>
                </a:cxn>
                <a:cxn ang="T11">
                  <a:pos x="T6" y="T7"/>
                </a:cxn>
              </a:cxnLst>
              <a:rect l="T12" t="T13" r="T14" b="T15"/>
              <a:pathLst>
                <a:path w="21600" h="21600">
                  <a:moveTo>
                    <a:pt x="0" y="0"/>
                  </a:moveTo>
                  <a:lnTo>
                    <a:pt x="3687" y="21600"/>
                  </a:lnTo>
                  <a:lnTo>
                    <a:pt x="17913" y="21600"/>
                  </a:lnTo>
                  <a:lnTo>
                    <a:pt x="21600" y="0"/>
                  </a:lnTo>
                  <a:lnTo>
                    <a:pt x="0" y="0"/>
                  </a:lnTo>
                  <a:close/>
                </a:path>
              </a:pathLst>
            </a:custGeom>
            <a:solidFill>
              <a:schemeClr val="accent4">
                <a:lumMod val="60000"/>
                <a:lumOff val="40000"/>
              </a:schemeClr>
            </a:solidFill>
            <a:ln w="9525">
              <a:solidFill>
                <a:schemeClr val="tx1"/>
              </a:solidFill>
              <a:miter lim="800000"/>
              <a:headEnd/>
              <a:tailEnd/>
            </a:ln>
          </p:spPr>
          <p:txBody>
            <a:bodyPr rot="10800000" wrap="none" anchor="ctr"/>
            <a:lstStyle/>
            <a:p>
              <a:endParaRPr lang="en-US"/>
            </a:p>
          </p:txBody>
        </p:sp>
        <p:sp>
          <p:nvSpPr>
            <p:cNvPr id="27" name="AutoShape 5"/>
            <p:cNvSpPr>
              <a:spLocks noChangeArrowheads="1"/>
            </p:cNvSpPr>
            <p:nvPr/>
          </p:nvSpPr>
          <p:spPr bwMode="auto">
            <a:xfrm rot="10800000">
              <a:off x="590" y="3016"/>
              <a:ext cx="4299" cy="76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291 w 21600"/>
                <a:gd name="T13" fmla="*/ 3291 h 21600"/>
                <a:gd name="T14" fmla="*/ 18309 w 21600"/>
                <a:gd name="T15" fmla="*/ 18309 h 21600"/>
              </a:gdLst>
              <a:ahLst/>
              <a:cxnLst>
                <a:cxn ang="T8">
                  <a:pos x="T0" y="T1"/>
                </a:cxn>
                <a:cxn ang="T9">
                  <a:pos x="T2" y="T3"/>
                </a:cxn>
                <a:cxn ang="T10">
                  <a:pos x="T4" y="T5"/>
                </a:cxn>
                <a:cxn ang="T11">
                  <a:pos x="T6" y="T7"/>
                </a:cxn>
              </a:cxnLst>
              <a:rect l="T12" t="T13" r="T14" b="T15"/>
              <a:pathLst>
                <a:path w="21600" h="21600">
                  <a:moveTo>
                    <a:pt x="0" y="0"/>
                  </a:moveTo>
                  <a:lnTo>
                    <a:pt x="2980" y="21600"/>
                  </a:lnTo>
                  <a:lnTo>
                    <a:pt x="18620" y="21600"/>
                  </a:lnTo>
                  <a:lnTo>
                    <a:pt x="21600" y="0"/>
                  </a:lnTo>
                  <a:lnTo>
                    <a:pt x="0" y="0"/>
                  </a:lnTo>
                  <a:close/>
                </a:path>
              </a:pathLst>
            </a:custGeom>
            <a:solidFill>
              <a:srgbClr val="00FF00"/>
            </a:solidFill>
            <a:ln w="9525">
              <a:solidFill>
                <a:schemeClr val="tx1"/>
              </a:solidFill>
              <a:miter lim="800000"/>
              <a:headEnd/>
              <a:tailEnd/>
            </a:ln>
          </p:spPr>
          <p:txBody>
            <a:bodyPr rot="10800000" wrap="none" anchor="ctr"/>
            <a:lstStyle/>
            <a:p>
              <a:endParaRPr lang="en-US"/>
            </a:p>
          </p:txBody>
        </p:sp>
        <p:sp>
          <p:nvSpPr>
            <p:cNvPr id="28" name="Text Box 6"/>
            <p:cNvSpPr txBox="1">
              <a:spLocks noChangeArrowheads="1"/>
            </p:cNvSpPr>
            <p:nvPr/>
          </p:nvSpPr>
          <p:spPr bwMode="auto">
            <a:xfrm>
              <a:off x="1360" y="1580"/>
              <a:ext cx="2857" cy="498"/>
            </a:xfrm>
            <a:prstGeom prst="rect">
              <a:avLst/>
            </a:prstGeom>
            <a:noFill/>
            <a:ln w="9525">
              <a:noFill/>
              <a:miter lim="800000"/>
              <a:headEnd/>
              <a:tailEnd/>
            </a:ln>
          </p:spPr>
          <p:txBody>
            <a:bodyPr wrap="square">
              <a:spAutoFit/>
            </a:bodyPr>
            <a:lstStyle/>
            <a:p>
              <a:pPr algn="ctr"/>
              <a:r>
                <a:rPr lang="en-US" altLang="zh-CN" sz="2400" b="1" u="sng" dirty="0"/>
                <a:t>ODM</a:t>
              </a:r>
            </a:p>
            <a:p>
              <a:pPr algn="ctr">
                <a:lnSpc>
                  <a:spcPct val="150000"/>
                </a:lnSpc>
              </a:pPr>
              <a:r>
                <a:rPr lang="en-US" altLang="zh-CN" b="1" dirty="0"/>
                <a:t>Test strategy</a:t>
              </a:r>
              <a:r>
                <a:rPr lang="en-US" altLang="zh-CN" sz="1600" b="1" dirty="0">
                  <a:solidFill>
                    <a:schemeClr val="bg2"/>
                  </a:solidFill>
                </a:rPr>
                <a:t> </a:t>
              </a:r>
            </a:p>
          </p:txBody>
        </p:sp>
        <p:sp>
          <p:nvSpPr>
            <p:cNvPr id="29" name="Text Box 7"/>
            <p:cNvSpPr txBox="1">
              <a:spLocks noChangeArrowheads="1"/>
            </p:cNvSpPr>
            <p:nvPr/>
          </p:nvSpPr>
          <p:spPr bwMode="auto">
            <a:xfrm>
              <a:off x="1497" y="2361"/>
              <a:ext cx="2448" cy="556"/>
            </a:xfrm>
            <a:prstGeom prst="rect">
              <a:avLst/>
            </a:prstGeom>
            <a:noFill/>
            <a:ln w="9525">
              <a:noFill/>
              <a:miter lim="800000"/>
              <a:headEnd/>
              <a:tailEnd/>
            </a:ln>
          </p:spPr>
          <p:txBody>
            <a:bodyPr>
              <a:spAutoFit/>
            </a:bodyPr>
            <a:lstStyle/>
            <a:p>
              <a:pPr algn="ctr"/>
              <a:r>
                <a:rPr lang="en-US" altLang="zh-CN" sz="2400" b="1" u="sng" dirty="0"/>
                <a:t>JDM</a:t>
              </a:r>
            </a:p>
            <a:p>
              <a:pPr algn="ctr"/>
              <a:r>
                <a:rPr lang="en-US" altLang="zh-CN" sz="1600" b="1" dirty="0"/>
                <a:t>Test SW&amp;HW development</a:t>
              </a:r>
              <a:endParaRPr lang="en-US" altLang="zh-TW" sz="1600" b="1" dirty="0"/>
            </a:p>
          </p:txBody>
        </p:sp>
        <p:sp>
          <p:nvSpPr>
            <p:cNvPr id="30" name="Text Box 8"/>
            <p:cNvSpPr txBox="1">
              <a:spLocks noChangeArrowheads="1"/>
            </p:cNvSpPr>
            <p:nvPr/>
          </p:nvSpPr>
          <p:spPr bwMode="auto">
            <a:xfrm>
              <a:off x="881" y="3104"/>
              <a:ext cx="3744" cy="556"/>
            </a:xfrm>
            <a:prstGeom prst="rect">
              <a:avLst/>
            </a:prstGeom>
            <a:noFill/>
            <a:ln w="9525">
              <a:noFill/>
              <a:miter lim="800000"/>
              <a:headEnd/>
              <a:tailEnd/>
            </a:ln>
          </p:spPr>
          <p:txBody>
            <a:bodyPr>
              <a:spAutoFit/>
            </a:bodyPr>
            <a:lstStyle/>
            <a:p>
              <a:pPr algn="ctr"/>
              <a:r>
                <a:rPr lang="en-US" altLang="zh-CN" sz="2400" b="1" u="sng" dirty="0">
                  <a:solidFill>
                    <a:srgbClr val="0000FF"/>
                  </a:solidFill>
                </a:rPr>
                <a:t>CM</a:t>
              </a:r>
            </a:p>
            <a:p>
              <a:pPr algn="ctr"/>
              <a:r>
                <a:rPr lang="en-US" altLang="zh-CN" sz="1600" b="1" dirty="0">
                  <a:solidFill>
                    <a:srgbClr val="0000FF"/>
                  </a:solidFill>
                </a:rPr>
                <a:t>DFX, Debug, </a:t>
              </a:r>
              <a:r>
                <a:rPr lang="en-US" altLang="zh-CN" sz="1600" b="1" dirty="0" err="1">
                  <a:solidFill>
                    <a:srgbClr val="0000FF"/>
                  </a:solidFill>
                </a:rPr>
                <a:t>Measurement,Test</a:t>
              </a:r>
              <a:r>
                <a:rPr lang="en-US" altLang="zh-CN" sz="1600" b="1" dirty="0">
                  <a:solidFill>
                    <a:srgbClr val="0000FF"/>
                  </a:solidFill>
                </a:rPr>
                <a:t> setup&amp; Maintenance.. etc </a:t>
              </a:r>
              <a:endParaRPr lang="en-US" altLang="zh-TW" sz="1600" b="1" dirty="0">
                <a:solidFill>
                  <a:srgbClr val="0000FF"/>
                </a:solidFill>
              </a:endParaRPr>
            </a:p>
          </p:txBody>
        </p:sp>
        <p:sp>
          <p:nvSpPr>
            <p:cNvPr id="31" name="Line 9"/>
            <p:cNvSpPr>
              <a:spLocks noChangeShapeType="1"/>
            </p:cNvSpPr>
            <p:nvPr/>
          </p:nvSpPr>
          <p:spPr bwMode="auto">
            <a:xfrm flipV="1">
              <a:off x="384" y="887"/>
              <a:ext cx="2208" cy="2880"/>
            </a:xfrm>
            <a:prstGeom prst="line">
              <a:avLst/>
            </a:prstGeom>
            <a:noFill/>
            <a:ln w="38100">
              <a:solidFill>
                <a:srgbClr val="FF6600"/>
              </a:solidFill>
              <a:round/>
              <a:headEnd/>
              <a:tailEnd type="triangle" w="med" len="med"/>
            </a:ln>
          </p:spPr>
          <p:txBody>
            <a:bodyPr wrap="none" anchor="ctr"/>
            <a:lstStyle/>
            <a:p>
              <a:endParaRPr lang="en-US"/>
            </a:p>
          </p:txBody>
        </p:sp>
      </p:grpSp>
      <p:pic>
        <p:nvPicPr>
          <p:cNvPr id="32" name="Picture 3"/>
          <p:cNvPicPr>
            <a:picLocks noChangeAspect="1" noChangeArrowheads="1"/>
          </p:cNvPicPr>
          <p:nvPr/>
        </p:nvPicPr>
        <p:blipFill>
          <a:blip r:embed="rId3" cstate="print"/>
          <a:srcRect/>
          <a:stretch>
            <a:fillRect/>
          </a:stretch>
        </p:blipFill>
        <p:spPr bwMode="auto">
          <a:xfrm>
            <a:off x="270931" y="669208"/>
            <a:ext cx="5721943" cy="2831090"/>
          </a:xfrm>
          <a:prstGeom prst="rect">
            <a:avLst/>
          </a:prstGeom>
          <a:noFill/>
          <a:ln w="9525">
            <a:noFill/>
            <a:miter lim="800000"/>
            <a:headEnd/>
            <a:tailEnd/>
          </a:ln>
        </p:spPr>
      </p:pic>
      <p:pic>
        <p:nvPicPr>
          <p:cNvPr id="33" name="Picture 4"/>
          <p:cNvPicPr>
            <a:picLocks noChangeAspect="1" noChangeArrowheads="1"/>
          </p:cNvPicPr>
          <p:nvPr/>
        </p:nvPicPr>
        <p:blipFill>
          <a:blip r:embed="rId4" cstate="print"/>
          <a:srcRect/>
          <a:stretch>
            <a:fillRect/>
          </a:stretch>
        </p:blipFill>
        <p:spPr bwMode="auto">
          <a:xfrm>
            <a:off x="263221" y="3596129"/>
            <a:ext cx="5721943" cy="2862310"/>
          </a:xfrm>
          <a:prstGeom prst="rect">
            <a:avLst/>
          </a:prstGeom>
          <a:noFill/>
          <a:ln w="9525">
            <a:noFill/>
            <a:miter lim="800000"/>
            <a:headEnd/>
            <a:tailEnd/>
          </a:ln>
        </p:spPr>
      </p:pic>
      <p:pic>
        <p:nvPicPr>
          <p:cNvPr id="34" name="Picture 14"/>
          <p:cNvPicPr>
            <a:picLocks noChangeAspect="1" noChangeArrowheads="1"/>
          </p:cNvPicPr>
          <p:nvPr/>
        </p:nvPicPr>
        <p:blipFill>
          <a:blip r:embed="rId5" cstate="print"/>
          <a:srcRect/>
          <a:stretch>
            <a:fillRect/>
          </a:stretch>
        </p:blipFill>
        <p:spPr bwMode="auto">
          <a:xfrm>
            <a:off x="6165770" y="3392487"/>
            <a:ext cx="1474499" cy="1028873"/>
          </a:xfrm>
          <a:prstGeom prst="rect">
            <a:avLst/>
          </a:prstGeom>
          <a:noFill/>
          <a:ln w="9525">
            <a:noFill/>
            <a:miter lim="800000"/>
            <a:headEnd/>
            <a:tailEnd/>
          </a:ln>
        </p:spPr>
      </p:pic>
      <p:graphicFrame>
        <p:nvGraphicFramePr>
          <p:cNvPr id="35" name="Object 3"/>
          <p:cNvGraphicFramePr>
            <a:graphicFrameLocks noChangeAspect="1"/>
          </p:cNvGraphicFramePr>
          <p:nvPr>
            <p:extLst>
              <p:ext uri="{D42A27DB-BD31-4B8C-83A1-F6EECF244321}">
                <p14:modId xmlns:p14="http://schemas.microsoft.com/office/powerpoint/2010/main" val="1529577165"/>
              </p:ext>
            </p:extLst>
          </p:nvPr>
        </p:nvGraphicFramePr>
        <p:xfrm>
          <a:off x="6153452" y="4751135"/>
          <a:ext cx="1468257" cy="1674294"/>
        </p:xfrm>
        <a:graphic>
          <a:graphicData uri="http://schemas.openxmlformats.org/presentationml/2006/ole">
            <mc:AlternateContent xmlns:mc="http://schemas.openxmlformats.org/markup-compatibility/2006">
              <mc:Choice xmlns:v="urn:schemas-microsoft-com:vml" Requires="v">
                <p:oleObj spid="_x0000_s3312" name="Acrobat Document" r:id="rId6" imgW="6682320" imgH="5149800" progId="AcroExch.Document.7">
                  <p:embed/>
                </p:oleObj>
              </mc:Choice>
              <mc:Fallback>
                <p:oleObj name="Acrobat Document" r:id="rId6" imgW="6682320" imgH="5149800" progId="AcroExch.Document.7">
                  <p:embed/>
                  <p:pic>
                    <p:nvPicPr>
                      <p:cNvPr id="0" name="Picture 220"/>
                      <p:cNvPicPr>
                        <a:picLocks noChangeAspect="1" noChangeArrowheads="1"/>
                      </p:cNvPicPr>
                      <p:nvPr/>
                    </p:nvPicPr>
                    <p:blipFill>
                      <a:blip r:embed="rId7">
                        <a:extLst>
                          <a:ext uri="{28A0092B-C50C-407E-A947-70E740481C1C}">
                            <a14:useLocalDpi xmlns:a14="http://schemas.microsoft.com/office/drawing/2010/main" val="0"/>
                          </a:ext>
                        </a:extLst>
                      </a:blip>
                      <a:srcRect l="50589" t="23567" r="36049" b="57866"/>
                      <a:stretch>
                        <a:fillRect/>
                      </a:stretch>
                    </p:blipFill>
                    <p:spPr bwMode="auto">
                      <a:xfrm>
                        <a:off x="6153452" y="4751135"/>
                        <a:ext cx="1468257" cy="16742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6" name="Picture 5"/>
          <p:cNvPicPr>
            <a:picLocks noChangeAspect="1" noChangeArrowheads="1"/>
          </p:cNvPicPr>
          <p:nvPr/>
        </p:nvPicPr>
        <p:blipFill>
          <a:blip r:embed="rId8" cstate="print"/>
          <a:srcRect/>
          <a:stretch>
            <a:fillRect/>
          </a:stretch>
        </p:blipFill>
        <p:spPr bwMode="auto">
          <a:xfrm>
            <a:off x="6153452" y="2406471"/>
            <a:ext cx="2406217" cy="656241"/>
          </a:xfrm>
          <a:prstGeom prst="rect">
            <a:avLst/>
          </a:prstGeom>
          <a:noFill/>
          <a:ln w="9525">
            <a:noFill/>
            <a:miter lim="800000"/>
            <a:headEnd/>
            <a:tailEnd/>
          </a:ln>
        </p:spPr>
      </p:pic>
      <p:pic>
        <p:nvPicPr>
          <p:cNvPr id="37" name="Picture 2"/>
          <p:cNvPicPr>
            <a:picLocks noChangeAspect="1" noChangeArrowheads="1"/>
          </p:cNvPicPr>
          <p:nvPr/>
        </p:nvPicPr>
        <p:blipFill>
          <a:blip r:embed="rId9" cstate="print"/>
          <a:srcRect/>
          <a:stretch>
            <a:fillRect/>
          </a:stretch>
        </p:blipFill>
        <p:spPr bwMode="auto">
          <a:xfrm>
            <a:off x="6128817" y="669208"/>
            <a:ext cx="2944482" cy="1407488"/>
          </a:xfrm>
          <a:prstGeom prst="rect">
            <a:avLst/>
          </a:prstGeom>
          <a:noFill/>
          <a:ln w="9525">
            <a:noFill/>
            <a:miter lim="800000"/>
            <a:headEnd/>
            <a:tailEnd/>
          </a:ln>
        </p:spPr>
      </p:pic>
      <p:pic>
        <p:nvPicPr>
          <p:cNvPr id="3" name="Picture 2"/>
          <p:cNvPicPr>
            <a:picLocks noChangeAspect="1"/>
          </p:cNvPicPr>
          <p:nvPr/>
        </p:nvPicPr>
        <p:blipFill>
          <a:blip r:embed="rId10" cstate="print"/>
          <a:stretch>
            <a:fillRect/>
          </a:stretch>
        </p:blipFill>
        <p:spPr>
          <a:xfrm>
            <a:off x="2174628" y="1792422"/>
            <a:ext cx="1260765" cy="442627"/>
          </a:xfrm>
          <a:prstGeom prst="rect">
            <a:avLst/>
          </a:prstGeom>
        </p:spPr>
      </p:pic>
    </p:spTree>
    <p:extLst>
      <p:ext uri="{BB962C8B-B14F-4D97-AF65-F5344CB8AC3E}">
        <p14:creationId xmlns:p14="http://schemas.microsoft.com/office/powerpoint/2010/main" val="26251835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標題 22">
            <a:extLst>
              <a:ext uri="{FF2B5EF4-FFF2-40B4-BE49-F238E27FC236}">
                <a16:creationId xmlns:a16="http://schemas.microsoft.com/office/drawing/2014/main" id="{2FECAB00-F8AD-4745-8CEA-3E2B6EE8E961}"/>
              </a:ext>
            </a:extLst>
          </p:cNvPr>
          <p:cNvSpPr txBox="1">
            <a:spLocks noChangeArrowheads="1"/>
          </p:cNvSpPr>
          <p:nvPr/>
        </p:nvSpPr>
        <p:spPr bwMode="auto">
          <a:xfrm>
            <a:off x="129658" y="5703"/>
            <a:ext cx="10385133" cy="63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CN"/>
            </a:defPPr>
            <a:lvl1pPr defTabSz="912813">
              <a:lnSpc>
                <a:spcPct val="90000"/>
              </a:lnSpc>
              <a:spcBef>
                <a:spcPct val="0"/>
              </a:spcBef>
              <a:buFontTx/>
              <a:buNone/>
              <a:defRPr sz="3000" b="1">
                <a:solidFill>
                  <a:prstClr val="white"/>
                </a:solidFill>
                <a:latin typeface="Tahoma" pitchFamily="34" charset="0"/>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pPr indent="-342900">
              <a:defRPr/>
            </a:pPr>
            <a:r>
              <a:rPr lang="en-US" altLang="zh-CN" dirty="0" smtClean="0">
                <a:latin typeface="Calibri Light (Headings)"/>
                <a:ea typeface="微軟正黑體" pitchFamily="34" charset="-120"/>
              </a:rPr>
              <a:t>Engineering Service Introduction</a:t>
            </a:r>
            <a:endParaRPr lang="en-US" altLang="zh-CN" dirty="0">
              <a:latin typeface="Calibri Light (Headings)"/>
              <a:ea typeface="微軟正黑體" pitchFamily="34" charset="-120"/>
            </a:endParaRPr>
          </a:p>
        </p:txBody>
      </p:sp>
      <p:pic>
        <p:nvPicPr>
          <p:cNvPr id="27" name="Picture 17"/>
          <p:cNvPicPr>
            <a:picLocks noChangeAspect="1" noChangeArrowheads="1"/>
          </p:cNvPicPr>
          <p:nvPr/>
        </p:nvPicPr>
        <p:blipFill>
          <a:blip r:embed="rId2" cstate="print"/>
          <a:srcRect/>
          <a:stretch>
            <a:fillRect/>
          </a:stretch>
        </p:blipFill>
        <p:spPr bwMode="auto">
          <a:xfrm>
            <a:off x="6632395" y="566596"/>
            <a:ext cx="1755405" cy="452278"/>
          </a:xfrm>
          <a:prstGeom prst="rect">
            <a:avLst/>
          </a:prstGeom>
          <a:noFill/>
          <a:ln w="9525">
            <a:solidFill>
              <a:schemeClr val="tx1"/>
            </a:solidFill>
            <a:miter lim="800000"/>
            <a:headEnd/>
            <a:tailEnd/>
          </a:ln>
        </p:spPr>
      </p:pic>
      <p:pic>
        <p:nvPicPr>
          <p:cNvPr id="28" name="Picture 27" descr="fab"/>
          <p:cNvPicPr>
            <a:picLocks noChangeAspect="1" noChangeArrowheads="1"/>
          </p:cNvPicPr>
          <p:nvPr/>
        </p:nvPicPr>
        <p:blipFill>
          <a:blip r:embed="rId3" cstate="print"/>
          <a:srcRect/>
          <a:stretch>
            <a:fillRect/>
          </a:stretch>
        </p:blipFill>
        <p:spPr bwMode="auto">
          <a:xfrm>
            <a:off x="9173508" y="1502784"/>
            <a:ext cx="2003667" cy="392727"/>
          </a:xfrm>
          <a:prstGeom prst="rect">
            <a:avLst/>
          </a:prstGeom>
          <a:noFill/>
          <a:ln w="9525">
            <a:noFill/>
            <a:miter lim="800000"/>
            <a:headEnd/>
            <a:tailEnd/>
          </a:ln>
        </p:spPr>
      </p:pic>
      <p:pic>
        <p:nvPicPr>
          <p:cNvPr id="29" name="Picture 35"/>
          <p:cNvPicPr>
            <a:picLocks noChangeAspect="1" noChangeArrowheads="1"/>
          </p:cNvPicPr>
          <p:nvPr/>
        </p:nvPicPr>
        <p:blipFill>
          <a:blip r:embed="rId4" cstate="print"/>
          <a:srcRect/>
          <a:stretch>
            <a:fillRect/>
          </a:stretch>
        </p:blipFill>
        <p:spPr bwMode="auto">
          <a:xfrm>
            <a:off x="9129968" y="610137"/>
            <a:ext cx="2017335" cy="452279"/>
          </a:xfrm>
          <a:prstGeom prst="rect">
            <a:avLst/>
          </a:prstGeom>
          <a:noFill/>
          <a:ln w="9525">
            <a:noFill/>
            <a:miter lim="800000"/>
            <a:headEnd/>
            <a:tailEnd/>
          </a:ln>
        </p:spPr>
      </p:pic>
      <p:pic>
        <p:nvPicPr>
          <p:cNvPr id="30" name="Picture 20"/>
          <p:cNvPicPr>
            <a:picLocks noChangeAspect="1" noChangeArrowheads="1"/>
          </p:cNvPicPr>
          <p:nvPr/>
        </p:nvPicPr>
        <p:blipFill>
          <a:blip r:embed="rId5" cstate="print"/>
          <a:srcRect/>
          <a:stretch>
            <a:fillRect/>
          </a:stretch>
        </p:blipFill>
        <p:spPr bwMode="auto">
          <a:xfrm>
            <a:off x="4066938" y="612023"/>
            <a:ext cx="2074746" cy="1059648"/>
          </a:xfrm>
          <a:prstGeom prst="rect">
            <a:avLst/>
          </a:prstGeom>
          <a:noFill/>
          <a:ln w="9525">
            <a:noFill/>
            <a:miter lim="800000"/>
            <a:headEnd/>
            <a:tailEnd/>
          </a:ln>
        </p:spPr>
      </p:pic>
      <p:pic>
        <p:nvPicPr>
          <p:cNvPr id="31" name="Picture 28"/>
          <p:cNvPicPr>
            <a:picLocks noChangeAspect="1" noChangeArrowheads="1"/>
          </p:cNvPicPr>
          <p:nvPr/>
        </p:nvPicPr>
        <p:blipFill>
          <a:blip r:embed="rId6" cstate="print"/>
          <a:srcRect/>
          <a:stretch>
            <a:fillRect/>
          </a:stretch>
        </p:blipFill>
        <p:spPr bwMode="auto">
          <a:xfrm>
            <a:off x="6704966" y="1484074"/>
            <a:ext cx="1758175" cy="426217"/>
          </a:xfrm>
          <a:prstGeom prst="rect">
            <a:avLst/>
          </a:prstGeom>
          <a:noFill/>
          <a:ln w="9525">
            <a:noFill/>
            <a:miter lim="800000"/>
            <a:headEnd/>
            <a:tailEnd/>
          </a:ln>
        </p:spPr>
      </p:pic>
      <p:pic>
        <p:nvPicPr>
          <p:cNvPr id="53" name="Picture 5"/>
          <p:cNvPicPr>
            <a:picLocks noChangeAspect="1" noChangeArrowheads="1"/>
          </p:cNvPicPr>
          <p:nvPr/>
        </p:nvPicPr>
        <p:blipFill>
          <a:blip r:embed="rId7" cstate="print"/>
          <a:srcRect/>
          <a:stretch>
            <a:fillRect/>
          </a:stretch>
        </p:blipFill>
        <p:spPr bwMode="auto">
          <a:xfrm>
            <a:off x="6095523" y="2398547"/>
            <a:ext cx="1470519" cy="942959"/>
          </a:xfrm>
          <a:prstGeom prst="rect">
            <a:avLst/>
          </a:prstGeom>
          <a:noFill/>
          <a:ln w="9525">
            <a:noFill/>
            <a:miter lim="800000"/>
            <a:headEnd/>
            <a:tailEnd/>
          </a:ln>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94798" y="2395529"/>
            <a:ext cx="1183137" cy="936811"/>
          </a:xfrm>
          <a:prstGeom prst="rect">
            <a:avLst/>
          </a:prstGeom>
        </p:spPr>
      </p:pic>
      <p:pic>
        <p:nvPicPr>
          <p:cNvPr id="14" name="Picture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49877" y="5100833"/>
            <a:ext cx="1346849" cy="1123873"/>
          </a:xfrm>
          <a:prstGeom prst="rect">
            <a:avLst/>
          </a:prstGeom>
        </p:spPr>
      </p:pic>
      <p:pic>
        <p:nvPicPr>
          <p:cNvPr id="15" name="Picture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823890" y="2394289"/>
            <a:ext cx="1270779" cy="924087"/>
          </a:xfrm>
          <a:prstGeom prst="rect">
            <a:avLst/>
          </a:prstGeom>
        </p:spPr>
      </p:pic>
      <p:pic>
        <p:nvPicPr>
          <p:cNvPr id="16" name="Picture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682514" y="3657228"/>
            <a:ext cx="1314961" cy="1117725"/>
          </a:xfrm>
          <a:prstGeom prst="rect">
            <a:avLst/>
          </a:prstGeom>
        </p:spPr>
      </p:pic>
      <p:pic>
        <p:nvPicPr>
          <p:cNvPr id="18" name="Picture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304371" y="3643553"/>
            <a:ext cx="1349116" cy="1117725"/>
          </a:xfrm>
          <a:prstGeom prst="rect">
            <a:avLst/>
          </a:prstGeom>
        </p:spPr>
      </p:pic>
      <p:pic>
        <p:nvPicPr>
          <p:cNvPr id="22" name="Picture 2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6200000">
            <a:off x="5845500" y="3497283"/>
            <a:ext cx="1105720" cy="1398261"/>
          </a:xfrm>
          <a:prstGeom prst="rect">
            <a:avLst/>
          </a:prstGeom>
        </p:spPr>
      </p:pic>
      <p:pic>
        <p:nvPicPr>
          <p:cNvPr id="23" name="Picture 22"/>
          <p:cNvPicPr>
            <a:picLocks noChangeAspect="1"/>
          </p:cNvPicPr>
          <p:nvPr/>
        </p:nvPicPr>
        <p:blipFill>
          <a:blip r:embed="rId14" cstate="print"/>
          <a:stretch>
            <a:fillRect/>
          </a:stretch>
        </p:blipFill>
        <p:spPr>
          <a:xfrm>
            <a:off x="4228765" y="3621750"/>
            <a:ext cx="1487446" cy="1120298"/>
          </a:xfrm>
          <a:prstGeom prst="rect">
            <a:avLst/>
          </a:prstGeom>
        </p:spPr>
      </p:pic>
      <p:pic>
        <p:nvPicPr>
          <p:cNvPr id="4" name="Picture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6200000">
            <a:off x="10549632" y="4764956"/>
            <a:ext cx="1123873" cy="1829870"/>
          </a:xfrm>
          <a:prstGeom prst="rect">
            <a:avLst/>
          </a:prstGeom>
        </p:spPr>
      </p:pic>
      <p:pic>
        <p:nvPicPr>
          <p:cNvPr id="2" name="Picture 1"/>
          <p:cNvPicPr>
            <a:picLocks noChangeAspect="1"/>
          </p:cNvPicPr>
          <p:nvPr/>
        </p:nvPicPr>
        <p:blipFill>
          <a:blip r:embed="rId16" cstate="print"/>
          <a:stretch>
            <a:fillRect/>
          </a:stretch>
        </p:blipFill>
        <p:spPr>
          <a:xfrm>
            <a:off x="4223657" y="5128014"/>
            <a:ext cx="1422400" cy="1123872"/>
          </a:xfrm>
          <a:prstGeom prst="rect">
            <a:avLst/>
          </a:prstGeom>
        </p:spPr>
      </p:pic>
      <p:pic>
        <p:nvPicPr>
          <p:cNvPr id="5" name="Picture 4"/>
          <p:cNvPicPr>
            <a:picLocks noChangeAspect="1"/>
          </p:cNvPicPr>
          <p:nvPr/>
        </p:nvPicPr>
        <p:blipFill>
          <a:blip r:embed="rId17" cstate="print"/>
          <a:stretch>
            <a:fillRect/>
          </a:stretch>
        </p:blipFill>
        <p:spPr>
          <a:xfrm>
            <a:off x="8717571" y="5116057"/>
            <a:ext cx="1457453" cy="1123163"/>
          </a:xfrm>
          <a:prstGeom prst="rect">
            <a:avLst/>
          </a:prstGeom>
        </p:spPr>
      </p:pic>
      <p:pic>
        <p:nvPicPr>
          <p:cNvPr id="6" name="Picture 5"/>
          <p:cNvPicPr>
            <a:picLocks noChangeAspect="1"/>
          </p:cNvPicPr>
          <p:nvPr/>
        </p:nvPicPr>
        <p:blipFill>
          <a:blip r:embed="rId18" cstate="print"/>
          <a:stretch>
            <a:fillRect/>
          </a:stretch>
        </p:blipFill>
        <p:spPr>
          <a:xfrm>
            <a:off x="7208525" y="5096703"/>
            <a:ext cx="1401673" cy="1155653"/>
          </a:xfrm>
          <a:prstGeom prst="rect">
            <a:avLst/>
          </a:prstGeom>
        </p:spPr>
      </p:pic>
      <p:pic>
        <p:nvPicPr>
          <p:cNvPr id="8" name="Picture 7"/>
          <p:cNvPicPr>
            <a:picLocks noChangeAspect="1"/>
          </p:cNvPicPr>
          <p:nvPr/>
        </p:nvPicPr>
        <p:blipFill>
          <a:blip r:embed="rId19" cstate="print"/>
          <a:stretch>
            <a:fillRect/>
          </a:stretch>
        </p:blipFill>
        <p:spPr>
          <a:xfrm>
            <a:off x="10420320" y="2395528"/>
            <a:ext cx="1481488" cy="949633"/>
          </a:xfrm>
          <a:prstGeom prst="rect">
            <a:avLst/>
          </a:prstGeom>
        </p:spPr>
      </p:pic>
      <p:pic>
        <p:nvPicPr>
          <p:cNvPr id="11" name="Picture 10"/>
          <p:cNvPicPr>
            <a:picLocks noChangeAspect="1"/>
          </p:cNvPicPr>
          <p:nvPr/>
        </p:nvPicPr>
        <p:blipFill>
          <a:blip r:embed="rId20" cstate="print"/>
          <a:stretch>
            <a:fillRect/>
          </a:stretch>
        </p:blipFill>
        <p:spPr>
          <a:xfrm>
            <a:off x="4258935" y="2407879"/>
            <a:ext cx="1563510" cy="949633"/>
          </a:xfrm>
          <a:prstGeom prst="rect">
            <a:avLst/>
          </a:prstGeom>
        </p:spPr>
      </p:pic>
      <p:sp>
        <p:nvSpPr>
          <p:cNvPr id="13" name="Rectangle 12"/>
          <p:cNvSpPr/>
          <p:nvPr/>
        </p:nvSpPr>
        <p:spPr>
          <a:xfrm>
            <a:off x="869990" y="749266"/>
            <a:ext cx="3371925" cy="1308050"/>
          </a:xfrm>
          <a:prstGeom prst="rect">
            <a:avLst/>
          </a:prstGeom>
        </p:spPr>
        <p:txBody>
          <a:bodyPr wrap="square">
            <a:spAutoFit/>
          </a:bodyPr>
          <a:lstStyle/>
          <a:p>
            <a:pPr>
              <a:spcBef>
                <a:spcPct val="50000"/>
              </a:spcBef>
            </a:pPr>
            <a:r>
              <a:rPr kumimoji="1" lang="en-US" altLang="zh-CN" sz="1600" dirty="0" smtClean="0">
                <a:solidFill>
                  <a:schemeClr val="bg1"/>
                </a:solidFill>
                <a:ea typeface="Microsoft JhengHei" panose="020B0604030504040204" pitchFamily="34" charset="-120"/>
              </a:rPr>
              <a:t>Design For Service (</a:t>
            </a:r>
            <a:r>
              <a:rPr kumimoji="1" lang="en-US" altLang="zh-CN" sz="1600" dirty="0" err="1" smtClean="0">
                <a:solidFill>
                  <a:schemeClr val="bg1"/>
                </a:solidFill>
                <a:ea typeface="Microsoft JhengHei" panose="020B0604030504040204" pitchFamily="34" charset="-120"/>
              </a:rPr>
              <a:t>DFx</a:t>
            </a:r>
            <a:r>
              <a:rPr kumimoji="1" lang="en-US" altLang="zh-CN" sz="1600" dirty="0" smtClean="0">
                <a:solidFill>
                  <a:schemeClr val="bg1"/>
                </a:solidFill>
                <a:ea typeface="Microsoft JhengHei" panose="020B0604030504040204" pitchFamily="34" charset="-120"/>
              </a:rPr>
              <a:t>)</a:t>
            </a:r>
          </a:p>
          <a:p>
            <a:pPr marL="285750" indent="-285750">
              <a:spcBef>
                <a:spcPct val="50000"/>
              </a:spcBef>
              <a:buFont typeface="Arial" panose="020B0604020202020204" pitchFamily="34" charset="0"/>
              <a:buChar char="•"/>
            </a:pPr>
            <a:r>
              <a:rPr kumimoji="1" lang="en-US" altLang="zh-CN" sz="1400" dirty="0" smtClean="0">
                <a:solidFill>
                  <a:schemeClr val="bg1"/>
                </a:solidFill>
                <a:ea typeface="Microsoft JhengHei" panose="020B0604030504040204" pitchFamily="34" charset="-120"/>
              </a:rPr>
              <a:t>Design For Manufacturing (DFM)</a:t>
            </a:r>
          </a:p>
          <a:p>
            <a:pPr marL="285750" indent="-285750">
              <a:spcBef>
                <a:spcPct val="50000"/>
              </a:spcBef>
              <a:buFont typeface="Arial" panose="020B0604020202020204" pitchFamily="34" charset="0"/>
              <a:buChar char="•"/>
            </a:pPr>
            <a:r>
              <a:rPr kumimoji="1" lang="en-US" altLang="zh-CN" sz="1400" dirty="0" smtClean="0">
                <a:solidFill>
                  <a:schemeClr val="bg1"/>
                </a:solidFill>
                <a:ea typeface="Microsoft JhengHei" panose="020B0604030504040204" pitchFamily="34" charset="-120"/>
              </a:rPr>
              <a:t>Design For Testing (DFT)</a:t>
            </a:r>
          </a:p>
          <a:p>
            <a:pPr marL="285750" indent="-285750">
              <a:spcBef>
                <a:spcPct val="50000"/>
              </a:spcBef>
              <a:buFont typeface="Arial" panose="020B0604020202020204" pitchFamily="34" charset="0"/>
              <a:buChar char="•"/>
            </a:pPr>
            <a:r>
              <a:rPr kumimoji="1" lang="en-US" altLang="zh-CN" sz="1400" dirty="0" smtClean="0">
                <a:solidFill>
                  <a:schemeClr val="bg1"/>
                </a:solidFill>
                <a:ea typeface="Microsoft JhengHei" panose="020B0604030504040204" pitchFamily="34" charset="-120"/>
              </a:rPr>
              <a:t>Design For Reliability (DFR)</a:t>
            </a:r>
          </a:p>
        </p:txBody>
      </p:sp>
      <p:pic>
        <p:nvPicPr>
          <p:cNvPr id="12" name="Picture 11"/>
          <p:cNvPicPr>
            <a:picLocks noChangeAspect="1"/>
          </p:cNvPicPr>
          <p:nvPr/>
        </p:nvPicPr>
        <p:blipFill>
          <a:blip r:embed="rId21" cstate="print"/>
          <a:stretch>
            <a:fillRect/>
          </a:stretch>
        </p:blipFill>
        <p:spPr>
          <a:xfrm>
            <a:off x="7445831" y="3686259"/>
            <a:ext cx="1561827" cy="1030100"/>
          </a:xfrm>
          <a:prstGeom prst="rect">
            <a:avLst/>
          </a:prstGeom>
        </p:spPr>
      </p:pic>
      <p:sp>
        <p:nvSpPr>
          <p:cNvPr id="33" name="Rectangle 32"/>
          <p:cNvSpPr/>
          <p:nvPr/>
        </p:nvSpPr>
        <p:spPr>
          <a:xfrm>
            <a:off x="862302" y="3739723"/>
            <a:ext cx="1914972" cy="954107"/>
          </a:xfrm>
          <a:prstGeom prst="rect">
            <a:avLst/>
          </a:prstGeom>
        </p:spPr>
        <p:txBody>
          <a:bodyPr wrap="square">
            <a:spAutoFit/>
          </a:bodyPr>
          <a:lstStyle/>
          <a:p>
            <a:pPr marL="285750" indent="-285750">
              <a:spcBef>
                <a:spcPct val="50000"/>
              </a:spcBef>
              <a:buFont typeface="Arial" panose="020B0604020202020204" pitchFamily="34" charset="0"/>
              <a:buChar char="•"/>
            </a:pPr>
            <a:r>
              <a:rPr kumimoji="1" lang="en-US" altLang="zh-CN" sz="1400" dirty="0" smtClean="0">
                <a:solidFill>
                  <a:schemeClr val="bg1"/>
                </a:solidFill>
                <a:ea typeface="Microsoft JhengHei" panose="020B0604030504040204" pitchFamily="34" charset="-120"/>
              </a:rPr>
              <a:t>Design</a:t>
            </a:r>
          </a:p>
          <a:p>
            <a:pPr marL="285750" indent="-285750">
              <a:spcBef>
                <a:spcPct val="50000"/>
              </a:spcBef>
              <a:buFont typeface="Arial" panose="020B0604020202020204" pitchFamily="34" charset="0"/>
              <a:buChar char="•"/>
            </a:pPr>
            <a:r>
              <a:rPr kumimoji="1" lang="en-US" altLang="zh-CN" sz="1400" dirty="0" smtClean="0">
                <a:solidFill>
                  <a:schemeClr val="bg1"/>
                </a:solidFill>
                <a:ea typeface="Microsoft JhengHei" panose="020B0604030504040204" pitchFamily="34" charset="-120"/>
              </a:rPr>
              <a:t>Manufacturing</a:t>
            </a:r>
          </a:p>
          <a:p>
            <a:pPr marL="285750" indent="-285750">
              <a:spcBef>
                <a:spcPct val="50000"/>
              </a:spcBef>
              <a:buFont typeface="Arial" panose="020B0604020202020204" pitchFamily="34" charset="0"/>
              <a:buChar char="•"/>
            </a:pPr>
            <a:r>
              <a:rPr kumimoji="1" lang="en-US" altLang="zh-CN" sz="1400" dirty="0" smtClean="0">
                <a:solidFill>
                  <a:schemeClr val="bg1"/>
                </a:solidFill>
                <a:ea typeface="Microsoft JhengHei" panose="020B0604030504040204" pitchFamily="34" charset="-120"/>
              </a:rPr>
              <a:t>Application</a:t>
            </a:r>
          </a:p>
        </p:txBody>
      </p:sp>
      <p:sp>
        <p:nvSpPr>
          <p:cNvPr id="34" name="Rectangle 33"/>
          <p:cNvSpPr/>
          <p:nvPr/>
        </p:nvSpPr>
        <p:spPr>
          <a:xfrm>
            <a:off x="869990" y="5528300"/>
            <a:ext cx="2879630" cy="630942"/>
          </a:xfrm>
          <a:prstGeom prst="rect">
            <a:avLst/>
          </a:prstGeom>
        </p:spPr>
        <p:txBody>
          <a:bodyPr wrap="square">
            <a:spAutoFit/>
          </a:bodyPr>
          <a:lstStyle/>
          <a:p>
            <a:pPr marL="285750" indent="-285750">
              <a:spcBef>
                <a:spcPct val="50000"/>
              </a:spcBef>
              <a:buFont typeface="Arial" panose="020B0604020202020204" pitchFamily="34" charset="0"/>
              <a:buChar char="•"/>
            </a:pPr>
            <a:r>
              <a:rPr kumimoji="1" lang="en-US" altLang="zh-CN" sz="1400" dirty="0" smtClean="0">
                <a:solidFill>
                  <a:schemeClr val="bg1"/>
                </a:solidFill>
                <a:ea typeface="Microsoft JhengHei" panose="020B0604030504040204" pitchFamily="34" charset="-120"/>
              </a:rPr>
              <a:t>SMT / PTH / Assembly</a:t>
            </a:r>
          </a:p>
          <a:p>
            <a:pPr marL="285750" indent="-285750">
              <a:spcBef>
                <a:spcPct val="50000"/>
              </a:spcBef>
              <a:buFont typeface="Arial" panose="020B0604020202020204" pitchFamily="34" charset="0"/>
              <a:buChar char="•"/>
            </a:pPr>
            <a:r>
              <a:rPr kumimoji="1" lang="en-US" altLang="zh-CN" sz="1400" dirty="0" smtClean="0">
                <a:solidFill>
                  <a:schemeClr val="bg1"/>
                </a:solidFill>
                <a:ea typeface="Microsoft JhengHei" panose="020B0604030504040204" pitchFamily="34" charset="-120"/>
              </a:rPr>
              <a:t>Package Design</a:t>
            </a:r>
          </a:p>
        </p:txBody>
      </p:sp>
      <p:sp>
        <p:nvSpPr>
          <p:cNvPr id="3" name="Rectangle 2"/>
          <p:cNvSpPr/>
          <p:nvPr/>
        </p:nvSpPr>
        <p:spPr>
          <a:xfrm>
            <a:off x="7257145" y="4734717"/>
            <a:ext cx="2336800" cy="338554"/>
          </a:xfrm>
          <a:prstGeom prst="rect">
            <a:avLst/>
          </a:prstGeom>
        </p:spPr>
        <p:txBody>
          <a:bodyPr wrap="square">
            <a:spAutoFit/>
          </a:bodyPr>
          <a:lstStyle/>
          <a:p>
            <a:pPr algn="ctr"/>
            <a:r>
              <a:rPr lang="en-US" sz="1600" dirty="0">
                <a:solidFill>
                  <a:schemeClr val="bg1"/>
                </a:solidFill>
                <a:ea typeface="Microsoft JhengHei" panose="020B0604030504040204" pitchFamily="34" charset="-120"/>
              </a:rPr>
              <a:t>Laser </a:t>
            </a:r>
            <a:r>
              <a:rPr lang="en-US" sz="1600" dirty="0" smtClean="0">
                <a:solidFill>
                  <a:schemeClr val="bg1"/>
                </a:solidFill>
                <a:ea typeface="Microsoft JhengHei" panose="020B0604030504040204" pitchFamily="34" charset="-120"/>
              </a:rPr>
              <a:t>engraving machine</a:t>
            </a:r>
            <a:endParaRPr lang="en-US" sz="1600" dirty="0">
              <a:solidFill>
                <a:schemeClr val="bg1"/>
              </a:solidFill>
              <a:ea typeface="Microsoft JhengHei" panose="020B0604030504040204" pitchFamily="34" charset="-120"/>
            </a:endParaRPr>
          </a:p>
        </p:txBody>
      </p:sp>
      <p:sp>
        <p:nvSpPr>
          <p:cNvPr id="7" name="Rectangle 6"/>
          <p:cNvSpPr/>
          <p:nvPr/>
        </p:nvSpPr>
        <p:spPr>
          <a:xfrm>
            <a:off x="10057863" y="3362168"/>
            <a:ext cx="2134137" cy="307777"/>
          </a:xfrm>
          <a:prstGeom prst="rect">
            <a:avLst/>
          </a:prstGeom>
        </p:spPr>
        <p:txBody>
          <a:bodyPr wrap="square">
            <a:spAutoFit/>
          </a:bodyPr>
          <a:lstStyle/>
          <a:p>
            <a:pPr algn="ctr"/>
            <a:r>
              <a:rPr lang="en-US" sz="1400" dirty="0" smtClean="0">
                <a:solidFill>
                  <a:schemeClr val="bg1"/>
                </a:solidFill>
                <a:ea typeface="Microsoft JhengHei" panose="020B0604030504040204" pitchFamily="34" charset="-120"/>
              </a:rPr>
              <a:t>XY Table automatic test </a:t>
            </a:r>
            <a:endParaRPr lang="en-US" sz="1400" dirty="0">
              <a:solidFill>
                <a:schemeClr val="bg1"/>
              </a:solidFill>
              <a:ea typeface="Microsoft JhengHei" panose="020B0604030504040204" pitchFamily="34" charset="-120"/>
            </a:endParaRPr>
          </a:p>
        </p:txBody>
      </p:sp>
      <p:sp>
        <p:nvSpPr>
          <p:cNvPr id="9" name="Rectangle 8"/>
          <p:cNvSpPr/>
          <p:nvPr/>
        </p:nvSpPr>
        <p:spPr>
          <a:xfrm>
            <a:off x="270449" y="766235"/>
            <a:ext cx="521297" cy="369332"/>
          </a:xfrm>
          <a:prstGeom prst="rect">
            <a:avLst/>
          </a:prstGeom>
        </p:spPr>
        <p:txBody>
          <a:bodyPr wrap="none">
            <a:spAutoFit/>
          </a:bodyPr>
          <a:lstStyle/>
          <a:p>
            <a:pPr>
              <a:spcBef>
                <a:spcPct val="50000"/>
              </a:spcBef>
            </a:pPr>
            <a:r>
              <a:rPr kumimoji="1" lang="en-US" altLang="zh-CN" b="1" dirty="0">
                <a:solidFill>
                  <a:schemeClr val="bg1"/>
                </a:solidFill>
                <a:ea typeface="Microsoft JhengHei" panose="020B0604030504040204" pitchFamily="34" charset="-120"/>
              </a:rPr>
              <a:t>NPI</a:t>
            </a:r>
          </a:p>
        </p:txBody>
      </p:sp>
      <p:sp>
        <p:nvSpPr>
          <p:cNvPr id="17" name="Rectangle 16"/>
          <p:cNvSpPr/>
          <p:nvPr/>
        </p:nvSpPr>
        <p:spPr>
          <a:xfrm>
            <a:off x="275857" y="2496707"/>
            <a:ext cx="2575577" cy="369332"/>
          </a:xfrm>
          <a:prstGeom prst="rect">
            <a:avLst/>
          </a:prstGeom>
        </p:spPr>
        <p:txBody>
          <a:bodyPr wrap="none">
            <a:spAutoFit/>
          </a:bodyPr>
          <a:lstStyle/>
          <a:p>
            <a:pPr>
              <a:spcBef>
                <a:spcPct val="50000"/>
              </a:spcBef>
            </a:pPr>
            <a:r>
              <a:rPr kumimoji="1" lang="en-US" altLang="zh-CN" b="1" dirty="0" smtClean="0">
                <a:solidFill>
                  <a:schemeClr val="bg1"/>
                </a:solidFill>
                <a:ea typeface="Microsoft JhengHei" panose="020B0604030504040204" pitchFamily="34" charset="-120"/>
              </a:rPr>
              <a:t>Automation </a:t>
            </a:r>
            <a:r>
              <a:rPr lang="en-US" b="1" dirty="0">
                <a:solidFill>
                  <a:schemeClr val="bg1"/>
                </a:solidFill>
                <a:ea typeface="Microsoft JhengHei" panose="020B0604030504040204" pitchFamily="34" charset="-120"/>
              </a:rPr>
              <a:t>Competency</a:t>
            </a:r>
          </a:p>
        </p:txBody>
      </p:sp>
      <p:sp>
        <p:nvSpPr>
          <p:cNvPr id="20" name="Rectangle 19"/>
          <p:cNvSpPr/>
          <p:nvPr/>
        </p:nvSpPr>
        <p:spPr>
          <a:xfrm>
            <a:off x="311797" y="3405229"/>
            <a:ext cx="3808903" cy="369332"/>
          </a:xfrm>
          <a:prstGeom prst="rect">
            <a:avLst/>
          </a:prstGeom>
        </p:spPr>
        <p:txBody>
          <a:bodyPr wrap="square">
            <a:spAutoFit/>
          </a:bodyPr>
          <a:lstStyle/>
          <a:p>
            <a:pPr>
              <a:spcBef>
                <a:spcPct val="50000"/>
              </a:spcBef>
            </a:pPr>
            <a:r>
              <a:rPr kumimoji="1" lang="en-US" altLang="zh-CN" b="1" dirty="0">
                <a:solidFill>
                  <a:schemeClr val="bg1"/>
                </a:solidFill>
                <a:ea typeface="Microsoft JhengHei" panose="020B0604030504040204" pitchFamily="34" charset="-120"/>
              </a:rPr>
              <a:t>Fixture Design </a:t>
            </a:r>
            <a:r>
              <a:rPr kumimoji="1" lang="en-US" altLang="zh-CN" b="1" dirty="0" smtClean="0">
                <a:solidFill>
                  <a:schemeClr val="bg1"/>
                </a:solidFill>
                <a:ea typeface="Microsoft JhengHei" panose="020B0604030504040204" pitchFamily="34" charset="-120"/>
              </a:rPr>
              <a:t>/ Development</a:t>
            </a:r>
            <a:endParaRPr kumimoji="1" lang="en-US" altLang="zh-CN" b="1" dirty="0">
              <a:solidFill>
                <a:schemeClr val="bg1"/>
              </a:solidFill>
              <a:ea typeface="Microsoft JhengHei" panose="020B0604030504040204" pitchFamily="34" charset="-120"/>
            </a:endParaRPr>
          </a:p>
        </p:txBody>
      </p:sp>
      <p:sp>
        <p:nvSpPr>
          <p:cNvPr id="21" name="Rectangle 20"/>
          <p:cNvSpPr/>
          <p:nvPr/>
        </p:nvSpPr>
        <p:spPr>
          <a:xfrm>
            <a:off x="263319" y="5010832"/>
            <a:ext cx="1895134" cy="369332"/>
          </a:xfrm>
          <a:prstGeom prst="rect">
            <a:avLst/>
          </a:prstGeom>
        </p:spPr>
        <p:txBody>
          <a:bodyPr wrap="none">
            <a:spAutoFit/>
          </a:bodyPr>
          <a:lstStyle/>
          <a:p>
            <a:pPr>
              <a:spcBef>
                <a:spcPct val="50000"/>
              </a:spcBef>
            </a:pPr>
            <a:r>
              <a:rPr kumimoji="1" lang="en-US" altLang="zh-CN" b="1" dirty="0">
                <a:solidFill>
                  <a:schemeClr val="bg1"/>
                </a:solidFill>
                <a:ea typeface="Microsoft JhengHei" panose="020B0604030504040204" pitchFamily="34" charset="-120"/>
              </a:rPr>
              <a:t>Value Engineering</a:t>
            </a:r>
          </a:p>
        </p:txBody>
      </p:sp>
      <p:sp>
        <p:nvSpPr>
          <p:cNvPr id="24" name="Rectangle 23"/>
          <p:cNvSpPr/>
          <p:nvPr/>
        </p:nvSpPr>
        <p:spPr>
          <a:xfrm>
            <a:off x="4427692" y="3315585"/>
            <a:ext cx="1462260" cy="338554"/>
          </a:xfrm>
          <a:prstGeom prst="rect">
            <a:avLst/>
          </a:prstGeom>
        </p:spPr>
        <p:txBody>
          <a:bodyPr wrap="none">
            <a:spAutoFit/>
          </a:bodyPr>
          <a:lstStyle/>
          <a:p>
            <a:r>
              <a:rPr lang="en-US" sz="1600" dirty="0">
                <a:solidFill>
                  <a:schemeClr val="bg1"/>
                </a:solidFill>
                <a:ea typeface="Microsoft JhengHei" panose="020B0604030504040204" pitchFamily="34" charset="-120"/>
              </a:rPr>
              <a:t>CCD inspection</a:t>
            </a:r>
          </a:p>
        </p:txBody>
      </p:sp>
      <p:sp>
        <p:nvSpPr>
          <p:cNvPr id="35" name="Rectangle 34"/>
          <p:cNvSpPr/>
          <p:nvPr/>
        </p:nvSpPr>
        <p:spPr>
          <a:xfrm>
            <a:off x="4391099" y="6207969"/>
            <a:ext cx="1077235" cy="338554"/>
          </a:xfrm>
          <a:prstGeom prst="rect">
            <a:avLst/>
          </a:prstGeom>
        </p:spPr>
        <p:txBody>
          <a:bodyPr wrap="square">
            <a:spAutoFit/>
          </a:bodyPr>
          <a:lstStyle/>
          <a:p>
            <a:pPr algn="ctr"/>
            <a:r>
              <a:rPr lang="en-US" sz="1600" dirty="0" smtClean="0">
                <a:solidFill>
                  <a:schemeClr val="bg1"/>
                </a:solidFill>
                <a:ea typeface="Microsoft JhengHei" panose="020B0604030504040204" pitchFamily="34" charset="-120"/>
              </a:rPr>
              <a:t>AGV</a:t>
            </a:r>
            <a:endParaRPr lang="en-US" sz="1600" dirty="0">
              <a:solidFill>
                <a:schemeClr val="bg1"/>
              </a:solidFill>
              <a:ea typeface="Microsoft JhengHei" panose="020B0604030504040204" pitchFamily="34" charset="-120"/>
            </a:endParaRPr>
          </a:p>
        </p:txBody>
      </p:sp>
      <p:sp>
        <p:nvSpPr>
          <p:cNvPr id="36" name="Rectangle 35"/>
          <p:cNvSpPr/>
          <p:nvPr/>
        </p:nvSpPr>
        <p:spPr>
          <a:xfrm>
            <a:off x="7072429" y="6181356"/>
            <a:ext cx="1539356" cy="584775"/>
          </a:xfrm>
          <a:prstGeom prst="rect">
            <a:avLst/>
          </a:prstGeom>
        </p:spPr>
        <p:txBody>
          <a:bodyPr wrap="square">
            <a:spAutoFit/>
          </a:bodyPr>
          <a:lstStyle/>
          <a:p>
            <a:pPr algn="ctr"/>
            <a:r>
              <a:rPr lang="en-US" sz="1600" dirty="0" smtClean="0">
                <a:solidFill>
                  <a:schemeClr val="bg1"/>
                </a:solidFill>
                <a:ea typeface="Microsoft JhengHei" panose="020B0604030504040204" pitchFamily="34" charset="-120"/>
              </a:rPr>
              <a:t>Wave solder AOI</a:t>
            </a:r>
            <a:endParaRPr lang="en-US" sz="1600" dirty="0">
              <a:solidFill>
                <a:schemeClr val="bg1"/>
              </a:solidFill>
              <a:ea typeface="Microsoft JhengHei" panose="020B0604030504040204" pitchFamily="34" charset="-120"/>
            </a:endParaRPr>
          </a:p>
        </p:txBody>
      </p:sp>
      <p:sp>
        <p:nvSpPr>
          <p:cNvPr id="37" name="Rectangle 36"/>
          <p:cNvSpPr/>
          <p:nvPr/>
        </p:nvSpPr>
        <p:spPr>
          <a:xfrm>
            <a:off x="5633763" y="6169945"/>
            <a:ext cx="1444888" cy="584775"/>
          </a:xfrm>
          <a:prstGeom prst="rect">
            <a:avLst/>
          </a:prstGeom>
        </p:spPr>
        <p:txBody>
          <a:bodyPr wrap="square">
            <a:spAutoFit/>
          </a:bodyPr>
          <a:lstStyle/>
          <a:p>
            <a:pPr algn="ctr"/>
            <a:r>
              <a:rPr lang="en-US" sz="1600" dirty="0" smtClean="0">
                <a:solidFill>
                  <a:schemeClr val="bg1"/>
                </a:solidFill>
                <a:ea typeface="Microsoft JhengHei" panose="020B0604030504040204" pitchFamily="34" charset="-120"/>
              </a:rPr>
              <a:t>High speed mounter</a:t>
            </a:r>
            <a:endParaRPr lang="en-US" sz="1600" dirty="0">
              <a:solidFill>
                <a:schemeClr val="bg1"/>
              </a:solidFill>
              <a:ea typeface="Microsoft JhengHei" panose="020B0604030504040204" pitchFamily="34" charset="-120"/>
            </a:endParaRPr>
          </a:p>
        </p:txBody>
      </p:sp>
      <p:sp>
        <p:nvSpPr>
          <p:cNvPr id="38" name="Rectangle 37"/>
          <p:cNvSpPr/>
          <p:nvPr/>
        </p:nvSpPr>
        <p:spPr>
          <a:xfrm>
            <a:off x="8888775" y="6192157"/>
            <a:ext cx="2953277" cy="338554"/>
          </a:xfrm>
          <a:prstGeom prst="rect">
            <a:avLst/>
          </a:prstGeom>
        </p:spPr>
        <p:txBody>
          <a:bodyPr wrap="square">
            <a:spAutoFit/>
          </a:bodyPr>
          <a:lstStyle/>
          <a:p>
            <a:pPr algn="ctr"/>
            <a:r>
              <a:rPr lang="en-US" sz="1600" dirty="0" smtClean="0">
                <a:solidFill>
                  <a:schemeClr val="bg1"/>
                </a:solidFill>
                <a:ea typeface="Microsoft JhengHei" panose="020B0604030504040204" pitchFamily="34" charset="-120"/>
              </a:rPr>
              <a:t>Auto Box-folding </a:t>
            </a:r>
            <a:endParaRPr lang="en-US" sz="1600" dirty="0">
              <a:solidFill>
                <a:schemeClr val="bg1"/>
              </a:solidFill>
              <a:ea typeface="Microsoft JhengHei" panose="020B0604030504040204" pitchFamily="34" charset="-120"/>
            </a:endParaRPr>
          </a:p>
        </p:txBody>
      </p:sp>
      <p:sp>
        <p:nvSpPr>
          <p:cNvPr id="25" name="Rectangle 24"/>
          <p:cNvSpPr/>
          <p:nvPr/>
        </p:nvSpPr>
        <p:spPr>
          <a:xfrm>
            <a:off x="7128591" y="3299337"/>
            <a:ext cx="1975734" cy="338554"/>
          </a:xfrm>
          <a:prstGeom prst="rect">
            <a:avLst/>
          </a:prstGeom>
        </p:spPr>
        <p:txBody>
          <a:bodyPr wrap="none">
            <a:spAutoFit/>
          </a:bodyPr>
          <a:lstStyle/>
          <a:p>
            <a:r>
              <a:rPr lang="en-US" sz="1600" dirty="0">
                <a:solidFill>
                  <a:schemeClr val="bg1"/>
                </a:solidFill>
                <a:ea typeface="Microsoft JhengHei" panose="020B0604030504040204" pitchFamily="34" charset="-120"/>
              </a:rPr>
              <a:t>Robot automatic test</a:t>
            </a:r>
          </a:p>
        </p:txBody>
      </p:sp>
      <p:sp>
        <p:nvSpPr>
          <p:cNvPr id="40" name="Rectangle 39"/>
          <p:cNvSpPr/>
          <p:nvPr/>
        </p:nvSpPr>
        <p:spPr>
          <a:xfrm>
            <a:off x="9882603" y="4761499"/>
            <a:ext cx="1357872" cy="338554"/>
          </a:xfrm>
          <a:prstGeom prst="rect">
            <a:avLst/>
          </a:prstGeom>
        </p:spPr>
        <p:txBody>
          <a:bodyPr wrap="none">
            <a:spAutoFit/>
          </a:bodyPr>
          <a:lstStyle/>
          <a:p>
            <a:r>
              <a:rPr lang="en-US" sz="1600" dirty="0" smtClean="0">
                <a:solidFill>
                  <a:schemeClr val="bg1"/>
                </a:solidFill>
                <a:ea typeface="Microsoft JhengHei" panose="020B0604030504040204" pitchFamily="34" charset="-120"/>
              </a:rPr>
              <a:t>Testing fixture</a:t>
            </a:r>
            <a:endParaRPr lang="en-US" sz="1600" dirty="0">
              <a:solidFill>
                <a:schemeClr val="bg1"/>
              </a:solidFill>
              <a:ea typeface="Microsoft JhengHei" panose="020B0604030504040204" pitchFamily="34" charset="-120"/>
            </a:endParaRPr>
          </a:p>
        </p:txBody>
      </p:sp>
      <p:sp>
        <p:nvSpPr>
          <p:cNvPr id="41" name="Rectangle 40"/>
          <p:cNvSpPr/>
          <p:nvPr/>
        </p:nvSpPr>
        <p:spPr>
          <a:xfrm>
            <a:off x="5104311" y="4777529"/>
            <a:ext cx="1849481" cy="338554"/>
          </a:xfrm>
          <a:prstGeom prst="rect">
            <a:avLst/>
          </a:prstGeom>
        </p:spPr>
        <p:txBody>
          <a:bodyPr wrap="none">
            <a:spAutoFit/>
          </a:bodyPr>
          <a:lstStyle/>
          <a:p>
            <a:r>
              <a:rPr lang="en-US" sz="1600" dirty="0" smtClean="0">
                <a:solidFill>
                  <a:schemeClr val="bg1"/>
                </a:solidFill>
                <a:ea typeface="Microsoft JhengHei" panose="020B0604030504040204" pitchFamily="34" charset="-120"/>
              </a:rPr>
              <a:t>Solder paste fixture</a:t>
            </a:r>
            <a:endParaRPr lang="en-US" sz="1600" dirty="0">
              <a:solidFill>
                <a:schemeClr val="bg1"/>
              </a:solidFill>
              <a:ea typeface="Microsoft JhengHei" panose="020B0604030504040204" pitchFamily="34" charset="-120"/>
            </a:endParaRPr>
          </a:p>
        </p:txBody>
      </p:sp>
      <p:sp>
        <p:nvSpPr>
          <p:cNvPr id="32" name="Rectangle 31"/>
          <p:cNvSpPr/>
          <p:nvPr/>
        </p:nvSpPr>
        <p:spPr>
          <a:xfrm>
            <a:off x="4427692" y="1824791"/>
            <a:ext cx="1507513" cy="261610"/>
          </a:xfrm>
          <a:prstGeom prst="rect">
            <a:avLst/>
          </a:prstGeom>
        </p:spPr>
        <p:txBody>
          <a:bodyPr wrap="square">
            <a:spAutoFit/>
          </a:bodyPr>
          <a:lstStyle/>
          <a:p>
            <a:pPr>
              <a:spcBef>
                <a:spcPct val="50000"/>
              </a:spcBef>
            </a:pPr>
            <a:r>
              <a:rPr kumimoji="1" lang="en-US" altLang="zh-CN" sz="1100" dirty="0" smtClean="0">
                <a:solidFill>
                  <a:schemeClr val="bg1"/>
                </a:solidFill>
                <a:ea typeface="Microsoft JhengHei" panose="020B0604030504040204" pitchFamily="34" charset="-120"/>
              </a:rPr>
              <a:t>DFM Center system</a:t>
            </a:r>
            <a:endParaRPr kumimoji="1" lang="en-US" altLang="zh-CN" sz="1100" dirty="0">
              <a:solidFill>
                <a:schemeClr val="bg1"/>
              </a:solidFill>
              <a:ea typeface="Microsoft JhengHei" panose="020B0604030504040204" pitchFamily="34" charset="-120"/>
            </a:endParaRPr>
          </a:p>
        </p:txBody>
      </p:sp>
      <p:sp>
        <p:nvSpPr>
          <p:cNvPr id="42" name="Rectangle 41"/>
          <p:cNvSpPr/>
          <p:nvPr/>
        </p:nvSpPr>
        <p:spPr>
          <a:xfrm>
            <a:off x="6351205" y="1043666"/>
            <a:ext cx="2399580" cy="261610"/>
          </a:xfrm>
          <a:prstGeom prst="rect">
            <a:avLst/>
          </a:prstGeom>
        </p:spPr>
        <p:txBody>
          <a:bodyPr wrap="square">
            <a:spAutoFit/>
          </a:bodyPr>
          <a:lstStyle/>
          <a:p>
            <a:pPr>
              <a:spcBef>
                <a:spcPct val="50000"/>
              </a:spcBef>
            </a:pPr>
            <a:r>
              <a:rPr kumimoji="1" lang="en-US" altLang="zh-CN" sz="1100" dirty="0" smtClean="0">
                <a:solidFill>
                  <a:schemeClr val="bg1"/>
                </a:solidFill>
                <a:ea typeface="Microsoft JhengHei" panose="020B0604030504040204" pitchFamily="34" charset="-120"/>
              </a:rPr>
              <a:t>Pro Engineer is a solid/3D</a:t>
            </a:r>
            <a:endParaRPr kumimoji="1" lang="en-US" altLang="zh-CN" sz="1100" dirty="0">
              <a:solidFill>
                <a:schemeClr val="bg1"/>
              </a:solidFill>
              <a:ea typeface="Microsoft JhengHei" panose="020B0604030504040204" pitchFamily="34" charset="-120"/>
            </a:endParaRPr>
          </a:p>
        </p:txBody>
      </p:sp>
      <p:sp>
        <p:nvSpPr>
          <p:cNvPr id="43" name="Rectangle 42"/>
          <p:cNvSpPr/>
          <p:nvPr/>
        </p:nvSpPr>
        <p:spPr>
          <a:xfrm>
            <a:off x="9024999" y="1057388"/>
            <a:ext cx="2599612" cy="261610"/>
          </a:xfrm>
          <a:prstGeom prst="rect">
            <a:avLst/>
          </a:prstGeom>
        </p:spPr>
        <p:txBody>
          <a:bodyPr wrap="square">
            <a:spAutoFit/>
          </a:bodyPr>
          <a:lstStyle/>
          <a:p>
            <a:pPr>
              <a:spcBef>
                <a:spcPct val="50000"/>
              </a:spcBef>
            </a:pPr>
            <a:r>
              <a:rPr kumimoji="1" lang="en-US" altLang="zh-CN" sz="1100" dirty="0" smtClean="0">
                <a:solidFill>
                  <a:schemeClr val="bg1"/>
                </a:solidFill>
                <a:ea typeface="Microsoft JhengHei" panose="020B0604030504040204" pitchFamily="34" charset="-120"/>
              </a:rPr>
              <a:t>MiniTab15 is used to improve quality FA</a:t>
            </a:r>
            <a:endParaRPr kumimoji="1" lang="en-US" altLang="zh-CN" sz="1100" dirty="0">
              <a:solidFill>
                <a:schemeClr val="bg1"/>
              </a:solidFill>
              <a:ea typeface="Microsoft JhengHei" panose="020B0604030504040204" pitchFamily="34" charset="-120"/>
            </a:endParaRPr>
          </a:p>
        </p:txBody>
      </p:sp>
      <p:sp>
        <p:nvSpPr>
          <p:cNvPr id="44" name="Rectangle 43"/>
          <p:cNvSpPr/>
          <p:nvPr/>
        </p:nvSpPr>
        <p:spPr>
          <a:xfrm>
            <a:off x="6476515" y="1910216"/>
            <a:ext cx="2818063" cy="261610"/>
          </a:xfrm>
          <a:prstGeom prst="rect">
            <a:avLst/>
          </a:prstGeom>
        </p:spPr>
        <p:txBody>
          <a:bodyPr wrap="square">
            <a:spAutoFit/>
          </a:bodyPr>
          <a:lstStyle/>
          <a:p>
            <a:pPr>
              <a:spcBef>
                <a:spcPct val="50000"/>
              </a:spcBef>
            </a:pPr>
            <a:r>
              <a:rPr kumimoji="1" lang="en-US" altLang="zh-CN" sz="1100" dirty="0" smtClean="0">
                <a:solidFill>
                  <a:schemeClr val="bg1"/>
                </a:solidFill>
                <a:ea typeface="Microsoft JhengHei" panose="020B0604030504040204" pitchFamily="34" charset="-120"/>
              </a:rPr>
              <a:t>Valor Trilogy for PCB programming</a:t>
            </a:r>
            <a:endParaRPr kumimoji="1" lang="en-US" altLang="zh-CN" sz="1100" dirty="0">
              <a:solidFill>
                <a:schemeClr val="bg1"/>
              </a:solidFill>
              <a:ea typeface="Microsoft JhengHei" panose="020B0604030504040204" pitchFamily="34" charset="-120"/>
            </a:endParaRPr>
          </a:p>
        </p:txBody>
      </p:sp>
      <p:sp>
        <p:nvSpPr>
          <p:cNvPr id="45" name="Rectangle 44"/>
          <p:cNvSpPr/>
          <p:nvPr/>
        </p:nvSpPr>
        <p:spPr>
          <a:xfrm>
            <a:off x="9011254" y="1900727"/>
            <a:ext cx="2469536" cy="261610"/>
          </a:xfrm>
          <a:prstGeom prst="rect">
            <a:avLst/>
          </a:prstGeom>
        </p:spPr>
        <p:txBody>
          <a:bodyPr wrap="square">
            <a:spAutoFit/>
          </a:bodyPr>
          <a:lstStyle/>
          <a:p>
            <a:pPr>
              <a:spcBef>
                <a:spcPct val="50000"/>
              </a:spcBef>
            </a:pPr>
            <a:r>
              <a:rPr kumimoji="1" lang="en-US" altLang="zh-CN" sz="1100" dirty="0" smtClean="0">
                <a:solidFill>
                  <a:schemeClr val="bg1"/>
                </a:solidFill>
                <a:ea typeface="Microsoft JhengHei" panose="020B0604030504040204" pitchFamily="34" charset="-120"/>
              </a:rPr>
              <a:t>FABmaster is for assisting architects </a:t>
            </a:r>
            <a:endParaRPr kumimoji="1" lang="en-US" altLang="zh-CN" sz="1100" dirty="0">
              <a:solidFill>
                <a:schemeClr val="bg1"/>
              </a:solidFill>
              <a:ea typeface="Microsoft JhengHei" panose="020B0604030504040204" pitchFamily="34" charset="-120"/>
            </a:endParaRPr>
          </a:p>
        </p:txBody>
      </p:sp>
    </p:spTree>
    <p:extLst>
      <p:ext uri="{BB962C8B-B14F-4D97-AF65-F5344CB8AC3E}">
        <p14:creationId xmlns:p14="http://schemas.microsoft.com/office/powerpoint/2010/main" val="11458488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標題 1">
            <a:extLst>
              <a:ext uri="{FF2B5EF4-FFF2-40B4-BE49-F238E27FC236}">
                <a16:creationId xmlns:a16="http://schemas.microsoft.com/office/drawing/2014/main" id="{4A78B15C-C54A-DD43-971E-0EF863BFE941}"/>
              </a:ext>
            </a:extLst>
          </p:cNvPr>
          <p:cNvSpPr txBox="1">
            <a:spLocks/>
          </p:cNvSpPr>
          <p:nvPr/>
        </p:nvSpPr>
        <p:spPr>
          <a:xfrm>
            <a:off x="247650" y="3014663"/>
            <a:ext cx="9586913" cy="625475"/>
          </a:xfrm>
          <a:prstGeom prst="rect">
            <a:avLst/>
          </a:prstGeom>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5pPr>
            <a:lvl6pPr marL="4572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6pPr>
            <a:lvl7pPr marL="9144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7pPr>
            <a:lvl8pPr marL="13716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8pPr>
            <a:lvl9pPr marL="18288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altLang="zh-TW" sz="4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Tahoma" panose="020B0604030504040204" pitchFamily="34" charset="0"/>
              </a:rPr>
              <a:t>AGENDA</a:t>
            </a:r>
            <a:endParaRPr kumimoji="0" lang="zh-TW" altLang="en-US" sz="4400" b="0" i="0" u="none" strike="noStrike" kern="1200" cap="none" spc="0" normalizeH="0" baseline="0" noProof="0" dirty="0">
              <a:ln>
                <a:noFill/>
              </a:ln>
              <a:solidFill>
                <a:prstClr val="white"/>
              </a:solidFill>
              <a:effectLst/>
              <a:uLnTx/>
              <a:uFillTx/>
              <a:latin typeface="Roboto" panose="02000000000000000000" pitchFamily="2" charset="0"/>
              <a:ea typeface="Arial Unicode MS" pitchFamily="34" charset="-120"/>
              <a:cs typeface="Tahoma" panose="020B0604030504040204" pitchFamily="34" charset="0"/>
            </a:endParaRPr>
          </a:p>
        </p:txBody>
      </p:sp>
      <p:sp>
        <p:nvSpPr>
          <p:cNvPr id="76" name="TextBox 8">
            <a:extLst>
              <a:ext uri="{FF2B5EF4-FFF2-40B4-BE49-F238E27FC236}">
                <a16:creationId xmlns:a16="http://schemas.microsoft.com/office/drawing/2014/main" id="{57792E7F-F531-08A0-6EF1-0CE4EAF22A7C}"/>
              </a:ext>
            </a:extLst>
          </p:cNvPr>
          <p:cNvSpPr txBox="1"/>
          <p:nvPr/>
        </p:nvSpPr>
        <p:spPr bwMode="auto">
          <a:xfrm>
            <a:off x="3686380" y="1871916"/>
            <a:ext cx="7040614" cy="461665"/>
          </a:xfrm>
          <a:prstGeom prst="rect">
            <a:avLst/>
          </a:prstGeom>
          <a:noFill/>
        </p:spPr>
        <p:txBody>
          <a:bodyPr wrap="square" lIns="108000" rIns="108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Foxconn Vietnam </a:t>
            </a: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Introduction</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ea typeface="Arial Unicode MS" pitchFamily="34" charset="-120"/>
              <a:cs typeface="Tahoma" panose="020B0604030504040204" pitchFamily="34" charset="0"/>
            </a:endParaRPr>
          </a:p>
        </p:txBody>
      </p:sp>
      <p:sp>
        <p:nvSpPr>
          <p:cNvPr id="77" name="TextBox 8">
            <a:extLst>
              <a:ext uri="{FF2B5EF4-FFF2-40B4-BE49-F238E27FC236}">
                <a16:creationId xmlns:a16="http://schemas.microsoft.com/office/drawing/2014/main" id="{CE79B11F-DD03-32A6-3BF6-063F9D3DC1BE}"/>
              </a:ext>
            </a:extLst>
          </p:cNvPr>
          <p:cNvSpPr txBox="1">
            <a:spLocks noChangeArrowheads="1"/>
          </p:cNvSpPr>
          <p:nvPr/>
        </p:nvSpPr>
        <p:spPr bwMode="auto">
          <a:xfrm>
            <a:off x="3686380" y="653434"/>
            <a:ext cx="74026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About Foxconn Industrial </a:t>
            </a: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Internet</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cs typeface="Tahoma" panose="020B0604030504040204" pitchFamily="34" charset="0"/>
            </a:endParaRPr>
          </a:p>
        </p:txBody>
      </p:sp>
      <p:sp>
        <p:nvSpPr>
          <p:cNvPr id="79"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696605" y="2980768"/>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smtClean="0">
                <a:ln>
                  <a:noFill/>
                </a:ln>
                <a:solidFill>
                  <a:srgbClr val="FF0000"/>
                </a:solidFill>
                <a:effectLst/>
                <a:uLnTx/>
                <a:uFillTx/>
                <a:latin typeface="Roboto" panose="02000000000000000000" pitchFamily="2" charset="0"/>
                <a:ea typeface="Roboto" panose="02000000000000000000" pitchFamily="2" charset="0"/>
                <a:cs typeface="Tahoma" panose="020B0604030504040204" pitchFamily="34" charset="0"/>
              </a:rPr>
              <a:t>Quality Control</a:t>
            </a:r>
            <a:endParaRPr kumimoji="1" lang="ko-KR" altLang="en-US" sz="2400" b="1" i="1" u="none" strike="noStrike" kern="1200" cap="none" spc="0" normalizeH="0" baseline="0" noProof="0" dirty="0">
              <a:ln>
                <a:noFill/>
              </a:ln>
              <a:solidFill>
                <a:srgbClr val="FF0000"/>
              </a:solidFill>
              <a:effectLst/>
              <a:uLnTx/>
              <a:uFillTx/>
              <a:latin typeface="Roboto" panose="02000000000000000000" pitchFamily="2" charset="0"/>
              <a:ea typeface="Arial Unicode MS" panose="020B0604020202020204" pitchFamily="34" charset="-120"/>
              <a:cs typeface="Tahoma" panose="020B0604030504040204" pitchFamily="34" charset="0"/>
            </a:endParaRPr>
          </a:p>
        </p:txBody>
      </p:sp>
      <p:pic>
        <p:nvPicPr>
          <p:cNvPr id="80" name="Graphic 9" descr="Badge 1 with solid fill">
            <a:extLst>
              <a:ext uri="{FF2B5EF4-FFF2-40B4-BE49-F238E27FC236}">
                <a16:creationId xmlns:a16="http://schemas.microsoft.com/office/drawing/2014/main" id="{9A3FBBCC-F572-C0BB-8587-4ACEDBB3CBC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2695548" y="482127"/>
            <a:ext cx="914400" cy="914400"/>
          </a:xfrm>
          <a:prstGeom prst="rect">
            <a:avLst/>
          </a:prstGeom>
        </p:spPr>
      </p:pic>
      <p:pic>
        <p:nvPicPr>
          <p:cNvPr id="81" name="Graphic 10" descr="Badge with solid fill">
            <a:extLst>
              <a:ext uri="{FF2B5EF4-FFF2-40B4-BE49-F238E27FC236}">
                <a16:creationId xmlns:a16="http://schemas.microsoft.com/office/drawing/2014/main" id="{5D5EF2CC-8795-04C3-6239-EE98ECF8CEF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2695548" y="1667100"/>
            <a:ext cx="914400" cy="914400"/>
          </a:xfrm>
          <a:prstGeom prst="rect">
            <a:avLst/>
          </a:prstGeom>
        </p:spPr>
      </p:pic>
      <p:pic>
        <p:nvPicPr>
          <p:cNvPr id="82" name="Graphic 11" descr="Badge 3 with solid fill">
            <a:extLst>
              <a:ext uri="{FF2B5EF4-FFF2-40B4-BE49-F238E27FC236}">
                <a16:creationId xmlns:a16="http://schemas.microsoft.com/office/drawing/2014/main" id="{89F56F34-93FC-CF9B-4334-EBA2FB4E265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2695548" y="2789775"/>
            <a:ext cx="914400" cy="914400"/>
          </a:xfrm>
          <a:prstGeom prst="rect">
            <a:avLst/>
          </a:prstGeom>
        </p:spPr>
      </p:pic>
      <p:pic>
        <p:nvPicPr>
          <p:cNvPr id="83" name="Graphic 12" descr="Badge 4 with solid fill">
            <a:extLst>
              <a:ext uri="{FF2B5EF4-FFF2-40B4-BE49-F238E27FC236}">
                <a16:creationId xmlns:a16="http://schemas.microsoft.com/office/drawing/2014/main" id="{CB73B717-91D4-63E9-0228-9A8E08CBF31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2695548" y="3954363"/>
            <a:ext cx="914400" cy="914400"/>
          </a:xfrm>
          <a:prstGeom prst="rect">
            <a:avLst/>
          </a:prstGeom>
        </p:spPr>
      </p:pic>
      <p:pic>
        <p:nvPicPr>
          <p:cNvPr id="84" name="Graphic 4" descr="Badge 5 with solid fill">
            <a:extLst>
              <a:ext uri="{FF2B5EF4-FFF2-40B4-BE49-F238E27FC236}">
                <a16:creationId xmlns:a16="http://schemas.microsoft.com/office/drawing/2014/main" id="{9FE24030-A14B-252A-2DC0-8DBD1A0F300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a:off x="2695548" y="5190900"/>
            <a:ext cx="914400" cy="914400"/>
          </a:xfrm>
          <a:prstGeom prst="rect">
            <a:avLst/>
          </a:prstGeom>
        </p:spPr>
      </p:pic>
      <p:sp>
        <p:nvSpPr>
          <p:cNvPr id="86"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726586" y="4179981"/>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Supply Chain</a:t>
            </a:r>
            <a:r>
              <a:rPr kumimoji="1" lang="en-US" altLang="ko-KR" sz="2400" b="1" i="0" u="none" strike="noStrike" kern="1200" cap="none" spc="0" normalizeH="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 and Logistic Overview</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ea typeface="Arial Unicode MS" panose="020B0604020202020204" pitchFamily="34" charset="-120"/>
              <a:cs typeface="Tahoma" panose="020B0604030504040204" pitchFamily="34" charset="0"/>
            </a:endParaRPr>
          </a:p>
        </p:txBody>
      </p:sp>
      <p:sp>
        <p:nvSpPr>
          <p:cNvPr id="87"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696607" y="5394185"/>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err="1"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Foxconn</a:t>
            </a: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 Vietnam CSR</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ea typeface="Arial Unicode MS" panose="020B0604020202020204" pitchFamily="34" charset="-120"/>
              <a:cs typeface="Tahoma" panose="020B0604030504040204" pitchFamily="34" charset="0"/>
            </a:endParaRPr>
          </a:p>
        </p:txBody>
      </p:sp>
    </p:spTree>
    <p:extLst>
      <p:ext uri="{BB962C8B-B14F-4D97-AF65-F5344CB8AC3E}">
        <p14:creationId xmlns:p14="http://schemas.microsoft.com/office/powerpoint/2010/main" val="23686690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ext Box 17"/>
          <p:cNvSpPr txBox="1">
            <a:spLocks noChangeArrowheads="1"/>
          </p:cNvSpPr>
          <p:nvPr/>
        </p:nvSpPr>
        <p:spPr bwMode="auto">
          <a:xfrm>
            <a:off x="8483462" y="5249386"/>
            <a:ext cx="3481326" cy="919743"/>
          </a:xfrm>
          <a:prstGeom prst="rect">
            <a:avLst/>
          </a:prstGeom>
          <a:noFill/>
          <a:ln w="12700">
            <a:noFill/>
            <a:miter lim="800000"/>
            <a:headEnd type="none" w="sm" len="sm"/>
            <a:tailEnd type="none" w="sm" len="sm"/>
          </a:ln>
        </p:spPr>
        <p:txBody>
          <a:bodyPr lIns="15782" tIns="15782" rIns="15782" bIns="15782" anchor="ctr"/>
          <a:lstStyle/>
          <a:p>
            <a:pPr>
              <a:buClr>
                <a:schemeClr val="tx1"/>
              </a:buClr>
              <a:buSzPts val="1200"/>
              <a:buFont typeface="Arial" charset="0"/>
              <a:buChar char="•"/>
            </a:pPr>
            <a:r>
              <a:rPr lang="en-US" altLang="zh-TW" sz="1200" b="1" dirty="0" smtClean="0">
                <a:solidFill>
                  <a:schemeClr val="bg1"/>
                </a:solidFill>
                <a:ea typeface="標楷體" pitchFamily="65" charset="-120"/>
              </a:rPr>
              <a:t>LDB check</a:t>
            </a:r>
          </a:p>
          <a:p>
            <a:pPr>
              <a:buClr>
                <a:schemeClr val="tx1"/>
              </a:buClr>
              <a:buSzPts val="1200"/>
              <a:buFont typeface="Arial" charset="0"/>
              <a:buChar char="•"/>
            </a:pPr>
            <a:r>
              <a:rPr lang="en-US" altLang="zh-TW" sz="1200" b="1" dirty="0" smtClean="0">
                <a:solidFill>
                  <a:schemeClr val="bg1"/>
                </a:solidFill>
                <a:ea typeface="標楷體" pitchFamily="65" charset="-120"/>
              </a:rPr>
              <a:t>Container seal check</a:t>
            </a:r>
          </a:p>
          <a:p>
            <a:pPr>
              <a:buClr>
                <a:schemeClr val="tx1"/>
              </a:buClr>
              <a:buSzPts val="1200"/>
              <a:buFont typeface="Arial" charset="0"/>
              <a:buChar char="•"/>
            </a:pPr>
            <a:r>
              <a:rPr lang="en-US" altLang="zh-TW" sz="1200" b="1" dirty="0" smtClean="0">
                <a:solidFill>
                  <a:schemeClr val="bg1"/>
                </a:solidFill>
                <a:ea typeface="標楷體" pitchFamily="65" charset="-120"/>
              </a:rPr>
              <a:t>VI for outside pallet</a:t>
            </a:r>
          </a:p>
          <a:p>
            <a:pPr>
              <a:buClr>
                <a:schemeClr val="tx1"/>
              </a:buClr>
              <a:buSzPts val="1200"/>
              <a:buFont typeface="Arial" charset="0"/>
              <a:buChar char="•"/>
            </a:pPr>
            <a:r>
              <a:rPr lang="en-US" altLang="zh-TW" sz="1200" b="1" dirty="0" smtClean="0">
                <a:solidFill>
                  <a:schemeClr val="bg1"/>
                </a:solidFill>
                <a:ea typeface="標楷體" pitchFamily="65" charset="-120"/>
              </a:rPr>
              <a:t>Cross checking/scanning for CQA &amp; FG shipping data </a:t>
            </a:r>
            <a:endParaRPr lang="en-US" altLang="zh-TW" sz="1200" b="1" dirty="0">
              <a:solidFill>
                <a:schemeClr val="bg1"/>
              </a:solidFill>
              <a:ea typeface="標楷體" pitchFamily="65" charset="-120"/>
            </a:endParaRPr>
          </a:p>
          <a:p>
            <a:endParaRPr lang="zh-TW" altLang="zh-TW" sz="1200" dirty="0">
              <a:solidFill>
                <a:schemeClr val="bg1"/>
              </a:solidFill>
            </a:endParaRPr>
          </a:p>
        </p:txBody>
      </p:sp>
      <p:sp>
        <p:nvSpPr>
          <p:cNvPr id="75" name="Text Box 33"/>
          <p:cNvSpPr txBox="1">
            <a:spLocks noChangeArrowheads="1"/>
          </p:cNvSpPr>
          <p:nvPr/>
        </p:nvSpPr>
        <p:spPr bwMode="auto">
          <a:xfrm>
            <a:off x="880276" y="3937838"/>
            <a:ext cx="2093372" cy="1205358"/>
          </a:xfrm>
          <a:prstGeom prst="rect">
            <a:avLst/>
          </a:prstGeom>
          <a:noFill/>
          <a:ln w="12700" algn="ctr">
            <a:noFill/>
            <a:miter lim="800000"/>
            <a:headEnd type="none" w="sm" len="sm"/>
            <a:tailEnd type="none" w="sm" len="sm"/>
          </a:ln>
        </p:spPr>
        <p:txBody>
          <a:bodyPr lIns="15782" tIns="15782" rIns="15782" bIns="15782"/>
          <a:lstStyle/>
          <a:p>
            <a:pPr>
              <a:buClr>
                <a:schemeClr val="tx1"/>
              </a:buClr>
              <a:buSzPts val="1100"/>
              <a:buFont typeface="Arial" charset="0"/>
              <a:buChar char="•"/>
            </a:pPr>
            <a:r>
              <a:rPr lang="en-US" altLang="zh-TW" sz="1000" b="1" dirty="0">
                <a:solidFill>
                  <a:schemeClr val="bg1"/>
                </a:solidFill>
                <a:ea typeface="標楷體" pitchFamily="65" charset="-120"/>
              </a:rPr>
              <a:t>SFIS link</a:t>
            </a:r>
          </a:p>
          <a:p>
            <a:pPr>
              <a:buClr>
                <a:schemeClr val="tx1"/>
              </a:buClr>
              <a:buSzPts val="1100"/>
              <a:buFont typeface="Arial" charset="0"/>
              <a:buChar char="•"/>
            </a:pPr>
            <a:r>
              <a:rPr lang="en-US" altLang="zh-TW" sz="1000" b="1" dirty="0">
                <a:solidFill>
                  <a:schemeClr val="bg1"/>
                </a:solidFill>
                <a:ea typeface="標楷體" pitchFamily="65" charset="-120"/>
              </a:rPr>
              <a:t>Check DUT Alive</a:t>
            </a:r>
          </a:p>
          <a:p>
            <a:pPr>
              <a:buClr>
                <a:schemeClr val="tx1"/>
              </a:buClr>
              <a:buSzPts val="1100"/>
              <a:buFont typeface="Arial" charset="0"/>
              <a:buChar char="•"/>
            </a:pPr>
            <a:r>
              <a:rPr lang="en-US" altLang="zh-TW" sz="1000" b="1" dirty="0">
                <a:solidFill>
                  <a:schemeClr val="bg1"/>
                </a:solidFill>
                <a:ea typeface="標楷體" pitchFamily="65" charset="-120"/>
              </a:rPr>
              <a:t>Check Version</a:t>
            </a:r>
          </a:p>
          <a:p>
            <a:pPr>
              <a:buClr>
                <a:schemeClr val="tx1"/>
              </a:buClr>
              <a:buSzPts val="1100"/>
              <a:buFont typeface="Arial" charset="0"/>
              <a:buChar char="•"/>
            </a:pPr>
            <a:r>
              <a:rPr lang="en-US" altLang="zh-TW" sz="1000" b="1" dirty="0">
                <a:solidFill>
                  <a:schemeClr val="bg1"/>
                </a:solidFill>
                <a:ea typeface="標楷體" pitchFamily="65" charset="-120"/>
              </a:rPr>
              <a:t>Check SN</a:t>
            </a:r>
          </a:p>
          <a:p>
            <a:pPr>
              <a:buClr>
                <a:schemeClr val="tx1"/>
              </a:buClr>
              <a:buSzPts val="1100"/>
              <a:buFont typeface="Arial" charset="0"/>
              <a:buChar char="•"/>
            </a:pPr>
            <a:r>
              <a:rPr lang="en-US" altLang="zh-TW" sz="1000" b="1" dirty="0" smtClean="0">
                <a:solidFill>
                  <a:schemeClr val="bg1"/>
                </a:solidFill>
                <a:ea typeface="標楷體" pitchFamily="65" charset="-120"/>
              </a:rPr>
              <a:t>All device function test</a:t>
            </a:r>
          </a:p>
          <a:p>
            <a:pPr>
              <a:buClr>
                <a:schemeClr val="tx1"/>
              </a:buClr>
              <a:buSzPts val="1100"/>
              <a:buFont typeface="Arial" charset="0"/>
              <a:buChar char="•"/>
            </a:pPr>
            <a:r>
              <a:rPr lang="en-US" altLang="zh-TW" sz="1000" b="1" dirty="0" smtClean="0">
                <a:solidFill>
                  <a:schemeClr val="bg1"/>
                </a:solidFill>
                <a:ea typeface="標楷體" pitchFamily="65" charset="-120"/>
              </a:rPr>
              <a:t>Battery, LED, Buttons, Ethernet check</a:t>
            </a:r>
          </a:p>
          <a:p>
            <a:pPr>
              <a:buClr>
                <a:schemeClr val="tx1"/>
              </a:buClr>
              <a:buSzPts val="1100"/>
              <a:buFont typeface="Arial" charset="0"/>
              <a:buChar char="•"/>
            </a:pPr>
            <a:r>
              <a:rPr lang="en-US" altLang="zh-TW" sz="1000" b="1" dirty="0" smtClean="0">
                <a:solidFill>
                  <a:schemeClr val="bg1"/>
                </a:solidFill>
                <a:ea typeface="標楷體" pitchFamily="65" charset="-120"/>
              </a:rPr>
              <a:t>VoIP, Doccis 3.0, Doccis 3.1</a:t>
            </a:r>
          </a:p>
        </p:txBody>
      </p:sp>
      <p:sp>
        <p:nvSpPr>
          <p:cNvPr id="24" name="文本框 26625">
            <a:extLst>
              <a:ext uri="{FF2B5EF4-FFF2-40B4-BE49-F238E27FC236}">
                <a16:creationId xmlns:a16="http://schemas.microsoft.com/office/drawing/2014/main" id="{14EA8A3C-757E-65CF-99F2-68D405E73092}"/>
              </a:ext>
            </a:extLst>
          </p:cNvPr>
          <p:cNvSpPr txBox="1"/>
          <p:nvPr/>
        </p:nvSpPr>
        <p:spPr>
          <a:xfrm>
            <a:off x="23155" y="19552"/>
            <a:ext cx="9233954" cy="530017"/>
          </a:xfrm>
          <a:prstGeom prst="rect">
            <a:avLst/>
          </a:prstGeom>
          <a:noFill/>
          <a:ln w="9525">
            <a:noFill/>
          </a:ln>
        </p:spPr>
        <p:txBody>
          <a:bodyPr lIns="78344" tIns="39172" rIns="78344" bIns="39172" anchor="ctr"/>
          <a:lstStyle>
            <a:defPPr>
              <a:defRPr lang="zh-TW"/>
            </a:defPPr>
            <a:lvl1pPr marR="0" lvl="0" defTabSz="912813" fontAlgn="auto">
              <a:lnSpc>
                <a:spcPct val="90000"/>
              </a:lnSpc>
              <a:spcBef>
                <a:spcPct val="0"/>
              </a:spcBef>
              <a:spcAft>
                <a:spcPts val="0"/>
              </a:spcAft>
              <a:buClrTx/>
              <a:buSzTx/>
              <a:tabLst/>
              <a:defRPr sz="3000" b="1">
                <a:solidFill>
                  <a:prstClr val="white"/>
                </a:solidFill>
                <a:latin typeface="Calibri Light (Headings)"/>
                <a:ea typeface="Tahoma" pitchFamily="34" charset="0"/>
                <a:cs typeface="Tahoma" pitchFamily="34" charset="0"/>
              </a:defRPr>
            </a:lvl1pPr>
          </a:lstStyle>
          <a:p>
            <a:r>
              <a:rPr lang="en-US" altLang="zh-CN" dirty="0">
                <a:sym typeface="Calibri" panose="020F0502020204030204" charset="0"/>
              </a:rPr>
              <a:t>Fii : Production Process and System control</a:t>
            </a:r>
          </a:p>
        </p:txBody>
      </p:sp>
      <p:sp>
        <p:nvSpPr>
          <p:cNvPr id="5" name="Text Box 3"/>
          <p:cNvSpPr txBox="1">
            <a:spLocks noChangeArrowheads="1"/>
          </p:cNvSpPr>
          <p:nvPr/>
        </p:nvSpPr>
        <p:spPr bwMode="auto">
          <a:xfrm>
            <a:off x="5366478" y="714489"/>
            <a:ext cx="949585" cy="480634"/>
          </a:xfrm>
          <a:prstGeom prst="rect">
            <a:avLst/>
          </a:prstGeom>
          <a:solidFill>
            <a:schemeClr val="accent1">
              <a:lumMod val="75000"/>
            </a:schemeClr>
          </a:solidFill>
          <a:ln>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a:solidFill>
                  <a:schemeClr val="bg1"/>
                </a:solidFill>
                <a:ea typeface="標楷體" pitchFamily="65" charset="-120"/>
              </a:rPr>
              <a:t>SMT </a:t>
            </a:r>
            <a:endParaRPr lang="zh-TW" altLang="zh-TW" sz="2400" dirty="0">
              <a:solidFill>
                <a:schemeClr val="bg1"/>
              </a:solidFill>
            </a:endParaRPr>
          </a:p>
        </p:txBody>
      </p:sp>
      <p:sp>
        <p:nvSpPr>
          <p:cNvPr id="6" name="Text Box 4"/>
          <p:cNvSpPr txBox="1">
            <a:spLocks noChangeArrowheads="1"/>
          </p:cNvSpPr>
          <p:nvPr/>
        </p:nvSpPr>
        <p:spPr bwMode="auto">
          <a:xfrm>
            <a:off x="6730033" y="714489"/>
            <a:ext cx="869972" cy="480634"/>
          </a:xfrm>
          <a:prstGeom prst="rect">
            <a:avLst/>
          </a:prstGeom>
          <a:solidFill>
            <a:schemeClr val="accent1">
              <a:lumMod val="75000"/>
            </a:schemeClr>
          </a:solidFill>
          <a:ln>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a:solidFill>
                  <a:schemeClr val="bg1"/>
                </a:solidFill>
                <a:ea typeface="標楷體" pitchFamily="65" charset="-120"/>
              </a:rPr>
              <a:t>AOI</a:t>
            </a:r>
            <a:endParaRPr lang="zh-TW" altLang="zh-TW" sz="2400" dirty="0">
              <a:solidFill>
                <a:schemeClr val="bg1"/>
              </a:solidFill>
            </a:endParaRPr>
          </a:p>
        </p:txBody>
      </p:sp>
      <p:sp>
        <p:nvSpPr>
          <p:cNvPr id="7" name="Text Box 6"/>
          <p:cNvSpPr txBox="1">
            <a:spLocks noChangeArrowheads="1"/>
          </p:cNvSpPr>
          <p:nvPr/>
        </p:nvSpPr>
        <p:spPr bwMode="auto">
          <a:xfrm>
            <a:off x="761944" y="669519"/>
            <a:ext cx="1266956" cy="480634"/>
          </a:xfrm>
          <a:prstGeom prst="rect">
            <a:avLst/>
          </a:prstGeom>
          <a:solidFill>
            <a:schemeClr val="accent1">
              <a:lumMod val="75000"/>
            </a:schemeClr>
          </a:solidFill>
          <a:ln>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a:solidFill>
                  <a:schemeClr val="bg1"/>
                </a:solidFill>
                <a:ea typeface="標楷體" pitchFamily="65" charset="-120"/>
              </a:rPr>
              <a:t>MO</a:t>
            </a:r>
            <a:endParaRPr lang="zh-TW" altLang="zh-TW" sz="2400" dirty="0">
              <a:solidFill>
                <a:schemeClr val="bg1"/>
              </a:solidFill>
            </a:endParaRPr>
          </a:p>
        </p:txBody>
      </p:sp>
      <p:sp>
        <p:nvSpPr>
          <p:cNvPr id="8" name="Text Box 7"/>
          <p:cNvSpPr txBox="1">
            <a:spLocks noChangeArrowheads="1"/>
          </p:cNvSpPr>
          <p:nvPr/>
        </p:nvSpPr>
        <p:spPr bwMode="auto">
          <a:xfrm>
            <a:off x="8054378" y="695988"/>
            <a:ext cx="1266958" cy="480634"/>
          </a:xfrm>
          <a:prstGeom prst="rect">
            <a:avLst/>
          </a:prstGeom>
          <a:solidFill>
            <a:schemeClr val="accent1">
              <a:lumMod val="75000"/>
            </a:schemeClr>
          </a:solidFill>
          <a:ln>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smtClean="0">
                <a:solidFill>
                  <a:schemeClr val="bg1"/>
                </a:solidFill>
                <a:ea typeface="標楷體" pitchFamily="65" charset="-120"/>
              </a:rPr>
              <a:t>DIP</a:t>
            </a:r>
            <a:endParaRPr lang="zh-TW" altLang="zh-TW" sz="2400" dirty="0">
              <a:solidFill>
                <a:schemeClr val="bg1"/>
              </a:solidFill>
            </a:endParaRPr>
          </a:p>
        </p:txBody>
      </p:sp>
      <p:sp>
        <p:nvSpPr>
          <p:cNvPr id="9" name="Text Box 8"/>
          <p:cNvSpPr txBox="1">
            <a:spLocks noChangeArrowheads="1"/>
          </p:cNvSpPr>
          <p:nvPr/>
        </p:nvSpPr>
        <p:spPr bwMode="auto">
          <a:xfrm>
            <a:off x="9767579" y="695988"/>
            <a:ext cx="1270502" cy="480634"/>
          </a:xfrm>
          <a:prstGeom prst="rect">
            <a:avLst/>
          </a:prstGeom>
          <a:solidFill>
            <a:schemeClr val="accent1">
              <a:lumMod val="75000"/>
            </a:schemeClr>
          </a:solidFill>
          <a:ln>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a:solidFill>
                  <a:schemeClr val="bg1"/>
                </a:solidFill>
                <a:ea typeface="標楷體" pitchFamily="65" charset="-120"/>
              </a:rPr>
              <a:t>Wave Soldering</a:t>
            </a:r>
            <a:endParaRPr lang="zh-TW" altLang="zh-TW" sz="2400" dirty="0">
              <a:solidFill>
                <a:schemeClr val="bg1"/>
              </a:solidFill>
            </a:endParaRPr>
          </a:p>
        </p:txBody>
      </p:sp>
      <p:sp>
        <p:nvSpPr>
          <p:cNvPr id="10" name="Text Box 9"/>
          <p:cNvSpPr txBox="1">
            <a:spLocks noChangeArrowheads="1"/>
          </p:cNvSpPr>
          <p:nvPr/>
        </p:nvSpPr>
        <p:spPr bwMode="auto">
          <a:xfrm>
            <a:off x="2950206" y="3350307"/>
            <a:ext cx="1352012" cy="480634"/>
          </a:xfrm>
          <a:prstGeom prst="rect">
            <a:avLst/>
          </a:prstGeom>
          <a:solidFill>
            <a:schemeClr val="accent1">
              <a:lumMod val="75000"/>
            </a:schemeClr>
          </a:solidFill>
          <a:ln>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a:solidFill>
                  <a:schemeClr val="bg1"/>
                </a:solidFill>
                <a:ea typeface="標楷體" pitchFamily="65" charset="-120"/>
              </a:rPr>
              <a:t>Housing Assembly</a:t>
            </a:r>
            <a:endParaRPr lang="zh-TW" altLang="zh-TW" sz="2400" dirty="0">
              <a:solidFill>
                <a:schemeClr val="bg1"/>
              </a:solidFill>
            </a:endParaRPr>
          </a:p>
        </p:txBody>
      </p:sp>
      <p:sp>
        <p:nvSpPr>
          <p:cNvPr id="11" name="Text Box 10"/>
          <p:cNvSpPr txBox="1">
            <a:spLocks noChangeArrowheads="1"/>
          </p:cNvSpPr>
          <p:nvPr/>
        </p:nvSpPr>
        <p:spPr bwMode="auto">
          <a:xfrm>
            <a:off x="5188100" y="1279379"/>
            <a:ext cx="1805635" cy="666047"/>
          </a:xfrm>
          <a:prstGeom prst="rect">
            <a:avLst/>
          </a:prstGeom>
          <a:noFill/>
          <a:ln w="12700">
            <a:noFill/>
            <a:miter lim="800000"/>
            <a:headEnd type="none" w="sm" len="sm"/>
            <a:tailEnd type="none" w="sm" len="sm"/>
          </a:ln>
        </p:spPr>
        <p:txBody>
          <a:bodyPr lIns="15782" tIns="15782" rIns="15782" bIns="15782" anchor="ctr"/>
          <a:lstStyle/>
          <a:p>
            <a:pPr>
              <a:buClr>
                <a:schemeClr val="tx1"/>
              </a:buClr>
              <a:buSzPts val="1200"/>
              <a:buFont typeface="Arial" charset="0"/>
              <a:buChar char="•"/>
            </a:pPr>
            <a:r>
              <a:rPr lang="en-US" altLang="zh-TW" sz="1200" b="1" dirty="0">
                <a:solidFill>
                  <a:schemeClr val="bg1"/>
                </a:solidFill>
                <a:ea typeface="標楷體" pitchFamily="65" charset="-120"/>
              </a:rPr>
              <a:t>Speed:0.13 sec/chip</a:t>
            </a:r>
          </a:p>
          <a:p>
            <a:pPr>
              <a:buClr>
                <a:schemeClr val="tx1"/>
              </a:buClr>
              <a:buSzPts val="1200"/>
              <a:buFont typeface="Arial" charset="0"/>
              <a:buChar char="•"/>
            </a:pPr>
            <a:r>
              <a:rPr lang="en-US" altLang="zh-TW" sz="1200" b="1" dirty="0">
                <a:solidFill>
                  <a:schemeClr val="bg1"/>
                </a:solidFill>
                <a:ea typeface="標楷體" pitchFamily="65" charset="-120"/>
              </a:rPr>
              <a:t>Chip size: </a:t>
            </a:r>
            <a:r>
              <a:rPr lang="en-US" altLang="zh-TW" sz="1200" b="1" dirty="0" smtClean="0">
                <a:solidFill>
                  <a:schemeClr val="bg1"/>
                </a:solidFill>
                <a:ea typeface="標楷體" pitchFamily="65" charset="-120"/>
              </a:rPr>
              <a:t>01005 </a:t>
            </a:r>
            <a:endParaRPr lang="en-US" altLang="zh-TW" sz="1200" b="1" dirty="0">
              <a:solidFill>
                <a:schemeClr val="bg1"/>
              </a:solidFill>
              <a:ea typeface="標楷體" pitchFamily="65" charset="-120"/>
            </a:endParaRPr>
          </a:p>
          <a:p>
            <a:pPr>
              <a:buClr>
                <a:schemeClr val="tx1"/>
              </a:buClr>
              <a:buSzPts val="1200"/>
              <a:buFont typeface="Arial" charset="0"/>
              <a:buChar char="•"/>
            </a:pPr>
            <a:r>
              <a:rPr lang="en-US" altLang="zh-TW" sz="1200" b="1" dirty="0">
                <a:solidFill>
                  <a:schemeClr val="bg1"/>
                </a:solidFill>
                <a:ea typeface="標楷體" pitchFamily="65" charset="-120"/>
              </a:rPr>
              <a:t>CSP/BGA :0.5mm</a:t>
            </a:r>
          </a:p>
          <a:p>
            <a:pPr>
              <a:buClr>
                <a:schemeClr val="tx1"/>
              </a:buClr>
              <a:buSzPts val="1200"/>
              <a:buFont typeface="Arial" charset="0"/>
              <a:buChar char="•"/>
            </a:pPr>
            <a:r>
              <a:rPr lang="en-US" altLang="zh-TW" sz="1200" b="1" dirty="0">
                <a:solidFill>
                  <a:schemeClr val="bg1"/>
                </a:solidFill>
                <a:ea typeface="標楷體" pitchFamily="65" charset="-120"/>
              </a:rPr>
              <a:t>QFP:0.4mm</a:t>
            </a:r>
            <a:endParaRPr lang="zh-TW" altLang="zh-TW" sz="1200" dirty="0">
              <a:solidFill>
                <a:schemeClr val="bg1"/>
              </a:solidFill>
            </a:endParaRPr>
          </a:p>
        </p:txBody>
      </p:sp>
      <p:sp>
        <p:nvSpPr>
          <p:cNvPr id="12" name="Text Box 11"/>
          <p:cNvSpPr txBox="1">
            <a:spLocks noChangeArrowheads="1"/>
          </p:cNvSpPr>
          <p:nvPr/>
        </p:nvSpPr>
        <p:spPr bwMode="auto">
          <a:xfrm>
            <a:off x="8123564" y="1139931"/>
            <a:ext cx="1805637" cy="666047"/>
          </a:xfrm>
          <a:prstGeom prst="rect">
            <a:avLst/>
          </a:prstGeom>
          <a:noFill/>
          <a:ln w="12700">
            <a:noFill/>
            <a:miter lim="800000"/>
            <a:headEnd type="none" w="sm" len="sm"/>
            <a:tailEnd type="none" w="sm" len="sm"/>
          </a:ln>
        </p:spPr>
        <p:txBody>
          <a:bodyPr lIns="15782" tIns="15782" rIns="15782" bIns="15782" anchor="ctr"/>
          <a:lstStyle/>
          <a:p>
            <a:pPr>
              <a:buClr>
                <a:schemeClr val="tx1"/>
              </a:buClr>
              <a:buSzPts val="1200"/>
              <a:buFont typeface="Arial" charset="0"/>
              <a:buChar char="•"/>
            </a:pPr>
            <a:r>
              <a:rPr lang="en-US" altLang="zh-TW" sz="1200" b="1" dirty="0">
                <a:solidFill>
                  <a:schemeClr val="bg1"/>
                </a:solidFill>
                <a:ea typeface="標楷體" pitchFamily="65" charset="-120"/>
              </a:rPr>
              <a:t>100% check</a:t>
            </a:r>
          </a:p>
          <a:p>
            <a:pPr>
              <a:buClr>
                <a:schemeClr val="tx1"/>
              </a:buClr>
              <a:buSzPts val="1200"/>
              <a:buFont typeface="Arial" charset="0"/>
              <a:buChar char="•"/>
            </a:pPr>
            <a:r>
              <a:rPr lang="en-US" altLang="zh-TW" sz="1200" b="1" dirty="0">
                <a:solidFill>
                  <a:schemeClr val="bg1"/>
                </a:solidFill>
                <a:ea typeface="標楷體" pitchFamily="65" charset="-120"/>
              </a:rPr>
              <a:t>Stick/Scan barcode</a:t>
            </a:r>
          </a:p>
          <a:p>
            <a:pPr>
              <a:buClr>
                <a:schemeClr val="tx1"/>
              </a:buClr>
              <a:buSzPts val="1200"/>
              <a:buFont typeface="Arial" charset="0"/>
              <a:buChar char="•"/>
            </a:pPr>
            <a:r>
              <a:rPr lang="en-US" altLang="zh-TW" sz="1200" b="1" dirty="0">
                <a:solidFill>
                  <a:schemeClr val="bg1"/>
                </a:solidFill>
                <a:ea typeface="標楷體" pitchFamily="65" charset="-120"/>
              </a:rPr>
              <a:t> label</a:t>
            </a:r>
            <a:endParaRPr lang="zh-TW" altLang="zh-TW" sz="1200" dirty="0">
              <a:solidFill>
                <a:schemeClr val="bg1"/>
              </a:solidFill>
            </a:endParaRPr>
          </a:p>
        </p:txBody>
      </p:sp>
      <p:sp>
        <p:nvSpPr>
          <p:cNvPr id="13" name="Oval 14"/>
          <p:cNvSpPr>
            <a:spLocks noChangeArrowheads="1"/>
          </p:cNvSpPr>
          <p:nvPr/>
        </p:nvSpPr>
        <p:spPr bwMode="auto">
          <a:xfrm>
            <a:off x="11355526" y="703780"/>
            <a:ext cx="473115" cy="518036"/>
          </a:xfrm>
          <a:prstGeom prst="ellipse">
            <a:avLst/>
          </a:prstGeom>
          <a:noFill/>
          <a:ln w="9525">
            <a:solidFill>
              <a:schemeClr val="bg1"/>
            </a:solidFill>
            <a:round/>
            <a:headEnd/>
            <a:tailEnd/>
          </a:ln>
        </p:spPr>
        <p:txBody>
          <a:bodyPr wrap="none" lIns="80175" tIns="40087" rIns="80175" bIns="40087" anchor="ctr"/>
          <a:lstStyle/>
          <a:p>
            <a:pPr algn="ctr"/>
            <a:r>
              <a:rPr lang="en-US" altLang="zh-TW" b="1" i="1" dirty="0">
                <a:solidFill>
                  <a:schemeClr val="bg1"/>
                </a:solidFill>
              </a:rPr>
              <a:t>A</a:t>
            </a:r>
            <a:endParaRPr lang="zh-TW" altLang="zh-TW" sz="2400" dirty="0">
              <a:solidFill>
                <a:schemeClr val="bg1"/>
              </a:solidFill>
            </a:endParaRPr>
          </a:p>
        </p:txBody>
      </p:sp>
      <p:sp>
        <p:nvSpPr>
          <p:cNvPr id="14" name="Text Box 15"/>
          <p:cNvSpPr txBox="1">
            <a:spLocks noChangeArrowheads="1"/>
          </p:cNvSpPr>
          <p:nvPr/>
        </p:nvSpPr>
        <p:spPr bwMode="auto">
          <a:xfrm>
            <a:off x="2465802" y="1152604"/>
            <a:ext cx="1647930" cy="648682"/>
          </a:xfrm>
          <a:prstGeom prst="rect">
            <a:avLst/>
          </a:prstGeom>
          <a:noFill/>
          <a:ln w="12700">
            <a:noFill/>
            <a:miter lim="800000"/>
            <a:headEnd type="none" w="sm" len="sm"/>
            <a:tailEnd type="none" w="sm" len="sm"/>
          </a:ln>
        </p:spPr>
        <p:txBody>
          <a:bodyPr lIns="15782" tIns="15782" rIns="15782" bIns="15782" anchor="ctr"/>
          <a:lstStyle/>
          <a:p>
            <a:pPr>
              <a:buClr>
                <a:schemeClr val="tx1"/>
              </a:buClr>
              <a:buSzPts val="1200"/>
              <a:buFont typeface="Arial" charset="0"/>
              <a:buChar char="•"/>
            </a:pPr>
            <a:r>
              <a:rPr lang="en-US" altLang="zh-TW" sz="1200" b="1" dirty="0" smtClean="0">
                <a:solidFill>
                  <a:schemeClr val="bg1"/>
                </a:solidFill>
                <a:ea typeface="標楷體" pitchFamily="65" charset="-120"/>
              </a:rPr>
              <a:t>SFIS </a:t>
            </a:r>
            <a:r>
              <a:rPr lang="en-US" altLang="zh-TW" sz="1200" b="1" dirty="0">
                <a:solidFill>
                  <a:schemeClr val="bg1"/>
                </a:solidFill>
                <a:ea typeface="標楷體" pitchFamily="65" charset="-120"/>
              </a:rPr>
              <a:t>control</a:t>
            </a:r>
          </a:p>
          <a:p>
            <a:pPr>
              <a:buClr>
                <a:schemeClr val="tx1"/>
              </a:buClr>
              <a:buSzPts val="1200"/>
              <a:buFont typeface="Arial" charset="0"/>
              <a:buChar char="•"/>
            </a:pPr>
            <a:r>
              <a:rPr lang="en-US" altLang="zh-TW" sz="1200" b="1" dirty="0">
                <a:solidFill>
                  <a:schemeClr val="bg1"/>
                </a:solidFill>
                <a:ea typeface="標楷體" pitchFamily="65" charset="-120"/>
              </a:rPr>
              <a:t>F/W programming</a:t>
            </a:r>
          </a:p>
          <a:p>
            <a:pPr>
              <a:buClr>
                <a:schemeClr val="tx1"/>
              </a:buClr>
              <a:buSzPts val="1200"/>
              <a:buFont typeface="Arial" charset="0"/>
              <a:buChar char="•"/>
            </a:pPr>
            <a:r>
              <a:rPr lang="en-US" altLang="zh-TW" sz="1200" b="1" dirty="0">
                <a:solidFill>
                  <a:schemeClr val="bg1"/>
                </a:solidFill>
                <a:ea typeface="標楷體" pitchFamily="65" charset="-120"/>
              </a:rPr>
              <a:t>Label printing</a:t>
            </a:r>
            <a:endParaRPr lang="zh-TW" altLang="zh-TW" sz="1200" dirty="0">
              <a:solidFill>
                <a:schemeClr val="bg1"/>
              </a:solidFill>
            </a:endParaRPr>
          </a:p>
        </p:txBody>
      </p:sp>
      <p:sp>
        <p:nvSpPr>
          <p:cNvPr id="15" name="Text Box 17"/>
          <p:cNvSpPr txBox="1">
            <a:spLocks noChangeArrowheads="1"/>
          </p:cNvSpPr>
          <p:nvPr/>
        </p:nvSpPr>
        <p:spPr bwMode="auto">
          <a:xfrm>
            <a:off x="6658545" y="1323292"/>
            <a:ext cx="1600589" cy="518036"/>
          </a:xfrm>
          <a:prstGeom prst="rect">
            <a:avLst/>
          </a:prstGeom>
          <a:noFill/>
          <a:ln w="12700">
            <a:noFill/>
            <a:miter lim="800000"/>
            <a:headEnd type="none" w="sm" len="sm"/>
            <a:tailEnd type="none" w="sm" len="sm"/>
          </a:ln>
        </p:spPr>
        <p:txBody>
          <a:bodyPr lIns="15782" tIns="15782" rIns="15782" bIns="15782" anchor="ctr"/>
          <a:lstStyle/>
          <a:p>
            <a:pPr>
              <a:buClr>
                <a:schemeClr val="tx1"/>
              </a:buClr>
              <a:buSzPts val="1200"/>
              <a:buFont typeface="Arial" charset="0"/>
              <a:buChar char="•"/>
            </a:pPr>
            <a:r>
              <a:rPr lang="en-US" altLang="zh-TW" sz="1200" b="1" dirty="0">
                <a:solidFill>
                  <a:schemeClr val="bg1"/>
                </a:solidFill>
                <a:ea typeface="標楷體" pitchFamily="65" charset="-120"/>
              </a:rPr>
              <a:t>100% </a:t>
            </a:r>
            <a:r>
              <a:rPr lang="en-US" altLang="zh-TW" sz="1200" b="1" dirty="0" smtClean="0">
                <a:solidFill>
                  <a:schemeClr val="bg1"/>
                </a:solidFill>
                <a:ea typeface="標楷體" pitchFamily="65" charset="-120"/>
              </a:rPr>
              <a:t>testing for the cover rate of solder paste on the materials</a:t>
            </a:r>
            <a:endParaRPr lang="en-US" altLang="zh-TW" sz="1200" b="1" dirty="0">
              <a:solidFill>
                <a:schemeClr val="bg1"/>
              </a:solidFill>
              <a:ea typeface="標楷體" pitchFamily="65" charset="-120"/>
            </a:endParaRPr>
          </a:p>
          <a:p>
            <a:endParaRPr lang="zh-TW" altLang="zh-TW" sz="1200" dirty="0">
              <a:solidFill>
                <a:schemeClr val="bg1"/>
              </a:solidFill>
            </a:endParaRPr>
          </a:p>
        </p:txBody>
      </p:sp>
      <p:sp>
        <p:nvSpPr>
          <p:cNvPr id="16" name="Text Box 19"/>
          <p:cNvSpPr txBox="1">
            <a:spLocks noChangeArrowheads="1"/>
          </p:cNvSpPr>
          <p:nvPr/>
        </p:nvSpPr>
        <p:spPr bwMode="auto">
          <a:xfrm>
            <a:off x="775079" y="1113467"/>
            <a:ext cx="1323544" cy="518036"/>
          </a:xfrm>
          <a:prstGeom prst="rect">
            <a:avLst/>
          </a:prstGeom>
          <a:noFill/>
          <a:ln w="12700">
            <a:noFill/>
            <a:miter lim="800000"/>
            <a:headEnd type="none" w="sm" len="sm"/>
            <a:tailEnd type="none" w="sm" len="sm"/>
          </a:ln>
        </p:spPr>
        <p:txBody>
          <a:bodyPr lIns="15782" tIns="15782" rIns="15782" bIns="15782" anchor="ctr"/>
          <a:lstStyle/>
          <a:p>
            <a:pPr>
              <a:buClr>
                <a:schemeClr val="tx1"/>
              </a:buClr>
              <a:buSzPts val="1200"/>
              <a:buFont typeface="Arial" charset="0"/>
              <a:buChar char="•"/>
            </a:pPr>
            <a:r>
              <a:rPr lang="en-US" altLang="zh-TW" sz="1200" b="1" dirty="0">
                <a:solidFill>
                  <a:schemeClr val="bg1"/>
                </a:solidFill>
                <a:ea typeface="標楷體" pitchFamily="65" charset="-120"/>
              </a:rPr>
              <a:t>SAP links to </a:t>
            </a:r>
            <a:r>
              <a:rPr lang="en-US" altLang="zh-TW" sz="1200" b="1" dirty="0" smtClean="0">
                <a:solidFill>
                  <a:schemeClr val="bg1"/>
                </a:solidFill>
                <a:ea typeface="標楷體" pitchFamily="65" charset="-120"/>
              </a:rPr>
              <a:t>SFIS </a:t>
            </a:r>
            <a:endParaRPr lang="zh-TW" altLang="zh-TW" sz="1200" dirty="0">
              <a:solidFill>
                <a:schemeClr val="bg1"/>
              </a:solidFill>
            </a:endParaRPr>
          </a:p>
        </p:txBody>
      </p:sp>
      <p:sp>
        <p:nvSpPr>
          <p:cNvPr id="17" name="Text Box 20"/>
          <p:cNvSpPr txBox="1">
            <a:spLocks noChangeArrowheads="1"/>
          </p:cNvSpPr>
          <p:nvPr/>
        </p:nvSpPr>
        <p:spPr bwMode="auto">
          <a:xfrm>
            <a:off x="2399671" y="669519"/>
            <a:ext cx="1334293" cy="481749"/>
          </a:xfrm>
          <a:prstGeom prst="rect">
            <a:avLst/>
          </a:prstGeom>
          <a:solidFill>
            <a:schemeClr val="accent1">
              <a:lumMod val="75000"/>
            </a:schemeClr>
          </a:solidFill>
          <a:ln>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a:solidFill>
                  <a:schemeClr val="bg1"/>
                </a:solidFill>
                <a:ea typeface="標楷體" pitchFamily="65" charset="-120"/>
              </a:rPr>
              <a:t>Material</a:t>
            </a:r>
          </a:p>
          <a:p>
            <a:pPr algn="ctr"/>
            <a:r>
              <a:rPr lang="en-US" altLang="zh-TW" b="1" i="1" dirty="0">
                <a:solidFill>
                  <a:schemeClr val="bg1"/>
                </a:solidFill>
                <a:ea typeface="標楷體" pitchFamily="65" charset="-120"/>
              </a:rPr>
              <a:t>Preparing</a:t>
            </a:r>
            <a:endParaRPr lang="zh-TW" altLang="zh-TW" sz="2400" dirty="0">
              <a:solidFill>
                <a:schemeClr val="bg1"/>
              </a:solidFill>
            </a:endParaRPr>
          </a:p>
        </p:txBody>
      </p:sp>
      <p:cxnSp>
        <p:nvCxnSpPr>
          <p:cNvPr id="18" name="AutoShape 21"/>
          <p:cNvCxnSpPr>
            <a:cxnSpLocks noChangeShapeType="1"/>
          </p:cNvCxnSpPr>
          <p:nvPr/>
        </p:nvCxnSpPr>
        <p:spPr bwMode="auto">
          <a:xfrm>
            <a:off x="2008683" y="944294"/>
            <a:ext cx="390988" cy="0"/>
          </a:xfrm>
          <a:prstGeom prst="straightConnector1">
            <a:avLst/>
          </a:prstGeom>
          <a:noFill/>
          <a:ln w="28575">
            <a:solidFill>
              <a:schemeClr val="bg1"/>
            </a:solidFill>
            <a:round/>
            <a:headEnd/>
            <a:tailEnd type="triangle" w="med" len="med"/>
          </a:ln>
        </p:spPr>
      </p:cxnSp>
      <p:cxnSp>
        <p:nvCxnSpPr>
          <p:cNvPr id="19" name="AutoShape 22"/>
          <p:cNvCxnSpPr>
            <a:cxnSpLocks noChangeShapeType="1"/>
          </p:cNvCxnSpPr>
          <p:nvPr/>
        </p:nvCxnSpPr>
        <p:spPr bwMode="auto">
          <a:xfrm>
            <a:off x="3703984" y="944294"/>
            <a:ext cx="458939" cy="0"/>
          </a:xfrm>
          <a:prstGeom prst="straightConnector1">
            <a:avLst/>
          </a:prstGeom>
          <a:noFill/>
          <a:ln w="28575">
            <a:solidFill>
              <a:schemeClr val="bg1"/>
            </a:solidFill>
            <a:round/>
            <a:headEnd/>
            <a:tailEnd type="triangle" w="med" len="med"/>
          </a:ln>
        </p:spPr>
      </p:cxnSp>
      <p:cxnSp>
        <p:nvCxnSpPr>
          <p:cNvPr id="20" name="AutoShape 23"/>
          <p:cNvCxnSpPr>
            <a:cxnSpLocks noChangeShapeType="1"/>
          </p:cNvCxnSpPr>
          <p:nvPr/>
        </p:nvCxnSpPr>
        <p:spPr bwMode="auto">
          <a:xfrm>
            <a:off x="6340839" y="944294"/>
            <a:ext cx="389194" cy="0"/>
          </a:xfrm>
          <a:prstGeom prst="straightConnector1">
            <a:avLst/>
          </a:prstGeom>
          <a:noFill/>
          <a:ln w="28575">
            <a:solidFill>
              <a:schemeClr val="bg1"/>
            </a:solidFill>
            <a:round/>
            <a:headEnd/>
            <a:tailEnd type="triangle" w="med" len="med"/>
          </a:ln>
        </p:spPr>
      </p:cxnSp>
      <p:cxnSp>
        <p:nvCxnSpPr>
          <p:cNvPr id="21" name="AutoShape 24"/>
          <p:cNvCxnSpPr>
            <a:cxnSpLocks noChangeShapeType="1"/>
          </p:cNvCxnSpPr>
          <p:nvPr/>
        </p:nvCxnSpPr>
        <p:spPr bwMode="auto">
          <a:xfrm>
            <a:off x="7652221" y="959284"/>
            <a:ext cx="347660" cy="0"/>
          </a:xfrm>
          <a:prstGeom prst="straightConnector1">
            <a:avLst/>
          </a:prstGeom>
          <a:noFill/>
          <a:ln w="28575">
            <a:solidFill>
              <a:schemeClr val="bg1"/>
            </a:solidFill>
            <a:round/>
            <a:headEnd/>
            <a:tailEnd type="triangle" w="med" len="med"/>
          </a:ln>
        </p:spPr>
      </p:cxnSp>
      <p:cxnSp>
        <p:nvCxnSpPr>
          <p:cNvPr id="22" name="AutoShape 25"/>
          <p:cNvCxnSpPr>
            <a:cxnSpLocks noChangeShapeType="1"/>
          </p:cNvCxnSpPr>
          <p:nvPr/>
        </p:nvCxnSpPr>
        <p:spPr bwMode="auto">
          <a:xfrm>
            <a:off x="9367878" y="944294"/>
            <a:ext cx="377430" cy="0"/>
          </a:xfrm>
          <a:prstGeom prst="straightConnector1">
            <a:avLst/>
          </a:prstGeom>
          <a:noFill/>
          <a:ln w="28575">
            <a:solidFill>
              <a:schemeClr val="bg1"/>
            </a:solidFill>
            <a:round/>
            <a:headEnd/>
            <a:tailEnd type="triangle" w="med" len="med"/>
          </a:ln>
        </p:spPr>
      </p:cxnSp>
      <p:cxnSp>
        <p:nvCxnSpPr>
          <p:cNvPr id="23" name="AutoShape 27"/>
          <p:cNvCxnSpPr>
            <a:cxnSpLocks noChangeShapeType="1"/>
          </p:cNvCxnSpPr>
          <p:nvPr/>
        </p:nvCxnSpPr>
        <p:spPr bwMode="auto">
          <a:xfrm>
            <a:off x="600932" y="3590374"/>
            <a:ext cx="260478" cy="1541"/>
          </a:xfrm>
          <a:prstGeom prst="straightConnector1">
            <a:avLst/>
          </a:prstGeom>
          <a:noFill/>
          <a:ln w="28575">
            <a:solidFill>
              <a:schemeClr val="bg1"/>
            </a:solidFill>
            <a:round/>
            <a:headEnd/>
            <a:tailEnd type="triangle" w="med" len="med"/>
          </a:ln>
        </p:spPr>
      </p:cxnSp>
      <p:sp>
        <p:nvSpPr>
          <p:cNvPr id="25" name="Oval 29"/>
          <p:cNvSpPr>
            <a:spLocks noChangeArrowheads="1"/>
          </p:cNvSpPr>
          <p:nvPr/>
        </p:nvSpPr>
        <p:spPr bwMode="auto">
          <a:xfrm>
            <a:off x="110660" y="3364695"/>
            <a:ext cx="473116" cy="518036"/>
          </a:xfrm>
          <a:prstGeom prst="ellipse">
            <a:avLst/>
          </a:prstGeom>
          <a:noFill/>
          <a:ln w="9525">
            <a:solidFill>
              <a:schemeClr val="bg1"/>
            </a:solidFill>
            <a:round/>
            <a:headEnd/>
            <a:tailEnd/>
          </a:ln>
        </p:spPr>
        <p:txBody>
          <a:bodyPr wrap="none" lIns="80175" tIns="40087" rIns="80175" bIns="40087" anchor="ctr"/>
          <a:lstStyle/>
          <a:p>
            <a:pPr algn="ctr"/>
            <a:r>
              <a:rPr lang="en-US" altLang="zh-TW" b="1" i="1" dirty="0">
                <a:solidFill>
                  <a:schemeClr val="bg1"/>
                </a:solidFill>
              </a:rPr>
              <a:t>A</a:t>
            </a:r>
            <a:endParaRPr lang="zh-TW" altLang="zh-TW" sz="2400" dirty="0">
              <a:solidFill>
                <a:schemeClr val="bg1"/>
              </a:solidFill>
            </a:endParaRPr>
          </a:p>
        </p:txBody>
      </p:sp>
      <p:sp>
        <p:nvSpPr>
          <p:cNvPr id="26" name="Text Box 30"/>
          <p:cNvSpPr txBox="1">
            <a:spLocks noChangeArrowheads="1"/>
          </p:cNvSpPr>
          <p:nvPr/>
        </p:nvSpPr>
        <p:spPr bwMode="auto">
          <a:xfrm>
            <a:off x="960877" y="3350307"/>
            <a:ext cx="1204939" cy="480634"/>
          </a:xfrm>
          <a:prstGeom prst="rect">
            <a:avLst/>
          </a:prstGeom>
          <a:solidFill>
            <a:schemeClr val="accent1">
              <a:lumMod val="75000"/>
            </a:schemeClr>
          </a:solidFill>
          <a:ln>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smtClean="0">
                <a:solidFill>
                  <a:schemeClr val="bg1"/>
                </a:solidFill>
                <a:ea typeface="標楷體" pitchFamily="65" charset="-120"/>
              </a:rPr>
              <a:t>Function</a:t>
            </a:r>
          </a:p>
          <a:p>
            <a:pPr algn="ctr"/>
            <a:r>
              <a:rPr lang="en-US" altLang="zh-TW" b="1" i="1" dirty="0" smtClean="0">
                <a:solidFill>
                  <a:schemeClr val="bg1"/>
                </a:solidFill>
                <a:ea typeface="標楷體" pitchFamily="65" charset="-120"/>
              </a:rPr>
              <a:t> </a:t>
            </a:r>
            <a:r>
              <a:rPr lang="en-US" altLang="zh-TW" b="1" i="1" dirty="0">
                <a:solidFill>
                  <a:schemeClr val="bg1"/>
                </a:solidFill>
                <a:ea typeface="標楷體" pitchFamily="65" charset="-120"/>
              </a:rPr>
              <a:t>Test</a:t>
            </a:r>
            <a:endParaRPr lang="zh-TW" altLang="zh-TW" sz="2400" dirty="0">
              <a:solidFill>
                <a:schemeClr val="bg1"/>
              </a:solidFill>
            </a:endParaRPr>
          </a:p>
        </p:txBody>
      </p:sp>
      <p:cxnSp>
        <p:nvCxnSpPr>
          <p:cNvPr id="27" name="AutoShape 31"/>
          <p:cNvCxnSpPr>
            <a:cxnSpLocks noChangeShapeType="1"/>
          </p:cNvCxnSpPr>
          <p:nvPr/>
        </p:nvCxnSpPr>
        <p:spPr bwMode="auto">
          <a:xfrm>
            <a:off x="2377151" y="3603156"/>
            <a:ext cx="473588" cy="0"/>
          </a:xfrm>
          <a:prstGeom prst="straightConnector1">
            <a:avLst/>
          </a:prstGeom>
          <a:noFill/>
          <a:ln w="28575">
            <a:solidFill>
              <a:schemeClr val="bg1"/>
            </a:solidFill>
            <a:round/>
            <a:headEnd/>
            <a:tailEnd type="triangle" w="med" len="med"/>
          </a:ln>
        </p:spPr>
      </p:cxnSp>
      <p:sp>
        <p:nvSpPr>
          <p:cNvPr id="28" name="Text Box 5"/>
          <p:cNvSpPr txBox="1">
            <a:spLocks noChangeArrowheads="1"/>
          </p:cNvSpPr>
          <p:nvPr/>
        </p:nvSpPr>
        <p:spPr bwMode="auto">
          <a:xfrm>
            <a:off x="8477697" y="3373607"/>
            <a:ext cx="1481365" cy="480634"/>
          </a:xfrm>
          <a:prstGeom prst="rect">
            <a:avLst/>
          </a:prstGeom>
          <a:solidFill>
            <a:schemeClr val="accent1">
              <a:lumMod val="75000"/>
            </a:schemeClr>
          </a:solidFill>
          <a:ln>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a:solidFill>
                  <a:schemeClr val="bg1"/>
                </a:solidFill>
                <a:ea typeface="標楷體" pitchFamily="65" charset="-120"/>
              </a:rPr>
              <a:t>Warehouse</a:t>
            </a:r>
            <a:endParaRPr lang="zh-TW" altLang="zh-TW" sz="2400" dirty="0">
              <a:solidFill>
                <a:schemeClr val="bg1"/>
              </a:solidFill>
            </a:endParaRPr>
          </a:p>
        </p:txBody>
      </p:sp>
      <p:sp>
        <p:nvSpPr>
          <p:cNvPr id="29" name="Text Box 4"/>
          <p:cNvSpPr txBox="1">
            <a:spLocks noChangeArrowheads="1"/>
          </p:cNvSpPr>
          <p:nvPr/>
        </p:nvSpPr>
        <p:spPr bwMode="auto">
          <a:xfrm>
            <a:off x="6758350" y="3362129"/>
            <a:ext cx="1268729" cy="480634"/>
          </a:xfrm>
          <a:prstGeom prst="rect">
            <a:avLst/>
          </a:prstGeom>
          <a:solidFill>
            <a:srgbClr val="92D050"/>
          </a:solidFill>
          <a:ln>
            <a:solidFill>
              <a:schemeClr val="bg1"/>
            </a:solidFill>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a:solidFill>
                  <a:schemeClr val="bg1"/>
                </a:solidFill>
                <a:ea typeface="標楷體" pitchFamily="65" charset="-120"/>
              </a:rPr>
              <a:t>OBA</a:t>
            </a:r>
            <a:endParaRPr lang="zh-TW" altLang="zh-TW" sz="2400" dirty="0">
              <a:solidFill>
                <a:schemeClr val="bg1"/>
              </a:solidFill>
            </a:endParaRPr>
          </a:p>
        </p:txBody>
      </p:sp>
      <p:sp>
        <p:nvSpPr>
          <p:cNvPr id="30" name="Text Box 7"/>
          <p:cNvSpPr txBox="1">
            <a:spLocks noChangeArrowheads="1"/>
          </p:cNvSpPr>
          <p:nvPr/>
        </p:nvSpPr>
        <p:spPr bwMode="auto">
          <a:xfrm>
            <a:off x="4575966" y="3761646"/>
            <a:ext cx="2041307" cy="468700"/>
          </a:xfrm>
          <a:prstGeom prst="rect">
            <a:avLst/>
          </a:prstGeom>
          <a:noFill/>
          <a:ln w="12700">
            <a:noFill/>
            <a:miter lim="800000"/>
            <a:headEnd type="none" w="sm" len="sm"/>
            <a:tailEnd type="none" w="sm" len="sm"/>
          </a:ln>
        </p:spPr>
        <p:txBody>
          <a:bodyPr lIns="15782" tIns="15782" rIns="15782" bIns="15782" anchor="ctr"/>
          <a:lstStyle/>
          <a:p>
            <a:pPr algn="ctr">
              <a:buClr>
                <a:schemeClr val="tx1"/>
              </a:buClr>
              <a:buSzPts val="1200"/>
              <a:buFont typeface="Arial" charset="0"/>
              <a:buChar char="•"/>
            </a:pPr>
            <a:r>
              <a:rPr lang="en-US" altLang="zh-TW" sz="1050" b="1" i="1" dirty="0">
                <a:solidFill>
                  <a:schemeClr val="bg1"/>
                </a:solidFill>
                <a:ea typeface="標楷體" pitchFamily="65" charset="-120"/>
              </a:rPr>
              <a:t>Configuration check</a:t>
            </a:r>
            <a:endParaRPr lang="zh-TW" altLang="zh-TW" sz="2000" dirty="0">
              <a:solidFill>
                <a:schemeClr val="bg1"/>
              </a:solidFill>
            </a:endParaRPr>
          </a:p>
        </p:txBody>
      </p:sp>
      <p:sp>
        <p:nvSpPr>
          <p:cNvPr id="31" name="Text Box 9"/>
          <p:cNvSpPr txBox="1">
            <a:spLocks noChangeArrowheads="1"/>
          </p:cNvSpPr>
          <p:nvPr/>
        </p:nvSpPr>
        <p:spPr bwMode="auto">
          <a:xfrm>
            <a:off x="4939536" y="3343627"/>
            <a:ext cx="1268729" cy="506282"/>
          </a:xfrm>
          <a:prstGeom prst="rect">
            <a:avLst/>
          </a:prstGeom>
          <a:solidFill>
            <a:schemeClr val="accent1">
              <a:lumMod val="75000"/>
            </a:schemeClr>
          </a:solidFill>
          <a:ln>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a:solidFill>
                  <a:schemeClr val="bg1"/>
                </a:solidFill>
                <a:ea typeface="標楷體" pitchFamily="65" charset="-120"/>
              </a:rPr>
              <a:t>Packing</a:t>
            </a:r>
            <a:endParaRPr lang="zh-TW" altLang="zh-TW" sz="2400" dirty="0">
              <a:solidFill>
                <a:schemeClr val="bg1"/>
              </a:solidFill>
            </a:endParaRPr>
          </a:p>
        </p:txBody>
      </p:sp>
      <p:cxnSp>
        <p:nvCxnSpPr>
          <p:cNvPr id="32" name="AutoShape 27"/>
          <p:cNvCxnSpPr>
            <a:cxnSpLocks noChangeShapeType="1"/>
          </p:cNvCxnSpPr>
          <p:nvPr/>
        </p:nvCxnSpPr>
        <p:spPr bwMode="auto">
          <a:xfrm>
            <a:off x="11062889" y="918941"/>
            <a:ext cx="260478" cy="1541"/>
          </a:xfrm>
          <a:prstGeom prst="straightConnector1">
            <a:avLst/>
          </a:prstGeom>
          <a:noFill/>
          <a:ln w="28575">
            <a:solidFill>
              <a:schemeClr val="bg1"/>
            </a:solidFill>
            <a:round/>
            <a:headEnd/>
            <a:tailEnd type="triangle" w="med" len="med"/>
          </a:ln>
        </p:spPr>
      </p:cxnSp>
      <p:cxnSp>
        <p:nvCxnSpPr>
          <p:cNvPr id="33" name="AutoShape 31"/>
          <p:cNvCxnSpPr>
            <a:cxnSpLocks noChangeShapeType="1"/>
          </p:cNvCxnSpPr>
          <p:nvPr/>
        </p:nvCxnSpPr>
        <p:spPr bwMode="auto">
          <a:xfrm>
            <a:off x="4342737" y="3603156"/>
            <a:ext cx="497332" cy="0"/>
          </a:xfrm>
          <a:prstGeom prst="straightConnector1">
            <a:avLst/>
          </a:prstGeom>
          <a:noFill/>
          <a:ln w="28575">
            <a:solidFill>
              <a:schemeClr val="bg1"/>
            </a:solidFill>
            <a:round/>
            <a:headEnd/>
            <a:tailEnd type="triangle" w="med" len="med"/>
          </a:ln>
        </p:spPr>
      </p:cxnSp>
      <p:cxnSp>
        <p:nvCxnSpPr>
          <p:cNvPr id="34" name="AutoShape 31"/>
          <p:cNvCxnSpPr>
            <a:cxnSpLocks noChangeShapeType="1"/>
          </p:cNvCxnSpPr>
          <p:nvPr/>
        </p:nvCxnSpPr>
        <p:spPr bwMode="auto">
          <a:xfrm>
            <a:off x="6232600" y="3603156"/>
            <a:ext cx="497332" cy="0"/>
          </a:xfrm>
          <a:prstGeom prst="straightConnector1">
            <a:avLst/>
          </a:prstGeom>
          <a:noFill/>
          <a:ln w="28575">
            <a:solidFill>
              <a:schemeClr val="bg1"/>
            </a:solidFill>
            <a:round/>
            <a:headEnd/>
            <a:tailEnd type="triangle" w="med" len="med"/>
          </a:ln>
        </p:spPr>
      </p:cxnSp>
      <p:cxnSp>
        <p:nvCxnSpPr>
          <p:cNvPr id="35" name="AutoShape 31"/>
          <p:cNvCxnSpPr>
            <a:cxnSpLocks noChangeShapeType="1"/>
          </p:cNvCxnSpPr>
          <p:nvPr/>
        </p:nvCxnSpPr>
        <p:spPr bwMode="auto">
          <a:xfrm>
            <a:off x="8051414" y="3603156"/>
            <a:ext cx="382745" cy="0"/>
          </a:xfrm>
          <a:prstGeom prst="straightConnector1">
            <a:avLst/>
          </a:prstGeom>
          <a:noFill/>
          <a:ln w="28575">
            <a:solidFill>
              <a:schemeClr val="bg1"/>
            </a:solidFill>
            <a:round/>
            <a:headEnd/>
            <a:tailEnd type="triangle" w="med" len="med"/>
          </a:ln>
        </p:spPr>
      </p:cxnSp>
      <p:sp>
        <p:nvSpPr>
          <p:cNvPr id="49" name="Line 5"/>
          <p:cNvSpPr>
            <a:spLocks noChangeShapeType="1"/>
          </p:cNvSpPr>
          <p:nvPr/>
        </p:nvSpPr>
        <p:spPr bwMode="auto">
          <a:xfrm>
            <a:off x="3016517" y="1962228"/>
            <a:ext cx="0" cy="326171"/>
          </a:xfrm>
          <a:prstGeom prst="line">
            <a:avLst/>
          </a:prstGeom>
          <a:noFill/>
          <a:ln w="12700">
            <a:solidFill>
              <a:schemeClr val="bg2"/>
            </a:solidFill>
            <a:round/>
            <a:headEnd/>
            <a:tailEnd/>
          </a:ln>
        </p:spPr>
        <p:txBody>
          <a:bodyPr wrap="none" anchor="ctr"/>
          <a:lstStyle/>
          <a:p>
            <a:endParaRPr lang="en-US" sz="2400">
              <a:solidFill>
                <a:schemeClr val="bg1"/>
              </a:solidFill>
            </a:endParaRPr>
          </a:p>
        </p:txBody>
      </p:sp>
      <p:sp>
        <p:nvSpPr>
          <p:cNvPr id="50" name="Line 6"/>
          <p:cNvSpPr>
            <a:spLocks noChangeShapeType="1"/>
          </p:cNvSpPr>
          <p:nvPr/>
        </p:nvSpPr>
        <p:spPr bwMode="auto">
          <a:xfrm>
            <a:off x="11902190" y="1962228"/>
            <a:ext cx="0" cy="407714"/>
          </a:xfrm>
          <a:prstGeom prst="line">
            <a:avLst/>
          </a:prstGeom>
          <a:noFill/>
          <a:ln w="12700">
            <a:solidFill>
              <a:schemeClr val="bg2"/>
            </a:solidFill>
            <a:round/>
            <a:headEnd/>
            <a:tailEnd/>
          </a:ln>
        </p:spPr>
        <p:txBody>
          <a:bodyPr wrap="none" anchor="ctr"/>
          <a:lstStyle/>
          <a:p>
            <a:endParaRPr lang="en-US" sz="2400">
              <a:solidFill>
                <a:schemeClr val="bg1"/>
              </a:solidFill>
            </a:endParaRPr>
          </a:p>
        </p:txBody>
      </p:sp>
      <p:sp>
        <p:nvSpPr>
          <p:cNvPr id="51" name="Line 7"/>
          <p:cNvSpPr>
            <a:spLocks noChangeShapeType="1"/>
          </p:cNvSpPr>
          <p:nvPr/>
        </p:nvSpPr>
        <p:spPr bwMode="auto">
          <a:xfrm>
            <a:off x="7625131" y="2125313"/>
            <a:ext cx="4277059" cy="0"/>
          </a:xfrm>
          <a:prstGeom prst="line">
            <a:avLst/>
          </a:prstGeom>
          <a:noFill/>
          <a:ln w="12700">
            <a:solidFill>
              <a:schemeClr val="bg2"/>
            </a:solidFill>
            <a:round/>
            <a:headEnd/>
            <a:tailEnd type="triangle" w="med" len="med"/>
          </a:ln>
        </p:spPr>
        <p:txBody>
          <a:bodyPr wrap="none" anchor="ctr"/>
          <a:lstStyle/>
          <a:p>
            <a:endParaRPr lang="en-US" sz="2400">
              <a:solidFill>
                <a:schemeClr val="bg1"/>
              </a:solidFill>
            </a:endParaRPr>
          </a:p>
        </p:txBody>
      </p:sp>
      <p:sp>
        <p:nvSpPr>
          <p:cNvPr id="52" name="Line 8"/>
          <p:cNvSpPr>
            <a:spLocks noChangeShapeType="1"/>
          </p:cNvSpPr>
          <p:nvPr/>
        </p:nvSpPr>
        <p:spPr bwMode="auto">
          <a:xfrm flipH="1">
            <a:off x="3016517" y="2125313"/>
            <a:ext cx="3481327" cy="0"/>
          </a:xfrm>
          <a:prstGeom prst="line">
            <a:avLst/>
          </a:prstGeom>
          <a:noFill/>
          <a:ln w="12700">
            <a:solidFill>
              <a:schemeClr val="bg2"/>
            </a:solidFill>
            <a:round/>
            <a:headEnd/>
            <a:tailEnd type="triangle" w="med" len="med"/>
          </a:ln>
        </p:spPr>
        <p:txBody>
          <a:bodyPr wrap="none" anchor="ctr"/>
          <a:lstStyle/>
          <a:p>
            <a:endParaRPr lang="en-US" sz="2400">
              <a:solidFill>
                <a:schemeClr val="bg1"/>
              </a:solidFill>
            </a:endParaRPr>
          </a:p>
        </p:txBody>
      </p:sp>
      <p:sp>
        <p:nvSpPr>
          <p:cNvPr id="53" name="AutoShape 27"/>
          <p:cNvSpPr>
            <a:spLocks noChangeArrowheads="1"/>
          </p:cNvSpPr>
          <p:nvPr/>
        </p:nvSpPr>
        <p:spPr bwMode="auto">
          <a:xfrm>
            <a:off x="6577177" y="1957171"/>
            <a:ext cx="986376" cy="244628"/>
          </a:xfrm>
          <a:prstGeom prst="flowChartProcess">
            <a:avLst/>
          </a:prstGeom>
          <a:solidFill>
            <a:srgbClr val="00FF00"/>
          </a:solidFill>
          <a:ln>
            <a:headEnd/>
            <a:tailEnd/>
          </a:ln>
        </p:spPr>
        <p:style>
          <a:lnRef idx="3">
            <a:schemeClr val="lt1"/>
          </a:lnRef>
          <a:fillRef idx="1">
            <a:schemeClr val="accent3"/>
          </a:fillRef>
          <a:effectRef idx="1">
            <a:schemeClr val="accent3"/>
          </a:effectRef>
          <a:fontRef idx="minor">
            <a:schemeClr val="lt1"/>
          </a:fontRef>
        </p:style>
        <p:txBody>
          <a:bodyPr wrap="none" anchor="ctr"/>
          <a:lstStyle/>
          <a:p>
            <a:pPr algn="ctr">
              <a:defRPr/>
            </a:pPr>
            <a:r>
              <a:rPr kumimoji="0" lang="en-US" altLang="zh-TW" sz="1600" b="1" dirty="0">
                <a:solidFill>
                  <a:schemeClr val="bg1"/>
                </a:solidFill>
                <a:effectLst>
                  <a:outerShdw blurRad="38100" dist="38100" dir="2700000" algn="tl">
                    <a:srgbClr val="000000"/>
                  </a:outerShdw>
                </a:effectLst>
                <a:latin typeface="Candara" pitchFamily="34" charset="0"/>
              </a:rPr>
              <a:t>IPQC</a:t>
            </a:r>
          </a:p>
        </p:txBody>
      </p:sp>
      <p:sp>
        <p:nvSpPr>
          <p:cNvPr id="54" name="Line 5"/>
          <p:cNvSpPr>
            <a:spLocks noChangeShapeType="1"/>
          </p:cNvSpPr>
          <p:nvPr/>
        </p:nvSpPr>
        <p:spPr bwMode="auto">
          <a:xfrm>
            <a:off x="832831" y="5018557"/>
            <a:ext cx="0" cy="326171"/>
          </a:xfrm>
          <a:prstGeom prst="line">
            <a:avLst/>
          </a:prstGeom>
          <a:noFill/>
          <a:ln w="12700">
            <a:solidFill>
              <a:schemeClr val="bg2"/>
            </a:solidFill>
            <a:round/>
            <a:headEnd/>
            <a:tailEnd/>
          </a:ln>
        </p:spPr>
        <p:txBody>
          <a:bodyPr wrap="none" anchor="ctr"/>
          <a:lstStyle/>
          <a:p>
            <a:endParaRPr lang="en-US" sz="2400">
              <a:solidFill>
                <a:schemeClr val="bg1"/>
              </a:solidFill>
            </a:endParaRPr>
          </a:p>
        </p:txBody>
      </p:sp>
      <p:sp>
        <p:nvSpPr>
          <p:cNvPr id="55" name="Line 6"/>
          <p:cNvSpPr>
            <a:spLocks noChangeShapeType="1"/>
          </p:cNvSpPr>
          <p:nvPr/>
        </p:nvSpPr>
        <p:spPr bwMode="auto">
          <a:xfrm>
            <a:off x="6204021" y="5004702"/>
            <a:ext cx="0" cy="309194"/>
          </a:xfrm>
          <a:prstGeom prst="line">
            <a:avLst/>
          </a:prstGeom>
          <a:noFill/>
          <a:ln w="12700">
            <a:solidFill>
              <a:schemeClr val="bg2"/>
            </a:solidFill>
            <a:round/>
            <a:headEnd/>
            <a:tailEnd/>
          </a:ln>
        </p:spPr>
        <p:txBody>
          <a:bodyPr wrap="none" anchor="ctr"/>
          <a:lstStyle/>
          <a:p>
            <a:endParaRPr lang="en-US" sz="2400">
              <a:solidFill>
                <a:schemeClr val="bg1"/>
              </a:solidFill>
            </a:endParaRPr>
          </a:p>
        </p:txBody>
      </p:sp>
      <p:sp>
        <p:nvSpPr>
          <p:cNvPr id="57" name="Line 7"/>
          <p:cNvSpPr>
            <a:spLocks noChangeShapeType="1"/>
          </p:cNvSpPr>
          <p:nvPr/>
        </p:nvSpPr>
        <p:spPr bwMode="auto">
          <a:xfrm>
            <a:off x="4712024" y="5153932"/>
            <a:ext cx="1491997" cy="0"/>
          </a:xfrm>
          <a:prstGeom prst="line">
            <a:avLst/>
          </a:prstGeom>
          <a:noFill/>
          <a:ln w="12700">
            <a:solidFill>
              <a:schemeClr val="bg2"/>
            </a:solidFill>
            <a:round/>
            <a:headEnd/>
            <a:tailEnd type="triangle" w="med" len="med"/>
          </a:ln>
        </p:spPr>
        <p:txBody>
          <a:bodyPr wrap="none" anchor="ctr"/>
          <a:lstStyle/>
          <a:p>
            <a:endParaRPr lang="en-US" sz="2400">
              <a:solidFill>
                <a:schemeClr val="bg1"/>
              </a:solidFill>
            </a:endParaRPr>
          </a:p>
        </p:txBody>
      </p:sp>
      <p:sp>
        <p:nvSpPr>
          <p:cNvPr id="58" name="Line 8"/>
          <p:cNvSpPr>
            <a:spLocks noChangeShapeType="1"/>
          </p:cNvSpPr>
          <p:nvPr/>
        </p:nvSpPr>
        <p:spPr bwMode="auto">
          <a:xfrm flipH="1">
            <a:off x="832831" y="5181642"/>
            <a:ext cx="2387196" cy="0"/>
          </a:xfrm>
          <a:prstGeom prst="line">
            <a:avLst/>
          </a:prstGeom>
          <a:noFill/>
          <a:ln w="12700">
            <a:solidFill>
              <a:schemeClr val="bg2"/>
            </a:solidFill>
            <a:round/>
            <a:headEnd/>
            <a:tailEnd type="triangle" w="med" len="med"/>
          </a:ln>
        </p:spPr>
        <p:txBody>
          <a:bodyPr wrap="none" anchor="ctr"/>
          <a:lstStyle/>
          <a:p>
            <a:endParaRPr lang="en-US" sz="2400">
              <a:solidFill>
                <a:schemeClr val="bg1"/>
              </a:solidFill>
            </a:endParaRPr>
          </a:p>
        </p:txBody>
      </p:sp>
      <p:sp>
        <p:nvSpPr>
          <p:cNvPr id="59" name="AutoShape 27"/>
          <p:cNvSpPr>
            <a:spLocks noChangeArrowheads="1"/>
          </p:cNvSpPr>
          <p:nvPr/>
        </p:nvSpPr>
        <p:spPr bwMode="auto">
          <a:xfrm>
            <a:off x="3418960" y="5018557"/>
            <a:ext cx="986376" cy="279574"/>
          </a:xfrm>
          <a:prstGeom prst="flowChartProcess">
            <a:avLst/>
          </a:prstGeom>
          <a:solidFill>
            <a:srgbClr val="00FF00"/>
          </a:solidFill>
          <a:ln>
            <a:headEnd/>
            <a:tailEnd/>
          </a:ln>
        </p:spPr>
        <p:style>
          <a:lnRef idx="3">
            <a:schemeClr val="lt1"/>
          </a:lnRef>
          <a:fillRef idx="1">
            <a:schemeClr val="accent3"/>
          </a:fillRef>
          <a:effectRef idx="1">
            <a:schemeClr val="accent3"/>
          </a:effectRef>
          <a:fontRef idx="minor">
            <a:schemeClr val="lt1"/>
          </a:fontRef>
        </p:style>
        <p:txBody>
          <a:bodyPr wrap="none" anchor="ctr"/>
          <a:lstStyle/>
          <a:p>
            <a:pPr algn="ctr">
              <a:defRPr/>
            </a:pPr>
            <a:r>
              <a:rPr kumimoji="0" lang="en-US" altLang="zh-TW" b="1" dirty="0">
                <a:solidFill>
                  <a:schemeClr val="bg1"/>
                </a:solidFill>
                <a:effectLst>
                  <a:outerShdw blurRad="38100" dist="38100" dir="2700000" algn="tl">
                    <a:srgbClr val="000000"/>
                  </a:outerShdw>
                </a:effectLst>
                <a:latin typeface="Candara" pitchFamily="34" charset="0"/>
              </a:rPr>
              <a:t>IPQC</a:t>
            </a:r>
          </a:p>
        </p:txBody>
      </p:sp>
      <p:sp>
        <p:nvSpPr>
          <p:cNvPr id="60" name="Line 5"/>
          <p:cNvSpPr>
            <a:spLocks noChangeShapeType="1"/>
          </p:cNvSpPr>
          <p:nvPr/>
        </p:nvSpPr>
        <p:spPr bwMode="auto">
          <a:xfrm>
            <a:off x="529855" y="1962228"/>
            <a:ext cx="0" cy="326171"/>
          </a:xfrm>
          <a:prstGeom prst="line">
            <a:avLst/>
          </a:prstGeom>
          <a:noFill/>
          <a:ln w="12700">
            <a:solidFill>
              <a:schemeClr val="bg2"/>
            </a:solidFill>
            <a:round/>
            <a:headEnd/>
            <a:tailEnd/>
          </a:ln>
        </p:spPr>
        <p:txBody>
          <a:bodyPr wrap="none" anchor="ctr"/>
          <a:lstStyle/>
          <a:p>
            <a:endParaRPr lang="en-US" sz="2400">
              <a:solidFill>
                <a:schemeClr val="bg1"/>
              </a:solidFill>
            </a:endParaRPr>
          </a:p>
        </p:txBody>
      </p:sp>
      <p:sp>
        <p:nvSpPr>
          <p:cNvPr id="61" name="Line 7"/>
          <p:cNvSpPr>
            <a:spLocks noChangeShapeType="1"/>
          </p:cNvSpPr>
          <p:nvPr/>
        </p:nvSpPr>
        <p:spPr bwMode="auto">
          <a:xfrm>
            <a:off x="2320252" y="2125313"/>
            <a:ext cx="696265" cy="0"/>
          </a:xfrm>
          <a:prstGeom prst="line">
            <a:avLst/>
          </a:prstGeom>
          <a:noFill/>
          <a:ln w="12700">
            <a:solidFill>
              <a:schemeClr val="bg2"/>
            </a:solidFill>
            <a:round/>
            <a:headEnd/>
            <a:tailEnd type="triangle" w="med" len="med"/>
          </a:ln>
        </p:spPr>
        <p:txBody>
          <a:bodyPr wrap="none" anchor="ctr"/>
          <a:lstStyle/>
          <a:p>
            <a:endParaRPr lang="en-US" sz="2400">
              <a:solidFill>
                <a:schemeClr val="bg1"/>
              </a:solidFill>
            </a:endParaRPr>
          </a:p>
        </p:txBody>
      </p:sp>
      <p:sp>
        <p:nvSpPr>
          <p:cNvPr id="62" name="Line 8"/>
          <p:cNvSpPr>
            <a:spLocks noChangeShapeType="1"/>
          </p:cNvSpPr>
          <p:nvPr/>
        </p:nvSpPr>
        <p:spPr bwMode="auto">
          <a:xfrm flipH="1">
            <a:off x="529855" y="2125313"/>
            <a:ext cx="596799" cy="0"/>
          </a:xfrm>
          <a:prstGeom prst="line">
            <a:avLst/>
          </a:prstGeom>
          <a:noFill/>
          <a:ln w="12700">
            <a:solidFill>
              <a:schemeClr val="bg2"/>
            </a:solidFill>
            <a:round/>
            <a:headEnd/>
            <a:tailEnd type="triangle" w="med" len="med"/>
          </a:ln>
        </p:spPr>
        <p:txBody>
          <a:bodyPr wrap="none" anchor="ctr"/>
          <a:lstStyle/>
          <a:p>
            <a:endParaRPr lang="en-US" sz="2400">
              <a:solidFill>
                <a:schemeClr val="bg1"/>
              </a:solidFill>
            </a:endParaRPr>
          </a:p>
        </p:txBody>
      </p:sp>
      <p:sp>
        <p:nvSpPr>
          <p:cNvPr id="63" name="AutoShape 27"/>
          <p:cNvSpPr>
            <a:spLocks noChangeArrowheads="1"/>
          </p:cNvSpPr>
          <p:nvPr/>
        </p:nvSpPr>
        <p:spPr bwMode="auto">
          <a:xfrm>
            <a:off x="1254538" y="1997174"/>
            <a:ext cx="986376" cy="244628"/>
          </a:xfrm>
          <a:prstGeom prst="flowChartProcess">
            <a:avLst/>
          </a:prstGeom>
          <a:solidFill>
            <a:srgbClr val="00FF00"/>
          </a:solidFill>
          <a:ln>
            <a:headEnd/>
            <a:tailEnd/>
          </a:ln>
        </p:spPr>
        <p:style>
          <a:lnRef idx="3">
            <a:schemeClr val="lt1"/>
          </a:lnRef>
          <a:fillRef idx="1">
            <a:schemeClr val="accent3"/>
          </a:fillRef>
          <a:effectRef idx="1">
            <a:schemeClr val="accent3"/>
          </a:effectRef>
          <a:fontRef idx="minor">
            <a:schemeClr val="lt1"/>
          </a:fontRef>
        </p:style>
        <p:txBody>
          <a:bodyPr wrap="none" anchor="ctr"/>
          <a:lstStyle/>
          <a:p>
            <a:pPr algn="ctr">
              <a:defRPr/>
            </a:pPr>
            <a:r>
              <a:rPr kumimoji="0" lang="en-US" altLang="zh-TW" sz="1600" b="1" dirty="0" smtClean="0">
                <a:solidFill>
                  <a:schemeClr val="bg1"/>
                </a:solidFill>
                <a:effectLst>
                  <a:outerShdw blurRad="38100" dist="38100" dir="2700000" algn="tl">
                    <a:srgbClr val="000000"/>
                  </a:outerShdw>
                </a:effectLst>
                <a:latin typeface="Candara" pitchFamily="34" charset="0"/>
              </a:rPr>
              <a:t>IQC</a:t>
            </a:r>
            <a:endParaRPr kumimoji="0" lang="en-US" altLang="zh-TW" sz="1600" b="1" dirty="0">
              <a:solidFill>
                <a:schemeClr val="bg1"/>
              </a:solidFill>
              <a:effectLst>
                <a:outerShdw blurRad="38100" dist="38100" dir="2700000" algn="tl">
                  <a:srgbClr val="000000"/>
                </a:outerShdw>
              </a:effectLst>
              <a:latin typeface="Candara" pitchFamily="34" charset="0"/>
            </a:endParaRPr>
          </a:p>
        </p:txBody>
      </p:sp>
      <p:sp>
        <p:nvSpPr>
          <p:cNvPr id="64" name="Line 5"/>
          <p:cNvSpPr>
            <a:spLocks noChangeShapeType="1"/>
          </p:cNvSpPr>
          <p:nvPr/>
        </p:nvSpPr>
        <p:spPr bwMode="auto">
          <a:xfrm>
            <a:off x="11774145" y="5046265"/>
            <a:ext cx="0" cy="326171"/>
          </a:xfrm>
          <a:prstGeom prst="line">
            <a:avLst/>
          </a:prstGeom>
          <a:noFill/>
          <a:ln w="12700">
            <a:solidFill>
              <a:schemeClr val="bg2"/>
            </a:solidFill>
            <a:round/>
            <a:headEnd/>
            <a:tailEnd/>
          </a:ln>
        </p:spPr>
        <p:txBody>
          <a:bodyPr wrap="none" anchor="ctr"/>
          <a:lstStyle/>
          <a:p>
            <a:endParaRPr lang="en-US" sz="2400">
              <a:solidFill>
                <a:schemeClr val="bg1"/>
              </a:solidFill>
            </a:endParaRPr>
          </a:p>
        </p:txBody>
      </p:sp>
      <p:sp>
        <p:nvSpPr>
          <p:cNvPr id="65" name="Line 5"/>
          <p:cNvSpPr>
            <a:spLocks noChangeShapeType="1"/>
          </p:cNvSpPr>
          <p:nvPr/>
        </p:nvSpPr>
        <p:spPr bwMode="auto">
          <a:xfrm>
            <a:off x="8392284" y="5039647"/>
            <a:ext cx="0" cy="326171"/>
          </a:xfrm>
          <a:prstGeom prst="line">
            <a:avLst/>
          </a:prstGeom>
          <a:noFill/>
          <a:ln w="12700">
            <a:solidFill>
              <a:schemeClr val="bg2"/>
            </a:solidFill>
            <a:round/>
            <a:headEnd/>
            <a:tailEnd/>
          </a:ln>
        </p:spPr>
        <p:txBody>
          <a:bodyPr wrap="none" anchor="ctr"/>
          <a:lstStyle/>
          <a:p>
            <a:endParaRPr lang="en-US" sz="2400">
              <a:solidFill>
                <a:schemeClr val="bg1"/>
              </a:solidFill>
            </a:endParaRPr>
          </a:p>
        </p:txBody>
      </p:sp>
      <p:sp>
        <p:nvSpPr>
          <p:cNvPr id="66" name="Line 7"/>
          <p:cNvSpPr>
            <a:spLocks noChangeShapeType="1"/>
          </p:cNvSpPr>
          <p:nvPr/>
        </p:nvSpPr>
        <p:spPr bwMode="auto">
          <a:xfrm>
            <a:off x="10779480" y="5181642"/>
            <a:ext cx="994665" cy="0"/>
          </a:xfrm>
          <a:prstGeom prst="line">
            <a:avLst/>
          </a:prstGeom>
          <a:noFill/>
          <a:ln w="12700">
            <a:solidFill>
              <a:schemeClr val="bg2"/>
            </a:solidFill>
            <a:round/>
            <a:headEnd/>
            <a:tailEnd type="triangle" w="med" len="med"/>
          </a:ln>
        </p:spPr>
        <p:txBody>
          <a:bodyPr wrap="none" anchor="ctr"/>
          <a:lstStyle/>
          <a:p>
            <a:endParaRPr lang="en-US" sz="2400">
              <a:solidFill>
                <a:schemeClr val="bg1"/>
              </a:solidFill>
            </a:endParaRPr>
          </a:p>
        </p:txBody>
      </p:sp>
      <p:sp>
        <p:nvSpPr>
          <p:cNvPr id="67" name="Line 8"/>
          <p:cNvSpPr>
            <a:spLocks noChangeShapeType="1"/>
          </p:cNvSpPr>
          <p:nvPr/>
        </p:nvSpPr>
        <p:spPr bwMode="auto">
          <a:xfrm flipH="1">
            <a:off x="8392284" y="5181642"/>
            <a:ext cx="1193598" cy="0"/>
          </a:xfrm>
          <a:prstGeom prst="line">
            <a:avLst/>
          </a:prstGeom>
          <a:noFill/>
          <a:ln w="12700">
            <a:solidFill>
              <a:schemeClr val="bg2"/>
            </a:solidFill>
            <a:round/>
            <a:headEnd/>
            <a:tailEnd type="triangle" w="med" len="med"/>
          </a:ln>
        </p:spPr>
        <p:txBody>
          <a:bodyPr wrap="none" anchor="ctr"/>
          <a:lstStyle/>
          <a:p>
            <a:endParaRPr lang="en-US" sz="2400">
              <a:solidFill>
                <a:schemeClr val="bg1"/>
              </a:solidFill>
            </a:endParaRPr>
          </a:p>
        </p:txBody>
      </p:sp>
      <p:sp>
        <p:nvSpPr>
          <p:cNvPr id="68" name="AutoShape 27"/>
          <p:cNvSpPr>
            <a:spLocks noChangeArrowheads="1"/>
          </p:cNvSpPr>
          <p:nvPr/>
        </p:nvSpPr>
        <p:spPr bwMode="auto">
          <a:xfrm>
            <a:off x="9713765" y="5053502"/>
            <a:ext cx="986376" cy="244628"/>
          </a:xfrm>
          <a:prstGeom prst="flowChartProcess">
            <a:avLst/>
          </a:prstGeom>
          <a:solidFill>
            <a:srgbClr val="00FF00"/>
          </a:solidFill>
          <a:ln>
            <a:headEnd/>
            <a:tailEnd/>
          </a:ln>
        </p:spPr>
        <p:style>
          <a:lnRef idx="3">
            <a:schemeClr val="lt1"/>
          </a:lnRef>
          <a:fillRef idx="1">
            <a:schemeClr val="accent3"/>
          </a:fillRef>
          <a:effectRef idx="1">
            <a:schemeClr val="accent3"/>
          </a:effectRef>
          <a:fontRef idx="minor">
            <a:schemeClr val="lt1"/>
          </a:fontRef>
        </p:style>
        <p:txBody>
          <a:bodyPr wrap="none" anchor="ctr"/>
          <a:lstStyle/>
          <a:p>
            <a:pPr algn="ctr">
              <a:defRPr/>
            </a:pPr>
            <a:r>
              <a:rPr kumimoji="0" lang="en-US" altLang="zh-TW" sz="1600" b="1" dirty="0" smtClean="0">
                <a:solidFill>
                  <a:schemeClr val="bg1"/>
                </a:solidFill>
                <a:effectLst>
                  <a:outerShdw blurRad="38100" dist="38100" dir="2700000" algn="tl">
                    <a:srgbClr val="000000"/>
                  </a:outerShdw>
                </a:effectLst>
                <a:latin typeface="Candara" pitchFamily="34" charset="0"/>
              </a:rPr>
              <a:t>CQA</a:t>
            </a:r>
            <a:endParaRPr kumimoji="0" lang="en-US" altLang="zh-TW" sz="1600" b="1" dirty="0">
              <a:solidFill>
                <a:schemeClr val="bg1"/>
              </a:solidFill>
              <a:effectLst>
                <a:outerShdw blurRad="38100" dist="38100" dir="2700000" algn="tl">
                  <a:srgbClr val="000000"/>
                </a:outerShdw>
              </a:effectLst>
              <a:latin typeface="Candara" pitchFamily="34" charset="0"/>
            </a:endParaRPr>
          </a:p>
        </p:txBody>
      </p:sp>
      <p:sp>
        <p:nvSpPr>
          <p:cNvPr id="69" name="Text Box 5"/>
          <p:cNvSpPr txBox="1">
            <a:spLocks noChangeArrowheads="1"/>
          </p:cNvSpPr>
          <p:nvPr/>
        </p:nvSpPr>
        <p:spPr bwMode="auto">
          <a:xfrm>
            <a:off x="10335565" y="3371893"/>
            <a:ext cx="1481365" cy="480634"/>
          </a:xfrm>
          <a:prstGeom prst="rect">
            <a:avLst/>
          </a:prstGeom>
          <a:solidFill>
            <a:schemeClr val="accent1">
              <a:lumMod val="75000"/>
            </a:schemeClr>
          </a:solidFill>
          <a:ln>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smtClean="0">
                <a:solidFill>
                  <a:schemeClr val="bg1"/>
                </a:solidFill>
                <a:ea typeface="標楷體" pitchFamily="65" charset="-120"/>
              </a:rPr>
              <a:t>Shipment</a:t>
            </a:r>
            <a:endParaRPr lang="zh-TW" altLang="zh-TW" sz="2400" dirty="0">
              <a:solidFill>
                <a:schemeClr val="bg1"/>
              </a:solidFill>
            </a:endParaRPr>
          </a:p>
        </p:txBody>
      </p:sp>
      <p:cxnSp>
        <p:nvCxnSpPr>
          <p:cNvPr id="70" name="AutoShape 27"/>
          <p:cNvCxnSpPr>
            <a:cxnSpLocks noChangeShapeType="1"/>
          </p:cNvCxnSpPr>
          <p:nvPr/>
        </p:nvCxnSpPr>
        <p:spPr bwMode="auto">
          <a:xfrm>
            <a:off x="10026537" y="3603156"/>
            <a:ext cx="260478" cy="1541"/>
          </a:xfrm>
          <a:prstGeom prst="straightConnector1">
            <a:avLst/>
          </a:prstGeom>
          <a:noFill/>
          <a:ln w="28575">
            <a:solidFill>
              <a:schemeClr val="bg1"/>
            </a:solidFill>
            <a:round/>
            <a:headEnd/>
            <a:tailEnd type="triangle" w="med" len="med"/>
          </a:ln>
        </p:spPr>
      </p:cxnSp>
      <p:grpSp>
        <p:nvGrpSpPr>
          <p:cNvPr id="71" name="Group 97"/>
          <p:cNvGrpSpPr/>
          <p:nvPr/>
        </p:nvGrpSpPr>
        <p:grpSpPr>
          <a:xfrm>
            <a:off x="462675" y="6333541"/>
            <a:ext cx="2983995" cy="325942"/>
            <a:chOff x="152400" y="6172200"/>
            <a:chExt cx="1882140" cy="314325"/>
          </a:xfrm>
        </p:grpSpPr>
        <p:sp>
          <p:nvSpPr>
            <p:cNvPr id="83" name="Rectangle 23"/>
            <p:cNvSpPr>
              <a:spLocks noChangeArrowheads="1"/>
            </p:cNvSpPr>
            <p:nvPr/>
          </p:nvSpPr>
          <p:spPr bwMode="auto">
            <a:xfrm>
              <a:off x="281940" y="6188036"/>
              <a:ext cx="1676400" cy="298489"/>
            </a:xfrm>
            <a:prstGeom prst="rect">
              <a:avLst/>
            </a:prstGeom>
            <a:gradFill rotWithShape="0">
              <a:gsLst>
                <a:gs pos="0">
                  <a:srgbClr val="DDEBCF"/>
                </a:gs>
                <a:gs pos="50000">
                  <a:srgbClr val="9CB86E"/>
                </a:gs>
                <a:gs pos="100000">
                  <a:srgbClr val="156B13"/>
                </a:gs>
              </a:gsLst>
              <a:lin ang="5400000" scaled="0"/>
            </a:gradFill>
            <a:ln w="9525">
              <a:noFill/>
              <a:miter lim="800000"/>
              <a:headEnd/>
              <a:tailEnd/>
            </a:ln>
          </p:spPr>
          <p:txBody>
            <a:bodyPr wrap="none" anchor="ctr"/>
            <a:lstStyle/>
            <a:p>
              <a:endParaRPr lang="en-US" sz="2000" dirty="0">
                <a:solidFill>
                  <a:schemeClr val="bg1"/>
                </a:solidFill>
                <a:latin typeface="Arial" pitchFamily="34" charset="0"/>
                <a:cs typeface="Arial" pitchFamily="34" charset="0"/>
              </a:endParaRPr>
            </a:p>
          </p:txBody>
        </p:sp>
        <p:sp>
          <p:nvSpPr>
            <p:cNvPr id="84" name="Text Box 24"/>
            <p:cNvSpPr txBox="1">
              <a:spLocks noChangeArrowheads="1"/>
            </p:cNvSpPr>
            <p:nvPr/>
          </p:nvSpPr>
          <p:spPr bwMode="auto">
            <a:xfrm>
              <a:off x="152400" y="6172200"/>
              <a:ext cx="1882140" cy="287611"/>
            </a:xfrm>
            <a:prstGeom prst="rect">
              <a:avLst/>
            </a:prstGeom>
            <a:noFill/>
            <a:ln w="9525">
              <a:noFill/>
              <a:miter lim="800000"/>
              <a:headEnd/>
              <a:tailEnd/>
            </a:ln>
            <a:effectLst/>
          </p:spPr>
          <p:txBody>
            <a:bodyPr wrap="square">
              <a:spAutoFit/>
            </a:bodyPr>
            <a:lstStyle/>
            <a:p>
              <a:pPr algn="ctr" eaLnBrk="0" hangingPunct="0">
                <a:defRPr/>
              </a:pPr>
              <a:r>
                <a:rPr lang="en-US" altLang="zh-TW" sz="1400" b="1" dirty="0">
                  <a:solidFill>
                    <a:schemeClr val="bg1"/>
                  </a:solidFill>
                  <a:effectLst>
                    <a:outerShdw blurRad="38100" dist="38100" dir="2700000" algn="tl">
                      <a:srgbClr val="C0C0C0"/>
                    </a:outerShdw>
                  </a:effectLst>
                  <a:latin typeface="Arial" pitchFamily="34" charset="0"/>
                  <a:ea typeface="標楷體" pitchFamily="65" charset="-120"/>
                </a:rPr>
                <a:t> </a:t>
              </a:r>
              <a:r>
                <a:rPr lang="en-US" altLang="zh-TW" sz="1400" b="1" dirty="0" smtClean="0">
                  <a:solidFill>
                    <a:schemeClr val="bg1"/>
                  </a:solidFill>
                  <a:effectLst>
                    <a:outerShdw blurRad="38100" dist="38100" dir="2700000" algn="tl">
                      <a:srgbClr val="C0C0C0"/>
                    </a:outerShdw>
                  </a:effectLst>
                  <a:latin typeface="Arial" pitchFamily="34" charset="0"/>
                  <a:ea typeface="標楷體" pitchFamily="65" charset="-120"/>
                </a:rPr>
                <a:t>Raw </a:t>
              </a:r>
              <a:r>
                <a:rPr kumimoji="0" lang="en-US" altLang="zh-TW" sz="1400" b="1" dirty="0" smtClean="0">
                  <a:solidFill>
                    <a:schemeClr val="bg1"/>
                  </a:solidFill>
                  <a:effectLst>
                    <a:outerShdw blurRad="38100" dist="38100" dir="2700000" algn="tl">
                      <a:srgbClr val="C0C0C0"/>
                    </a:outerShdw>
                  </a:effectLst>
                  <a:latin typeface="Arial" pitchFamily="34" charset="0"/>
                  <a:ea typeface="標楷體" pitchFamily="65" charset="-120"/>
                </a:rPr>
                <a:t>Material Traceability</a:t>
              </a:r>
              <a:endParaRPr kumimoji="0" lang="en-US" altLang="zh-TW" sz="1400" dirty="0">
                <a:solidFill>
                  <a:schemeClr val="bg1"/>
                </a:solidFill>
                <a:effectLst>
                  <a:outerShdw blurRad="38100" dist="38100" dir="2700000" algn="tl">
                    <a:srgbClr val="C0C0C0"/>
                  </a:outerShdw>
                </a:effectLst>
                <a:latin typeface="Arial" pitchFamily="34" charset="0"/>
                <a:ea typeface="標楷體" pitchFamily="65" charset="-120"/>
              </a:endParaRPr>
            </a:p>
          </p:txBody>
        </p:sp>
      </p:grpSp>
      <p:grpSp>
        <p:nvGrpSpPr>
          <p:cNvPr id="72" name="Group 83"/>
          <p:cNvGrpSpPr/>
          <p:nvPr/>
        </p:nvGrpSpPr>
        <p:grpSpPr>
          <a:xfrm>
            <a:off x="6289849" y="6326216"/>
            <a:ext cx="2586887" cy="319418"/>
            <a:chOff x="2438400" y="6172200"/>
            <a:chExt cx="1981781" cy="298489"/>
          </a:xfrm>
        </p:grpSpPr>
        <p:sp>
          <p:nvSpPr>
            <p:cNvPr id="81" name="Rectangle 23"/>
            <p:cNvSpPr>
              <a:spLocks noChangeArrowheads="1"/>
            </p:cNvSpPr>
            <p:nvPr/>
          </p:nvSpPr>
          <p:spPr bwMode="auto">
            <a:xfrm>
              <a:off x="2438400" y="6172200"/>
              <a:ext cx="1981781" cy="298489"/>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r"/>
              <a:endParaRPr lang="en-US" sz="2000" dirty="0">
                <a:solidFill>
                  <a:schemeClr val="bg1"/>
                </a:solidFill>
              </a:endParaRPr>
            </a:p>
          </p:txBody>
        </p:sp>
        <p:sp>
          <p:nvSpPr>
            <p:cNvPr id="82" name="Text Box 24"/>
            <p:cNvSpPr txBox="1">
              <a:spLocks noChangeArrowheads="1"/>
            </p:cNvSpPr>
            <p:nvPr/>
          </p:nvSpPr>
          <p:spPr bwMode="auto">
            <a:xfrm>
              <a:off x="2514600" y="6172200"/>
              <a:ext cx="1828800" cy="287611"/>
            </a:xfrm>
            <a:prstGeom prst="rect">
              <a:avLst/>
            </a:prstGeom>
            <a:noFill/>
            <a:ln w="9525">
              <a:noFill/>
              <a:miter lim="800000"/>
              <a:headEnd/>
              <a:tailEnd/>
            </a:ln>
            <a:effectLst/>
          </p:spPr>
          <p:txBody>
            <a:bodyPr wrap="square">
              <a:spAutoFit/>
            </a:bodyPr>
            <a:lstStyle/>
            <a:p>
              <a:pPr algn="ctr" eaLnBrk="0" hangingPunct="0">
                <a:defRPr/>
              </a:pPr>
              <a:r>
                <a:rPr kumimoji="0" lang="en-US" altLang="zh-TW" sz="1400" b="1" dirty="0">
                  <a:solidFill>
                    <a:schemeClr val="bg1"/>
                  </a:solidFill>
                  <a:latin typeface="Arial" pitchFamily="34" charset="0"/>
                  <a:ea typeface="標楷體" pitchFamily="65" charset="-120"/>
                </a:rPr>
                <a:t> </a:t>
              </a:r>
              <a:r>
                <a:rPr kumimoji="0" lang="en-US" altLang="zh-TW" sz="1400" b="1" dirty="0" smtClean="0">
                  <a:solidFill>
                    <a:schemeClr val="bg1"/>
                  </a:solidFill>
                  <a:effectLst>
                    <a:outerShdw blurRad="38100" dist="38100" dir="2700000" algn="tl">
                      <a:srgbClr val="C0C0C0"/>
                    </a:outerShdw>
                  </a:effectLst>
                  <a:latin typeface="Arial" pitchFamily="34" charset="0"/>
                  <a:ea typeface="標楷體" pitchFamily="65" charset="-120"/>
                </a:rPr>
                <a:t>Product Traceability</a:t>
              </a:r>
              <a:endParaRPr kumimoji="0" lang="en-US" altLang="zh-TW" sz="1400" dirty="0">
                <a:solidFill>
                  <a:schemeClr val="bg1"/>
                </a:solidFill>
                <a:effectLst>
                  <a:outerShdw blurRad="38100" dist="38100" dir="2700000" algn="tl">
                    <a:srgbClr val="C0C0C0"/>
                  </a:outerShdw>
                </a:effectLst>
                <a:latin typeface="Arial" pitchFamily="34" charset="0"/>
                <a:ea typeface="標楷體" pitchFamily="65" charset="-120"/>
              </a:endParaRPr>
            </a:p>
          </p:txBody>
        </p:sp>
      </p:grpSp>
      <p:grpSp>
        <p:nvGrpSpPr>
          <p:cNvPr id="74" name="Group 95"/>
          <p:cNvGrpSpPr/>
          <p:nvPr/>
        </p:nvGrpSpPr>
        <p:grpSpPr>
          <a:xfrm>
            <a:off x="364078" y="5957889"/>
            <a:ext cx="11538112" cy="455682"/>
            <a:chOff x="304800" y="5490911"/>
            <a:chExt cx="8763000" cy="595472"/>
          </a:xfrm>
        </p:grpSpPr>
        <p:sp>
          <p:nvSpPr>
            <p:cNvPr id="77" name="AutoShape 29"/>
            <p:cNvSpPr>
              <a:spLocks noChangeArrowheads="1"/>
            </p:cNvSpPr>
            <p:nvPr/>
          </p:nvSpPr>
          <p:spPr bwMode="auto">
            <a:xfrm>
              <a:off x="304800" y="5490911"/>
              <a:ext cx="8763000" cy="595472"/>
            </a:xfrm>
            <a:prstGeom prst="rightArrow">
              <a:avLst>
                <a:gd name="adj1" fmla="val 57435"/>
                <a:gd name="adj2" fmla="val 190209"/>
              </a:avLst>
            </a:prstGeom>
            <a:gradFill rotWithShape="0">
              <a:gsLst>
                <a:gs pos="0">
                  <a:srgbClr val="800080">
                    <a:gamma/>
                    <a:shade val="46275"/>
                    <a:invGamma/>
                  </a:srgbClr>
                </a:gs>
                <a:gs pos="50000">
                  <a:srgbClr val="800080"/>
                </a:gs>
                <a:gs pos="100000">
                  <a:srgbClr val="800080">
                    <a:gamma/>
                    <a:shade val="46275"/>
                    <a:invGamma/>
                  </a:srgbClr>
                </a:gs>
              </a:gsLst>
              <a:lin ang="5400000" scaled="1"/>
            </a:gradFill>
            <a:ln w="19050">
              <a:solidFill>
                <a:srgbClr val="800080"/>
              </a:solidFill>
              <a:miter lim="800000"/>
              <a:headEnd/>
              <a:tailEnd/>
            </a:ln>
            <a:effectLst/>
          </p:spPr>
          <p:txBody>
            <a:bodyPr wrap="square" anchor="ctr">
              <a:spAutoFit/>
            </a:bodyPr>
            <a:lstStyle/>
            <a:p>
              <a:pPr algn="ctr" eaLnBrk="0" hangingPunct="0">
                <a:defRPr/>
              </a:pPr>
              <a:r>
                <a:rPr kumimoji="0" lang="en-US" altLang="zh-TW" dirty="0" smtClean="0">
                  <a:solidFill>
                    <a:schemeClr val="bg1"/>
                  </a:solidFill>
                  <a:effectLst>
                    <a:outerShdw blurRad="38100" dist="38100" dir="2700000" algn="tl">
                      <a:srgbClr val="000000"/>
                    </a:outerShdw>
                  </a:effectLst>
                  <a:latin typeface="Arial" pitchFamily="34" charset="0"/>
                  <a:ea typeface="標楷體" pitchFamily="65" charset="-120"/>
                </a:rPr>
                <a:t>                                                                  Shop </a:t>
              </a:r>
              <a:r>
                <a:rPr kumimoji="0" lang="en-US" altLang="zh-TW" dirty="0">
                  <a:solidFill>
                    <a:schemeClr val="bg1"/>
                  </a:solidFill>
                  <a:effectLst>
                    <a:outerShdw blurRad="38100" dist="38100" dir="2700000" algn="tl">
                      <a:srgbClr val="000000"/>
                    </a:outerShdw>
                  </a:effectLst>
                  <a:latin typeface="Arial" pitchFamily="34" charset="0"/>
                  <a:ea typeface="標楷體" pitchFamily="65" charset="-120"/>
                </a:rPr>
                <a:t>Floor Integrated System</a:t>
              </a:r>
            </a:p>
          </p:txBody>
        </p:sp>
        <p:sp>
          <p:nvSpPr>
            <p:cNvPr id="78" name="Text Box 24"/>
            <p:cNvSpPr txBox="1">
              <a:spLocks noChangeArrowheads="1"/>
            </p:cNvSpPr>
            <p:nvPr/>
          </p:nvSpPr>
          <p:spPr bwMode="auto">
            <a:xfrm>
              <a:off x="304800" y="5622112"/>
              <a:ext cx="3491849" cy="345133"/>
            </a:xfrm>
            <a:prstGeom prst="rect">
              <a:avLst/>
            </a:pr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w="9525">
              <a:noFill/>
              <a:miter lim="800000"/>
              <a:headEnd/>
              <a:tailEnd/>
            </a:ln>
            <a:effectLst/>
          </p:spPr>
          <p:txBody>
            <a:bodyPr wrap="square">
              <a:spAutoFit/>
            </a:bodyPr>
            <a:lstStyle/>
            <a:p>
              <a:pPr algn="ctr" eaLnBrk="0" hangingPunct="0">
                <a:defRPr/>
              </a:pPr>
              <a:r>
                <a:rPr kumimoji="0" lang="en-US" altLang="zh-TW" dirty="0" smtClean="0">
                  <a:solidFill>
                    <a:schemeClr val="bg1"/>
                  </a:solidFill>
                  <a:latin typeface="Arial" pitchFamily="34" charset="0"/>
                  <a:ea typeface="標楷體" pitchFamily="65" charset="-120"/>
                </a:rPr>
                <a:t>All parts System</a:t>
              </a:r>
              <a:endParaRPr kumimoji="0" lang="en-US" altLang="zh-TW" dirty="0">
                <a:solidFill>
                  <a:schemeClr val="bg1"/>
                </a:solidFill>
                <a:effectLst>
                  <a:outerShdw blurRad="38100" dist="38100" dir="2700000" algn="tl">
                    <a:srgbClr val="C0C0C0"/>
                  </a:outerShdw>
                </a:effectLst>
                <a:latin typeface="Arial" pitchFamily="34" charset="0"/>
                <a:ea typeface="標楷體" pitchFamily="65" charset="-120"/>
              </a:endParaRPr>
            </a:p>
          </p:txBody>
        </p:sp>
      </p:grpSp>
      <p:sp>
        <p:nvSpPr>
          <p:cNvPr id="76" name="Rectangle 30"/>
          <p:cNvSpPr>
            <a:spLocks noChangeArrowheads="1"/>
          </p:cNvSpPr>
          <p:nvPr/>
        </p:nvSpPr>
        <p:spPr bwMode="auto">
          <a:xfrm>
            <a:off x="6660658" y="3864519"/>
            <a:ext cx="4219037" cy="758065"/>
          </a:xfrm>
          <a:prstGeom prst="rect">
            <a:avLst/>
          </a:prstGeom>
          <a:noFill/>
          <a:ln w="9525">
            <a:noFill/>
            <a:miter lim="800000"/>
            <a:headEnd/>
            <a:tailEnd/>
          </a:ln>
          <a:effectLst>
            <a:prstShdw prst="shdw13" dist="53882" dir="13500000">
              <a:schemeClr val="bg2">
                <a:alpha val="50000"/>
              </a:schemeClr>
            </a:prstShdw>
          </a:effectLst>
        </p:spPr>
        <p:txBody>
          <a:bodyPr lIns="80175" tIns="40087" rIns="80175" bIns="40087">
            <a:spAutoFit/>
          </a:bodyPr>
          <a:lstStyle/>
          <a:p>
            <a:pPr>
              <a:buClr>
                <a:schemeClr val="tx1"/>
              </a:buClr>
              <a:buSzPts val="1000"/>
              <a:buFont typeface="Arial" charset="0"/>
              <a:buChar char="•"/>
            </a:pPr>
            <a:r>
              <a:rPr lang="en-US" altLang="zh-TW" sz="1100" b="1" dirty="0">
                <a:solidFill>
                  <a:schemeClr val="bg1"/>
                </a:solidFill>
                <a:ea typeface="SimSun" pitchFamily="2" charset="-122"/>
              </a:rPr>
              <a:t>AQL</a:t>
            </a:r>
            <a:r>
              <a:rPr lang="en-US" altLang="zh-TW" sz="1100" b="1" dirty="0">
                <a:solidFill>
                  <a:schemeClr val="bg1"/>
                </a:solidFill>
              </a:rPr>
              <a:t> </a:t>
            </a:r>
            <a:r>
              <a:rPr lang="en-US" altLang="zh-TW" sz="1100" b="1" dirty="0" smtClean="0">
                <a:solidFill>
                  <a:schemeClr val="bg1"/>
                </a:solidFill>
                <a:ea typeface="SimSun" pitchFamily="2" charset="-122"/>
              </a:rPr>
              <a:t>0.65</a:t>
            </a:r>
            <a:endParaRPr lang="zh-TW" altLang="zh-CN" sz="1100" b="1" dirty="0">
              <a:solidFill>
                <a:schemeClr val="bg1"/>
              </a:solidFill>
              <a:ea typeface="SimSun" pitchFamily="2" charset="-122"/>
            </a:endParaRPr>
          </a:p>
          <a:p>
            <a:pPr>
              <a:buClr>
                <a:schemeClr val="tx1"/>
              </a:buClr>
              <a:buSzPts val="1000"/>
              <a:buFont typeface="Arial" charset="0"/>
              <a:buChar char="•"/>
            </a:pPr>
            <a:r>
              <a:rPr lang="en-US" altLang="zh-TW" sz="1100" b="1" dirty="0">
                <a:solidFill>
                  <a:schemeClr val="bg1"/>
                </a:solidFill>
              </a:rPr>
              <a:t>Cosmetic inspection</a:t>
            </a:r>
          </a:p>
          <a:p>
            <a:pPr>
              <a:buClr>
                <a:schemeClr val="tx1"/>
              </a:buClr>
              <a:buSzPts val="1000"/>
              <a:buFont typeface="Arial" charset="0"/>
              <a:buChar char="•"/>
            </a:pPr>
            <a:r>
              <a:rPr lang="en-US" altLang="zh-TW" sz="1100" b="1" dirty="0">
                <a:solidFill>
                  <a:schemeClr val="bg1"/>
                </a:solidFill>
              </a:rPr>
              <a:t>Check </a:t>
            </a:r>
            <a:r>
              <a:rPr lang="en-US" altLang="zh-TW" sz="1100" b="1" dirty="0" smtClean="0">
                <a:solidFill>
                  <a:schemeClr val="bg1"/>
                </a:solidFill>
              </a:rPr>
              <a:t>accessory, label, box, carton…</a:t>
            </a:r>
            <a:endParaRPr lang="en-US" altLang="zh-TW" sz="1100" b="1" dirty="0">
              <a:solidFill>
                <a:schemeClr val="bg1"/>
              </a:solidFill>
            </a:endParaRPr>
          </a:p>
          <a:p>
            <a:pPr>
              <a:buClr>
                <a:schemeClr val="tx1"/>
              </a:buClr>
              <a:buSzPts val="1000"/>
              <a:buFont typeface="Arial" charset="0"/>
              <a:buChar char="•"/>
            </a:pPr>
            <a:r>
              <a:rPr lang="en-US" altLang="zh-TW" sz="1100" b="1" dirty="0" smtClean="0">
                <a:solidFill>
                  <a:schemeClr val="bg1"/>
                </a:solidFill>
              </a:rPr>
              <a:t>Check all functions</a:t>
            </a:r>
            <a:endParaRPr lang="en-US" altLang="zh-TW" sz="1100" b="1" dirty="0">
              <a:solidFill>
                <a:schemeClr val="bg1"/>
              </a:solidFill>
            </a:endParaRPr>
          </a:p>
        </p:txBody>
      </p:sp>
      <p:sp>
        <p:nvSpPr>
          <p:cNvPr id="87" name="Text Box 4"/>
          <p:cNvSpPr txBox="1">
            <a:spLocks noChangeArrowheads="1"/>
          </p:cNvSpPr>
          <p:nvPr/>
        </p:nvSpPr>
        <p:spPr bwMode="auto">
          <a:xfrm>
            <a:off x="4166716" y="714489"/>
            <a:ext cx="869972" cy="480634"/>
          </a:xfrm>
          <a:prstGeom prst="rect">
            <a:avLst/>
          </a:prstGeom>
          <a:solidFill>
            <a:schemeClr val="accent1">
              <a:lumMod val="75000"/>
            </a:schemeClr>
          </a:solidFill>
          <a:ln>
            <a:headEnd/>
            <a:tailEnd/>
          </a:ln>
        </p:spPr>
        <p:style>
          <a:lnRef idx="0">
            <a:schemeClr val="accent6"/>
          </a:lnRef>
          <a:fillRef idx="3">
            <a:schemeClr val="accent6"/>
          </a:fillRef>
          <a:effectRef idx="3">
            <a:schemeClr val="accent6"/>
          </a:effectRef>
          <a:fontRef idx="minor">
            <a:schemeClr val="lt1"/>
          </a:fontRef>
        </p:style>
        <p:txBody>
          <a:bodyPr lIns="80175" tIns="40087" rIns="80175" bIns="40087" anchor="ctr" anchorCtr="1">
            <a:flatTx/>
          </a:bodyPr>
          <a:lstStyle/>
          <a:p>
            <a:pPr algn="ctr"/>
            <a:r>
              <a:rPr lang="en-US" altLang="zh-TW" b="1" i="1" dirty="0" smtClean="0">
                <a:solidFill>
                  <a:schemeClr val="bg1"/>
                </a:solidFill>
                <a:ea typeface="標楷體" pitchFamily="65" charset="-120"/>
              </a:rPr>
              <a:t>SPI</a:t>
            </a:r>
            <a:endParaRPr lang="zh-TW" altLang="zh-TW" sz="2400" dirty="0">
              <a:solidFill>
                <a:schemeClr val="bg1"/>
              </a:solidFill>
            </a:endParaRPr>
          </a:p>
        </p:txBody>
      </p:sp>
      <p:sp>
        <p:nvSpPr>
          <p:cNvPr id="88" name="Text Box 17"/>
          <p:cNvSpPr txBox="1">
            <a:spLocks noChangeArrowheads="1"/>
          </p:cNvSpPr>
          <p:nvPr/>
        </p:nvSpPr>
        <p:spPr bwMode="auto">
          <a:xfrm>
            <a:off x="4084903" y="1142672"/>
            <a:ext cx="1414031" cy="518036"/>
          </a:xfrm>
          <a:prstGeom prst="rect">
            <a:avLst/>
          </a:prstGeom>
          <a:noFill/>
          <a:ln w="12700">
            <a:noFill/>
            <a:miter lim="800000"/>
            <a:headEnd type="none" w="sm" len="sm"/>
            <a:tailEnd type="none" w="sm" len="sm"/>
          </a:ln>
        </p:spPr>
        <p:txBody>
          <a:bodyPr lIns="15782" tIns="15782" rIns="15782" bIns="15782" anchor="ctr"/>
          <a:lstStyle/>
          <a:p>
            <a:pPr>
              <a:buClr>
                <a:schemeClr val="tx1"/>
              </a:buClr>
              <a:buSzPts val="1200"/>
              <a:buFont typeface="Arial" charset="0"/>
              <a:buChar char="•"/>
            </a:pPr>
            <a:r>
              <a:rPr lang="en-US" altLang="zh-TW" sz="1200" b="1" dirty="0">
                <a:solidFill>
                  <a:schemeClr val="bg1"/>
                </a:solidFill>
                <a:ea typeface="標楷體" pitchFamily="65" charset="-120"/>
              </a:rPr>
              <a:t>100% testing</a:t>
            </a:r>
          </a:p>
          <a:p>
            <a:endParaRPr lang="zh-TW" altLang="zh-TW" sz="1200" dirty="0">
              <a:solidFill>
                <a:schemeClr val="bg1"/>
              </a:solidFill>
            </a:endParaRPr>
          </a:p>
        </p:txBody>
      </p:sp>
      <p:cxnSp>
        <p:nvCxnSpPr>
          <p:cNvPr id="89" name="AutoShape 27"/>
          <p:cNvCxnSpPr>
            <a:cxnSpLocks noChangeShapeType="1"/>
          </p:cNvCxnSpPr>
          <p:nvPr/>
        </p:nvCxnSpPr>
        <p:spPr bwMode="auto">
          <a:xfrm>
            <a:off x="5081814" y="948921"/>
            <a:ext cx="260478" cy="1541"/>
          </a:xfrm>
          <a:prstGeom prst="straightConnector1">
            <a:avLst/>
          </a:prstGeom>
          <a:noFill/>
          <a:ln w="28575">
            <a:solidFill>
              <a:schemeClr val="bg1"/>
            </a:solidFill>
            <a:round/>
            <a:headEnd/>
            <a:tailEnd type="triangle" w="med" len="med"/>
          </a:ln>
        </p:spPr>
      </p:cxnSp>
      <p:sp>
        <p:nvSpPr>
          <p:cNvPr id="73" name="Text Box 17"/>
          <p:cNvSpPr txBox="1">
            <a:spLocks noChangeArrowheads="1"/>
          </p:cNvSpPr>
          <p:nvPr/>
        </p:nvSpPr>
        <p:spPr bwMode="auto">
          <a:xfrm>
            <a:off x="6549692" y="2309355"/>
            <a:ext cx="3164073" cy="518036"/>
          </a:xfrm>
          <a:prstGeom prst="rect">
            <a:avLst/>
          </a:prstGeom>
          <a:noFill/>
          <a:ln w="12700">
            <a:noFill/>
            <a:miter lim="800000"/>
            <a:headEnd type="none" w="sm" len="sm"/>
            <a:tailEnd type="none" w="sm" len="sm"/>
          </a:ln>
        </p:spPr>
        <p:txBody>
          <a:bodyPr lIns="15782" tIns="15782" rIns="15782" bIns="15782" anchor="ctr"/>
          <a:lstStyle/>
          <a:p>
            <a:pPr>
              <a:buClr>
                <a:schemeClr val="tx1"/>
              </a:buClr>
              <a:buSzPts val="1200"/>
              <a:buFont typeface="Arial" charset="0"/>
              <a:buChar char="•"/>
            </a:pPr>
            <a:r>
              <a:rPr lang="en-US" altLang="zh-TW" sz="1200" b="1" dirty="0" smtClean="0">
                <a:solidFill>
                  <a:schemeClr val="bg1"/>
                </a:solidFill>
                <a:ea typeface="標楷體" pitchFamily="65" charset="-120"/>
              </a:rPr>
              <a:t>4M 1E controlling during production process</a:t>
            </a:r>
            <a:endParaRPr lang="en-US" altLang="zh-TW" sz="1200" b="1" dirty="0">
              <a:solidFill>
                <a:schemeClr val="bg1"/>
              </a:solidFill>
              <a:ea typeface="標楷體" pitchFamily="65" charset="-120"/>
            </a:endParaRPr>
          </a:p>
          <a:p>
            <a:endParaRPr lang="zh-TW" altLang="zh-TW" sz="1200" dirty="0">
              <a:solidFill>
                <a:schemeClr val="bg1"/>
              </a:solidFill>
            </a:endParaRPr>
          </a:p>
        </p:txBody>
      </p:sp>
      <p:sp>
        <p:nvSpPr>
          <p:cNvPr id="79" name="Text Box 17"/>
          <p:cNvSpPr txBox="1">
            <a:spLocks noChangeArrowheads="1"/>
          </p:cNvSpPr>
          <p:nvPr/>
        </p:nvSpPr>
        <p:spPr bwMode="auto">
          <a:xfrm>
            <a:off x="922123" y="2389248"/>
            <a:ext cx="2564107" cy="965775"/>
          </a:xfrm>
          <a:prstGeom prst="rect">
            <a:avLst/>
          </a:prstGeom>
          <a:noFill/>
          <a:ln w="12700">
            <a:noFill/>
            <a:miter lim="800000"/>
            <a:headEnd type="none" w="sm" len="sm"/>
            <a:tailEnd type="none" w="sm" len="sm"/>
          </a:ln>
        </p:spPr>
        <p:txBody>
          <a:bodyPr lIns="15782" tIns="15782" rIns="15782" bIns="15782" anchor="ctr"/>
          <a:lstStyle/>
          <a:p>
            <a:pPr>
              <a:buClr>
                <a:schemeClr val="tx1"/>
              </a:buClr>
              <a:buSzPts val="1200"/>
            </a:pPr>
            <a:r>
              <a:rPr lang="en-US" altLang="zh-TW" sz="1200" b="1" dirty="0" smtClean="0">
                <a:solidFill>
                  <a:schemeClr val="bg1"/>
                </a:solidFill>
                <a:ea typeface="標楷體" pitchFamily="65" charset="-120"/>
              </a:rPr>
              <a:t>VI for normal information such as: </a:t>
            </a:r>
          </a:p>
          <a:p>
            <a:pPr>
              <a:buClr>
                <a:schemeClr val="tx1"/>
              </a:buClr>
              <a:buSzPts val="1200"/>
              <a:buFont typeface="Arial" charset="0"/>
              <a:buChar char="•"/>
            </a:pPr>
            <a:r>
              <a:rPr lang="en-US" altLang="zh-TW" sz="1200" b="1" dirty="0" smtClean="0">
                <a:solidFill>
                  <a:schemeClr val="bg1"/>
                </a:solidFill>
                <a:ea typeface="標楷體" pitchFamily="65" charset="-120"/>
              </a:rPr>
              <a:t>label, MPN, ROHS,…</a:t>
            </a:r>
          </a:p>
          <a:p>
            <a:pPr>
              <a:buClr>
                <a:schemeClr val="tx1"/>
              </a:buClr>
              <a:buSzPts val="1200"/>
              <a:buFont typeface="Arial" charset="0"/>
              <a:buChar char="•"/>
            </a:pPr>
            <a:r>
              <a:rPr lang="en-US" altLang="zh-TW" sz="1200" b="1" dirty="0" smtClean="0">
                <a:solidFill>
                  <a:schemeClr val="bg1"/>
                </a:solidFill>
                <a:ea typeface="標楷體" pitchFamily="65" charset="-120"/>
              </a:rPr>
              <a:t>Date code</a:t>
            </a:r>
          </a:p>
          <a:p>
            <a:pPr>
              <a:buClr>
                <a:schemeClr val="tx1"/>
              </a:buClr>
              <a:buSzPts val="1200"/>
              <a:buFont typeface="Arial" charset="0"/>
              <a:buChar char="•"/>
            </a:pPr>
            <a:r>
              <a:rPr lang="en-US" altLang="zh-TW" sz="1200" b="1" dirty="0" smtClean="0">
                <a:solidFill>
                  <a:schemeClr val="bg1"/>
                </a:solidFill>
                <a:ea typeface="標楷體" pitchFamily="65" charset="-120"/>
              </a:rPr>
              <a:t>Qualified Vendor</a:t>
            </a:r>
          </a:p>
          <a:p>
            <a:pPr>
              <a:buClr>
                <a:schemeClr val="tx1"/>
              </a:buClr>
              <a:buSzPts val="1200"/>
              <a:buFont typeface="Arial" charset="0"/>
              <a:buChar char="•"/>
            </a:pPr>
            <a:r>
              <a:rPr lang="en-US" altLang="zh-TW" sz="1200" b="1" dirty="0" smtClean="0">
                <a:solidFill>
                  <a:schemeClr val="bg1"/>
                </a:solidFill>
                <a:ea typeface="標楷體" pitchFamily="65" charset="-120"/>
              </a:rPr>
              <a:t>Sizes for cosmetic materials</a:t>
            </a:r>
          </a:p>
          <a:p>
            <a:pPr>
              <a:buClr>
                <a:schemeClr val="tx1"/>
              </a:buClr>
              <a:buSzPts val="1200"/>
              <a:buFont typeface="Arial" charset="0"/>
              <a:buChar char="•"/>
            </a:pPr>
            <a:r>
              <a:rPr lang="en-US" altLang="zh-TW" sz="1200" b="1" dirty="0" smtClean="0">
                <a:solidFill>
                  <a:schemeClr val="bg1"/>
                </a:solidFill>
                <a:ea typeface="標楷體" pitchFamily="65" charset="-120"/>
              </a:rPr>
              <a:t>Functions for electronic materials</a:t>
            </a:r>
            <a:endParaRPr lang="en-US" altLang="zh-TW" sz="1200" b="1" dirty="0">
              <a:solidFill>
                <a:schemeClr val="bg1"/>
              </a:solidFill>
              <a:ea typeface="標楷體" pitchFamily="65" charset="-120"/>
            </a:endParaRPr>
          </a:p>
          <a:p>
            <a:endParaRPr lang="zh-TW" altLang="zh-TW" sz="1200" dirty="0">
              <a:solidFill>
                <a:schemeClr val="bg1"/>
              </a:solidFill>
            </a:endParaRPr>
          </a:p>
        </p:txBody>
      </p:sp>
      <p:sp>
        <p:nvSpPr>
          <p:cNvPr id="94" name="Text Box 17"/>
          <p:cNvSpPr txBox="1">
            <a:spLocks noChangeArrowheads="1"/>
          </p:cNvSpPr>
          <p:nvPr/>
        </p:nvSpPr>
        <p:spPr bwMode="auto">
          <a:xfrm>
            <a:off x="3220027" y="5386728"/>
            <a:ext cx="2983994" cy="518036"/>
          </a:xfrm>
          <a:prstGeom prst="rect">
            <a:avLst/>
          </a:prstGeom>
          <a:noFill/>
          <a:ln w="12700">
            <a:noFill/>
            <a:miter lim="800000"/>
            <a:headEnd type="none" w="sm" len="sm"/>
            <a:tailEnd type="none" w="sm" len="sm"/>
          </a:ln>
        </p:spPr>
        <p:txBody>
          <a:bodyPr lIns="15782" tIns="15782" rIns="15782" bIns="15782" anchor="ctr"/>
          <a:lstStyle/>
          <a:p>
            <a:pPr>
              <a:buClr>
                <a:schemeClr val="tx1"/>
              </a:buClr>
              <a:buSzPts val="1200"/>
              <a:buFont typeface="Arial" charset="0"/>
              <a:buChar char="•"/>
            </a:pPr>
            <a:r>
              <a:rPr lang="en-US" altLang="zh-TW" sz="1200" b="1" dirty="0" smtClean="0">
                <a:solidFill>
                  <a:schemeClr val="bg1"/>
                </a:solidFill>
                <a:ea typeface="標楷體" pitchFamily="65" charset="-120"/>
              </a:rPr>
              <a:t>4M 1E controlling during production process</a:t>
            </a:r>
            <a:endParaRPr lang="en-US" altLang="zh-TW" sz="1200" b="1" dirty="0">
              <a:solidFill>
                <a:schemeClr val="bg1"/>
              </a:solidFill>
              <a:ea typeface="標楷體" pitchFamily="65" charset="-120"/>
            </a:endParaRPr>
          </a:p>
          <a:p>
            <a:endParaRPr lang="zh-TW" altLang="zh-TW" sz="1200" dirty="0">
              <a:solidFill>
                <a:schemeClr val="bg1"/>
              </a:solidFill>
            </a:endParaRPr>
          </a:p>
        </p:txBody>
      </p:sp>
      <p:sp>
        <p:nvSpPr>
          <p:cNvPr id="96" name="Rectangle 30"/>
          <p:cNvSpPr>
            <a:spLocks noChangeArrowheads="1"/>
          </p:cNvSpPr>
          <p:nvPr/>
        </p:nvSpPr>
        <p:spPr bwMode="auto">
          <a:xfrm>
            <a:off x="2830016" y="3863819"/>
            <a:ext cx="2578273" cy="1265897"/>
          </a:xfrm>
          <a:prstGeom prst="rect">
            <a:avLst/>
          </a:prstGeom>
          <a:noFill/>
          <a:ln w="9525">
            <a:noFill/>
            <a:miter lim="800000"/>
            <a:headEnd/>
            <a:tailEnd/>
          </a:ln>
          <a:effectLst>
            <a:prstShdw prst="shdw13" dist="53882" dir="13500000">
              <a:schemeClr val="bg2">
                <a:alpha val="50000"/>
              </a:schemeClr>
            </a:prstShdw>
          </a:effectLst>
        </p:spPr>
        <p:txBody>
          <a:bodyPr wrap="square" lIns="80175" tIns="40087" rIns="80175" bIns="40087">
            <a:spAutoFit/>
          </a:bodyPr>
          <a:lstStyle/>
          <a:p>
            <a:pPr>
              <a:buClr>
                <a:schemeClr val="tx1"/>
              </a:buClr>
              <a:buSzPts val="1000"/>
              <a:buFont typeface="Arial" charset="0"/>
              <a:buChar char="•"/>
            </a:pPr>
            <a:r>
              <a:rPr lang="en-US" altLang="zh-TW" sz="1100" b="1" dirty="0" smtClean="0">
                <a:solidFill>
                  <a:schemeClr val="bg1"/>
                </a:solidFill>
              </a:rPr>
              <a:t>Cosmetic </a:t>
            </a:r>
            <a:r>
              <a:rPr lang="en-US" altLang="zh-TW" sz="1100" b="1" dirty="0">
                <a:solidFill>
                  <a:schemeClr val="bg1"/>
                </a:solidFill>
              </a:rPr>
              <a:t>inspection</a:t>
            </a:r>
          </a:p>
          <a:p>
            <a:pPr>
              <a:buClr>
                <a:schemeClr val="tx1"/>
              </a:buClr>
              <a:buSzPts val="1000"/>
              <a:buFont typeface="Arial" charset="0"/>
              <a:buChar char="•"/>
            </a:pPr>
            <a:r>
              <a:rPr lang="en-US" altLang="zh-TW" sz="1100" b="1" dirty="0">
                <a:solidFill>
                  <a:schemeClr val="bg1"/>
                </a:solidFill>
              </a:rPr>
              <a:t>Check </a:t>
            </a:r>
            <a:r>
              <a:rPr lang="en-US" altLang="zh-TW" sz="1100" b="1" dirty="0" smtClean="0">
                <a:solidFill>
                  <a:schemeClr val="bg1"/>
                </a:solidFill>
              </a:rPr>
              <a:t>accessories</a:t>
            </a:r>
            <a:endParaRPr lang="en-US" altLang="zh-TW" sz="1100" b="1" dirty="0">
              <a:solidFill>
                <a:schemeClr val="bg1"/>
              </a:solidFill>
            </a:endParaRPr>
          </a:p>
          <a:p>
            <a:pPr>
              <a:buClr>
                <a:schemeClr val="tx1"/>
              </a:buClr>
              <a:buSzPts val="1000"/>
              <a:buFont typeface="Arial" charset="0"/>
              <a:buChar char="•"/>
            </a:pPr>
            <a:r>
              <a:rPr lang="en-US" altLang="zh-TW" sz="1100" b="1" dirty="0">
                <a:solidFill>
                  <a:schemeClr val="bg1"/>
                </a:solidFill>
              </a:rPr>
              <a:t>Power on/Power off.</a:t>
            </a:r>
          </a:p>
          <a:p>
            <a:pPr>
              <a:buClr>
                <a:schemeClr val="tx1"/>
              </a:buClr>
              <a:buSzPts val="1000"/>
              <a:buFont typeface="Arial" charset="0"/>
              <a:buChar char="•"/>
            </a:pPr>
            <a:r>
              <a:rPr lang="en-US" altLang="zh-TW" sz="1100" b="1" dirty="0" smtClean="0">
                <a:solidFill>
                  <a:schemeClr val="bg1"/>
                </a:solidFill>
              </a:rPr>
              <a:t>Check all functions</a:t>
            </a:r>
          </a:p>
          <a:p>
            <a:pPr>
              <a:buClr>
                <a:schemeClr val="tx1"/>
              </a:buClr>
              <a:buSzPts val="1000"/>
              <a:buFont typeface="Arial" charset="0"/>
              <a:buChar char="•"/>
            </a:pPr>
            <a:r>
              <a:rPr lang="en-US" altLang="zh-TW" sz="1100" b="1" dirty="0" smtClean="0">
                <a:solidFill>
                  <a:schemeClr val="bg1"/>
                </a:solidFill>
              </a:rPr>
              <a:t>VI for PCBA installation into housing</a:t>
            </a:r>
          </a:p>
          <a:p>
            <a:pPr>
              <a:buClr>
                <a:schemeClr val="tx1"/>
              </a:buClr>
              <a:buSzPts val="1000"/>
              <a:buFont typeface="Arial" charset="0"/>
              <a:buChar char="•"/>
            </a:pPr>
            <a:r>
              <a:rPr lang="en-US" altLang="zh-TW" sz="1100" b="1" dirty="0">
                <a:solidFill>
                  <a:schemeClr val="bg1"/>
                </a:solidFill>
              </a:rPr>
              <a:t>VI for </a:t>
            </a:r>
            <a:r>
              <a:rPr lang="en-US" altLang="zh-TW" sz="1100" b="1" dirty="0" smtClean="0">
                <a:solidFill>
                  <a:schemeClr val="bg1"/>
                </a:solidFill>
              </a:rPr>
              <a:t>housing assembling into </a:t>
            </a:r>
            <a:r>
              <a:rPr lang="en-US" altLang="zh-TW" sz="1100" b="1" dirty="0">
                <a:solidFill>
                  <a:schemeClr val="bg1"/>
                </a:solidFill>
              </a:rPr>
              <a:t>housing</a:t>
            </a:r>
          </a:p>
          <a:p>
            <a:pPr>
              <a:buClr>
                <a:schemeClr val="tx1"/>
              </a:buClr>
              <a:buSzPts val="1000"/>
              <a:buFont typeface="Arial" charset="0"/>
              <a:buChar char="•"/>
            </a:pPr>
            <a:endParaRPr lang="en-US" altLang="zh-TW" sz="1100" b="1" dirty="0">
              <a:solidFill>
                <a:schemeClr val="bg1"/>
              </a:solidFill>
            </a:endParaRPr>
          </a:p>
        </p:txBody>
      </p:sp>
    </p:spTree>
    <p:extLst>
      <p:ext uri="{BB962C8B-B14F-4D97-AF65-F5344CB8AC3E}">
        <p14:creationId xmlns:p14="http://schemas.microsoft.com/office/powerpoint/2010/main" val="28974525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Google Shape;1096;p61">
            <a:extLst>
              <a:ext uri="{FF2B5EF4-FFF2-40B4-BE49-F238E27FC236}">
                <a16:creationId xmlns:a16="http://schemas.microsoft.com/office/drawing/2014/main" id="{B2606445-8FE7-26FE-C2E5-2E38E6C673BA}"/>
              </a:ext>
            </a:extLst>
          </p:cNvPr>
          <p:cNvSpPr txBox="1"/>
          <p:nvPr/>
        </p:nvSpPr>
        <p:spPr>
          <a:xfrm>
            <a:off x="121565" y="7889"/>
            <a:ext cx="10410333" cy="595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CN"/>
            </a:defPPr>
            <a:lvl1pPr defTabSz="912813">
              <a:lnSpc>
                <a:spcPct val="90000"/>
              </a:lnSpc>
              <a:spcBef>
                <a:spcPct val="0"/>
              </a:spcBef>
              <a:buFontTx/>
              <a:buNone/>
              <a:defRPr sz="3000" b="1">
                <a:solidFill>
                  <a:prstClr val="white"/>
                </a:solidFill>
                <a:latin typeface="Tahoma" pitchFamily="34" charset="0"/>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r>
              <a:rPr lang="en-US" altLang="zh-TW" sz="2800" dirty="0" smtClean="0">
                <a:latin typeface="Calibri Light (Headings)"/>
              </a:rPr>
              <a:t>Technical &amp; Engineering Service – Common Pool Lab</a:t>
            </a:r>
            <a:endParaRPr lang="en-US" altLang="zh-TW" sz="2800" dirty="0">
              <a:latin typeface="Calibri Light (Headings)"/>
            </a:endParaRPr>
          </a:p>
        </p:txBody>
      </p:sp>
      <p:grpSp>
        <p:nvGrpSpPr>
          <p:cNvPr id="54" name="群組 2">
            <a:extLst>
              <a:ext uri="{FF2B5EF4-FFF2-40B4-BE49-F238E27FC236}">
                <a16:creationId xmlns:a16="http://schemas.microsoft.com/office/drawing/2014/main" id="{3E01E73B-F2E1-0EE1-C7C9-6CB52DE7E9FC}"/>
              </a:ext>
            </a:extLst>
          </p:cNvPr>
          <p:cNvGrpSpPr/>
          <p:nvPr/>
        </p:nvGrpSpPr>
        <p:grpSpPr>
          <a:xfrm>
            <a:off x="208475" y="736312"/>
            <a:ext cx="10702383" cy="5770146"/>
            <a:chOff x="271240" y="428010"/>
            <a:chExt cx="10788670" cy="6194970"/>
          </a:xfrm>
        </p:grpSpPr>
        <p:pic>
          <p:nvPicPr>
            <p:cNvPr id="56" name="Picture 2">
              <a:extLst>
                <a:ext uri="{FF2B5EF4-FFF2-40B4-BE49-F238E27FC236}">
                  <a16:creationId xmlns:a16="http://schemas.microsoft.com/office/drawing/2014/main" id="{71F11D31-5D3F-5A4A-27A7-84BE821F27F5}"/>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a:ext>
              </a:extLst>
            </a:blip>
            <a:srcRect/>
            <a:stretch>
              <a:fillRect/>
            </a:stretch>
          </p:blipFill>
          <p:spPr bwMode="auto">
            <a:xfrm>
              <a:off x="5296764" y="440530"/>
              <a:ext cx="927469" cy="634274"/>
            </a:xfrm>
            <a:prstGeom prst="rect">
              <a:avLst/>
            </a:prstGeom>
            <a:noFill/>
            <a:ln w="9525">
              <a:noFill/>
              <a:miter lim="800000"/>
              <a:headEnd/>
              <a:tailEnd/>
            </a:ln>
          </p:spPr>
        </p:pic>
        <p:graphicFrame>
          <p:nvGraphicFramePr>
            <p:cNvPr id="57" name="圖表 7">
              <a:extLst>
                <a:ext uri="{FF2B5EF4-FFF2-40B4-BE49-F238E27FC236}">
                  <a16:creationId xmlns:a16="http://schemas.microsoft.com/office/drawing/2014/main" id="{FD94FAAA-C0E3-7D70-14FD-5B7A63261B20}"/>
                </a:ext>
              </a:extLst>
            </p:cNvPr>
            <p:cNvGraphicFramePr/>
            <p:nvPr/>
          </p:nvGraphicFramePr>
          <p:xfrm>
            <a:off x="3850700" y="1041696"/>
            <a:ext cx="4490600" cy="4774608"/>
          </p:xfrm>
          <a:graphic>
            <a:graphicData uri="http://schemas.openxmlformats.org/drawingml/2006/chart">
              <c:chart xmlns:c="http://schemas.openxmlformats.org/drawingml/2006/chart" xmlns:r="http://schemas.openxmlformats.org/officeDocument/2006/relationships" r:id="rId4"/>
            </a:graphicData>
          </a:graphic>
        </p:graphicFrame>
        <p:sp>
          <p:nvSpPr>
            <p:cNvPr id="58" name="流程圖: 接點 7">
              <a:extLst>
                <a:ext uri="{FF2B5EF4-FFF2-40B4-BE49-F238E27FC236}">
                  <a16:creationId xmlns:a16="http://schemas.microsoft.com/office/drawing/2014/main" id="{16D10307-E276-2132-4760-7B2E789311C1}"/>
                </a:ext>
              </a:extLst>
            </p:cNvPr>
            <p:cNvSpPr>
              <a:spLocks noChangeAspect="1"/>
            </p:cNvSpPr>
            <p:nvPr/>
          </p:nvSpPr>
          <p:spPr>
            <a:xfrm>
              <a:off x="4938861" y="2098627"/>
              <a:ext cx="2401785" cy="2446958"/>
            </a:xfrm>
            <a:prstGeom prst="flowChartConnector">
              <a:avLst/>
            </a:prstGeom>
            <a:solidFill>
              <a:schemeClr val="tx1">
                <a:lumMod val="85000"/>
                <a:lumOff val="15000"/>
              </a:schemeClr>
            </a:solidFill>
            <a:ln w="98425">
              <a:solidFill>
                <a:schemeClr val="bg1">
                  <a:lumMod val="50000"/>
                </a:schemeClr>
              </a:solidFill>
            </a:ln>
            <a:effectLst>
              <a:outerShdw blurRad="50800" dist="38100" dir="5400000" algn="t" rotWithShape="0">
                <a:prstClr val="black">
                  <a:alpha val="40000"/>
                </a:prstClr>
              </a:outerShd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zh-TW" sz="20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COMMON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zh-TW" sz="20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POOL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en-US" altLang="zh-TW" sz="2000" b="1"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LAB</a:t>
              </a:r>
              <a:endParaRPr kumimoji="1" lang="zh-TW" altLang="en-US" sz="2000" b="1" i="0" u="none" strike="noStrike" kern="1200" cap="none" spc="0" normalizeH="0" baseline="0" noProof="0" dirty="0">
                <a:ln>
                  <a:noFill/>
                </a:ln>
                <a:solidFill>
                  <a:prstClr val="white"/>
                </a:solidFill>
                <a:effectLst/>
                <a:uLnTx/>
                <a:uFillTx/>
                <a:latin typeface="Tahoma" panose="020B0604030504040204" pitchFamily="34" charset="0"/>
                <a:ea typeface="新細明體" panose="02020500000000000000" pitchFamily="18" charset="-120"/>
                <a:cs typeface="Tahoma" panose="020B0604030504040204" pitchFamily="34" charset="0"/>
              </a:endParaRPr>
            </a:p>
          </p:txBody>
        </p:sp>
        <p:pic>
          <p:nvPicPr>
            <p:cNvPr id="59" name="Picture 32" descr="SI.jpg">
              <a:extLst>
                <a:ext uri="{FF2B5EF4-FFF2-40B4-BE49-F238E27FC236}">
                  <a16:creationId xmlns:a16="http://schemas.microsoft.com/office/drawing/2014/main" id="{8FBCA042-DC4D-F57B-766A-04FB4E042788}"/>
                </a:ext>
              </a:extLst>
            </p:cNvPr>
            <p:cNvPicPr>
              <a:picLocks noChangeAspect="1"/>
            </p:cNvPicPr>
            <p:nvPr/>
          </p:nvPicPr>
          <p:blipFill>
            <a:blip r:embed="rId5" cstate="email">
              <a:clrChange>
                <a:clrFrom>
                  <a:srgbClr val="FFFFFF"/>
                </a:clrFrom>
                <a:clrTo>
                  <a:srgbClr val="FFFFFF">
                    <a:alpha val="0"/>
                  </a:srgbClr>
                </a:clrTo>
              </a:clrChange>
              <a:duotone>
                <a:prstClr val="black"/>
                <a:schemeClr val="tx2">
                  <a:tint val="45000"/>
                  <a:satMod val="400000"/>
                </a:schemeClr>
              </a:duotone>
            </a:blip>
            <a:srcRect/>
            <a:stretch>
              <a:fillRect/>
            </a:stretch>
          </p:blipFill>
          <p:spPr>
            <a:xfrm>
              <a:off x="4330394" y="2357867"/>
              <a:ext cx="632824" cy="499292"/>
            </a:xfrm>
            <a:prstGeom prst="rect">
              <a:avLst/>
            </a:prstGeom>
          </p:spPr>
        </p:pic>
        <p:pic>
          <p:nvPicPr>
            <p:cNvPr id="60" name="Picture 33" descr="RF.png">
              <a:extLst>
                <a:ext uri="{FF2B5EF4-FFF2-40B4-BE49-F238E27FC236}">
                  <a16:creationId xmlns:a16="http://schemas.microsoft.com/office/drawing/2014/main" id="{CAD4B54D-DF78-E27F-DEF2-3F4B0D42B648}"/>
                </a:ext>
              </a:extLst>
            </p:cNvPr>
            <p:cNvPicPr>
              <a:picLocks noChangeAspect="1"/>
            </p:cNvPicPr>
            <p:nvPr/>
          </p:nvPicPr>
          <p:blipFill>
            <a:blip r:embed="rId6" cstate="email">
              <a:duotone>
                <a:prstClr val="black"/>
                <a:schemeClr val="tx2">
                  <a:tint val="45000"/>
                  <a:satMod val="400000"/>
                </a:schemeClr>
              </a:duotone>
            </a:blip>
            <a:stretch>
              <a:fillRect/>
            </a:stretch>
          </p:blipFill>
          <p:spPr>
            <a:xfrm>
              <a:off x="4431994" y="3710593"/>
              <a:ext cx="429621" cy="429620"/>
            </a:xfrm>
            <a:prstGeom prst="rect">
              <a:avLst/>
            </a:prstGeom>
          </p:spPr>
        </p:pic>
        <p:pic>
          <p:nvPicPr>
            <p:cNvPr id="63" name="Picture 36" descr="safety.png">
              <a:extLst>
                <a:ext uri="{FF2B5EF4-FFF2-40B4-BE49-F238E27FC236}">
                  <a16:creationId xmlns:a16="http://schemas.microsoft.com/office/drawing/2014/main" id="{674113B3-2D03-A048-5CF9-8A572103B3F1}"/>
                </a:ext>
              </a:extLst>
            </p:cNvPr>
            <p:cNvPicPr>
              <a:picLocks noChangeAspect="1"/>
            </p:cNvPicPr>
            <p:nvPr/>
          </p:nvPicPr>
          <p:blipFill>
            <a:blip r:embed="rId7" cstate="email"/>
            <a:stretch>
              <a:fillRect/>
            </a:stretch>
          </p:blipFill>
          <p:spPr>
            <a:xfrm>
              <a:off x="7407588" y="3755163"/>
              <a:ext cx="421669" cy="421669"/>
            </a:xfrm>
            <a:prstGeom prst="rect">
              <a:avLst/>
            </a:prstGeom>
          </p:spPr>
        </p:pic>
        <p:sp>
          <p:nvSpPr>
            <p:cNvPr id="67" name="TextBox 48">
              <a:extLst>
                <a:ext uri="{FF2B5EF4-FFF2-40B4-BE49-F238E27FC236}">
                  <a16:creationId xmlns:a16="http://schemas.microsoft.com/office/drawing/2014/main" id="{63376772-FDB3-4D7C-36A7-D31D27FA0325}"/>
                </a:ext>
              </a:extLst>
            </p:cNvPr>
            <p:cNvSpPr txBox="1"/>
            <p:nvPr/>
          </p:nvSpPr>
          <p:spPr>
            <a:xfrm>
              <a:off x="1782762" y="3299951"/>
              <a:ext cx="2586254" cy="1456670"/>
            </a:xfrm>
            <a:prstGeom prst="rect">
              <a:avLst/>
            </a:prstGeom>
            <a:noFill/>
          </p:spPr>
          <p:txBody>
            <a:bodyPr wrap="square" lIns="121917" tIns="60958" rIns="121917" bIns="60958"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en-US" sz="1400" b="1"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RF Lab</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a:t>
              </a:r>
              <a:r>
                <a:rPr kumimoji="1" lang="en-US" altLang="zh-TW" sz="1200" b="0" i="0" u="none" strike="noStrike" kern="1200" cap="none" spc="0" normalizeH="0" baseline="0" noProof="0" dirty="0">
                  <a:ln>
                    <a:noFill/>
                  </a:ln>
                  <a:solidFill>
                    <a:srgbClr val="FFFF00"/>
                  </a:solidFill>
                  <a:effectLst/>
                  <a:uLnTx/>
                  <a:uFillTx/>
                  <a:ea typeface="Tahoma" panose="020B0604030504040204" pitchFamily="34" charset="0"/>
                  <a:cs typeface="Tahoma" panose="020B0604030504040204" pitchFamily="34" charset="0"/>
                </a:rPr>
                <a:t>HC</a:t>
              </a:r>
              <a:endParaRPr kumimoji="1" lang="en-US" altLang="zh-TW" sz="1200" b="1" i="0" u="none" strike="noStrike" kern="1200" cap="none" spc="0" normalizeH="0" baseline="0" noProof="0" dirty="0">
                <a:ln>
                  <a:noFill/>
                </a:ln>
                <a:solidFill>
                  <a:srgbClr val="FFFF00"/>
                </a:solidFill>
                <a:effectLst/>
                <a:uLnTx/>
                <a:uFillTx/>
                <a:ea typeface="Tahoma" panose="020B0604030504040204" pitchFamily="34" charset="0"/>
                <a:cs typeface="Tahoma" panose="020B0604030504040204" pitchFamily="34" charset="0"/>
              </a:endParaRP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t>
              </a: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MIMO OTA Chamber for sub6G</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OTA performance test, CTIA 3.6</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CWG-RF, CTIA v2.0.3</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MIMO-TM2/TM2, CTIA v1.1</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Antenna TIS/TRP</a:t>
              </a:r>
            </a:p>
          </p:txBody>
        </p:sp>
        <p:sp>
          <p:nvSpPr>
            <p:cNvPr id="72" name="TextBox 57">
              <a:extLst>
                <a:ext uri="{FF2B5EF4-FFF2-40B4-BE49-F238E27FC236}">
                  <a16:creationId xmlns:a16="http://schemas.microsoft.com/office/drawing/2014/main" id="{CB2DD0A6-9F2F-F0C9-C1FB-90C6D3D5ADF1}"/>
                </a:ext>
              </a:extLst>
            </p:cNvPr>
            <p:cNvSpPr txBox="1"/>
            <p:nvPr/>
          </p:nvSpPr>
          <p:spPr>
            <a:xfrm>
              <a:off x="2857780" y="4967658"/>
              <a:ext cx="2649605" cy="1456670"/>
            </a:xfrm>
            <a:prstGeom prst="rect">
              <a:avLst/>
            </a:prstGeom>
            <a:noFill/>
          </p:spPr>
          <p:txBody>
            <a:bodyPr wrap="square" lIns="121917" tIns="60958" rIns="121917" bIns="60958"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400" b="1"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Camera Lab</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a:t>
              </a:r>
              <a:r>
                <a:rPr kumimoji="1" lang="en-US" altLang="zh-TW" sz="1200" b="0" i="0" u="none" strike="noStrike" kern="1200" cap="none" spc="0" normalizeH="0" baseline="0" noProof="0" dirty="0">
                  <a:ln>
                    <a:noFill/>
                  </a:ln>
                  <a:solidFill>
                    <a:srgbClr val="FFFF00"/>
                  </a:solidFill>
                  <a:effectLst/>
                  <a:uLnTx/>
                  <a:uFillTx/>
                  <a:ea typeface="Tahoma" panose="020B0604030504040204" pitchFamily="34" charset="0"/>
                  <a:cs typeface="Tahoma" panose="020B0604030504040204" pitchFamily="34" charset="0"/>
                </a:rPr>
                <a:t>HC</a:t>
              </a: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t>
              </a:r>
              <a:r>
                <a:rPr kumimoji="1" lang="en-US" altLang="zh-TW" sz="1200" b="0" i="0" u="none" strike="noStrike" kern="1200" cap="none" spc="0" normalizeH="0" baseline="0" noProof="0" dirty="0">
                  <a:ln>
                    <a:noFill/>
                  </a:ln>
                  <a:solidFill>
                    <a:srgbClr val="FFFF00"/>
                  </a:solidFill>
                  <a:effectLst/>
                  <a:uLnTx/>
                  <a:uFillTx/>
                  <a:ea typeface="Tahoma" panose="020B0604030504040204" pitchFamily="34" charset="0"/>
                  <a:cs typeface="Tahoma" panose="020B0604030504040204" pitchFamily="34" charset="0"/>
                </a:rPr>
                <a:t>VN</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t>
              </a: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Camera/IQ Studio</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Camera image quality validation</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Various light sources for AE/AW</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Lens test capability</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Field of view measurement</a:t>
              </a:r>
            </a:p>
          </p:txBody>
        </p:sp>
        <p:pic>
          <p:nvPicPr>
            <p:cNvPr id="73" name="Picture 138" descr="C:\Documents and Settings\Administrator\桌面\8.JPG">
              <a:extLst>
                <a:ext uri="{FF2B5EF4-FFF2-40B4-BE49-F238E27FC236}">
                  <a16:creationId xmlns:a16="http://schemas.microsoft.com/office/drawing/2014/main" id="{99082B8F-6A4C-8769-2B1F-ABF9143B3744}"/>
                </a:ext>
              </a:extLst>
            </p:cNvPr>
            <p:cNvPicPr>
              <a:picLocks noChangeAspect="1" noChangeArrowheads="1"/>
            </p:cNvPicPr>
            <p:nvPr/>
          </p:nvPicPr>
          <p:blipFill>
            <a:blip r:embed="rId8" cstate="email">
              <a:extLst>
                <a:ext uri="{BEBA8EAE-BF5A-486C-A8C5-ECC9F3942E4B}">
                  <a14:imgProps xmlns:a14="http://schemas.microsoft.com/office/drawing/2010/main">
                    <a14:imgLayer r:embed="rId9">
                      <a14:imgEffect>
                        <a14:colorTemperature colorTemp="11200"/>
                      </a14:imgEffect>
                    </a14:imgLayer>
                  </a14:imgProps>
                </a:ext>
              </a:extLst>
            </a:blip>
            <a:srcRect/>
            <a:stretch>
              <a:fillRect/>
            </a:stretch>
          </p:blipFill>
          <p:spPr bwMode="auto">
            <a:xfrm>
              <a:off x="9585925" y="5509198"/>
              <a:ext cx="1473985" cy="111378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TextBox 61">
              <a:extLst>
                <a:ext uri="{FF2B5EF4-FFF2-40B4-BE49-F238E27FC236}">
                  <a16:creationId xmlns:a16="http://schemas.microsoft.com/office/drawing/2014/main" id="{9253C7AF-571F-F784-711D-C06CC4859A33}"/>
                </a:ext>
              </a:extLst>
            </p:cNvPr>
            <p:cNvSpPr txBox="1"/>
            <p:nvPr/>
          </p:nvSpPr>
          <p:spPr>
            <a:xfrm>
              <a:off x="7316352" y="5344861"/>
              <a:ext cx="2450013" cy="1277683"/>
            </a:xfrm>
            <a:prstGeom prst="rect">
              <a:avLst/>
            </a:prstGeom>
            <a:noFill/>
          </p:spPr>
          <p:txBody>
            <a:bodyPr wrap="square" lIns="121917" tIns="60958" rIns="121917" bIns="60958"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400" b="1"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Acoustics Lab</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a:t>
              </a:r>
              <a:r>
                <a:rPr kumimoji="1" lang="en-US" altLang="zh-TW" sz="1200" b="0" i="0" u="none" strike="noStrike" kern="1200" cap="none" spc="0" normalizeH="0" baseline="0" noProof="0" dirty="0">
                  <a:ln>
                    <a:noFill/>
                  </a:ln>
                  <a:solidFill>
                    <a:srgbClr val="FFFF00"/>
                  </a:solidFill>
                  <a:effectLst/>
                  <a:uLnTx/>
                  <a:uFillTx/>
                  <a:ea typeface="Tahoma" panose="020B0604030504040204" pitchFamily="34" charset="0"/>
                  <a:cs typeface="Tahoma" panose="020B0604030504040204" pitchFamily="34" charset="0"/>
                </a:rPr>
                <a:t>HC</a:t>
              </a: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t>
              </a:r>
              <a:r>
                <a:rPr kumimoji="1" lang="en-US" altLang="zh-TW" sz="1200" b="0" i="0" u="none" strike="noStrike" kern="1200" cap="none" spc="0" normalizeH="0" baseline="0" noProof="0" dirty="0">
                  <a:ln>
                    <a:noFill/>
                  </a:ln>
                  <a:solidFill>
                    <a:srgbClr val="FFFF00"/>
                  </a:solidFill>
                  <a:effectLst/>
                  <a:uLnTx/>
                  <a:uFillTx/>
                  <a:ea typeface="Tahoma" panose="020B0604030504040204" pitchFamily="34" charset="0"/>
                  <a:cs typeface="Tahoma" panose="020B0604030504040204" pitchFamily="34" charset="0"/>
                </a:rPr>
                <a:t>VN</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t>
              </a: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Speaker/Microphone Test Lab</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Anechoic chamber</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Ambient noise &lt; 15dBa</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TIA-810/910, ETSI</a:t>
              </a:r>
            </a:p>
          </p:txBody>
        </p:sp>
        <p:sp>
          <p:nvSpPr>
            <p:cNvPr id="76" name="TextBox 63">
              <a:extLst>
                <a:ext uri="{FF2B5EF4-FFF2-40B4-BE49-F238E27FC236}">
                  <a16:creationId xmlns:a16="http://schemas.microsoft.com/office/drawing/2014/main" id="{E14DDC1C-8B25-DBDB-4B99-25BF2165A639}"/>
                </a:ext>
              </a:extLst>
            </p:cNvPr>
            <p:cNvSpPr txBox="1"/>
            <p:nvPr/>
          </p:nvSpPr>
          <p:spPr>
            <a:xfrm>
              <a:off x="8227881" y="4285409"/>
              <a:ext cx="2450013" cy="1098697"/>
            </a:xfrm>
            <a:prstGeom prst="rect">
              <a:avLst/>
            </a:prstGeom>
            <a:noFill/>
          </p:spPr>
          <p:txBody>
            <a:bodyPr wrap="square" lIns="121917" tIns="60958" rIns="121917" bIns="60958"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400" b="1"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Regulatory Lab</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@LH, HY, TC, </a:t>
              </a:r>
              <a:r>
                <a:rPr kumimoji="1" lang="en-US" altLang="zh-TW" sz="1200" i="0" u="none" strike="noStrike" kern="1200" cap="none" spc="0" normalizeH="0" baseline="0" noProof="0" dirty="0">
                  <a:ln>
                    <a:noFill/>
                  </a:ln>
                  <a:solidFill>
                    <a:schemeClr val="bg1"/>
                  </a:solidFill>
                  <a:effectLst/>
                  <a:uLnTx/>
                  <a:uFillTx/>
                  <a:ea typeface="Tahoma" panose="020B0604030504040204" pitchFamily="34" charset="0"/>
                  <a:cs typeface="Tahoma" panose="020B0604030504040204" pitchFamily="34" charset="0"/>
                </a:rPr>
                <a:t>NN</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t>
              </a: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International regulatory test</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Accredited by CNAS, FCC, UL…</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EPA approved for Energy Start </a:t>
              </a:r>
            </a:p>
          </p:txBody>
        </p:sp>
        <p:sp>
          <p:nvSpPr>
            <p:cNvPr id="81" name="TextBox 69">
              <a:extLst>
                <a:ext uri="{FF2B5EF4-FFF2-40B4-BE49-F238E27FC236}">
                  <a16:creationId xmlns:a16="http://schemas.microsoft.com/office/drawing/2014/main" id="{8330038B-1B99-77EF-DECA-63890A7219DC}"/>
                </a:ext>
              </a:extLst>
            </p:cNvPr>
            <p:cNvSpPr txBox="1"/>
            <p:nvPr/>
          </p:nvSpPr>
          <p:spPr>
            <a:xfrm>
              <a:off x="8185755" y="2500176"/>
              <a:ext cx="2364570" cy="1456670"/>
            </a:xfrm>
            <a:prstGeom prst="rect">
              <a:avLst/>
            </a:prstGeom>
            <a:noFill/>
          </p:spPr>
          <p:txBody>
            <a:bodyPr wrap="square" lIns="121917" tIns="60958" rIns="121917" bIns="60958"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400" b="1"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Reliability Test Lab</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@LH, HY, </a:t>
              </a:r>
              <a:r>
                <a:rPr kumimoji="1" lang="en-US" altLang="zh-TW" sz="1200" b="0" i="0" u="none" strike="noStrike" kern="1200" cap="none" spc="0" normalizeH="0" baseline="0" noProof="0" dirty="0">
                  <a:ln>
                    <a:noFill/>
                  </a:ln>
                  <a:solidFill>
                    <a:schemeClr val="bg1"/>
                  </a:solidFill>
                  <a:effectLst/>
                  <a:uLnTx/>
                  <a:uFillTx/>
                  <a:ea typeface="Tahoma" panose="020B0604030504040204" pitchFamily="34" charset="0"/>
                  <a:cs typeface="Tahoma" panose="020B0604030504040204" pitchFamily="34" charset="0"/>
                </a:rPr>
                <a:t>NN</a:t>
              </a: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TJ, SH, </a:t>
              </a:r>
              <a:r>
                <a:rPr kumimoji="1" lang="en-US" altLang="zh-TW" sz="1200" i="0" u="none" strike="noStrike" kern="1200" cap="none" spc="0" normalizeH="0" baseline="0" noProof="0" dirty="0">
                  <a:ln>
                    <a:noFill/>
                  </a:ln>
                  <a:solidFill>
                    <a:srgbClr val="FFFF00"/>
                  </a:solidFill>
                  <a:effectLst/>
                  <a:uLnTx/>
                  <a:uFillTx/>
                  <a:ea typeface="Tahoma" panose="020B0604030504040204" pitchFamily="34" charset="0"/>
                  <a:cs typeface="Tahoma" panose="020B0604030504040204" pitchFamily="34" charset="0"/>
                </a:rPr>
                <a:t>VN</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t>
              </a: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Reliability test, Mechanical test</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Accredited by CNAS</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HALT chambers</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Shock/Vibration test</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Failure analysis lab</a:t>
              </a:r>
            </a:p>
          </p:txBody>
        </p:sp>
        <p:sp>
          <p:nvSpPr>
            <p:cNvPr id="82" name="TextBox 70">
              <a:extLst>
                <a:ext uri="{FF2B5EF4-FFF2-40B4-BE49-F238E27FC236}">
                  <a16:creationId xmlns:a16="http://schemas.microsoft.com/office/drawing/2014/main" id="{E8059335-D251-203C-E443-5C6C529313DB}"/>
                </a:ext>
              </a:extLst>
            </p:cNvPr>
            <p:cNvSpPr txBox="1"/>
            <p:nvPr/>
          </p:nvSpPr>
          <p:spPr>
            <a:xfrm>
              <a:off x="2692780" y="629948"/>
              <a:ext cx="2712676" cy="1277683"/>
            </a:xfrm>
            <a:prstGeom prst="rect">
              <a:avLst/>
            </a:prstGeom>
            <a:noFill/>
          </p:spPr>
          <p:txBody>
            <a:bodyPr wrap="square" lIns="121917" tIns="60958" rIns="121917" bIns="60958"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400" b="1"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Wireless Test Lab</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t>
              </a:r>
              <a:r>
                <a:rPr kumimoji="1" lang="en-US" altLang="zh-TW" sz="1200" b="0" i="0" u="none" strike="noStrike" kern="1200" cap="none" spc="0" normalizeH="0" baseline="0" noProof="0" dirty="0">
                  <a:ln>
                    <a:noFill/>
                  </a:ln>
                  <a:solidFill>
                    <a:srgbClr val="FFFF00"/>
                  </a:solidFill>
                  <a:effectLst/>
                  <a:uLnTx/>
                  <a:uFillTx/>
                  <a:ea typeface="Tahoma" panose="020B0604030504040204" pitchFamily="34" charset="0"/>
                  <a:cs typeface="Tahoma" panose="020B0604030504040204" pitchFamily="34" charset="0"/>
                </a:rPr>
                <a:t>HC</a:t>
              </a: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t>
              </a:r>
              <a:r>
                <a:rPr kumimoji="1" lang="en-US" altLang="zh-TW" sz="1200" b="0" i="0" u="none" strike="noStrike" kern="1200" cap="none" spc="0" normalizeH="0" baseline="0" noProof="0" dirty="0">
                  <a:ln>
                    <a:noFill/>
                  </a:ln>
                  <a:solidFill>
                    <a:schemeClr val="bg1"/>
                  </a:solidFill>
                  <a:effectLst/>
                  <a:uLnTx/>
                  <a:uFillTx/>
                  <a:ea typeface="Tahoma" panose="020B0604030504040204" pitchFamily="34" charset="0"/>
                  <a:cs typeface="Tahoma" panose="020B0604030504040204" pitchFamily="34" charset="0"/>
                </a:rPr>
                <a:t>NN</a:t>
              </a:r>
              <a:endParaRPr kumimoji="0" lang="en-US" altLang="zh-TW" sz="1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ea typeface="Tahoma" panose="020B0604030504040204" pitchFamily="34" charset="0"/>
                <a:cs typeface="Tahoma" panose="020B0604030504040204" pitchFamily="34" charset="0"/>
              </a:endParaRP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t>
              </a: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LTE UE GCF/PTCRB pre-test</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LTE</a:t>
              </a:r>
              <a:r>
                <a:rPr kumimoji="1" lang="zh-TW" altLang="en-US" sz="900" b="0" i="0" u="none" strike="noStrike" kern="1200" cap="none" spc="0" normalizeH="0" baseline="0" noProof="0" dirty="0">
                  <a:ln>
                    <a:noFill/>
                  </a:ln>
                  <a:solidFill>
                    <a:prstClr val="white"/>
                  </a:solidFill>
                  <a:effectLst/>
                  <a:uLnTx/>
                  <a:uFillTx/>
                  <a:ea typeface="新細明體" panose="02020500000000000000" charset="-120"/>
                  <a:cs typeface="Tahoma" panose="020B0604030504040204" pitchFamily="34" charset="0"/>
                </a:rPr>
                <a:t> </a:t>
              </a: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VoLTE core network</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Small cell stress test</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RF EDVT</a:t>
              </a:r>
            </a:p>
          </p:txBody>
        </p:sp>
        <p:pic>
          <p:nvPicPr>
            <p:cNvPr id="89" name="Picture 6">
              <a:extLst>
                <a:ext uri="{FF2B5EF4-FFF2-40B4-BE49-F238E27FC236}">
                  <a16:creationId xmlns:a16="http://schemas.microsoft.com/office/drawing/2014/main" id="{CCC8ABCC-B713-504B-6A32-0570B46D856C}"/>
                </a:ext>
              </a:extLst>
            </p:cNvPr>
            <p:cNvPicPr>
              <a:picLocks noChangeAspect="1" noChangeArrowheads="1"/>
            </p:cNvPicPr>
            <p:nvPr/>
          </p:nvPicPr>
          <p:blipFill>
            <a:blip r:embed="rId10" cstate="email">
              <a:extLst>
                <a:ext uri="{BEBA8EAE-BF5A-486C-A8C5-ECC9F3942E4B}">
                  <a14:imgProps xmlns:a14="http://schemas.microsoft.com/office/drawing/2010/main">
                    <a14:imgLayer r:embed="rId11">
                      <a14:imgEffect>
                        <a14:backgroundRemoval t="10000" b="90000" l="10000" r="90000">
                          <a14:foregroundMark x1="14286" y1="14063" x2="80357" y2="76563"/>
                          <a14:foregroundMark x1="80357" y1="76563" x2="75000" y2="25000"/>
                        </a14:backgroundRemoval>
                      </a14:imgEffect>
                    </a14:imgLayer>
                  </a14:imgProps>
                </a:ext>
              </a:extLst>
            </a:blip>
            <a:srcRect/>
            <a:stretch>
              <a:fillRect/>
            </a:stretch>
          </p:blipFill>
          <p:spPr bwMode="auto">
            <a:xfrm>
              <a:off x="6278320" y="428010"/>
              <a:ext cx="570111" cy="659312"/>
            </a:xfrm>
            <a:prstGeom prst="rect">
              <a:avLst/>
            </a:prstGeom>
            <a:noFill/>
            <a:ln w="9525">
              <a:noFill/>
              <a:miter lim="800000"/>
              <a:headEnd/>
              <a:tailEnd/>
            </a:ln>
          </p:spPr>
        </p:pic>
        <p:pic>
          <p:nvPicPr>
            <p:cNvPr id="91" name="圖片 42">
              <a:extLst>
                <a:ext uri="{FF2B5EF4-FFF2-40B4-BE49-F238E27FC236}">
                  <a16:creationId xmlns:a16="http://schemas.microsoft.com/office/drawing/2014/main" id="{C1A4B29E-D569-0340-4FAB-56BAD7F54A54}"/>
                </a:ext>
              </a:extLst>
            </p:cNvPr>
            <p:cNvPicPr>
              <a:picLocks noChangeAspect="1"/>
            </p:cNvPicPr>
            <p:nvPr/>
          </p:nvPicPr>
          <p:blipFill>
            <a:blip r:embed="rId12" cstate="email">
              <a:extLst>
                <a:ext uri="{BEBA8EAE-BF5A-486C-A8C5-ECC9F3942E4B}">
                  <a14:imgProps xmlns:a14="http://schemas.microsoft.com/office/drawing/2010/main">
                    <a14:imgLayer r:embed="rId13">
                      <a14:imgEffect>
                        <a14:backgroundRemoval t="10000" b="90000" l="10000" r="90000">
                          <a14:foregroundMark x1="22330" y1="81818" x2="33981" y2="35065"/>
                          <a14:foregroundMark x1="75728" y1="22078" x2="77670" y2="61039"/>
                        </a14:backgroundRemoval>
                      </a14:imgEffect>
                      <a14:imgEffect>
                        <a14:colorTemperature colorTemp="4700"/>
                      </a14:imgEffect>
                    </a14:imgLayer>
                  </a14:imgProps>
                </a:ext>
              </a:extLst>
            </a:blip>
            <a:stretch>
              <a:fillRect/>
            </a:stretch>
          </p:blipFill>
          <p:spPr>
            <a:xfrm>
              <a:off x="271240" y="5593179"/>
              <a:ext cx="1057929" cy="793447"/>
            </a:xfrm>
            <a:prstGeom prst="rect">
              <a:avLst/>
            </a:prstGeom>
          </p:spPr>
        </p:pic>
        <p:sp>
          <p:nvSpPr>
            <p:cNvPr id="98" name="TextBox 47">
              <a:extLst>
                <a:ext uri="{FF2B5EF4-FFF2-40B4-BE49-F238E27FC236}">
                  <a16:creationId xmlns:a16="http://schemas.microsoft.com/office/drawing/2014/main" id="{3D81C290-421F-84C1-5539-176618E41242}"/>
                </a:ext>
              </a:extLst>
            </p:cNvPr>
            <p:cNvSpPr txBox="1"/>
            <p:nvPr/>
          </p:nvSpPr>
          <p:spPr>
            <a:xfrm>
              <a:off x="1657590" y="2329503"/>
              <a:ext cx="2586254" cy="919711"/>
            </a:xfrm>
            <a:prstGeom prst="rect">
              <a:avLst/>
            </a:prstGeom>
            <a:noFill/>
          </p:spPr>
          <p:txBody>
            <a:bodyPr wrap="square" lIns="121917" tIns="60958" rIns="121917" bIns="60958"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400" b="1"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Signal Integrated Lab</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@HY, TJ, </a:t>
              </a:r>
              <a:r>
                <a:rPr kumimoji="1" lang="en-US" altLang="zh-TW" sz="1200" b="0" i="0" u="none" strike="noStrike" kern="1200" cap="none" spc="0" normalizeH="0" baseline="0" noProof="0" dirty="0">
                  <a:ln>
                    <a:noFill/>
                  </a:ln>
                  <a:solidFill>
                    <a:srgbClr val="FFFF00"/>
                  </a:solidFill>
                  <a:effectLst/>
                  <a:uLnTx/>
                  <a:uFillTx/>
                  <a:ea typeface="Tahoma" panose="020B0604030504040204" pitchFamily="34" charset="0"/>
                  <a:cs typeface="Tahoma" panose="020B0604030504040204" pitchFamily="34" charset="0"/>
                </a:rPr>
                <a:t>HC</a:t>
              </a: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LH, </a:t>
              </a:r>
              <a:r>
                <a:rPr kumimoji="1" lang="en-US" altLang="zh-TW" sz="1200" b="0" i="0" u="none" strike="noStrike" kern="1200" cap="none" spc="0" normalizeH="0" baseline="0" noProof="0" dirty="0">
                  <a:ln>
                    <a:noFill/>
                  </a:ln>
                  <a:solidFill>
                    <a:schemeClr val="bg1"/>
                  </a:solidFill>
                  <a:effectLst/>
                  <a:uLnTx/>
                  <a:uFillTx/>
                  <a:ea typeface="Tahoma" panose="020B0604030504040204" pitchFamily="34" charset="0"/>
                  <a:cs typeface="Tahoma" panose="020B0604030504040204" pitchFamily="34" charset="0"/>
                </a:rPr>
                <a:t>NN</a:t>
              </a: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SH, </a:t>
              </a:r>
              <a:r>
                <a:rPr kumimoji="1" lang="en-US" altLang="zh-TW" sz="1200" b="0" i="0" u="none" strike="noStrike" kern="1200" cap="none" spc="0" normalizeH="0" baseline="0" noProof="0" dirty="0">
                  <a:ln>
                    <a:noFill/>
                  </a:ln>
                  <a:solidFill>
                    <a:srgbClr val="FFFF00"/>
                  </a:solidFill>
                  <a:effectLst/>
                  <a:uLnTx/>
                  <a:uFillTx/>
                  <a:ea typeface="Tahoma" panose="020B0604030504040204" pitchFamily="34" charset="0"/>
                  <a:cs typeface="Tahoma" panose="020B0604030504040204" pitchFamily="34" charset="0"/>
                </a:rPr>
                <a:t>VN</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t>
              </a: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High speed signal integrated validation</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DDR4, SATA4, USB3.1, HDMI2.1, 802.3…</a:t>
              </a:r>
            </a:p>
          </p:txBody>
        </p:sp>
        <p:sp>
          <p:nvSpPr>
            <p:cNvPr id="100" name="TextBox 80">
              <a:extLst>
                <a:ext uri="{FF2B5EF4-FFF2-40B4-BE49-F238E27FC236}">
                  <a16:creationId xmlns:a16="http://schemas.microsoft.com/office/drawing/2014/main" id="{21946286-C00F-5F89-1801-E218B0B40D47}"/>
                </a:ext>
              </a:extLst>
            </p:cNvPr>
            <p:cNvSpPr txBox="1"/>
            <p:nvPr/>
          </p:nvSpPr>
          <p:spPr>
            <a:xfrm>
              <a:off x="7542828" y="608171"/>
              <a:ext cx="2712676" cy="1456670"/>
            </a:xfrm>
            <a:prstGeom prst="rect">
              <a:avLst/>
            </a:prstGeom>
            <a:noFill/>
          </p:spPr>
          <p:txBody>
            <a:bodyPr wrap="square" lIns="121917" tIns="60958" rIns="121917" bIns="60958"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400" b="1"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SQA/ System Lab</a:t>
              </a: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LH, HY, </a:t>
              </a:r>
              <a:r>
                <a:rPr kumimoji="1" lang="en-US" altLang="zh-TW" sz="1200" b="0" i="0" u="none" strike="noStrike" kern="1200" cap="none" spc="0" normalizeH="0" baseline="0" noProof="0" dirty="0">
                  <a:ln>
                    <a:noFill/>
                  </a:ln>
                  <a:solidFill>
                    <a:schemeClr val="bg1"/>
                  </a:solidFill>
                  <a:effectLst/>
                  <a:uLnTx/>
                  <a:uFillTx/>
                  <a:ea typeface="Tahoma" panose="020B0604030504040204" pitchFamily="34" charset="0"/>
                  <a:cs typeface="Tahoma" panose="020B0604030504040204" pitchFamily="34" charset="0"/>
                </a:rPr>
                <a:t>NN</a:t>
              </a: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TJ, SH, </a:t>
              </a:r>
              <a:r>
                <a:rPr kumimoji="1" lang="en-US" altLang="zh-TW" sz="1200" i="0" u="none" strike="noStrike" kern="1200" cap="none" spc="0" normalizeH="0" baseline="0" noProof="0" dirty="0">
                  <a:ln>
                    <a:noFill/>
                  </a:ln>
                  <a:solidFill>
                    <a:srgbClr val="FFFF00"/>
                  </a:solidFill>
                  <a:effectLst/>
                  <a:uLnTx/>
                  <a:uFillTx/>
                  <a:ea typeface="Tahoma" panose="020B0604030504040204" pitchFamily="34" charset="0"/>
                  <a:cs typeface="Tahoma" panose="020B0604030504040204" pitchFamily="34" charset="0"/>
                </a:rPr>
                <a:t>HC</a:t>
              </a:r>
              <a:r>
                <a:rPr kumimoji="1" lang="en-US" altLang="zh-TW" sz="12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TC</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 </a:t>
              </a: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System integration test</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Full load system level stress test</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Interoperability test</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SDN, Open stack validation</a:t>
              </a:r>
            </a:p>
            <a:p>
              <a:pPr marL="0" marR="0" lvl="0" indent="0" algn="l" defTabSz="914400" rtl="0" eaLnBrk="0" fontAlgn="base" latinLnBrk="0" hangingPunct="0">
                <a:lnSpc>
                  <a:spcPts val="1282"/>
                </a:lnSpc>
                <a:spcBef>
                  <a:spcPts val="0"/>
                </a:spcBef>
                <a:spcAft>
                  <a:spcPts val="0"/>
                </a:spcAft>
                <a:buClr>
                  <a:srgbClr val="994D00"/>
                </a:buClr>
                <a:buSzPct val="85000"/>
                <a:buFont typeface="Wingdings" pitchFamily="2" charset="2"/>
                <a:buChar char="n"/>
                <a:tabLst/>
                <a:defRPr/>
              </a:pPr>
              <a:r>
                <a:rPr kumimoji="1" lang="en-US" altLang="zh-TW" sz="900" b="0" i="0" u="none" strike="noStrike" kern="1200" cap="none" spc="0" normalizeH="0" baseline="0" noProof="0" dirty="0">
                  <a:ln>
                    <a:noFill/>
                  </a:ln>
                  <a:solidFill>
                    <a:prstClr val="white"/>
                  </a:solidFill>
                  <a:effectLst/>
                  <a:uLnTx/>
                  <a:uFillTx/>
                  <a:ea typeface="Tahoma" panose="020B0604030504040204" pitchFamily="34" charset="0"/>
                  <a:cs typeface="Tahoma" panose="020B0604030504040204" pitchFamily="34" charset="0"/>
                </a:rPr>
                <a:t>Performance test</a:t>
              </a:r>
            </a:p>
          </p:txBody>
        </p:sp>
      </p:grpSp>
      <p:pic>
        <p:nvPicPr>
          <p:cNvPr id="50" name="Picture 2" descr="Primma – Environmental testing">
            <a:extLst>
              <a:ext uri="{FF2B5EF4-FFF2-40B4-BE49-F238E27FC236}">
                <a16:creationId xmlns:a16="http://schemas.microsoft.com/office/drawing/2014/main" id="{036E3906-5950-8DF4-6D08-25B9C07247FA}"/>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7251235" y="2578685"/>
            <a:ext cx="491320" cy="49132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9FCBCA3-B53F-6268-A8FA-652C66237B61}"/>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5113719" y="4558792"/>
            <a:ext cx="570575" cy="5705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ound icon Acoustic wave, others, text, logo, sound png | PNGWing">
            <a:extLst>
              <a:ext uri="{FF2B5EF4-FFF2-40B4-BE49-F238E27FC236}">
                <a16:creationId xmlns:a16="http://schemas.microsoft.com/office/drawing/2014/main" id="{C23DCF28-4AB7-E77A-C34C-9A3FB378505E}"/>
              </a:ext>
            </a:extLst>
          </p:cNvPr>
          <p:cNvPicPr>
            <a:picLocks noChangeAspect="1" noChangeArrowheads="1"/>
          </p:cNvPicPr>
          <p:nvPr/>
        </p:nvPicPr>
        <p:blipFill>
          <a:blip r:embed="rId16" cstate="email">
            <a:extLst>
              <a:ext uri="{BEBA8EAE-BF5A-486C-A8C5-ECC9F3942E4B}">
                <a14:imgProps xmlns:a14="http://schemas.microsoft.com/office/drawing/2010/main">
                  <a14:imgLayer r:embed="rId17">
                    <a14:imgEffect>
                      <a14:backgroundRemoval t="10000" b="90000" l="3056" r="96111">
                        <a14:foregroundMark x1="28611" y1="27500" x2="28611" y2="27500"/>
                        <a14:foregroundMark x1="5556" y1="37222" x2="5556" y2="37222"/>
                        <a14:foregroundMark x1="5556" y1="37222" x2="3333" y2="57778"/>
                        <a14:foregroundMark x1="58333" y1="42222" x2="61111" y2="54722"/>
                        <a14:foregroundMark x1="71389" y1="30833" x2="75833" y2="44444"/>
                        <a14:foregroundMark x1="75833" y1="44444" x2="76389" y2="60278"/>
                        <a14:foregroundMark x1="76389" y1="60278" x2="74167" y2="68333"/>
                        <a14:foregroundMark x1="86667" y1="81667" x2="96111" y2="47222"/>
                        <a14:foregroundMark x1="96111" y1="47222" x2="83889" y2="14444"/>
                        <a14:foregroundMark x1="83889" y1="14444" x2="83333" y2="14167"/>
                      </a14:backgroundRemoval>
                    </a14:imgEffect>
                  </a14:imgLayer>
                </a14:imgProps>
              </a:ext>
              <a:ext uri="{28A0092B-C50C-407E-A947-70E740481C1C}">
                <a14:useLocalDpi xmlns:a14="http://schemas.microsoft.com/office/drawing/2010/main"/>
              </a:ext>
            </a:extLst>
          </a:blip>
          <a:srcRect/>
          <a:stretch>
            <a:fillRect/>
          </a:stretch>
        </p:blipFill>
        <p:spPr bwMode="auto">
          <a:xfrm>
            <a:off x="6487530" y="4572255"/>
            <a:ext cx="483373" cy="4833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Update System Icon, Outline Style Stock Vector - Illustration of gears,  folder: 152274018">
            <a:extLst>
              <a:ext uri="{FF2B5EF4-FFF2-40B4-BE49-F238E27FC236}">
                <a16:creationId xmlns:a16="http://schemas.microsoft.com/office/drawing/2014/main" id="{BEA9447E-FA9C-87A3-954C-EBFA17BED145}"/>
              </a:ext>
            </a:extLst>
          </p:cNvPr>
          <p:cNvPicPr>
            <a:picLocks noChangeAspect="1" noChangeArrowheads="1"/>
          </p:cNvPicPr>
          <p:nvPr/>
        </p:nvPicPr>
        <p:blipFill>
          <a:blip r:embed="rId18" cstate="email">
            <a:extLst>
              <a:ext uri="{BEBA8EAE-BF5A-486C-A8C5-ECC9F3942E4B}">
                <a14:imgProps xmlns:a14="http://schemas.microsoft.com/office/drawing/2010/main">
                  <a14:imgLayer r:embed="rId19">
                    <a14:imgEffect>
                      <a14:backgroundRemoval t="5625" b="89935" l="5750" r="94438">
                        <a14:foregroundMark x1="19313" y1="17762" x2="19313" y2="17762"/>
                        <a14:foregroundMark x1="54063" y1="5625" x2="54063" y2="5625"/>
                        <a14:foregroundMark x1="94438" y1="41978" x2="94438" y2="41978"/>
                        <a14:foregroundMark x1="50688" y1="72765" x2="50688" y2="72765"/>
                        <a14:foregroundMark x1="42688" y1="45115" x2="42688" y2="45115"/>
                        <a14:foregroundMark x1="26438" y1="35702" x2="26438" y2="35702"/>
                        <a14:foregroundMark x1="5750" y1="42333" x2="5750" y2="42333"/>
                      </a14:backgroundRemoval>
                    </a14:imgEffect>
                  </a14:imgLayer>
                </a14:imgProps>
              </a:ext>
              <a:ext uri="{28A0092B-C50C-407E-A947-70E740481C1C}">
                <a14:useLocalDpi xmlns:a14="http://schemas.microsoft.com/office/drawing/2010/main"/>
              </a:ext>
            </a:extLst>
          </a:blip>
          <a:srcRect/>
          <a:stretch>
            <a:fillRect/>
          </a:stretch>
        </p:blipFill>
        <p:spPr bwMode="auto">
          <a:xfrm>
            <a:off x="6437505" y="1768963"/>
            <a:ext cx="499384" cy="52720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Wifi icon Royalty Free Vector Image - VectorStock">
            <a:extLst>
              <a:ext uri="{FF2B5EF4-FFF2-40B4-BE49-F238E27FC236}">
                <a16:creationId xmlns:a16="http://schemas.microsoft.com/office/drawing/2014/main" id="{583DA396-179E-627B-F8D4-995338067EF5}"/>
              </a:ext>
            </a:extLst>
          </p:cNvPr>
          <p:cNvPicPr>
            <a:picLocks noChangeAspect="1" noChangeArrowheads="1"/>
          </p:cNvPicPr>
          <p:nvPr/>
        </p:nvPicPr>
        <p:blipFill>
          <a:blip r:embed="rId20" cstate="email">
            <a:extLst>
              <a:ext uri="{BEBA8EAE-BF5A-486C-A8C5-ECC9F3942E4B}">
                <a14:imgProps xmlns:a14="http://schemas.microsoft.com/office/drawing/2010/main">
                  <a14:imgLayer r:embed="rId21">
                    <a14:imgEffect>
                      <a14:backgroundRemoval t="10000" b="90000" l="10000" r="90000">
                        <a14:foregroundMark x1="32900" y1="38796" x2="32900" y2="38796"/>
                        <a14:foregroundMark x1="40000" y1="50278" x2="40000" y2="50278"/>
                        <a14:foregroundMark x1="49800" y1="66759" x2="49800" y2="66759"/>
                      </a14:backgroundRemoval>
                    </a14:imgEffect>
                  </a14:imgLayer>
                </a14:imgProps>
              </a:ext>
              <a:ext uri="{28A0092B-C50C-407E-A947-70E740481C1C}">
                <a14:useLocalDpi xmlns:a14="http://schemas.microsoft.com/office/drawing/2010/main"/>
              </a:ext>
            </a:extLst>
          </a:blip>
          <a:srcRect/>
          <a:stretch>
            <a:fillRect/>
          </a:stretch>
        </p:blipFill>
        <p:spPr bwMode="auto">
          <a:xfrm>
            <a:off x="5184535" y="1726036"/>
            <a:ext cx="564126" cy="60925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22" cstate="print"/>
          <a:srcRect b="21979"/>
          <a:stretch/>
        </p:blipFill>
        <p:spPr>
          <a:xfrm>
            <a:off x="9862832" y="849095"/>
            <a:ext cx="2131828" cy="3759482"/>
          </a:xfrm>
          <a:prstGeom prst="rect">
            <a:avLst/>
          </a:prstGeom>
        </p:spPr>
      </p:pic>
      <p:pic>
        <p:nvPicPr>
          <p:cNvPr id="3" name="Picture 2"/>
          <p:cNvPicPr>
            <a:picLocks noChangeAspect="1"/>
          </p:cNvPicPr>
          <p:nvPr/>
        </p:nvPicPr>
        <p:blipFill>
          <a:blip r:embed="rId23" cstate="print"/>
          <a:stretch>
            <a:fillRect/>
          </a:stretch>
        </p:blipFill>
        <p:spPr>
          <a:xfrm>
            <a:off x="4993977" y="5451057"/>
            <a:ext cx="1942912" cy="938413"/>
          </a:xfrm>
          <a:prstGeom prst="rect">
            <a:avLst/>
          </a:prstGeom>
        </p:spPr>
      </p:pic>
      <p:pic>
        <p:nvPicPr>
          <p:cNvPr id="6" name="Picture 5"/>
          <p:cNvPicPr>
            <a:picLocks noChangeAspect="1"/>
          </p:cNvPicPr>
          <p:nvPr/>
        </p:nvPicPr>
        <p:blipFill>
          <a:blip r:embed="rId24" cstate="print"/>
          <a:stretch>
            <a:fillRect/>
          </a:stretch>
        </p:blipFill>
        <p:spPr>
          <a:xfrm>
            <a:off x="73356" y="528659"/>
            <a:ext cx="2360469" cy="1846177"/>
          </a:xfrm>
          <a:prstGeom prst="rect">
            <a:avLst/>
          </a:prstGeom>
        </p:spPr>
      </p:pic>
      <p:pic>
        <p:nvPicPr>
          <p:cNvPr id="7" name="Picture 6"/>
          <p:cNvPicPr>
            <a:picLocks noChangeAspect="1"/>
          </p:cNvPicPr>
          <p:nvPr/>
        </p:nvPicPr>
        <p:blipFill>
          <a:blip r:embed="rId25" cstate="print"/>
          <a:stretch>
            <a:fillRect/>
          </a:stretch>
        </p:blipFill>
        <p:spPr>
          <a:xfrm>
            <a:off x="121565" y="2374227"/>
            <a:ext cx="1293830" cy="2941760"/>
          </a:xfrm>
          <a:prstGeom prst="rect">
            <a:avLst/>
          </a:prstGeom>
        </p:spPr>
      </p:pic>
      <p:pic>
        <p:nvPicPr>
          <p:cNvPr id="8" name="Picture 7"/>
          <p:cNvPicPr>
            <a:picLocks noChangeAspect="1"/>
          </p:cNvPicPr>
          <p:nvPr/>
        </p:nvPicPr>
        <p:blipFill>
          <a:blip r:embed="rId26" cstate="print"/>
          <a:stretch>
            <a:fillRect/>
          </a:stretch>
        </p:blipFill>
        <p:spPr>
          <a:xfrm>
            <a:off x="1442197" y="4901088"/>
            <a:ext cx="1439968" cy="1604964"/>
          </a:xfrm>
          <a:prstGeom prst="rect">
            <a:avLst/>
          </a:prstGeom>
        </p:spPr>
      </p:pic>
    </p:spTree>
    <p:extLst>
      <p:ext uri="{BB962C8B-B14F-4D97-AF65-F5344CB8AC3E}">
        <p14:creationId xmlns:p14="http://schemas.microsoft.com/office/powerpoint/2010/main" val="23010314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圓角矩形 4"/>
          <p:cNvSpPr/>
          <p:nvPr/>
        </p:nvSpPr>
        <p:spPr>
          <a:xfrm>
            <a:off x="8994368" y="607209"/>
            <a:ext cx="3076110" cy="3106942"/>
          </a:xfrm>
          <a:prstGeom prst="round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lIns="121917" tIns="60958" rIns="121917" bIns="60958" anchor="ctr"/>
          <a:lstStyle/>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zh-TW" altLang="en-US">
              <a:solidFill>
                <a:srgbClr val="000000"/>
              </a:solidFill>
            </a:endParaRPr>
          </a:p>
        </p:txBody>
      </p:sp>
      <p:sp>
        <p:nvSpPr>
          <p:cNvPr id="11" name="標題 22">
            <a:extLst>
              <a:ext uri="{FF2B5EF4-FFF2-40B4-BE49-F238E27FC236}">
                <a16:creationId xmlns:a16="http://schemas.microsoft.com/office/drawing/2014/main" id="{58F8512F-4D37-4631-A9CC-6A374EF25A9E}"/>
              </a:ext>
            </a:extLst>
          </p:cNvPr>
          <p:cNvSpPr txBox="1">
            <a:spLocks noChangeArrowheads="1"/>
          </p:cNvSpPr>
          <p:nvPr/>
        </p:nvSpPr>
        <p:spPr bwMode="auto">
          <a:xfrm>
            <a:off x="129658" y="5703"/>
            <a:ext cx="10385133" cy="63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CN"/>
            </a:defPPr>
            <a:lvl1pPr defTabSz="912813">
              <a:lnSpc>
                <a:spcPct val="90000"/>
              </a:lnSpc>
              <a:spcBef>
                <a:spcPct val="0"/>
              </a:spcBef>
              <a:buFontTx/>
              <a:buNone/>
              <a:defRPr sz="3000" b="1">
                <a:solidFill>
                  <a:prstClr val="white"/>
                </a:solidFill>
                <a:latin typeface="Tahoma" pitchFamily="34" charset="0"/>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r>
              <a:rPr lang="en-US" altLang="zh-TW" dirty="0" smtClean="0">
                <a:latin typeface="Calibri Light (Headings)"/>
                <a:ea typeface="微軟正黑體" pitchFamily="34" charset="-120"/>
                <a:sym typeface="Candara" pitchFamily="34" charset="0"/>
              </a:rPr>
              <a:t>VN QA Lab Capability</a:t>
            </a:r>
            <a:endParaRPr lang="en-US" altLang="zh-TW" dirty="0">
              <a:latin typeface="Calibri Light (Headings)"/>
            </a:endParaRPr>
          </a:p>
        </p:txBody>
      </p:sp>
      <p:sp>
        <p:nvSpPr>
          <p:cNvPr id="13" name="內容版面配置區 1"/>
          <p:cNvSpPr txBox="1">
            <a:spLocks/>
          </p:cNvSpPr>
          <p:nvPr/>
        </p:nvSpPr>
        <p:spPr bwMode="auto">
          <a:xfrm>
            <a:off x="9182246" y="571542"/>
            <a:ext cx="2888231" cy="3130897"/>
          </a:xfrm>
          <a:prstGeom prst="rect">
            <a:avLst/>
          </a:prstGeom>
          <a:noFill/>
          <a:ln w="9525">
            <a:noFill/>
            <a:miter lim="800000"/>
            <a:headEnd/>
            <a:tailEnd/>
          </a:ln>
        </p:spPr>
        <p:txBody>
          <a:bodyPr lIns="121917" tIns="60958" rIns="121917" bIns="60958"/>
          <a:lstStyle/>
          <a:p>
            <a:pPr algn="ctr" defTabSz="1217613" eaLnBrk="1" hangingPunct="1">
              <a:spcBef>
                <a:spcPct val="20000"/>
              </a:spcBef>
            </a:pPr>
            <a:r>
              <a:rPr lang="en-US" altLang="zh-TW" b="1" u="sng" dirty="0">
                <a:ea typeface="新細明體" pitchFamily="18" charset="-120"/>
              </a:rPr>
              <a:t>Optics/Image</a:t>
            </a:r>
            <a:r>
              <a:rPr lang="en-US" altLang="zh-TW" sz="1600" b="1" u="sng" dirty="0">
                <a:ea typeface="新細明體" pitchFamily="18" charset="-120"/>
              </a:rPr>
              <a:t> </a:t>
            </a:r>
          </a:p>
          <a:p>
            <a:pPr defTabSz="1217613" eaLnBrk="1" hangingPunct="1">
              <a:spcBef>
                <a:spcPct val="20000"/>
              </a:spcBef>
              <a:buFontTx/>
              <a:buBlip>
                <a:blip r:embed="rId2"/>
              </a:buBlip>
            </a:pPr>
            <a:r>
              <a:rPr lang="en-US" altLang="zh-TW" sz="1200" dirty="0">
                <a:ea typeface="新細明體" pitchFamily="18" charset="-120"/>
              </a:rPr>
              <a:t>Resolution</a:t>
            </a:r>
          </a:p>
          <a:p>
            <a:pPr defTabSz="1217613" eaLnBrk="1" hangingPunct="1">
              <a:spcBef>
                <a:spcPct val="20000"/>
              </a:spcBef>
              <a:buFontTx/>
              <a:buBlip>
                <a:blip r:embed="rId2"/>
              </a:buBlip>
            </a:pPr>
            <a:r>
              <a:rPr lang="en-US" altLang="zh-TW" sz="1200" dirty="0">
                <a:ea typeface="新細明體" pitchFamily="18" charset="-120"/>
              </a:rPr>
              <a:t>Chromatic Aberration</a:t>
            </a:r>
          </a:p>
          <a:p>
            <a:pPr defTabSz="1217613" eaLnBrk="1" hangingPunct="1">
              <a:spcBef>
                <a:spcPct val="20000"/>
              </a:spcBef>
              <a:buFontTx/>
              <a:buBlip>
                <a:blip r:embed="rId2"/>
              </a:buBlip>
            </a:pPr>
            <a:r>
              <a:rPr lang="en-US" altLang="zh-TW" sz="1200" dirty="0">
                <a:ea typeface="新細明體" pitchFamily="18" charset="-120"/>
              </a:rPr>
              <a:t>Auto White Balance</a:t>
            </a:r>
          </a:p>
          <a:p>
            <a:pPr defTabSz="1217613" eaLnBrk="1" hangingPunct="1">
              <a:spcBef>
                <a:spcPct val="20000"/>
              </a:spcBef>
              <a:buFontTx/>
              <a:buBlip>
                <a:blip r:embed="rId2"/>
              </a:buBlip>
            </a:pPr>
            <a:r>
              <a:rPr lang="en-US" altLang="zh-TW" sz="1200" dirty="0">
                <a:ea typeface="新細明體" pitchFamily="18" charset="-120"/>
              </a:rPr>
              <a:t>Color Fidelity</a:t>
            </a:r>
          </a:p>
          <a:p>
            <a:pPr defTabSz="1217613" eaLnBrk="1" hangingPunct="1">
              <a:spcBef>
                <a:spcPct val="20000"/>
              </a:spcBef>
              <a:buFontTx/>
              <a:buBlip>
                <a:blip r:embed="rId2"/>
              </a:buBlip>
            </a:pPr>
            <a:r>
              <a:rPr lang="en-US" altLang="zh-TW" sz="1200" dirty="0">
                <a:ea typeface="新細明體" pitchFamily="18" charset="-120"/>
              </a:rPr>
              <a:t>Saturation</a:t>
            </a:r>
          </a:p>
          <a:p>
            <a:pPr defTabSz="1217613" eaLnBrk="1" hangingPunct="1">
              <a:spcBef>
                <a:spcPct val="20000"/>
              </a:spcBef>
              <a:buFontTx/>
              <a:buBlip>
                <a:blip r:embed="rId2"/>
              </a:buBlip>
            </a:pPr>
            <a:r>
              <a:rPr lang="en-US" altLang="zh-TW" sz="1200" dirty="0">
                <a:ea typeface="新細明體" pitchFamily="18" charset="-120"/>
              </a:rPr>
              <a:t>Spatial SNR</a:t>
            </a:r>
          </a:p>
          <a:p>
            <a:pPr defTabSz="1217613" eaLnBrk="1" hangingPunct="1">
              <a:spcBef>
                <a:spcPct val="20000"/>
              </a:spcBef>
              <a:buFontTx/>
              <a:buBlip>
                <a:blip r:embed="rId2"/>
              </a:buBlip>
            </a:pPr>
            <a:r>
              <a:rPr lang="en-US" altLang="zh-TW" sz="1200" dirty="0">
                <a:ea typeface="新細明體" pitchFamily="18" charset="-120"/>
              </a:rPr>
              <a:t>Dynamic Range</a:t>
            </a:r>
          </a:p>
          <a:p>
            <a:pPr defTabSz="1217613" eaLnBrk="1" hangingPunct="1">
              <a:spcBef>
                <a:spcPct val="20000"/>
              </a:spcBef>
              <a:buFontTx/>
              <a:buBlip>
                <a:blip r:embed="rId2"/>
              </a:buBlip>
            </a:pPr>
            <a:r>
              <a:rPr lang="en-US" altLang="zh-TW" sz="1200" dirty="0">
                <a:ea typeface="新細明體" pitchFamily="18" charset="-120"/>
              </a:rPr>
              <a:t>Lens Shading</a:t>
            </a:r>
          </a:p>
          <a:p>
            <a:pPr defTabSz="1217613" eaLnBrk="1" hangingPunct="1">
              <a:spcBef>
                <a:spcPct val="20000"/>
              </a:spcBef>
              <a:buFontTx/>
              <a:buBlip>
                <a:blip r:embed="rId2"/>
              </a:buBlip>
            </a:pPr>
            <a:r>
              <a:rPr lang="en-US" altLang="zh-TW" sz="1200" dirty="0">
                <a:ea typeface="新細明體" pitchFamily="18" charset="-120"/>
              </a:rPr>
              <a:t>Color Shading</a:t>
            </a:r>
          </a:p>
          <a:p>
            <a:pPr defTabSz="1217613" eaLnBrk="1" hangingPunct="1">
              <a:spcBef>
                <a:spcPct val="20000"/>
              </a:spcBef>
              <a:buFontTx/>
              <a:buBlip>
                <a:blip r:embed="rId2"/>
              </a:buBlip>
            </a:pPr>
            <a:r>
              <a:rPr lang="en-US" altLang="zh-TW" sz="1200" dirty="0">
                <a:ea typeface="新細明體" pitchFamily="18" charset="-120"/>
              </a:rPr>
              <a:t>Distortion</a:t>
            </a:r>
          </a:p>
          <a:p>
            <a:pPr defTabSz="1217613" eaLnBrk="1" hangingPunct="1">
              <a:spcBef>
                <a:spcPct val="20000"/>
              </a:spcBef>
              <a:buFontTx/>
              <a:buBlip>
                <a:blip r:embed="rId2"/>
              </a:buBlip>
            </a:pPr>
            <a:r>
              <a:rPr lang="en-US" altLang="zh-TW" sz="1200" dirty="0">
                <a:ea typeface="新細明體" pitchFamily="18" charset="-120"/>
              </a:rPr>
              <a:t>Auto Exposure</a:t>
            </a:r>
          </a:p>
          <a:p>
            <a:pPr defTabSz="1217613" eaLnBrk="1" hangingPunct="1">
              <a:spcBef>
                <a:spcPct val="20000"/>
              </a:spcBef>
              <a:buFontTx/>
              <a:buBlip>
                <a:blip r:embed="rId2"/>
              </a:buBlip>
            </a:pPr>
            <a:r>
              <a:rPr lang="en-US" altLang="zh-TW" sz="1200" dirty="0">
                <a:ea typeface="新細明體" pitchFamily="18" charset="-120"/>
              </a:rPr>
              <a:t>FOV</a:t>
            </a:r>
          </a:p>
          <a:p>
            <a:pPr defTabSz="1217613" eaLnBrk="1" hangingPunct="1">
              <a:spcBef>
                <a:spcPct val="20000"/>
              </a:spcBef>
              <a:buFontTx/>
              <a:buBlip>
                <a:blip r:embed="rId2"/>
              </a:buBlip>
            </a:pPr>
            <a:endParaRPr lang="en-US" altLang="zh-TW" sz="1600" dirty="0">
              <a:ea typeface="新細明體" pitchFamily="18" charset="-120"/>
            </a:endParaRPr>
          </a:p>
        </p:txBody>
      </p:sp>
      <p:sp>
        <p:nvSpPr>
          <p:cNvPr id="18" name="圓角矩形 5"/>
          <p:cNvSpPr/>
          <p:nvPr/>
        </p:nvSpPr>
        <p:spPr>
          <a:xfrm>
            <a:off x="8994368" y="3878712"/>
            <a:ext cx="3076109" cy="2623688"/>
          </a:xfrm>
          <a:prstGeom prst="round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lIns="121917" tIns="60958" rIns="121917" bIns="60958" anchor="ctr"/>
          <a:lstStyle/>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zh-TW" altLang="en-US">
              <a:solidFill>
                <a:srgbClr val="000000"/>
              </a:solidFill>
            </a:endParaRPr>
          </a:p>
        </p:txBody>
      </p:sp>
      <p:sp>
        <p:nvSpPr>
          <p:cNvPr id="19" name="內容版面配置區 1"/>
          <p:cNvSpPr txBox="1">
            <a:spLocks/>
          </p:cNvSpPr>
          <p:nvPr/>
        </p:nvSpPr>
        <p:spPr bwMode="auto">
          <a:xfrm>
            <a:off x="8994368" y="3825435"/>
            <a:ext cx="3138806" cy="1536273"/>
          </a:xfrm>
          <a:prstGeom prst="rect">
            <a:avLst/>
          </a:prstGeom>
          <a:noFill/>
          <a:ln w="9525">
            <a:noFill/>
            <a:miter lim="800000"/>
            <a:headEnd/>
            <a:tailEnd/>
          </a:ln>
        </p:spPr>
        <p:txBody>
          <a:bodyPr lIns="121917" tIns="60958" rIns="121917" bIns="60958"/>
          <a:lstStyle/>
          <a:p>
            <a:pPr algn="ctr">
              <a:spcBef>
                <a:spcPct val="20000"/>
              </a:spcBef>
            </a:pPr>
            <a:r>
              <a:rPr lang="en-US" altLang="zh-TW" b="1" u="sng" dirty="0">
                <a:ea typeface="新細明體" pitchFamily="18" charset="-120"/>
              </a:rPr>
              <a:t>Acoustics</a:t>
            </a:r>
          </a:p>
          <a:p>
            <a:pPr>
              <a:spcBef>
                <a:spcPct val="20000"/>
              </a:spcBef>
              <a:buFontTx/>
              <a:buBlip>
                <a:blip r:embed="rId2"/>
              </a:buBlip>
            </a:pPr>
            <a:r>
              <a:rPr lang="en-US" altLang="zh-TW" sz="1200" dirty="0">
                <a:ea typeface="新細明體" pitchFamily="18" charset="-120"/>
              </a:rPr>
              <a:t>Sound Pressure Level</a:t>
            </a:r>
          </a:p>
          <a:p>
            <a:pPr>
              <a:spcBef>
                <a:spcPct val="20000"/>
              </a:spcBef>
              <a:buFontTx/>
              <a:buBlip>
                <a:blip r:embed="rId2"/>
              </a:buBlip>
            </a:pPr>
            <a:r>
              <a:rPr lang="en-US" altLang="zh-TW" sz="1200" dirty="0">
                <a:ea typeface="新細明體" pitchFamily="18" charset="-120"/>
              </a:rPr>
              <a:t>Frequency Response</a:t>
            </a:r>
          </a:p>
          <a:p>
            <a:pPr>
              <a:spcBef>
                <a:spcPct val="20000"/>
              </a:spcBef>
              <a:buFontTx/>
              <a:buBlip>
                <a:blip r:embed="rId2"/>
              </a:buBlip>
            </a:pPr>
            <a:r>
              <a:rPr lang="en-US" altLang="zh-TW" sz="1200" dirty="0">
                <a:ea typeface="新細明體" pitchFamily="18" charset="-120"/>
              </a:rPr>
              <a:t>Total harmonic </a:t>
            </a:r>
            <a:r>
              <a:rPr lang="en-US" altLang="zh-TW" sz="1200" dirty="0" smtClean="0">
                <a:ea typeface="新細明體" pitchFamily="18" charset="-120"/>
              </a:rPr>
              <a:t>distortion</a:t>
            </a:r>
          </a:p>
          <a:p>
            <a:pPr>
              <a:spcBef>
                <a:spcPct val="20000"/>
              </a:spcBef>
              <a:buBlip>
                <a:blip r:embed="rId2"/>
              </a:buBlip>
            </a:pPr>
            <a:r>
              <a:rPr lang="en-US" altLang="zh-TW" sz="1200" dirty="0"/>
              <a:t>Recording </a:t>
            </a:r>
            <a:r>
              <a:rPr lang="en-US" altLang="zh-TW" sz="1200" dirty="0" smtClean="0"/>
              <a:t>level</a:t>
            </a:r>
            <a:endParaRPr lang="en-US" altLang="zh-TW" sz="1200" dirty="0">
              <a:ea typeface="新細明體" pitchFamily="18" charset="-120"/>
            </a:endParaRPr>
          </a:p>
          <a:p>
            <a:pPr>
              <a:spcBef>
                <a:spcPct val="20000"/>
              </a:spcBef>
              <a:buFontTx/>
              <a:buBlip>
                <a:blip r:embed="rId2"/>
              </a:buBlip>
            </a:pPr>
            <a:r>
              <a:rPr lang="en-US" altLang="zh-TW" sz="1200" dirty="0">
                <a:ea typeface="新細明體" pitchFamily="18" charset="-120"/>
              </a:rPr>
              <a:t>Total harmonic distortion with </a:t>
            </a:r>
            <a:r>
              <a:rPr lang="en-US" altLang="zh-TW" sz="1200" dirty="0" smtClean="0">
                <a:ea typeface="新細明體" pitchFamily="18" charset="-120"/>
              </a:rPr>
              <a:t>noise</a:t>
            </a:r>
            <a:endParaRPr lang="en-US" altLang="zh-TW" sz="1200" dirty="0">
              <a:ea typeface="新細明體" pitchFamily="18" charset="-120"/>
            </a:endParaRPr>
          </a:p>
        </p:txBody>
      </p:sp>
      <p:pic>
        <p:nvPicPr>
          <p:cNvPr id="20" name="Picture 2" descr="C:\Users\831010\Desktop\IMG_1459.JPG"/>
          <p:cNvPicPr>
            <a:picLocks noChangeAspect="1" noChangeArrowheads="1"/>
          </p:cNvPicPr>
          <p:nvPr/>
        </p:nvPicPr>
        <p:blipFill>
          <a:blip r:embed="rId3" cstate="print"/>
          <a:srcRect/>
          <a:stretch>
            <a:fillRect/>
          </a:stretch>
        </p:blipFill>
        <p:spPr bwMode="auto">
          <a:xfrm>
            <a:off x="10638656" y="5552173"/>
            <a:ext cx="1099970" cy="8063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1" name="圓角矩形 13"/>
          <p:cNvSpPr/>
          <p:nvPr/>
        </p:nvSpPr>
        <p:spPr>
          <a:xfrm>
            <a:off x="4088643" y="593354"/>
            <a:ext cx="4713746" cy="5876391"/>
          </a:xfrm>
          <a:prstGeom prst="round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lIns="121917" tIns="60958" rIns="121917" bIns="60958" anchor="ctr"/>
          <a:lstStyle/>
          <a:p>
            <a:pPr eaLnBrk="1" hangingPunct="1">
              <a:defRPr/>
            </a:pPr>
            <a:endParaRPr lang="en-US" altLang="zh-TW">
              <a:solidFill>
                <a:srgbClr val="000000"/>
              </a:solidFill>
            </a:endParaRPr>
          </a:p>
        </p:txBody>
      </p:sp>
      <p:sp>
        <p:nvSpPr>
          <p:cNvPr id="25" name="圓角矩形 7"/>
          <p:cNvSpPr/>
          <p:nvPr/>
        </p:nvSpPr>
        <p:spPr>
          <a:xfrm>
            <a:off x="127425" y="635246"/>
            <a:ext cx="3865562" cy="5876390"/>
          </a:xfrm>
          <a:prstGeom prst="round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lIns="121917" tIns="60958" rIns="121917" bIns="60958" anchor="ctr"/>
          <a:lstStyle/>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en-US" altLang="zh-TW">
              <a:solidFill>
                <a:srgbClr val="000000"/>
              </a:solidFill>
            </a:endParaRPr>
          </a:p>
          <a:p>
            <a:pPr algn="ctr" eaLnBrk="1" hangingPunct="1">
              <a:defRPr/>
            </a:pPr>
            <a:endParaRPr lang="zh-TW" altLang="en-US">
              <a:solidFill>
                <a:srgbClr val="000000"/>
              </a:solidFill>
            </a:endParaRPr>
          </a:p>
        </p:txBody>
      </p:sp>
      <p:sp>
        <p:nvSpPr>
          <p:cNvPr id="26" name="內容版面配置區 1"/>
          <p:cNvSpPr txBox="1">
            <a:spLocks/>
          </p:cNvSpPr>
          <p:nvPr/>
        </p:nvSpPr>
        <p:spPr bwMode="auto">
          <a:xfrm>
            <a:off x="246487" y="668584"/>
            <a:ext cx="3722688" cy="4381500"/>
          </a:xfrm>
          <a:prstGeom prst="rect">
            <a:avLst/>
          </a:prstGeom>
          <a:noFill/>
          <a:ln w="9525">
            <a:noFill/>
            <a:miter lim="800000"/>
            <a:headEnd/>
            <a:tailEnd/>
          </a:ln>
        </p:spPr>
        <p:txBody>
          <a:bodyPr lIns="121917" tIns="60958" rIns="121917" bIns="60958"/>
          <a:lstStyle/>
          <a:p>
            <a:pPr algn="ctr">
              <a:spcBef>
                <a:spcPct val="20000"/>
              </a:spcBef>
            </a:pPr>
            <a:r>
              <a:rPr lang="en-US" altLang="zh-TW" sz="2000" b="1" u="sng" dirty="0" smtClean="0">
                <a:latin typeface="Calibri" pitchFamily="34" charset="0"/>
                <a:ea typeface="新細明體" pitchFamily="18" charset="-120"/>
              </a:rPr>
              <a:t>RF &amp; SI &amp; </a:t>
            </a:r>
            <a:r>
              <a:rPr lang="en-US" altLang="zh-TW" sz="2000" b="1" u="sng" dirty="0" smtClean="0">
                <a:ea typeface="新細明體" pitchFamily="18" charset="-120"/>
              </a:rPr>
              <a:t>3D(ME</a:t>
            </a:r>
            <a:r>
              <a:rPr lang="en-US" altLang="zh-TW" sz="2000" b="1" u="sng" dirty="0" smtClean="0">
                <a:latin typeface="Calibri" pitchFamily="34" charset="0"/>
                <a:ea typeface="新細明體" pitchFamily="18" charset="-120"/>
              </a:rPr>
              <a:t>)</a:t>
            </a:r>
            <a:endParaRPr lang="en-US" altLang="zh-TW" sz="2000" dirty="0" smtClean="0">
              <a:latin typeface="Calibri" pitchFamily="34" charset="0"/>
              <a:ea typeface="新細明體" pitchFamily="18" charset="-120"/>
            </a:endParaRPr>
          </a:p>
          <a:p>
            <a:pPr>
              <a:spcBef>
                <a:spcPct val="20000"/>
              </a:spcBef>
              <a:buFontTx/>
              <a:buBlip>
                <a:blip r:embed="rId2"/>
              </a:buBlip>
            </a:pPr>
            <a:r>
              <a:rPr lang="en-US" altLang="zh-TW" sz="1400" dirty="0" smtClean="0">
                <a:latin typeface="Calibri" pitchFamily="34" charset="0"/>
                <a:ea typeface="新細明體" pitchFamily="18" charset="-120"/>
              </a:rPr>
              <a:t>HDMI 1.4</a:t>
            </a:r>
          </a:p>
          <a:p>
            <a:pPr>
              <a:spcBef>
                <a:spcPct val="20000"/>
              </a:spcBef>
              <a:buFontTx/>
              <a:buBlip>
                <a:blip r:embed="rId2"/>
              </a:buBlip>
            </a:pPr>
            <a:r>
              <a:rPr lang="en-US" altLang="zh-TW" sz="1400" dirty="0" smtClean="0">
                <a:latin typeface="Calibri" pitchFamily="34" charset="0"/>
                <a:ea typeface="新細明體" pitchFamily="18" charset="-120"/>
              </a:rPr>
              <a:t>DDRI/II/III/IV</a:t>
            </a:r>
          </a:p>
          <a:p>
            <a:pPr>
              <a:spcBef>
                <a:spcPct val="20000"/>
              </a:spcBef>
              <a:buFontTx/>
              <a:buBlip>
                <a:blip r:embed="rId2"/>
              </a:buBlip>
            </a:pPr>
            <a:r>
              <a:rPr lang="en-US" altLang="zh-TW" sz="1400" dirty="0" smtClean="0">
                <a:latin typeface="Calibri" pitchFamily="34" charset="0"/>
                <a:ea typeface="新細明體" pitchFamily="18" charset="-120"/>
              </a:rPr>
              <a:t>PCI-E 1.0/1.1/2.0/3.0</a:t>
            </a:r>
          </a:p>
          <a:p>
            <a:pPr>
              <a:spcBef>
                <a:spcPct val="20000"/>
              </a:spcBef>
              <a:buFontTx/>
              <a:buBlip>
                <a:blip r:embed="rId2"/>
              </a:buBlip>
            </a:pPr>
            <a:r>
              <a:rPr lang="en-US" altLang="zh-TW" sz="1400" dirty="0" smtClean="0">
                <a:latin typeface="Calibri" pitchFamily="34" charset="0"/>
                <a:ea typeface="新細明體" pitchFamily="18" charset="-120"/>
              </a:rPr>
              <a:t>2C Timing Test</a:t>
            </a:r>
          </a:p>
          <a:p>
            <a:pPr>
              <a:spcBef>
                <a:spcPct val="20000"/>
              </a:spcBef>
              <a:buFontTx/>
              <a:buBlip>
                <a:blip r:embed="rId2"/>
              </a:buBlip>
            </a:pPr>
            <a:r>
              <a:rPr lang="en-US" altLang="zh-TW" sz="1400" dirty="0" smtClean="0">
                <a:latin typeface="Calibri" pitchFamily="34" charset="0"/>
                <a:ea typeface="新細明體" pitchFamily="18" charset="-120"/>
              </a:rPr>
              <a:t>Flash Timing Test</a:t>
            </a:r>
          </a:p>
          <a:p>
            <a:pPr>
              <a:spcBef>
                <a:spcPct val="20000"/>
              </a:spcBef>
              <a:buFontTx/>
              <a:buBlip>
                <a:blip r:embed="rId2"/>
              </a:buBlip>
            </a:pPr>
            <a:r>
              <a:rPr lang="en-US" altLang="zh-TW" sz="1400" dirty="0" smtClean="0">
                <a:latin typeface="Calibri" pitchFamily="34" charset="0"/>
                <a:ea typeface="新細明體" pitchFamily="18" charset="-120"/>
              </a:rPr>
              <a:t>MDIO/MII/SDIO/GPIO/SPI/UART </a:t>
            </a:r>
          </a:p>
          <a:p>
            <a:pPr>
              <a:spcBef>
                <a:spcPct val="20000"/>
              </a:spcBef>
              <a:buFontTx/>
              <a:buBlip>
                <a:blip r:embed="rId2"/>
              </a:buBlip>
            </a:pPr>
            <a:r>
              <a:rPr lang="en-US" altLang="zh-TW" sz="1400" dirty="0" smtClean="0">
                <a:latin typeface="Calibri" pitchFamily="34" charset="0"/>
                <a:ea typeface="新細明體" pitchFamily="18" charset="-120"/>
              </a:rPr>
              <a:t>Battery Charge Test ( N6705B)</a:t>
            </a:r>
          </a:p>
          <a:p>
            <a:pPr>
              <a:spcBef>
                <a:spcPct val="20000"/>
              </a:spcBef>
              <a:buFontTx/>
              <a:buBlip>
                <a:blip r:embed="rId2"/>
              </a:buBlip>
            </a:pPr>
            <a:r>
              <a:rPr lang="en-US" altLang="zh-TW" sz="1400" dirty="0" smtClean="0">
                <a:latin typeface="Calibri" pitchFamily="34" charset="0"/>
                <a:ea typeface="新細明體" pitchFamily="18" charset="-120"/>
              </a:rPr>
              <a:t>3 D Measurement, object flatness /space, 10X~1000X </a:t>
            </a:r>
          </a:p>
          <a:p>
            <a:pPr>
              <a:spcBef>
                <a:spcPct val="20000"/>
              </a:spcBef>
              <a:buFontTx/>
              <a:buBlip>
                <a:blip r:embed="rId2"/>
              </a:buBlip>
            </a:pPr>
            <a:r>
              <a:rPr lang="en-US" altLang="zh-TW" sz="1400" dirty="0" smtClean="0">
                <a:latin typeface="Calibri" pitchFamily="34" charset="0"/>
                <a:ea typeface="新細明體" pitchFamily="18" charset="-120"/>
              </a:rPr>
              <a:t>2.4GHz &amp;5GHz </a:t>
            </a:r>
            <a:r>
              <a:rPr lang="en-US" altLang="zh-TW" sz="1400" dirty="0" err="1" smtClean="0">
                <a:latin typeface="Calibri" pitchFamily="34" charset="0"/>
                <a:ea typeface="新細明體" pitchFamily="18" charset="-120"/>
              </a:rPr>
              <a:t>Tx</a:t>
            </a:r>
            <a:r>
              <a:rPr lang="en-US" altLang="zh-TW" sz="1400" dirty="0" smtClean="0">
                <a:latin typeface="Calibri" pitchFamily="34" charset="0"/>
                <a:ea typeface="新細明體" pitchFamily="18" charset="-120"/>
              </a:rPr>
              <a:t> /Rx /LNA/Noise Figure, S- Parameters &amp; K – Factor</a:t>
            </a:r>
          </a:p>
          <a:p>
            <a:pPr>
              <a:spcBef>
                <a:spcPct val="20000"/>
              </a:spcBef>
              <a:buFontTx/>
              <a:buBlip>
                <a:blip r:embed="rId2"/>
              </a:buBlip>
            </a:pPr>
            <a:endParaRPr lang="en-US" altLang="zh-TW" sz="1400" dirty="0">
              <a:latin typeface="Calibri" pitchFamily="34" charset="0"/>
              <a:ea typeface="新細明體" pitchFamily="18" charset="-120"/>
            </a:endParaRPr>
          </a:p>
        </p:txBody>
      </p:sp>
      <p:pic>
        <p:nvPicPr>
          <p:cNvPr id="36" name="Picture 35"/>
          <p:cNvPicPr>
            <a:picLocks noChangeAspect="1"/>
          </p:cNvPicPr>
          <p:nvPr/>
        </p:nvPicPr>
        <p:blipFill>
          <a:blip r:embed="rId4" cstate="print"/>
          <a:stretch>
            <a:fillRect/>
          </a:stretch>
        </p:blipFill>
        <p:spPr>
          <a:xfrm>
            <a:off x="5812668" y="4404912"/>
            <a:ext cx="1035915" cy="7816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9" name="Picture 38"/>
          <p:cNvPicPr>
            <a:picLocks noChangeAspect="1"/>
          </p:cNvPicPr>
          <p:nvPr/>
        </p:nvPicPr>
        <p:blipFill>
          <a:blip r:embed="rId5" cstate="print"/>
          <a:stretch>
            <a:fillRect/>
          </a:stretch>
        </p:blipFill>
        <p:spPr>
          <a:xfrm>
            <a:off x="7589064" y="3210730"/>
            <a:ext cx="898087" cy="8091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1" name="Picture 40"/>
          <p:cNvPicPr>
            <a:picLocks noChangeAspect="1" noChangeArrowheads="1"/>
          </p:cNvPicPr>
          <p:nvPr/>
        </p:nvPicPr>
        <p:blipFill>
          <a:blip r:embed="rId6" cstate="print"/>
          <a:srcRect/>
          <a:stretch>
            <a:fillRect/>
          </a:stretch>
        </p:blipFill>
        <p:spPr bwMode="auto">
          <a:xfrm>
            <a:off x="4395946" y="4377349"/>
            <a:ext cx="781205" cy="8091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2" name="Picture 41"/>
          <p:cNvPicPr>
            <a:picLocks noChangeAspect="1"/>
          </p:cNvPicPr>
          <p:nvPr/>
        </p:nvPicPr>
        <p:blipFill>
          <a:blip r:embed="rId7" cstate="print"/>
          <a:stretch>
            <a:fillRect/>
          </a:stretch>
        </p:blipFill>
        <p:spPr>
          <a:xfrm>
            <a:off x="4253131" y="3210730"/>
            <a:ext cx="895933" cy="8091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3" name="Text Box 4"/>
          <p:cNvSpPr txBox="1">
            <a:spLocks noChangeArrowheads="1"/>
          </p:cNvSpPr>
          <p:nvPr/>
        </p:nvSpPr>
        <p:spPr bwMode="auto">
          <a:xfrm>
            <a:off x="3897951" y="2692117"/>
            <a:ext cx="1368418" cy="415498"/>
          </a:xfrm>
          <a:prstGeom prst="rect">
            <a:avLst/>
          </a:prstGeom>
          <a:noFill/>
          <a:ln w="9525" algn="ctr">
            <a:noFill/>
            <a:miter lim="800000"/>
            <a:headEnd/>
            <a:tailEnd/>
          </a:ln>
        </p:spPr>
        <p:txBody>
          <a:bodyPr wrap="square" anchor="ctr">
            <a:spAutoFit/>
          </a:bodyPr>
          <a:lstStyle/>
          <a:p>
            <a:pPr algn="ctr" eaLnBrk="0" hangingPunct="0"/>
            <a:r>
              <a:rPr lang="en-US" altLang="zh-CN" sz="1050" dirty="0">
                <a:solidFill>
                  <a:schemeClr val="tx1">
                    <a:lumMod val="95000"/>
                    <a:lumOff val="5000"/>
                  </a:schemeClr>
                </a:solidFill>
                <a:ea typeface="Microsoft JhengHei" pitchFamily="34" charset="-120"/>
                <a:cs typeface="Arial" charset="0"/>
              </a:rPr>
              <a:t>Thermal  Shock</a:t>
            </a:r>
          </a:p>
          <a:p>
            <a:pPr algn="ctr" eaLnBrk="0" hangingPunct="0"/>
            <a:r>
              <a:rPr lang="en-US" altLang="zh-CN" sz="1050" dirty="0">
                <a:solidFill>
                  <a:schemeClr val="tx1">
                    <a:lumMod val="95000"/>
                    <a:lumOff val="5000"/>
                  </a:schemeClr>
                </a:solidFill>
                <a:ea typeface="Microsoft JhengHei" pitchFamily="34" charset="-120"/>
                <a:cs typeface="Arial" charset="0"/>
              </a:rPr>
              <a:t>Range: -</a:t>
            </a:r>
            <a:r>
              <a:rPr lang="en-US" altLang="zh-TW" sz="1050" dirty="0">
                <a:solidFill>
                  <a:schemeClr val="tx1">
                    <a:lumMod val="95000"/>
                    <a:lumOff val="5000"/>
                  </a:schemeClr>
                </a:solidFill>
                <a:ea typeface="Microsoft JhengHei" pitchFamily="34" charset="-120"/>
                <a:cs typeface="Arial" charset="0"/>
              </a:rPr>
              <a:t>65~150</a:t>
            </a:r>
            <a:r>
              <a:rPr lang="en-US" altLang="zh-TW" sz="1050" baseline="30000" dirty="0">
                <a:solidFill>
                  <a:schemeClr val="tx1">
                    <a:lumMod val="95000"/>
                    <a:lumOff val="5000"/>
                  </a:schemeClr>
                </a:solidFill>
                <a:ea typeface="Microsoft JhengHei" pitchFamily="34" charset="-120"/>
                <a:cs typeface="Arial" charset="0"/>
              </a:rPr>
              <a:t>O</a:t>
            </a:r>
            <a:r>
              <a:rPr lang="en-US" altLang="zh-TW" sz="1050" dirty="0">
                <a:solidFill>
                  <a:schemeClr val="tx1">
                    <a:lumMod val="95000"/>
                    <a:lumOff val="5000"/>
                  </a:schemeClr>
                </a:solidFill>
                <a:ea typeface="Microsoft JhengHei" pitchFamily="34" charset="-120"/>
                <a:cs typeface="Arial" charset="0"/>
              </a:rPr>
              <a:t>C</a:t>
            </a:r>
            <a:endParaRPr lang="en-US" altLang="zh-CN" sz="1050" dirty="0">
              <a:solidFill>
                <a:schemeClr val="tx1">
                  <a:lumMod val="95000"/>
                  <a:lumOff val="5000"/>
                </a:schemeClr>
              </a:solidFill>
              <a:ea typeface="Microsoft JhengHei" pitchFamily="34" charset="-120"/>
              <a:cs typeface="Arial" charset="0"/>
              <a:sym typeface="Symbol" pitchFamily="18" charset="2"/>
            </a:endParaRPr>
          </a:p>
        </p:txBody>
      </p:sp>
      <p:sp>
        <p:nvSpPr>
          <p:cNvPr id="37" name="Text Box 4"/>
          <p:cNvSpPr txBox="1">
            <a:spLocks noChangeArrowheads="1"/>
          </p:cNvSpPr>
          <p:nvPr/>
        </p:nvSpPr>
        <p:spPr bwMode="auto">
          <a:xfrm>
            <a:off x="6889414" y="1178624"/>
            <a:ext cx="1440160" cy="415498"/>
          </a:xfrm>
          <a:prstGeom prst="rect">
            <a:avLst/>
          </a:prstGeom>
          <a:noFill/>
          <a:ln w="9525" algn="ctr">
            <a:noFill/>
            <a:miter lim="800000"/>
            <a:headEnd/>
            <a:tailEnd/>
          </a:ln>
        </p:spPr>
        <p:txBody>
          <a:bodyPr wrap="square">
            <a:spAutoFit/>
          </a:bodyPr>
          <a:lstStyle/>
          <a:p>
            <a:pPr eaLnBrk="0" hangingPunct="0"/>
            <a:r>
              <a:rPr lang="en-US" altLang="zh-TW" sz="1050" dirty="0">
                <a:solidFill>
                  <a:schemeClr val="tx1">
                    <a:lumMod val="95000"/>
                    <a:lumOff val="5000"/>
                  </a:schemeClr>
                </a:solidFill>
                <a:ea typeface="Microsoft JhengHei" pitchFamily="34" charset="-120"/>
                <a:cs typeface="Arial" charset="0"/>
              </a:rPr>
              <a:t>Vibration Machine</a:t>
            </a:r>
          </a:p>
          <a:p>
            <a:pPr eaLnBrk="0" hangingPunct="0"/>
            <a:r>
              <a:rPr lang="en-US" altLang="zh-CN" sz="1050" dirty="0">
                <a:solidFill>
                  <a:schemeClr val="tx1">
                    <a:lumMod val="95000"/>
                    <a:lumOff val="5000"/>
                  </a:schemeClr>
                </a:solidFill>
                <a:ea typeface="Microsoft JhengHei" pitchFamily="34" charset="-120"/>
                <a:cs typeface="Arial" charset="0"/>
              </a:rPr>
              <a:t>Range:  1~2000Hz</a:t>
            </a:r>
            <a:endParaRPr lang="en-US" altLang="zh-TW" sz="1050" dirty="0">
              <a:solidFill>
                <a:schemeClr val="tx1">
                  <a:lumMod val="95000"/>
                  <a:lumOff val="5000"/>
                </a:schemeClr>
              </a:solidFill>
              <a:ea typeface="Microsoft JhengHei" pitchFamily="34" charset="-120"/>
              <a:cs typeface="Arial" charset="0"/>
              <a:sym typeface="Symbol" pitchFamily="18" charset="2"/>
            </a:endParaRPr>
          </a:p>
        </p:txBody>
      </p:sp>
      <p:sp>
        <p:nvSpPr>
          <p:cNvPr id="38" name="Rectangle 9"/>
          <p:cNvSpPr>
            <a:spLocks noChangeArrowheads="1"/>
          </p:cNvSpPr>
          <p:nvPr/>
        </p:nvSpPr>
        <p:spPr bwMode="auto">
          <a:xfrm>
            <a:off x="7519467" y="2609271"/>
            <a:ext cx="1259136" cy="720725"/>
          </a:xfrm>
          <a:prstGeom prst="rect">
            <a:avLst/>
          </a:prstGeom>
          <a:noFill/>
          <a:ln w="28575" algn="ctr">
            <a:noFill/>
            <a:miter lim="800000"/>
            <a:headEnd/>
            <a:tailEnd/>
          </a:ln>
          <a:effectLst/>
        </p:spPr>
        <p:txBody>
          <a:bodyPr wrap="none" lIns="104671" tIns="52336" rIns="104671" bIns="52336" anchor="ctr"/>
          <a:lstStyle/>
          <a:p>
            <a:pPr algn="ctr">
              <a:defRPr/>
            </a:pPr>
            <a:r>
              <a:rPr lang="en-US" altLang="zh-TW" sz="1050" dirty="0">
                <a:solidFill>
                  <a:srgbClr val="000508"/>
                </a:solidFill>
                <a:effectLst>
                  <a:outerShdw blurRad="38100" dist="38100" dir="2700000" algn="tl">
                    <a:srgbClr val="C0C0C0"/>
                  </a:outerShdw>
                </a:effectLst>
                <a:ea typeface="Microsoft JhengHei" pitchFamily="34" charset="-120"/>
              </a:rPr>
              <a:t>Drop Tester</a:t>
            </a:r>
          </a:p>
          <a:p>
            <a:pPr marL="392518" indent="-392518" algn="ctr">
              <a:defRPr/>
            </a:pPr>
            <a:r>
              <a:rPr lang="en-US" altLang="zh-TW" sz="1050" dirty="0">
                <a:ea typeface="Microsoft JhengHei" pitchFamily="34" charset="-120"/>
              </a:rPr>
              <a:t>Test height: 30~130cm</a:t>
            </a:r>
          </a:p>
          <a:p>
            <a:pPr marL="392518" indent="-392518" algn="ctr">
              <a:defRPr/>
            </a:pPr>
            <a:r>
              <a:rPr lang="en-US" altLang="zh-TW" sz="1050" dirty="0">
                <a:ea typeface="Microsoft JhengHei" pitchFamily="34" charset="-120"/>
              </a:rPr>
              <a:t>Test weight: &lt;60kg. </a:t>
            </a:r>
          </a:p>
        </p:txBody>
      </p:sp>
      <p:sp>
        <p:nvSpPr>
          <p:cNvPr id="50" name="Rectangle 14"/>
          <p:cNvSpPr>
            <a:spLocks noChangeArrowheads="1"/>
          </p:cNvSpPr>
          <p:nvPr/>
        </p:nvSpPr>
        <p:spPr bwMode="auto">
          <a:xfrm>
            <a:off x="4055260" y="5172899"/>
            <a:ext cx="1782969" cy="577081"/>
          </a:xfrm>
          <a:prstGeom prst="rect">
            <a:avLst/>
          </a:prstGeom>
          <a:noFill/>
          <a:ln w="9525">
            <a:noFill/>
            <a:miter lim="800000"/>
            <a:headEnd/>
            <a:tailEnd/>
          </a:ln>
        </p:spPr>
        <p:txBody>
          <a:bodyPr wrap="square">
            <a:spAutoFit/>
          </a:bodyPr>
          <a:lstStyle/>
          <a:p>
            <a:pPr eaLnBrk="0" hangingPunct="0"/>
            <a:r>
              <a:rPr lang="en-US" altLang="en-US" sz="1050" dirty="0" smtClean="0">
                <a:solidFill>
                  <a:schemeClr val="tx1">
                    <a:lumMod val="95000"/>
                    <a:lumOff val="5000"/>
                  </a:schemeClr>
                </a:solidFill>
                <a:ea typeface="Microsoft JhengHei" pitchFamily="34" charset="-120"/>
                <a:cs typeface="Arial" charset="0"/>
              </a:rPr>
              <a:t>Thermal </a:t>
            </a:r>
            <a:r>
              <a:rPr lang="en-US" altLang="en-US" sz="1050" dirty="0">
                <a:solidFill>
                  <a:schemeClr val="tx1">
                    <a:lumMod val="95000"/>
                    <a:lumOff val="5000"/>
                  </a:schemeClr>
                </a:solidFill>
                <a:ea typeface="Microsoft JhengHei" pitchFamily="34" charset="-120"/>
                <a:cs typeface="Arial" charset="0"/>
              </a:rPr>
              <a:t>Cycling Chamber</a:t>
            </a:r>
          </a:p>
          <a:p>
            <a:pPr eaLnBrk="0" hangingPunct="0"/>
            <a:r>
              <a:rPr lang="en-US" sz="1050" dirty="0" smtClean="0"/>
              <a:t>Temp</a:t>
            </a:r>
            <a:r>
              <a:rPr lang="en-US" sz="1050" dirty="0"/>
              <a:t>. Range </a:t>
            </a:r>
            <a:r>
              <a:rPr lang="en-US" sz="1050" dirty="0" smtClean="0"/>
              <a:t>:</a:t>
            </a:r>
            <a:r>
              <a:rPr lang="en-US" altLang="zh-TW" sz="1050" dirty="0" smtClean="0">
                <a:solidFill>
                  <a:schemeClr val="tx1">
                    <a:lumMod val="95000"/>
                    <a:lumOff val="5000"/>
                  </a:schemeClr>
                </a:solidFill>
                <a:ea typeface="Microsoft JhengHei" pitchFamily="34" charset="-120"/>
                <a:cs typeface="Arial" charset="0"/>
              </a:rPr>
              <a:t>-</a:t>
            </a:r>
            <a:r>
              <a:rPr lang="en-US" altLang="zh-TW" sz="1050" dirty="0">
                <a:solidFill>
                  <a:schemeClr val="tx1">
                    <a:lumMod val="95000"/>
                    <a:lumOff val="5000"/>
                  </a:schemeClr>
                </a:solidFill>
                <a:ea typeface="Microsoft JhengHei" pitchFamily="34" charset="-120"/>
                <a:cs typeface="Arial" charset="0"/>
              </a:rPr>
              <a:t>55℃-150</a:t>
            </a:r>
            <a:r>
              <a:rPr lang="en-US" altLang="zh-TW" sz="1050" dirty="0" smtClean="0">
                <a:solidFill>
                  <a:schemeClr val="tx1">
                    <a:lumMod val="95000"/>
                    <a:lumOff val="5000"/>
                  </a:schemeClr>
                </a:solidFill>
                <a:ea typeface="Microsoft JhengHei" pitchFamily="34" charset="-120"/>
                <a:cs typeface="Arial" charset="0"/>
              </a:rPr>
              <a:t>℃</a:t>
            </a:r>
          </a:p>
          <a:p>
            <a:pPr eaLnBrk="0" hangingPunct="0"/>
            <a:r>
              <a:rPr lang="en-US" altLang="zh-TW" sz="1050" dirty="0">
                <a:solidFill>
                  <a:schemeClr val="tx1">
                    <a:lumMod val="95000"/>
                    <a:lumOff val="5000"/>
                  </a:schemeClr>
                </a:solidFill>
                <a:ea typeface="Microsoft JhengHei" pitchFamily="34" charset="-120"/>
                <a:cs typeface="Arial" charset="0"/>
              </a:rPr>
              <a:t>Temp variation: 3~25℃/</a:t>
            </a:r>
            <a:r>
              <a:rPr lang="en-US" altLang="zh-TW" sz="1050" dirty="0" smtClean="0">
                <a:solidFill>
                  <a:schemeClr val="tx1">
                    <a:lumMod val="95000"/>
                    <a:lumOff val="5000"/>
                  </a:schemeClr>
                </a:solidFill>
                <a:ea typeface="Microsoft JhengHei" pitchFamily="34" charset="-120"/>
                <a:cs typeface="Arial" charset="0"/>
              </a:rPr>
              <a:t>min</a:t>
            </a:r>
            <a:endParaRPr lang="en-US" altLang="zh-TW" sz="1050" dirty="0">
              <a:solidFill>
                <a:schemeClr val="tx1">
                  <a:lumMod val="95000"/>
                  <a:lumOff val="5000"/>
                </a:schemeClr>
              </a:solidFill>
              <a:ea typeface="Microsoft JhengHei" pitchFamily="34" charset="-120"/>
              <a:cs typeface="Arial" charset="0"/>
            </a:endParaRPr>
          </a:p>
        </p:txBody>
      </p:sp>
      <p:sp>
        <p:nvSpPr>
          <p:cNvPr id="51" name="Rectangle 14"/>
          <p:cNvSpPr>
            <a:spLocks noChangeArrowheads="1"/>
          </p:cNvSpPr>
          <p:nvPr/>
        </p:nvSpPr>
        <p:spPr bwMode="auto">
          <a:xfrm>
            <a:off x="7232588" y="3987707"/>
            <a:ext cx="1648185" cy="415498"/>
          </a:xfrm>
          <a:prstGeom prst="rect">
            <a:avLst/>
          </a:prstGeom>
          <a:noFill/>
          <a:ln w="9525">
            <a:noFill/>
            <a:miter lim="800000"/>
            <a:headEnd/>
            <a:tailEnd/>
          </a:ln>
        </p:spPr>
        <p:txBody>
          <a:bodyPr wrap="square">
            <a:spAutoFit/>
          </a:bodyPr>
          <a:lstStyle/>
          <a:p>
            <a:pPr eaLnBrk="0" hangingPunct="0"/>
            <a:r>
              <a:rPr lang="en-US" altLang="en-US" sz="1050" dirty="0" smtClean="0">
                <a:solidFill>
                  <a:schemeClr val="tx1">
                    <a:lumMod val="95000"/>
                    <a:lumOff val="5000"/>
                  </a:schemeClr>
                </a:solidFill>
                <a:ea typeface="Microsoft JhengHei" pitchFamily="34" charset="-120"/>
                <a:cs typeface="Arial" charset="0"/>
              </a:rPr>
              <a:t>Temp &amp; Humid Chamber</a:t>
            </a:r>
            <a:endParaRPr lang="en-US" altLang="en-US" sz="1050" dirty="0">
              <a:solidFill>
                <a:schemeClr val="tx1">
                  <a:lumMod val="95000"/>
                  <a:lumOff val="5000"/>
                </a:schemeClr>
              </a:solidFill>
              <a:ea typeface="Microsoft JhengHei" pitchFamily="34" charset="-120"/>
              <a:cs typeface="Arial" charset="0"/>
            </a:endParaRPr>
          </a:p>
          <a:p>
            <a:pPr eaLnBrk="0" hangingPunct="0"/>
            <a:r>
              <a:rPr lang="en-US" sz="1050" dirty="0"/>
              <a:t>Temp. Range </a:t>
            </a:r>
            <a:r>
              <a:rPr lang="en-US" sz="1050" dirty="0" smtClean="0"/>
              <a:t>:</a:t>
            </a:r>
            <a:r>
              <a:rPr lang="en-US" altLang="zh-TW" sz="1050" dirty="0">
                <a:solidFill>
                  <a:schemeClr val="tx1">
                    <a:lumMod val="95000"/>
                    <a:lumOff val="5000"/>
                  </a:schemeClr>
                </a:solidFill>
                <a:ea typeface="Microsoft JhengHei" pitchFamily="34" charset="-120"/>
                <a:cs typeface="Arial" charset="0"/>
              </a:rPr>
              <a:t>-70℃-150</a:t>
            </a:r>
            <a:r>
              <a:rPr lang="en-US" altLang="zh-TW" sz="1050" dirty="0" smtClean="0">
                <a:solidFill>
                  <a:schemeClr val="tx1">
                    <a:lumMod val="95000"/>
                    <a:lumOff val="5000"/>
                  </a:schemeClr>
                </a:solidFill>
                <a:ea typeface="Microsoft JhengHei" pitchFamily="34" charset="-120"/>
                <a:cs typeface="Arial" charset="0"/>
              </a:rPr>
              <a:t>℃</a:t>
            </a:r>
            <a:endParaRPr lang="en-US" altLang="zh-TW" sz="1050" dirty="0">
              <a:solidFill>
                <a:schemeClr val="tx1">
                  <a:lumMod val="95000"/>
                  <a:lumOff val="5000"/>
                </a:schemeClr>
              </a:solidFill>
              <a:ea typeface="Microsoft JhengHei" pitchFamily="34" charset="-120"/>
              <a:cs typeface="Arial" charset="0"/>
            </a:endParaRPr>
          </a:p>
        </p:txBody>
      </p:sp>
      <p:sp>
        <p:nvSpPr>
          <p:cNvPr id="52" name="Rectangle 14"/>
          <p:cNvSpPr>
            <a:spLocks noChangeArrowheads="1"/>
          </p:cNvSpPr>
          <p:nvPr/>
        </p:nvSpPr>
        <p:spPr bwMode="auto">
          <a:xfrm>
            <a:off x="4121384" y="3982910"/>
            <a:ext cx="1739304" cy="415498"/>
          </a:xfrm>
          <a:prstGeom prst="rect">
            <a:avLst/>
          </a:prstGeom>
          <a:noFill/>
          <a:ln w="9525">
            <a:noFill/>
            <a:miter lim="800000"/>
            <a:headEnd/>
            <a:tailEnd/>
          </a:ln>
        </p:spPr>
        <p:txBody>
          <a:bodyPr wrap="square">
            <a:spAutoFit/>
          </a:bodyPr>
          <a:lstStyle/>
          <a:p>
            <a:pPr eaLnBrk="0" hangingPunct="0"/>
            <a:r>
              <a:rPr lang="en-US" altLang="en-US" sz="1050" dirty="0" smtClean="0">
                <a:solidFill>
                  <a:schemeClr val="tx1">
                    <a:lumMod val="95000"/>
                    <a:lumOff val="5000"/>
                  </a:schemeClr>
                </a:solidFill>
                <a:ea typeface="Microsoft JhengHei" pitchFamily="34" charset="-120"/>
                <a:cs typeface="Arial" charset="0"/>
              </a:rPr>
              <a:t>Temp &amp; Humid Chamber</a:t>
            </a:r>
            <a:endParaRPr lang="en-US" altLang="en-US" sz="1050" dirty="0">
              <a:solidFill>
                <a:schemeClr val="tx1">
                  <a:lumMod val="95000"/>
                  <a:lumOff val="5000"/>
                </a:schemeClr>
              </a:solidFill>
              <a:ea typeface="Microsoft JhengHei" pitchFamily="34" charset="-120"/>
              <a:cs typeface="Arial" charset="0"/>
            </a:endParaRPr>
          </a:p>
          <a:p>
            <a:pPr eaLnBrk="0" hangingPunct="0"/>
            <a:r>
              <a:rPr lang="en-US" sz="1050" dirty="0"/>
              <a:t>Temp. Range </a:t>
            </a:r>
            <a:r>
              <a:rPr lang="en-US" sz="1050" dirty="0" smtClean="0"/>
              <a:t>:</a:t>
            </a:r>
            <a:r>
              <a:rPr lang="en-US" altLang="zh-TW" sz="1050" dirty="0" smtClean="0">
                <a:solidFill>
                  <a:schemeClr val="tx1">
                    <a:lumMod val="95000"/>
                    <a:lumOff val="5000"/>
                  </a:schemeClr>
                </a:solidFill>
                <a:ea typeface="Microsoft JhengHei" pitchFamily="34" charset="-120"/>
                <a:cs typeface="Arial" charset="0"/>
              </a:rPr>
              <a:t>-40℃</a:t>
            </a:r>
            <a:r>
              <a:rPr lang="en-US" altLang="zh-TW" sz="1050" dirty="0">
                <a:solidFill>
                  <a:schemeClr val="tx1">
                    <a:lumMod val="95000"/>
                    <a:lumOff val="5000"/>
                  </a:schemeClr>
                </a:solidFill>
                <a:ea typeface="Microsoft JhengHei" pitchFamily="34" charset="-120"/>
                <a:cs typeface="Arial" charset="0"/>
              </a:rPr>
              <a:t>-</a:t>
            </a:r>
            <a:r>
              <a:rPr lang="en-US" altLang="zh-TW" sz="1050" dirty="0" smtClean="0">
                <a:solidFill>
                  <a:schemeClr val="tx1">
                    <a:lumMod val="95000"/>
                    <a:lumOff val="5000"/>
                  </a:schemeClr>
                </a:solidFill>
                <a:ea typeface="Microsoft JhengHei" pitchFamily="34" charset="-120"/>
                <a:cs typeface="Arial" charset="0"/>
              </a:rPr>
              <a:t>120℃</a:t>
            </a:r>
            <a:endParaRPr lang="en-US" altLang="zh-TW" sz="1050" dirty="0">
              <a:solidFill>
                <a:schemeClr val="tx1">
                  <a:lumMod val="95000"/>
                  <a:lumOff val="5000"/>
                </a:schemeClr>
              </a:solidFill>
              <a:ea typeface="Microsoft JhengHei" pitchFamily="34" charset="-120"/>
              <a:cs typeface="Arial" charset="0"/>
            </a:endParaRPr>
          </a:p>
        </p:txBody>
      </p:sp>
      <p:sp>
        <p:nvSpPr>
          <p:cNvPr id="58" name="Rectangle 57"/>
          <p:cNvSpPr/>
          <p:nvPr/>
        </p:nvSpPr>
        <p:spPr>
          <a:xfrm>
            <a:off x="7218733" y="5161048"/>
            <a:ext cx="1689746" cy="577081"/>
          </a:xfrm>
          <a:prstGeom prst="rect">
            <a:avLst/>
          </a:prstGeom>
        </p:spPr>
        <p:txBody>
          <a:bodyPr wrap="square">
            <a:spAutoFit/>
          </a:bodyPr>
          <a:lstStyle/>
          <a:p>
            <a:pPr eaLnBrk="0" hangingPunct="0"/>
            <a:r>
              <a:rPr lang="en-US" altLang="en-US" sz="1050" dirty="0" smtClean="0">
                <a:solidFill>
                  <a:schemeClr val="tx1">
                    <a:lumMod val="95000"/>
                    <a:lumOff val="5000"/>
                  </a:schemeClr>
                </a:solidFill>
                <a:ea typeface="Microsoft JhengHei" pitchFamily="34" charset="-120"/>
                <a:cs typeface="Arial" charset="0"/>
              </a:rPr>
              <a:t>Temp &amp; Humid Chamber</a:t>
            </a:r>
          </a:p>
          <a:p>
            <a:pPr eaLnBrk="0" hangingPunct="0"/>
            <a:r>
              <a:rPr lang="en-US" altLang="zh-TW" sz="1050" dirty="0" smtClean="0">
                <a:solidFill>
                  <a:schemeClr val="tx1">
                    <a:lumMod val="95000"/>
                    <a:lumOff val="5000"/>
                  </a:schemeClr>
                </a:solidFill>
                <a:ea typeface="Microsoft JhengHei" pitchFamily="34" charset="-120"/>
                <a:cs typeface="Arial" charset="0"/>
              </a:rPr>
              <a:t>Temp.</a:t>
            </a:r>
            <a:r>
              <a:rPr lang="en-US" sz="1050" dirty="0"/>
              <a:t> Range </a:t>
            </a:r>
            <a:r>
              <a:rPr lang="en-US" altLang="zh-TW" sz="1050" dirty="0" smtClean="0">
                <a:solidFill>
                  <a:schemeClr val="tx1">
                    <a:lumMod val="95000"/>
                    <a:lumOff val="5000"/>
                  </a:schemeClr>
                </a:solidFill>
                <a:ea typeface="Microsoft JhengHei" pitchFamily="34" charset="-120"/>
                <a:cs typeface="Arial" charset="0"/>
              </a:rPr>
              <a:t>: </a:t>
            </a:r>
            <a:r>
              <a:rPr lang="en-US" altLang="zh-TW" sz="1050" dirty="0">
                <a:solidFill>
                  <a:schemeClr val="tx1">
                    <a:lumMod val="95000"/>
                    <a:lumOff val="5000"/>
                  </a:schemeClr>
                </a:solidFill>
                <a:ea typeface="Microsoft JhengHei" pitchFamily="34" charset="-120"/>
                <a:cs typeface="Arial" charset="0"/>
              </a:rPr>
              <a:t>-60℃-150℃</a:t>
            </a:r>
          </a:p>
          <a:p>
            <a:pPr eaLnBrk="0" hangingPunct="0"/>
            <a:r>
              <a:rPr lang="en-US" altLang="zh-TW" sz="1050" dirty="0" smtClean="0">
                <a:solidFill>
                  <a:schemeClr val="tx1">
                    <a:lumMod val="95000"/>
                    <a:lumOff val="5000"/>
                  </a:schemeClr>
                </a:solidFill>
                <a:ea typeface="Microsoft JhengHei" pitchFamily="34" charset="-120"/>
                <a:cs typeface="Arial" charset="0"/>
              </a:rPr>
              <a:t>Humid: </a:t>
            </a:r>
            <a:r>
              <a:rPr lang="en-US" altLang="zh-TW" sz="1050" dirty="0">
                <a:solidFill>
                  <a:schemeClr val="tx1">
                    <a:lumMod val="95000"/>
                    <a:lumOff val="5000"/>
                  </a:schemeClr>
                </a:solidFill>
                <a:ea typeface="Microsoft JhengHei" pitchFamily="34" charset="-120"/>
                <a:cs typeface="Arial" charset="0"/>
              </a:rPr>
              <a:t>0%</a:t>
            </a:r>
            <a:r>
              <a:rPr lang="zh-TW" altLang="en-US" sz="1050" dirty="0" smtClean="0">
                <a:solidFill>
                  <a:schemeClr val="tx1">
                    <a:lumMod val="95000"/>
                    <a:lumOff val="5000"/>
                  </a:schemeClr>
                </a:solidFill>
                <a:ea typeface="Microsoft JhengHei" pitchFamily="34" charset="-120"/>
                <a:cs typeface="Arial" charset="0"/>
              </a:rPr>
              <a:t>，</a:t>
            </a:r>
            <a:r>
              <a:rPr lang="en-US" altLang="zh-TW" sz="1050" dirty="0">
                <a:solidFill>
                  <a:schemeClr val="tx1">
                    <a:lumMod val="95000"/>
                    <a:lumOff val="5000"/>
                  </a:schemeClr>
                </a:solidFill>
                <a:ea typeface="Microsoft JhengHei" pitchFamily="34" charset="-120"/>
                <a:cs typeface="Arial" charset="0"/>
              </a:rPr>
              <a:t>5</a:t>
            </a:r>
            <a:r>
              <a:rPr lang="en-US" altLang="zh-TW" sz="1050" dirty="0" smtClean="0">
                <a:solidFill>
                  <a:schemeClr val="tx1">
                    <a:lumMod val="95000"/>
                    <a:lumOff val="5000"/>
                  </a:schemeClr>
                </a:solidFill>
                <a:ea typeface="Microsoft JhengHei" pitchFamily="34" charset="-120"/>
                <a:cs typeface="Arial" charset="0"/>
              </a:rPr>
              <a:t>%-</a:t>
            </a:r>
            <a:r>
              <a:rPr lang="en-US" altLang="zh-TW" sz="1050" dirty="0">
                <a:solidFill>
                  <a:schemeClr val="tx1">
                    <a:lumMod val="95000"/>
                    <a:lumOff val="5000"/>
                  </a:schemeClr>
                </a:solidFill>
                <a:ea typeface="Microsoft JhengHei" pitchFamily="34" charset="-120"/>
                <a:cs typeface="Arial" charset="0"/>
              </a:rPr>
              <a:t>98</a:t>
            </a:r>
            <a:r>
              <a:rPr lang="en-US" altLang="zh-TW" sz="1050" dirty="0" smtClean="0">
                <a:solidFill>
                  <a:schemeClr val="tx1">
                    <a:lumMod val="95000"/>
                    <a:lumOff val="5000"/>
                  </a:schemeClr>
                </a:solidFill>
                <a:ea typeface="Microsoft JhengHei" pitchFamily="34" charset="-120"/>
                <a:cs typeface="Arial" charset="0"/>
              </a:rPr>
              <a:t>%</a:t>
            </a:r>
            <a:endParaRPr lang="en-US" altLang="zh-TW" sz="1050" dirty="0">
              <a:solidFill>
                <a:schemeClr val="tx1">
                  <a:lumMod val="95000"/>
                  <a:lumOff val="5000"/>
                </a:schemeClr>
              </a:solidFill>
              <a:ea typeface="Microsoft JhengHei" pitchFamily="34" charset="-120"/>
              <a:cs typeface="Arial" charset="0"/>
            </a:endParaRPr>
          </a:p>
        </p:txBody>
      </p:sp>
      <p:sp>
        <p:nvSpPr>
          <p:cNvPr id="59" name="Rectangle 58"/>
          <p:cNvSpPr/>
          <p:nvPr/>
        </p:nvSpPr>
        <p:spPr>
          <a:xfrm>
            <a:off x="4515777" y="5935249"/>
            <a:ext cx="1111138" cy="369332"/>
          </a:xfrm>
          <a:prstGeom prst="rect">
            <a:avLst/>
          </a:prstGeom>
        </p:spPr>
        <p:txBody>
          <a:bodyPr wrap="none">
            <a:spAutoFit/>
          </a:bodyPr>
          <a:lstStyle/>
          <a:p>
            <a:pPr algn="ctr" defTabSz="914399" fontAlgn="auto">
              <a:spcBef>
                <a:spcPts val="0"/>
              </a:spcBef>
              <a:spcAft>
                <a:spcPts val="0"/>
              </a:spcAft>
              <a:defRPr/>
            </a:pPr>
            <a:r>
              <a:rPr lang="en-US" altLang="zh-CN" dirty="0">
                <a:ea typeface="Microsoft JhengHei" pitchFamily="34" charset="-120"/>
                <a:cs typeface="Arial" charset="0"/>
              </a:rPr>
              <a:t>Dye &amp; Pry</a:t>
            </a:r>
            <a:endParaRPr lang="zh-TW" altLang="en-US" dirty="0">
              <a:ea typeface="Microsoft JhengHei" pitchFamily="34" charset="-120"/>
              <a:cs typeface="Arial" charset="0"/>
            </a:endParaRPr>
          </a:p>
        </p:txBody>
      </p:sp>
      <p:sp>
        <p:nvSpPr>
          <p:cNvPr id="63" name="Text Box 4"/>
          <p:cNvSpPr txBox="1">
            <a:spLocks noChangeArrowheads="1"/>
          </p:cNvSpPr>
          <p:nvPr/>
        </p:nvSpPr>
        <p:spPr bwMode="auto">
          <a:xfrm>
            <a:off x="5922090" y="2742890"/>
            <a:ext cx="1800200" cy="430887"/>
          </a:xfrm>
          <a:prstGeom prst="rect">
            <a:avLst/>
          </a:prstGeom>
          <a:noFill/>
          <a:ln w="9525" algn="ctr">
            <a:noFill/>
            <a:miter lim="800000"/>
            <a:headEnd/>
            <a:tailEnd/>
          </a:ln>
        </p:spPr>
        <p:txBody>
          <a:bodyPr wrap="square" anchor="ctr">
            <a:spAutoFit/>
          </a:bodyPr>
          <a:lstStyle/>
          <a:p>
            <a:pPr algn="ctr" eaLnBrk="0" hangingPunct="0"/>
            <a:r>
              <a:rPr lang="en-US" altLang="zh-TW" sz="1050" dirty="0">
                <a:solidFill>
                  <a:schemeClr val="tx1">
                    <a:lumMod val="95000"/>
                    <a:lumOff val="5000"/>
                  </a:schemeClr>
                </a:solidFill>
                <a:ea typeface="Microsoft JhengHei" pitchFamily="34" charset="-120"/>
                <a:cs typeface="Arial" charset="0"/>
              </a:rPr>
              <a:t>Drop test Machine</a:t>
            </a:r>
          </a:p>
          <a:p>
            <a:pPr algn="ctr" eaLnBrk="0" hangingPunct="0"/>
            <a:r>
              <a:rPr lang="en-US" altLang="zh-CN" sz="1050" dirty="0">
                <a:solidFill>
                  <a:schemeClr val="tx1">
                    <a:lumMod val="95000"/>
                    <a:lumOff val="5000"/>
                  </a:schemeClr>
                </a:solidFill>
                <a:ea typeface="Microsoft JhengHei" pitchFamily="34" charset="-120"/>
                <a:cs typeface="Arial" charset="0"/>
              </a:rPr>
              <a:t>Range: 0 ~ 1500mm</a:t>
            </a:r>
            <a:endParaRPr lang="en-US" altLang="zh-TW" sz="1050" dirty="0">
              <a:solidFill>
                <a:schemeClr val="tx1">
                  <a:lumMod val="95000"/>
                  <a:lumOff val="5000"/>
                </a:schemeClr>
              </a:solidFill>
              <a:ea typeface="Microsoft JhengHei" pitchFamily="34" charset="-120"/>
              <a:cs typeface="Arial" charset="0"/>
              <a:sym typeface="Symbol" pitchFamily="18" charset="2"/>
            </a:endParaRPr>
          </a:p>
        </p:txBody>
      </p:sp>
      <p:pic>
        <p:nvPicPr>
          <p:cNvPr id="64" name="Picture 63"/>
          <p:cNvPicPr>
            <a:picLocks noChangeAspect="1"/>
          </p:cNvPicPr>
          <p:nvPr/>
        </p:nvPicPr>
        <p:blipFill>
          <a:blip r:embed="rId8" cstate="print"/>
          <a:stretch>
            <a:fillRect/>
          </a:stretch>
        </p:blipFill>
        <p:spPr>
          <a:xfrm>
            <a:off x="5860202" y="3206737"/>
            <a:ext cx="1104602" cy="8131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5" name="Rectangle 64"/>
          <p:cNvSpPr/>
          <p:nvPr/>
        </p:nvSpPr>
        <p:spPr>
          <a:xfrm>
            <a:off x="5720462" y="4046201"/>
            <a:ext cx="1368152" cy="253916"/>
          </a:xfrm>
          <a:prstGeom prst="rect">
            <a:avLst/>
          </a:prstGeom>
        </p:spPr>
        <p:txBody>
          <a:bodyPr wrap="square">
            <a:spAutoFit/>
          </a:bodyPr>
          <a:lstStyle/>
          <a:p>
            <a:pPr algn="ctr" defTabSz="914399" fontAlgn="auto">
              <a:spcBef>
                <a:spcPts val="0"/>
              </a:spcBef>
              <a:spcAft>
                <a:spcPts val="0"/>
              </a:spcAft>
              <a:defRPr/>
            </a:pPr>
            <a:r>
              <a:rPr lang="en-US" altLang="zh-TW" sz="1050" dirty="0" smtClean="0">
                <a:ea typeface="Microsoft JhengHei" pitchFamily="34" charset="-120"/>
                <a:cs typeface="Arial" charset="0"/>
              </a:rPr>
              <a:t>Solder ability Test</a:t>
            </a:r>
            <a:endParaRPr lang="zh-TW" altLang="en-US" sz="1050" dirty="0">
              <a:ea typeface="Microsoft JhengHei" pitchFamily="34" charset="-120"/>
              <a:cs typeface="Arial" charset="0"/>
            </a:endParaRPr>
          </a:p>
        </p:txBody>
      </p:sp>
      <p:sp>
        <p:nvSpPr>
          <p:cNvPr id="66" name="Rectangle 65"/>
          <p:cNvSpPr/>
          <p:nvPr/>
        </p:nvSpPr>
        <p:spPr>
          <a:xfrm>
            <a:off x="5619968" y="5172704"/>
            <a:ext cx="1499202" cy="577081"/>
          </a:xfrm>
          <a:prstGeom prst="rect">
            <a:avLst/>
          </a:prstGeom>
        </p:spPr>
        <p:txBody>
          <a:bodyPr wrap="square">
            <a:spAutoFit/>
          </a:bodyPr>
          <a:lstStyle/>
          <a:p>
            <a:pPr algn="ctr"/>
            <a:r>
              <a:rPr lang="en-US" altLang="zh-CN" sz="1050" dirty="0">
                <a:solidFill>
                  <a:schemeClr val="tx1">
                    <a:lumMod val="95000"/>
                    <a:lumOff val="5000"/>
                  </a:schemeClr>
                </a:solidFill>
                <a:ea typeface="Microsoft JhengHei" pitchFamily="34" charset="-120"/>
              </a:rPr>
              <a:t>Cross Sectioning Machine</a:t>
            </a:r>
          </a:p>
          <a:p>
            <a:pPr algn="ctr"/>
            <a:r>
              <a:rPr lang="en-US" altLang="zh-CN" sz="1050" dirty="0">
                <a:solidFill>
                  <a:schemeClr val="tx1">
                    <a:lumMod val="95000"/>
                    <a:lumOff val="5000"/>
                  </a:schemeClr>
                </a:solidFill>
                <a:ea typeface="Microsoft JhengHei" pitchFamily="34" charset="-120"/>
              </a:rPr>
              <a:t>Model: </a:t>
            </a:r>
            <a:r>
              <a:rPr lang="en-US" altLang="zh-CN" sz="1050" dirty="0" err="1" smtClean="0">
                <a:solidFill>
                  <a:schemeClr val="tx1">
                    <a:lumMod val="95000"/>
                    <a:lumOff val="5000"/>
                  </a:schemeClr>
                </a:solidFill>
                <a:ea typeface="Microsoft JhengHei" pitchFamily="34" charset="-120"/>
              </a:rPr>
              <a:t>Struers</a:t>
            </a:r>
            <a:endParaRPr lang="en-US" altLang="zh-CN" sz="1050" dirty="0">
              <a:solidFill>
                <a:schemeClr val="tx1">
                  <a:lumMod val="95000"/>
                  <a:lumOff val="5000"/>
                </a:schemeClr>
              </a:solidFill>
              <a:ea typeface="Microsoft JhengHei" pitchFamily="34" charset="-120"/>
            </a:endParaRPr>
          </a:p>
        </p:txBody>
      </p:sp>
      <p:sp>
        <p:nvSpPr>
          <p:cNvPr id="68" name="Text Box 4"/>
          <p:cNvSpPr txBox="1">
            <a:spLocks noChangeArrowheads="1"/>
          </p:cNvSpPr>
          <p:nvPr/>
        </p:nvSpPr>
        <p:spPr bwMode="auto">
          <a:xfrm>
            <a:off x="5639812" y="650798"/>
            <a:ext cx="1440160" cy="400110"/>
          </a:xfrm>
          <a:prstGeom prst="rect">
            <a:avLst/>
          </a:prstGeom>
          <a:noFill/>
          <a:ln w="9525" algn="ctr">
            <a:noFill/>
            <a:miter lim="800000"/>
            <a:headEnd/>
            <a:tailEnd/>
          </a:ln>
        </p:spPr>
        <p:txBody>
          <a:bodyPr wrap="square">
            <a:spAutoFit/>
          </a:bodyPr>
          <a:lstStyle/>
          <a:p>
            <a:pPr algn="ctr">
              <a:spcBef>
                <a:spcPct val="20000"/>
              </a:spcBef>
            </a:pPr>
            <a:r>
              <a:rPr lang="en-US" altLang="zh-TW" sz="2000" b="1" u="sng" dirty="0"/>
              <a:t>MDVT</a:t>
            </a:r>
          </a:p>
        </p:txBody>
      </p:sp>
      <p:sp>
        <p:nvSpPr>
          <p:cNvPr id="82" name="Text Box 8"/>
          <p:cNvSpPr txBox="1">
            <a:spLocks noChangeArrowheads="1"/>
          </p:cNvSpPr>
          <p:nvPr/>
        </p:nvSpPr>
        <p:spPr bwMode="auto">
          <a:xfrm>
            <a:off x="4811720" y="2781128"/>
            <a:ext cx="1656184" cy="274971"/>
          </a:xfrm>
          <a:prstGeom prst="rect">
            <a:avLst/>
          </a:prstGeom>
          <a:noFill/>
          <a:ln w="9525">
            <a:noFill/>
            <a:miter lim="800000"/>
            <a:headEnd/>
            <a:tailEnd/>
          </a:ln>
          <a:effectLst/>
        </p:spPr>
        <p:txBody>
          <a:bodyPr wrap="square" lIns="104671" tIns="52336" rIns="104671" bIns="52336">
            <a:spAutoFit/>
          </a:bodyPr>
          <a:lstStyle/>
          <a:p>
            <a:pPr algn="ctr" fontAlgn="ctr">
              <a:defRPr/>
            </a:pPr>
            <a:r>
              <a:rPr lang="en-US" altLang="zh-CN" sz="1050" dirty="0">
                <a:ea typeface="Microsoft JhengHei" pitchFamily="34" charset="-120"/>
              </a:rPr>
              <a:t>Burn in Chamber</a:t>
            </a:r>
            <a:endParaRPr lang="en-US" altLang="zh-TW" sz="1050" i="1" dirty="0">
              <a:effectLst>
                <a:outerShdw blurRad="38100" dist="38100" dir="2700000" algn="tl">
                  <a:srgbClr val="C0C0C0"/>
                </a:outerShdw>
              </a:effectLst>
              <a:ea typeface="Microsoft JhengHei" pitchFamily="34" charset="-120"/>
            </a:endParaRPr>
          </a:p>
        </p:txBody>
      </p:sp>
      <p:pic>
        <p:nvPicPr>
          <p:cNvPr id="83" name="Picture 2"/>
          <p:cNvPicPr>
            <a:picLocks noChangeAspect="1" noChangeArrowheads="1"/>
          </p:cNvPicPr>
          <p:nvPr/>
        </p:nvPicPr>
        <p:blipFill rotWithShape="1">
          <a:blip r:embed="rId9" cstate="print"/>
          <a:srcRect l="2174" t="3802" b="4776"/>
          <a:stretch/>
        </p:blipFill>
        <p:spPr bwMode="auto">
          <a:xfrm>
            <a:off x="2180191" y="1123282"/>
            <a:ext cx="1683189" cy="11273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p:cNvPicPr>
            <a:picLocks noChangeAspect="1"/>
          </p:cNvPicPr>
          <p:nvPr/>
        </p:nvPicPr>
        <p:blipFill>
          <a:blip r:embed="rId10" cstate="print"/>
          <a:stretch>
            <a:fillRect/>
          </a:stretch>
        </p:blipFill>
        <p:spPr>
          <a:xfrm>
            <a:off x="5580483" y="5721259"/>
            <a:ext cx="2340531" cy="724142"/>
          </a:xfrm>
          <a:prstGeom prst="rect">
            <a:avLst/>
          </a:prstGeom>
        </p:spPr>
      </p:pic>
      <p:pic>
        <p:nvPicPr>
          <p:cNvPr id="4" name="Picture 3"/>
          <p:cNvPicPr>
            <a:picLocks noChangeAspect="1"/>
          </p:cNvPicPr>
          <p:nvPr/>
        </p:nvPicPr>
        <p:blipFill>
          <a:blip r:embed="rId11" cstate="print"/>
          <a:stretch>
            <a:fillRect/>
          </a:stretch>
        </p:blipFill>
        <p:spPr>
          <a:xfrm>
            <a:off x="10901232" y="1050908"/>
            <a:ext cx="888951" cy="2122869"/>
          </a:xfrm>
          <a:prstGeom prst="rect">
            <a:avLst/>
          </a:prstGeom>
        </p:spPr>
      </p:pic>
      <p:pic>
        <p:nvPicPr>
          <p:cNvPr id="5" name="Picture 4"/>
          <p:cNvPicPr>
            <a:picLocks noChangeAspect="1"/>
          </p:cNvPicPr>
          <p:nvPr/>
        </p:nvPicPr>
        <p:blipFill>
          <a:blip r:embed="rId12" cstate="print"/>
          <a:stretch>
            <a:fillRect/>
          </a:stretch>
        </p:blipFill>
        <p:spPr>
          <a:xfrm>
            <a:off x="322030" y="3866291"/>
            <a:ext cx="3574634" cy="1963341"/>
          </a:xfrm>
          <a:prstGeom prst="rect">
            <a:avLst/>
          </a:prstGeom>
        </p:spPr>
      </p:pic>
      <p:pic>
        <p:nvPicPr>
          <p:cNvPr id="2" name="Picture 1"/>
          <p:cNvPicPr>
            <a:picLocks noChangeAspect="1"/>
          </p:cNvPicPr>
          <p:nvPr/>
        </p:nvPicPr>
        <p:blipFill>
          <a:blip r:embed="rId13" cstate="print"/>
          <a:stretch>
            <a:fillRect/>
          </a:stretch>
        </p:blipFill>
        <p:spPr>
          <a:xfrm>
            <a:off x="7090442" y="4377349"/>
            <a:ext cx="1668826" cy="789826"/>
          </a:xfrm>
          <a:prstGeom prst="rect">
            <a:avLst/>
          </a:prstGeom>
        </p:spPr>
      </p:pic>
      <p:pic>
        <p:nvPicPr>
          <p:cNvPr id="6" name="Picture 5"/>
          <p:cNvPicPr>
            <a:picLocks noChangeAspect="1"/>
          </p:cNvPicPr>
          <p:nvPr/>
        </p:nvPicPr>
        <p:blipFill>
          <a:blip r:embed="rId14" cstate="print"/>
          <a:stretch>
            <a:fillRect/>
          </a:stretch>
        </p:blipFill>
        <p:spPr>
          <a:xfrm>
            <a:off x="6330220" y="1983764"/>
            <a:ext cx="2197917" cy="732639"/>
          </a:xfrm>
          <a:prstGeom prst="rect">
            <a:avLst/>
          </a:prstGeom>
        </p:spPr>
      </p:pic>
      <p:pic>
        <p:nvPicPr>
          <p:cNvPr id="7" name="Picture 6"/>
          <p:cNvPicPr>
            <a:picLocks noChangeAspect="1"/>
          </p:cNvPicPr>
          <p:nvPr/>
        </p:nvPicPr>
        <p:blipFill>
          <a:blip r:embed="rId15" cstate="print"/>
          <a:stretch>
            <a:fillRect/>
          </a:stretch>
        </p:blipFill>
        <p:spPr>
          <a:xfrm>
            <a:off x="5012744" y="1044608"/>
            <a:ext cx="1939339" cy="861928"/>
          </a:xfrm>
          <a:prstGeom prst="rect">
            <a:avLst/>
          </a:prstGeom>
        </p:spPr>
      </p:pic>
      <p:pic>
        <p:nvPicPr>
          <p:cNvPr id="8" name="Picture 7"/>
          <p:cNvPicPr>
            <a:picLocks noChangeAspect="1"/>
          </p:cNvPicPr>
          <p:nvPr/>
        </p:nvPicPr>
        <p:blipFill>
          <a:blip r:embed="rId16" cstate="print"/>
          <a:stretch>
            <a:fillRect/>
          </a:stretch>
        </p:blipFill>
        <p:spPr>
          <a:xfrm>
            <a:off x="4202615" y="1973478"/>
            <a:ext cx="1747748" cy="730223"/>
          </a:xfrm>
          <a:prstGeom prst="rect">
            <a:avLst/>
          </a:prstGeom>
        </p:spPr>
      </p:pic>
    </p:spTree>
    <p:extLst>
      <p:ext uri="{BB962C8B-B14F-4D97-AF65-F5344CB8AC3E}">
        <p14:creationId xmlns:p14="http://schemas.microsoft.com/office/powerpoint/2010/main" val="31000032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691829D0-4AED-4CAF-8CC5-D0680C860606}" type="slidenum">
              <a:rPr kumimoji="0" lang="zh-TW" altLang="en-US" sz="1200" b="0" i="0" u="none" strike="noStrike" kern="1200" cap="none" spc="0" normalizeH="0" baseline="0" noProof="0" smtClean="0">
                <a:ln>
                  <a:noFill/>
                </a:ln>
                <a:effectLst/>
                <a:uLnTx/>
                <a:uFillTx/>
                <a:latin typeface="Calibri" panose="020F0502020204030204" pitchFamily="34" charset="0"/>
                <a:ea typeface="新細明體" panose="02020500000000000000" charset="-120"/>
                <a:cs typeface="+mn-cs"/>
              </a:rPr>
              <a:pPr marL="0" marR="0" lvl="0" indent="0" algn="r" defTabSz="914400" rtl="0" eaLnBrk="1" fontAlgn="base" latinLnBrk="0" hangingPunct="1">
                <a:lnSpc>
                  <a:spcPct val="100000"/>
                </a:lnSpc>
                <a:spcBef>
                  <a:spcPct val="0"/>
                </a:spcBef>
                <a:spcAft>
                  <a:spcPct val="0"/>
                </a:spcAft>
                <a:buClrTx/>
                <a:buSzTx/>
                <a:buFontTx/>
                <a:buNone/>
                <a:defRPr/>
              </a:pPr>
              <a:t>26</a:t>
            </a:fld>
            <a:endParaRPr kumimoji="0" lang="zh-TW" altLang="en-US" sz="1200" b="0" i="0" u="none" strike="noStrike" kern="1200" cap="none" spc="0" normalizeH="0" baseline="0" noProof="0">
              <a:ln>
                <a:noFill/>
              </a:ln>
              <a:effectLst/>
              <a:uLnTx/>
              <a:uFillTx/>
              <a:latin typeface="Calibri" panose="020F0502020204030204" pitchFamily="34" charset="0"/>
              <a:ea typeface="新細明體" panose="02020500000000000000" charset="-120"/>
              <a:cs typeface="+mn-cs"/>
            </a:endParaRPr>
          </a:p>
        </p:txBody>
      </p:sp>
      <p:graphicFrame>
        <p:nvGraphicFramePr>
          <p:cNvPr id="4" name="資料庫圖表 14"/>
          <p:cNvGraphicFramePr/>
          <p:nvPr/>
        </p:nvGraphicFramePr>
        <p:xfrm>
          <a:off x="-336715" y="3707083"/>
          <a:ext cx="12865429" cy="247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圖片 4" descr="一張含有 文字 的圖片&#10;&#10;自動產生的描述"/>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08483" y="1322671"/>
            <a:ext cx="1721477" cy="2160000"/>
          </a:xfrm>
          <a:prstGeom prst="rect">
            <a:avLst/>
          </a:prstGeom>
        </p:spPr>
      </p:pic>
      <p:pic>
        <p:nvPicPr>
          <p:cNvPr id="6" name="圖片 6" descr="一張含有 文字 的圖片&#10;&#10;自動產生的描述"/>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456874" y="1331138"/>
            <a:ext cx="1728725" cy="2160000"/>
          </a:xfrm>
          <a:prstGeom prst="rect">
            <a:avLst/>
          </a:prstGeom>
        </p:spPr>
      </p:pic>
      <p:pic>
        <p:nvPicPr>
          <p:cNvPr id="7" name="圖片 8" descr="一張含有 文字 的圖片&#10;&#10;自動產生的描述"/>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312513" y="1331138"/>
            <a:ext cx="1721476" cy="2160000"/>
          </a:xfrm>
          <a:prstGeom prst="rect">
            <a:avLst/>
          </a:prstGeom>
        </p:spPr>
      </p:pic>
      <p:pic>
        <p:nvPicPr>
          <p:cNvPr id="8" name="圖片 10" descr="一張含有 文字 的圖片&#10;&#10;自動產生的描述"/>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160903" y="1331138"/>
            <a:ext cx="1722211" cy="2160000"/>
          </a:xfrm>
          <a:prstGeom prst="rect">
            <a:avLst/>
          </a:prstGeom>
        </p:spPr>
      </p:pic>
      <p:pic>
        <p:nvPicPr>
          <p:cNvPr id="9" name="圖片 20" descr="一張含有 文字 的圖片&#10;&#10;自動產生的描述"/>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010028" y="1331138"/>
            <a:ext cx="1721476" cy="2160000"/>
          </a:xfrm>
          <a:prstGeom prst="rect">
            <a:avLst/>
          </a:prstGeom>
        </p:spPr>
      </p:pic>
      <p:pic>
        <p:nvPicPr>
          <p:cNvPr id="10" name="圖片 25" descr="一張含有 文字 的圖片&#10;&#10;自動產生的描述"/>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858416" y="1331138"/>
            <a:ext cx="1725101" cy="2160000"/>
          </a:xfrm>
          <a:prstGeom prst="rect">
            <a:avLst/>
          </a:prstGeom>
        </p:spPr>
      </p:pic>
      <p:sp>
        <p:nvSpPr>
          <p:cNvPr id="11" name="標題 22">
            <a:extLst>
              <a:ext uri="{FF2B5EF4-FFF2-40B4-BE49-F238E27FC236}">
                <a16:creationId xmlns:a16="http://schemas.microsoft.com/office/drawing/2014/main" id="{58F8512F-4D37-4631-A9CC-6A374EF25A9E}"/>
              </a:ext>
            </a:extLst>
          </p:cNvPr>
          <p:cNvSpPr txBox="1">
            <a:spLocks noChangeArrowheads="1"/>
          </p:cNvSpPr>
          <p:nvPr/>
        </p:nvSpPr>
        <p:spPr bwMode="auto">
          <a:xfrm>
            <a:off x="129658" y="5703"/>
            <a:ext cx="10385133" cy="63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CN"/>
            </a:defPPr>
            <a:lvl1pPr defTabSz="912813">
              <a:lnSpc>
                <a:spcPct val="90000"/>
              </a:lnSpc>
              <a:spcBef>
                <a:spcPct val="0"/>
              </a:spcBef>
              <a:buFontTx/>
              <a:buNone/>
              <a:defRPr sz="3000" b="1">
                <a:solidFill>
                  <a:prstClr val="white"/>
                </a:solidFill>
                <a:latin typeface="Tahoma" pitchFamily="34" charset="0"/>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r>
              <a:rPr lang="en-US" altLang="zh-TW" dirty="0">
                <a:latin typeface="Calibri Light (Headings)"/>
              </a:rPr>
              <a:t>Fii Vietnam Compliance &amp; Certification</a:t>
            </a:r>
          </a:p>
        </p:txBody>
      </p:sp>
    </p:spTree>
    <p:extLst>
      <p:ext uri="{BB962C8B-B14F-4D97-AF65-F5344CB8AC3E}">
        <p14:creationId xmlns:p14="http://schemas.microsoft.com/office/powerpoint/2010/main" val="12799821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標題 1">
            <a:extLst>
              <a:ext uri="{FF2B5EF4-FFF2-40B4-BE49-F238E27FC236}">
                <a16:creationId xmlns:a16="http://schemas.microsoft.com/office/drawing/2014/main" id="{4A78B15C-C54A-DD43-971E-0EF863BFE941}"/>
              </a:ext>
            </a:extLst>
          </p:cNvPr>
          <p:cNvSpPr txBox="1">
            <a:spLocks/>
          </p:cNvSpPr>
          <p:nvPr/>
        </p:nvSpPr>
        <p:spPr>
          <a:xfrm>
            <a:off x="247650" y="3014663"/>
            <a:ext cx="9586913" cy="625475"/>
          </a:xfrm>
          <a:prstGeom prst="rect">
            <a:avLst/>
          </a:prstGeom>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5pPr>
            <a:lvl6pPr marL="4572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6pPr>
            <a:lvl7pPr marL="9144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7pPr>
            <a:lvl8pPr marL="13716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8pPr>
            <a:lvl9pPr marL="18288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altLang="zh-TW" sz="4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Tahoma" panose="020B0604030504040204" pitchFamily="34" charset="0"/>
              </a:rPr>
              <a:t>AGENDA</a:t>
            </a:r>
            <a:endParaRPr kumimoji="0" lang="zh-TW" altLang="en-US" sz="4400" b="0" i="0" u="none" strike="noStrike" kern="1200" cap="none" spc="0" normalizeH="0" baseline="0" noProof="0" dirty="0">
              <a:ln>
                <a:noFill/>
              </a:ln>
              <a:solidFill>
                <a:prstClr val="white"/>
              </a:solidFill>
              <a:effectLst/>
              <a:uLnTx/>
              <a:uFillTx/>
              <a:latin typeface="Roboto" panose="02000000000000000000" pitchFamily="2" charset="0"/>
              <a:ea typeface="Arial Unicode MS" pitchFamily="34" charset="-120"/>
              <a:cs typeface="Tahoma" panose="020B0604030504040204" pitchFamily="34" charset="0"/>
            </a:endParaRPr>
          </a:p>
        </p:txBody>
      </p:sp>
      <p:sp>
        <p:nvSpPr>
          <p:cNvPr id="76" name="TextBox 8">
            <a:extLst>
              <a:ext uri="{FF2B5EF4-FFF2-40B4-BE49-F238E27FC236}">
                <a16:creationId xmlns:a16="http://schemas.microsoft.com/office/drawing/2014/main" id="{57792E7F-F531-08A0-6EF1-0CE4EAF22A7C}"/>
              </a:ext>
            </a:extLst>
          </p:cNvPr>
          <p:cNvSpPr txBox="1"/>
          <p:nvPr/>
        </p:nvSpPr>
        <p:spPr bwMode="auto">
          <a:xfrm>
            <a:off x="3686380" y="1871916"/>
            <a:ext cx="7040614" cy="461665"/>
          </a:xfrm>
          <a:prstGeom prst="rect">
            <a:avLst/>
          </a:prstGeom>
          <a:noFill/>
        </p:spPr>
        <p:txBody>
          <a:bodyPr wrap="square" lIns="108000" rIns="108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Foxconn Vietnam </a:t>
            </a: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Introduction</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ea typeface="Arial Unicode MS" pitchFamily="34" charset="-120"/>
              <a:cs typeface="Tahoma" panose="020B0604030504040204" pitchFamily="34" charset="0"/>
            </a:endParaRPr>
          </a:p>
        </p:txBody>
      </p:sp>
      <p:sp>
        <p:nvSpPr>
          <p:cNvPr id="77" name="TextBox 8">
            <a:extLst>
              <a:ext uri="{FF2B5EF4-FFF2-40B4-BE49-F238E27FC236}">
                <a16:creationId xmlns:a16="http://schemas.microsoft.com/office/drawing/2014/main" id="{CE79B11F-DD03-32A6-3BF6-063F9D3DC1BE}"/>
              </a:ext>
            </a:extLst>
          </p:cNvPr>
          <p:cNvSpPr txBox="1">
            <a:spLocks noChangeArrowheads="1"/>
          </p:cNvSpPr>
          <p:nvPr/>
        </p:nvSpPr>
        <p:spPr bwMode="auto">
          <a:xfrm>
            <a:off x="3686380" y="653434"/>
            <a:ext cx="74026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About Foxconn Industrial </a:t>
            </a: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Internet</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cs typeface="Tahoma" panose="020B0604030504040204" pitchFamily="34" charset="0"/>
            </a:endParaRPr>
          </a:p>
        </p:txBody>
      </p:sp>
      <p:sp>
        <p:nvSpPr>
          <p:cNvPr id="79"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696605" y="2980768"/>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Quality Control</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ea typeface="Arial Unicode MS" panose="020B0604020202020204" pitchFamily="34" charset="-120"/>
              <a:cs typeface="Tahoma" panose="020B0604030504040204" pitchFamily="34" charset="0"/>
            </a:endParaRPr>
          </a:p>
        </p:txBody>
      </p:sp>
      <p:pic>
        <p:nvPicPr>
          <p:cNvPr id="80" name="Graphic 9" descr="Badge 1 with solid fill">
            <a:extLst>
              <a:ext uri="{FF2B5EF4-FFF2-40B4-BE49-F238E27FC236}">
                <a16:creationId xmlns:a16="http://schemas.microsoft.com/office/drawing/2014/main" id="{9A3FBBCC-F572-C0BB-8587-4ACEDBB3CBC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2695548" y="482127"/>
            <a:ext cx="914400" cy="914400"/>
          </a:xfrm>
          <a:prstGeom prst="rect">
            <a:avLst/>
          </a:prstGeom>
        </p:spPr>
      </p:pic>
      <p:pic>
        <p:nvPicPr>
          <p:cNvPr id="81" name="Graphic 10" descr="Badge with solid fill">
            <a:extLst>
              <a:ext uri="{FF2B5EF4-FFF2-40B4-BE49-F238E27FC236}">
                <a16:creationId xmlns:a16="http://schemas.microsoft.com/office/drawing/2014/main" id="{5D5EF2CC-8795-04C3-6239-EE98ECF8CEF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2695548" y="1667100"/>
            <a:ext cx="914400" cy="914400"/>
          </a:xfrm>
          <a:prstGeom prst="rect">
            <a:avLst/>
          </a:prstGeom>
        </p:spPr>
      </p:pic>
      <p:pic>
        <p:nvPicPr>
          <p:cNvPr id="82" name="Graphic 11" descr="Badge 3 with solid fill">
            <a:extLst>
              <a:ext uri="{FF2B5EF4-FFF2-40B4-BE49-F238E27FC236}">
                <a16:creationId xmlns:a16="http://schemas.microsoft.com/office/drawing/2014/main" id="{89F56F34-93FC-CF9B-4334-EBA2FB4E265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2695548" y="2789775"/>
            <a:ext cx="914400" cy="914400"/>
          </a:xfrm>
          <a:prstGeom prst="rect">
            <a:avLst/>
          </a:prstGeom>
        </p:spPr>
      </p:pic>
      <p:pic>
        <p:nvPicPr>
          <p:cNvPr id="83" name="Graphic 12" descr="Badge 4 with solid fill">
            <a:extLst>
              <a:ext uri="{FF2B5EF4-FFF2-40B4-BE49-F238E27FC236}">
                <a16:creationId xmlns:a16="http://schemas.microsoft.com/office/drawing/2014/main" id="{CB73B717-91D4-63E9-0228-9A8E08CBF31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2695548" y="3954363"/>
            <a:ext cx="914400" cy="914400"/>
          </a:xfrm>
          <a:prstGeom prst="rect">
            <a:avLst/>
          </a:prstGeom>
        </p:spPr>
      </p:pic>
      <p:pic>
        <p:nvPicPr>
          <p:cNvPr id="84" name="Graphic 4" descr="Badge 5 with solid fill">
            <a:extLst>
              <a:ext uri="{FF2B5EF4-FFF2-40B4-BE49-F238E27FC236}">
                <a16:creationId xmlns:a16="http://schemas.microsoft.com/office/drawing/2014/main" id="{9FE24030-A14B-252A-2DC0-8DBD1A0F300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a:off x="2695548" y="5190900"/>
            <a:ext cx="914400" cy="914400"/>
          </a:xfrm>
          <a:prstGeom prst="rect">
            <a:avLst/>
          </a:prstGeom>
        </p:spPr>
      </p:pic>
      <p:sp>
        <p:nvSpPr>
          <p:cNvPr id="86"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726586" y="4179981"/>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smtClean="0">
                <a:ln>
                  <a:noFill/>
                </a:ln>
                <a:solidFill>
                  <a:srgbClr val="FF0000"/>
                </a:solidFill>
                <a:effectLst/>
                <a:uLnTx/>
                <a:uFillTx/>
                <a:latin typeface="Roboto" panose="02000000000000000000" pitchFamily="2" charset="0"/>
                <a:ea typeface="Roboto" panose="02000000000000000000" pitchFamily="2" charset="0"/>
                <a:cs typeface="Tahoma" panose="020B0604030504040204" pitchFamily="34" charset="0"/>
              </a:rPr>
              <a:t>Supply Chain</a:t>
            </a:r>
            <a:r>
              <a:rPr kumimoji="1" lang="en-US" altLang="ko-KR" sz="2400" b="1" i="0" u="none" strike="noStrike" kern="1200" cap="none" spc="0" normalizeH="0" noProof="0" dirty="0" smtClean="0">
                <a:ln>
                  <a:noFill/>
                </a:ln>
                <a:solidFill>
                  <a:srgbClr val="FF0000"/>
                </a:solidFill>
                <a:effectLst/>
                <a:uLnTx/>
                <a:uFillTx/>
                <a:latin typeface="Roboto" panose="02000000000000000000" pitchFamily="2" charset="0"/>
                <a:ea typeface="Roboto" panose="02000000000000000000" pitchFamily="2" charset="0"/>
                <a:cs typeface="Tahoma" panose="020B0604030504040204" pitchFamily="34" charset="0"/>
              </a:rPr>
              <a:t> and Logistic Overview</a:t>
            </a:r>
            <a:endParaRPr kumimoji="1" lang="ko-KR" altLang="en-US" sz="2400" b="1" i="1" u="none" strike="noStrike" kern="1200" cap="none" spc="0" normalizeH="0" baseline="0" noProof="0" dirty="0">
              <a:ln>
                <a:noFill/>
              </a:ln>
              <a:solidFill>
                <a:srgbClr val="FF0000"/>
              </a:solidFill>
              <a:effectLst/>
              <a:uLnTx/>
              <a:uFillTx/>
              <a:latin typeface="Roboto" panose="02000000000000000000" pitchFamily="2" charset="0"/>
              <a:ea typeface="Arial Unicode MS" panose="020B0604020202020204" pitchFamily="34" charset="-120"/>
              <a:cs typeface="Tahoma" panose="020B0604030504040204" pitchFamily="34" charset="0"/>
            </a:endParaRPr>
          </a:p>
        </p:txBody>
      </p:sp>
      <p:sp>
        <p:nvSpPr>
          <p:cNvPr id="87"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696607" y="5394185"/>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err="1"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Foxconn</a:t>
            </a: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 Vietnam CSR</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ea typeface="Arial Unicode MS" panose="020B0604020202020204" pitchFamily="34" charset="-120"/>
              <a:cs typeface="Tahoma" panose="020B0604030504040204" pitchFamily="34" charset="0"/>
            </a:endParaRPr>
          </a:p>
        </p:txBody>
      </p:sp>
    </p:spTree>
    <p:extLst>
      <p:ext uri="{BB962C8B-B14F-4D97-AF65-F5344CB8AC3E}">
        <p14:creationId xmlns:p14="http://schemas.microsoft.com/office/powerpoint/2010/main" val="23686690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Rectangle 123"/>
          <p:cNvSpPr/>
          <p:nvPr/>
        </p:nvSpPr>
        <p:spPr>
          <a:xfrm>
            <a:off x="5457369" y="5461000"/>
            <a:ext cx="6313714" cy="1190625"/>
          </a:xfrm>
          <a:prstGeom prst="rect">
            <a:avLst/>
          </a:prstGeom>
          <a:solidFill>
            <a:schemeClr val="accent1">
              <a:alpha val="0"/>
            </a:schemeClr>
          </a:solidFill>
          <a:ln w="28575">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p:cNvSpPr/>
          <p:nvPr/>
        </p:nvSpPr>
        <p:spPr>
          <a:xfrm>
            <a:off x="3425372" y="3294742"/>
            <a:ext cx="1741714" cy="1611087"/>
          </a:xfrm>
          <a:prstGeom prst="rect">
            <a:avLst/>
          </a:prstGeom>
          <a:solidFill>
            <a:schemeClr val="accent1">
              <a:alpha val="0"/>
            </a:schemeClr>
          </a:solid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p:cNvSpPr/>
          <p:nvPr/>
        </p:nvSpPr>
        <p:spPr>
          <a:xfrm>
            <a:off x="10305142" y="3062514"/>
            <a:ext cx="1712687" cy="2235200"/>
          </a:xfrm>
          <a:prstGeom prst="rect">
            <a:avLst/>
          </a:prstGeom>
          <a:solidFill>
            <a:schemeClr val="accent1">
              <a:alpha val="0"/>
            </a:schemeClr>
          </a:solid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p:cNvSpPr/>
          <p:nvPr/>
        </p:nvSpPr>
        <p:spPr>
          <a:xfrm>
            <a:off x="362857" y="711201"/>
            <a:ext cx="1582057" cy="3483428"/>
          </a:xfrm>
          <a:prstGeom prst="rect">
            <a:avLst/>
          </a:prstGeom>
          <a:solidFill>
            <a:schemeClr val="accent1">
              <a:alpha val="0"/>
            </a:schemeClr>
          </a:solid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p:cNvSpPr/>
          <p:nvPr/>
        </p:nvSpPr>
        <p:spPr>
          <a:xfrm>
            <a:off x="362857" y="4513944"/>
            <a:ext cx="1582057" cy="1915886"/>
          </a:xfrm>
          <a:prstGeom prst="rect">
            <a:avLst/>
          </a:prstGeom>
          <a:solidFill>
            <a:schemeClr val="accent1">
              <a:alpha val="0"/>
            </a:schemeClr>
          </a:solid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0" name="Table 109"/>
          <p:cNvGraphicFramePr>
            <a:graphicFrameLocks noGrp="1"/>
          </p:cNvGraphicFramePr>
          <p:nvPr/>
        </p:nvGraphicFramePr>
        <p:xfrm>
          <a:off x="5499090" y="5490029"/>
          <a:ext cx="6226628" cy="1127760"/>
        </p:xfrm>
        <a:graphic>
          <a:graphicData uri="http://schemas.openxmlformats.org/drawingml/2006/table">
            <a:tbl>
              <a:tblPr firstRow="1" bandRow="1">
                <a:tableStyleId>{5940675A-B579-460E-94D1-54222C63F5DA}</a:tableStyleId>
              </a:tblPr>
              <a:tblGrid>
                <a:gridCol w="856352">
                  <a:extLst>
                    <a:ext uri="{9D8B030D-6E8A-4147-A177-3AD203B41FA5}">
                      <a16:colId xmlns:a16="http://schemas.microsoft.com/office/drawing/2014/main" val="20000"/>
                    </a:ext>
                  </a:extLst>
                </a:gridCol>
                <a:gridCol w="1088571">
                  <a:extLst>
                    <a:ext uri="{9D8B030D-6E8A-4147-A177-3AD203B41FA5}">
                      <a16:colId xmlns:a16="http://schemas.microsoft.com/office/drawing/2014/main" val="20001"/>
                    </a:ext>
                  </a:extLst>
                </a:gridCol>
                <a:gridCol w="1175657">
                  <a:extLst>
                    <a:ext uri="{9D8B030D-6E8A-4147-A177-3AD203B41FA5}">
                      <a16:colId xmlns:a16="http://schemas.microsoft.com/office/drawing/2014/main" val="20002"/>
                    </a:ext>
                  </a:extLst>
                </a:gridCol>
                <a:gridCol w="1204686">
                  <a:extLst>
                    <a:ext uri="{9D8B030D-6E8A-4147-A177-3AD203B41FA5}">
                      <a16:colId xmlns:a16="http://schemas.microsoft.com/office/drawing/2014/main" val="20003"/>
                    </a:ext>
                  </a:extLst>
                </a:gridCol>
                <a:gridCol w="1001486">
                  <a:extLst>
                    <a:ext uri="{9D8B030D-6E8A-4147-A177-3AD203B41FA5}">
                      <a16:colId xmlns:a16="http://schemas.microsoft.com/office/drawing/2014/main" val="20004"/>
                    </a:ext>
                  </a:extLst>
                </a:gridCol>
                <a:gridCol w="899876">
                  <a:extLst>
                    <a:ext uri="{9D8B030D-6E8A-4147-A177-3AD203B41FA5}">
                      <a16:colId xmlns:a16="http://schemas.microsoft.com/office/drawing/2014/main" val="20005"/>
                    </a:ext>
                  </a:extLst>
                </a:gridCol>
              </a:tblGrid>
              <a:tr h="302381">
                <a:tc>
                  <a:txBody>
                    <a:bodyPr/>
                    <a:lstStyle/>
                    <a:p>
                      <a:pPr algn="ctr"/>
                      <a:r>
                        <a:rPr lang="en-US" sz="1600" dirty="0" smtClean="0">
                          <a:solidFill>
                            <a:schemeClr val="bg1"/>
                          </a:solidFill>
                        </a:rPr>
                        <a:t>Remark</a:t>
                      </a:r>
                      <a:endParaRPr lang="en-US"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600" dirty="0" smtClean="0">
                          <a:solidFill>
                            <a:schemeClr val="bg1"/>
                          </a:solidFill>
                        </a:rPr>
                        <a:t>Type</a:t>
                      </a:r>
                      <a:endParaRPr lang="en-US"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600" dirty="0" smtClean="0">
                          <a:solidFill>
                            <a:schemeClr val="bg1"/>
                          </a:solidFill>
                        </a:rPr>
                        <a:t>Frequency</a:t>
                      </a:r>
                      <a:endParaRPr lang="en-US"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600" dirty="0" smtClean="0">
                          <a:solidFill>
                            <a:schemeClr val="bg1"/>
                          </a:solidFill>
                        </a:rPr>
                        <a:t>By Sea</a:t>
                      </a:r>
                      <a:endParaRPr lang="en-US"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600" dirty="0" smtClean="0">
                          <a:solidFill>
                            <a:schemeClr val="bg1"/>
                          </a:solidFill>
                        </a:rPr>
                        <a:t>By Truck</a:t>
                      </a:r>
                      <a:endParaRPr lang="en-US"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600" dirty="0" smtClean="0">
                          <a:solidFill>
                            <a:schemeClr val="bg1"/>
                          </a:solidFill>
                        </a:rPr>
                        <a:t>By</a:t>
                      </a:r>
                      <a:r>
                        <a:rPr lang="en-US" sz="1600" baseline="0" dirty="0" smtClean="0">
                          <a:solidFill>
                            <a:schemeClr val="bg1"/>
                          </a:solidFill>
                        </a:rPr>
                        <a:t> Air</a:t>
                      </a:r>
                      <a:endParaRPr lang="en-US"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0"/>
                  </a:ext>
                </a:extLst>
              </a:tr>
              <a:tr h="302381">
                <a:tc>
                  <a:txBody>
                    <a:bodyPr/>
                    <a:lstStyle/>
                    <a:p>
                      <a:pPr algn="ctr"/>
                      <a:endParaRPr lang="en-US"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600" dirty="0" smtClean="0">
                          <a:solidFill>
                            <a:schemeClr val="bg1"/>
                          </a:solidFill>
                        </a:rPr>
                        <a:t>Inbound</a:t>
                      </a:r>
                      <a:endParaRPr lang="en-US"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600" dirty="0" smtClean="0">
                          <a:solidFill>
                            <a:schemeClr val="bg1"/>
                          </a:solidFill>
                        </a:rPr>
                        <a:t>Daily</a:t>
                      </a:r>
                      <a:endParaRPr lang="en-US"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600" dirty="0" smtClean="0">
                          <a:solidFill>
                            <a:schemeClr val="bg1"/>
                          </a:solidFill>
                        </a:rPr>
                        <a:t>7days</a:t>
                      </a:r>
                      <a:endParaRPr lang="en-US"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600" dirty="0" smtClean="0">
                          <a:solidFill>
                            <a:schemeClr val="bg1"/>
                          </a:solidFill>
                        </a:rPr>
                        <a:t>2days</a:t>
                      </a:r>
                      <a:endParaRPr lang="en-US"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600" dirty="0" smtClean="0">
                          <a:solidFill>
                            <a:schemeClr val="bg1"/>
                          </a:solidFill>
                        </a:rPr>
                        <a:t>2days</a:t>
                      </a:r>
                      <a:endParaRPr lang="en-US"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1"/>
                  </a:ext>
                </a:extLst>
              </a:tr>
              <a:tr h="302381">
                <a:tc>
                  <a:txBody>
                    <a:bodyPr/>
                    <a:lstStyle/>
                    <a:p>
                      <a:pPr algn="ctr"/>
                      <a:endParaRPr lang="en-US" sz="160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600" dirty="0" smtClean="0">
                          <a:solidFill>
                            <a:schemeClr val="bg1"/>
                          </a:solidFill>
                        </a:rPr>
                        <a:t>Outbound</a:t>
                      </a:r>
                      <a:endParaRPr lang="en-US" sz="16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600" dirty="0" smtClean="0">
                          <a:solidFill>
                            <a:schemeClr val="bg1"/>
                          </a:solidFill>
                        </a:rPr>
                        <a:t>Daily</a:t>
                      </a:r>
                      <a:endParaRPr lang="en-US" sz="16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l"/>
                      <a:r>
                        <a:rPr lang="en-US" sz="1200" dirty="0" smtClean="0">
                          <a:solidFill>
                            <a:schemeClr val="bg1"/>
                          </a:solidFill>
                        </a:rPr>
                        <a:t>US: 21~24days</a:t>
                      </a:r>
                    </a:p>
                    <a:p>
                      <a:pPr algn="l"/>
                      <a:r>
                        <a:rPr lang="en-US" sz="1200" dirty="0" smtClean="0">
                          <a:solidFill>
                            <a:schemeClr val="bg1"/>
                          </a:solidFill>
                        </a:rPr>
                        <a:t>EU: 29~31days</a:t>
                      </a:r>
                      <a:endParaRPr lang="en-US" sz="12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400" dirty="0" smtClean="0">
                          <a:solidFill>
                            <a:schemeClr val="bg1"/>
                          </a:solidFill>
                        </a:rPr>
                        <a:t>N/A</a:t>
                      </a:r>
                      <a:endParaRPr lang="en-US" sz="14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en-US" sz="1200" dirty="0" smtClean="0">
                          <a:solidFill>
                            <a:schemeClr val="bg1"/>
                          </a:solidFill>
                        </a:rPr>
                        <a:t>US/EU:</a:t>
                      </a:r>
                    </a:p>
                    <a:p>
                      <a:pPr algn="ctr"/>
                      <a:r>
                        <a:rPr lang="en-US" sz="1200" dirty="0" smtClean="0">
                          <a:solidFill>
                            <a:schemeClr val="bg1"/>
                          </a:solidFill>
                        </a:rPr>
                        <a:t>3~5days</a:t>
                      </a:r>
                      <a:endParaRPr lang="en-US" sz="12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2" name="Text Box 3">
            <a:extLst>
              <a:ext uri="{FF2B5EF4-FFF2-40B4-BE49-F238E27FC236}">
                <a16:creationId xmlns:a16="http://schemas.microsoft.com/office/drawing/2014/main" id="{5FB40B6F-A5DF-D9ED-09D7-3C44C962A3E7}"/>
              </a:ext>
            </a:extLst>
          </p:cNvPr>
          <p:cNvSpPr txBox="1">
            <a:spLocks noChangeArrowheads="1"/>
          </p:cNvSpPr>
          <p:nvPr/>
        </p:nvSpPr>
        <p:spPr bwMode="auto">
          <a:xfrm>
            <a:off x="158750" y="20802"/>
            <a:ext cx="10351934" cy="579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00" rIns="91433" bIns="45700" anchor="ctr"/>
          <a:lstStyle>
            <a:defPPr>
              <a:defRPr lang="zh-TW"/>
            </a:defPPr>
            <a:lvl1pPr defTabSz="912813">
              <a:lnSpc>
                <a:spcPct val="90000"/>
              </a:lnSpc>
              <a:spcBef>
                <a:spcPct val="0"/>
              </a:spcBef>
              <a:buFontTx/>
              <a:buNone/>
              <a:defRPr sz="3000" b="1">
                <a:solidFill>
                  <a:prstClr val="white"/>
                </a:solidFill>
                <a:latin typeface="Tahoma" pitchFamily="34" charset="0"/>
                <a:ea typeface="Tahoma" pitchFamily="34" charset="0"/>
                <a:cs typeface="Tahoma" pitchFamily="34" charset="0"/>
              </a:defRPr>
            </a:lvl1pPr>
            <a:lvl2pPr marL="742950" indent="-285750" defTabSz="912813">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defTabSz="912813">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r>
              <a:rPr lang="en-US" altLang="zh-CN" dirty="0" smtClean="0">
                <a:latin typeface="Calibri Light (Headings)"/>
              </a:rPr>
              <a:t>SCM - Inbound </a:t>
            </a:r>
            <a:r>
              <a:rPr lang="en-US" altLang="zh-CN" dirty="0">
                <a:latin typeface="Calibri Light (Headings)"/>
              </a:rPr>
              <a:t>&amp; Outbound Logistics Strength</a:t>
            </a:r>
            <a:endParaRPr lang="en-US" altLang="zh-TW" dirty="0">
              <a:latin typeface="Calibri Light (Headings)"/>
            </a:endParaRPr>
          </a:p>
        </p:txBody>
      </p:sp>
      <p:pic>
        <p:nvPicPr>
          <p:cNvPr id="6" name="圖片 5">
            <a:extLst>
              <a:ext uri="{FF2B5EF4-FFF2-40B4-BE49-F238E27FC236}">
                <a16:creationId xmlns:a16="http://schemas.microsoft.com/office/drawing/2014/main" id="{3617AD16-FFBC-2E53-6CE7-800721722663}"/>
              </a:ext>
            </a:extLst>
          </p:cNvPr>
          <p:cNvPicPr>
            <a:picLocks/>
          </p:cNvPicPr>
          <p:nvPr/>
        </p:nvPicPr>
        <p:blipFill>
          <a:blip r:embed="rId3" cstate="email">
            <a:extLst>
              <a:ext uri="{28A0092B-C50C-407E-A947-70E740481C1C}">
                <a14:useLocalDpi xmlns:a14="http://schemas.microsoft.com/office/drawing/2010/main"/>
              </a:ext>
            </a:extLst>
          </a:blip>
          <a:stretch>
            <a:fillRect/>
          </a:stretch>
        </p:blipFill>
        <p:spPr>
          <a:xfrm>
            <a:off x="613170" y="5256683"/>
            <a:ext cx="1037384" cy="538831"/>
          </a:xfrm>
          <a:prstGeom prst="rect">
            <a:avLst/>
          </a:prstGeom>
        </p:spPr>
      </p:pic>
      <p:sp>
        <p:nvSpPr>
          <p:cNvPr id="8" name="文字方塊 7">
            <a:extLst>
              <a:ext uri="{FF2B5EF4-FFF2-40B4-BE49-F238E27FC236}">
                <a16:creationId xmlns:a16="http://schemas.microsoft.com/office/drawing/2014/main" id="{EDFB6C65-291D-4849-599C-9C5510F60CC3}"/>
              </a:ext>
            </a:extLst>
          </p:cNvPr>
          <p:cNvSpPr txBox="1"/>
          <p:nvPr/>
        </p:nvSpPr>
        <p:spPr>
          <a:xfrm>
            <a:off x="294537" y="6005378"/>
            <a:ext cx="185097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4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Package &amp; housing</a:t>
            </a:r>
            <a:endParaRPr kumimoji="0" lang="zh-TW" altLang="en-US" sz="1400" b="0" i="0" u="none" strike="noStrike" kern="1200" cap="none" spc="0" normalizeH="0" baseline="0" noProof="0" dirty="0">
              <a:ln>
                <a:noFill/>
              </a:ln>
              <a:solidFill>
                <a:prstClr val="white"/>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pic>
        <p:nvPicPr>
          <p:cNvPr id="11" name="圖片 10">
            <a:extLst>
              <a:ext uri="{FF2B5EF4-FFF2-40B4-BE49-F238E27FC236}">
                <a16:creationId xmlns:a16="http://schemas.microsoft.com/office/drawing/2014/main" id="{C5D1BAD2-36B1-203C-C6EC-899BD56B2053}"/>
              </a:ext>
            </a:extLst>
          </p:cNvPr>
          <p:cNvPicPr>
            <a:picLocks/>
          </p:cNvPicPr>
          <p:nvPr/>
        </p:nvPicPr>
        <p:blipFill>
          <a:blip r:embed="rId3" cstate="email">
            <a:extLst>
              <a:ext uri="{28A0092B-C50C-407E-A947-70E740481C1C}">
                <a14:useLocalDpi xmlns:a14="http://schemas.microsoft.com/office/drawing/2010/main"/>
              </a:ext>
            </a:extLst>
          </a:blip>
          <a:stretch>
            <a:fillRect/>
          </a:stretch>
        </p:blipFill>
        <p:spPr>
          <a:xfrm>
            <a:off x="733091" y="2394600"/>
            <a:ext cx="1037384" cy="538831"/>
          </a:xfrm>
          <a:prstGeom prst="rect">
            <a:avLst/>
          </a:prstGeom>
        </p:spPr>
      </p:pic>
      <p:sp>
        <p:nvSpPr>
          <p:cNvPr id="12" name="文字方塊 11">
            <a:extLst>
              <a:ext uri="{FF2B5EF4-FFF2-40B4-BE49-F238E27FC236}">
                <a16:creationId xmlns:a16="http://schemas.microsoft.com/office/drawing/2014/main" id="{76F34408-2200-F2EF-CC1E-3950178E63CE}"/>
              </a:ext>
            </a:extLst>
          </p:cNvPr>
          <p:cNvSpPr txBox="1"/>
          <p:nvPr/>
        </p:nvSpPr>
        <p:spPr>
          <a:xfrm>
            <a:off x="236482" y="3068818"/>
            <a:ext cx="1829498"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Shield, connector, heatsink, PSU, cable</a:t>
            </a:r>
            <a:endParaRPr kumimoji="0" lang="zh-TW" altLang="en-US" sz="1400" b="0" i="0" u="none" strike="noStrike" kern="1200" cap="none" spc="0" normalizeH="0" baseline="0" noProof="0" dirty="0">
              <a:ln>
                <a:noFill/>
              </a:ln>
              <a:solidFill>
                <a:prstClr val="white"/>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pic>
        <p:nvPicPr>
          <p:cNvPr id="13" name="圖片 12">
            <a:extLst>
              <a:ext uri="{FF2B5EF4-FFF2-40B4-BE49-F238E27FC236}">
                <a16:creationId xmlns:a16="http://schemas.microsoft.com/office/drawing/2014/main" id="{D936059C-3EE8-A3C2-1D38-C5FA7F01F354}"/>
              </a:ext>
            </a:extLst>
          </p:cNvPr>
          <p:cNvPicPr>
            <a:picLocks/>
          </p:cNvPicPr>
          <p:nvPr/>
        </p:nvPicPr>
        <p:blipFill>
          <a:blip r:embed="rId3" cstate="email">
            <a:extLst>
              <a:ext uri="{28A0092B-C50C-407E-A947-70E740481C1C}">
                <a14:useLocalDpi xmlns:a14="http://schemas.microsoft.com/office/drawing/2010/main"/>
              </a:ext>
            </a:extLst>
          </a:blip>
          <a:stretch>
            <a:fillRect/>
          </a:stretch>
        </p:blipFill>
        <p:spPr>
          <a:xfrm>
            <a:off x="688121" y="1124262"/>
            <a:ext cx="1037384" cy="538831"/>
          </a:xfrm>
          <a:prstGeom prst="rect">
            <a:avLst/>
          </a:prstGeom>
        </p:spPr>
      </p:pic>
      <p:sp>
        <p:nvSpPr>
          <p:cNvPr id="14" name="文字方塊 13">
            <a:extLst>
              <a:ext uri="{FF2B5EF4-FFF2-40B4-BE49-F238E27FC236}">
                <a16:creationId xmlns:a16="http://schemas.microsoft.com/office/drawing/2014/main" id="{94187961-5265-D8AF-8808-609C70DDBF40}"/>
              </a:ext>
            </a:extLst>
          </p:cNvPr>
          <p:cNvSpPr txBox="1"/>
          <p:nvPr/>
        </p:nvSpPr>
        <p:spPr>
          <a:xfrm>
            <a:off x="269319" y="1812996"/>
            <a:ext cx="168852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E&amp;E</a:t>
            </a:r>
            <a:endParaRPr kumimoji="0" lang="zh-TW" altLang="en-US" sz="1400" b="0" i="0" u="none" strike="noStrike" kern="1200" cap="none" spc="0" normalizeH="0" baseline="0" noProof="0" dirty="0">
              <a:ln>
                <a:noFill/>
              </a:ln>
              <a:solidFill>
                <a:prstClr val="white"/>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pic>
        <p:nvPicPr>
          <p:cNvPr id="16" name="圖片 15">
            <a:extLst>
              <a:ext uri="{FF2B5EF4-FFF2-40B4-BE49-F238E27FC236}">
                <a16:creationId xmlns:a16="http://schemas.microsoft.com/office/drawing/2014/main" id="{2D762B2E-C349-5178-8762-C852AE8272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75851" y="1316327"/>
            <a:ext cx="966856" cy="556631"/>
          </a:xfrm>
          <a:prstGeom prst="rect">
            <a:avLst/>
          </a:prstGeom>
        </p:spPr>
      </p:pic>
      <p:cxnSp>
        <p:nvCxnSpPr>
          <p:cNvPr id="18" name="直線單箭頭接點 17">
            <a:extLst>
              <a:ext uri="{FF2B5EF4-FFF2-40B4-BE49-F238E27FC236}">
                <a16:creationId xmlns:a16="http://schemas.microsoft.com/office/drawing/2014/main" id="{F23EAE1F-AD20-4EE5-9243-20AC26287CFB}"/>
              </a:ext>
            </a:extLst>
          </p:cNvPr>
          <p:cNvCxnSpPr/>
          <p:nvPr/>
        </p:nvCxnSpPr>
        <p:spPr>
          <a:xfrm>
            <a:off x="2080280" y="1603625"/>
            <a:ext cx="1063923"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9" name="文字方塊 18">
            <a:extLst>
              <a:ext uri="{FF2B5EF4-FFF2-40B4-BE49-F238E27FC236}">
                <a16:creationId xmlns:a16="http://schemas.microsoft.com/office/drawing/2014/main" id="{CA1A6268-5B8C-5BCC-F8AA-7F41D8118489}"/>
              </a:ext>
            </a:extLst>
          </p:cNvPr>
          <p:cNvSpPr txBox="1"/>
          <p:nvPr/>
        </p:nvSpPr>
        <p:spPr>
          <a:xfrm>
            <a:off x="2080280" y="1661631"/>
            <a:ext cx="106392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srgbClr val="FFC000"/>
                </a:solidFill>
                <a:effectLst/>
                <a:uLnTx/>
                <a:uFillTx/>
                <a:latin typeface="Arial" panose="020B0604020202020204" pitchFamily="34" charset="0"/>
                <a:ea typeface="Roboto" panose="02000000000000000000" pitchFamily="2" charset="0"/>
                <a:cs typeface="Arial" panose="020B0604020202020204" pitchFamily="34" charset="0"/>
              </a:rPr>
              <a:t>2 – 7 days</a:t>
            </a:r>
            <a:endParaRPr kumimoji="0" lang="zh-TW" altLang="en-US" sz="1400" b="1" i="0" u="none" strike="noStrike" kern="1200" cap="none" spc="0" normalizeH="0" baseline="0" noProof="0" dirty="0">
              <a:ln>
                <a:noFill/>
              </a:ln>
              <a:solidFill>
                <a:srgbClr val="FFC000"/>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sp>
        <p:nvSpPr>
          <p:cNvPr id="20" name="文字方塊 19">
            <a:extLst>
              <a:ext uri="{FF2B5EF4-FFF2-40B4-BE49-F238E27FC236}">
                <a16:creationId xmlns:a16="http://schemas.microsoft.com/office/drawing/2014/main" id="{72CEA21A-18E7-C8A4-D968-A5C3C86D50BB}"/>
              </a:ext>
            </a:extLst>
          </p:cNvPr>
          <p:cNvSpPr txBox="1"/>
          <p:nvPr/>
        </p:nvSpPr>
        <p:spPr>
          <a:xfrm>
            <a:off x="3257082" y="930959"/>
            <a:ext cx="168852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HK forwarder</a:t>
            </a:r>
            <a:endParaRPr kumimoji="0" lang="zh-TW" altLang="en-US" sz="1400" b="1" i="0" u="none" strike="noStrike" kern="1200" cap="none" spc="0" normalizeH="0" baseline="0" noProof="0" dirty="0">
              <a:ln>
                <a:noFill/>
              </a:ln>
              <a:solidFill>
                <a:prstClr val="white"/>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cxnSp>
        <p:nvCxnSpPr>
          <p:cNvPr id="21" name="直線單箭頭接點 20">
            <a:extLst>
              <a:ext uri="{FF2B5EF4-FFF2-40B4-BE49-F238E27FC236}">
                <a16:creationId xmlns:a16="http://schemas.microsoft.com/office/drawing/2014/main" id="{58F24E99-F63D-7D33-F927-4D67AABF231D}"/>
              </a:ext>
            </a:extLst>
          </p:cNvPr>
          <p:cNvCxnSpPr>
            <a:cxnSpLocks/>
          </p:cNvCxnSpPr>
          <p:nvPr/>
        </p:nvCxnSpPr>
        <p:spPr>
          <a:xfrm flipH="1">
            <a:off x="4192635" y="2125239"/>
            <a:ext cx="24428" cy="1067668"/>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3" name="群組 40">
            <a:extLst>
              <a:ext uri="{FF2B5EF4-FFF2-40B4-BE49-F238E27FC236}">
                <a16:creationId xmlns:a16="http://schemas.microsoft.com/office/drawing/2014/main" id="{5021992F-BBE4-1A25-271D-76B4F0448ECB}"/>
              </a:ext>
            </a:extLst>
          </p:cNvPr>
          <p:cNvGrpSpPr/>
          <p:nvPr/>
        </p:nvGrpSpPr>
        <p:grpSpPr>
          <a:xfrm>
            <a:off x="2880020" y="2113617"/>
            <a:ext cx="1214204" cy="727253"/>
            <a:chOff x="3137382" y="2399725"/>
            <a:chExt cx="1259536" cy="1056928"/>
          </a:xfrm>
        </p:grpSpPr>
        <p:pic>
          <p:nvPicPr>
            <p:cNvPr id="31" name="圖片 30" descr="一張含有 船 的圖片&#10;&#10;自動產生的描述">
              <a:extLst>
                <a:ext uri="{FF2B5EF4-FFF2-40B4-BE49-F238E27FC236}">
                  <a16:creationId xmlns:a16="http://schemas.microsoft.com/office/drawing/2014/main" id="{111BB4CA-975F-5CD1-3841-9EB18C5F1CD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74128" y="2399725"/>
              <a:ext cx="718916" cy="718916"/>
            </a:xfrm>
            <a:prstGeom prst="rect">
              <a:avLst/>
            </a:prstGeom>
          </p:spPr>
        </p:pic>
        <p:sp>
          <p:nvSpPr>
            <p:cNvPr id="32" name="文字方塊 31">
              <a:extLst>
                <a:ext uri="{FF2B5EF4-FFF2-40B4-BE49-F238E27FC236}">
                  <a16:creationId xmlns:a16="http://schemas.microsoft.com/office/drawing/2014/main" id="{84DD4A3C-7DE3-9264-D199-C29993B15029}"/>
                </a:ext>
              </a:extLst>
            </p:cNvPr>
            <p:cNvSpPr txBox="1"/>
            <p:nvPr/>
          </p:nvSpPr>
          <p:spPr>
            <a:xfrm>
              <a:off x="3137382" y="3009356"/>
              <a:ext cx="1259536" cy="4472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srgbClr val="FFC000"/>
                  </a:solidFill>
                  <a:effectLst/>
                  <a:uLnTx/>
                  <a:uFillTx/>
                  <a:latin typeface="Arial" panose="020B0604020202020204" pitchFamily="34" charset="0"/>
                  <a:ea typeface="Roboto" panose="02000000000000000000" pitchFamily="2" charset="0"/>
                  <a:cs typeface="Arial" panose="020B0604020202020204" pitchFamily="34" charset="0"/>
                </a:rPr>
                <a:t>5 – 7 days</a:t>
              </a:r>
              <a:endParaRPr kumimoji="0" lang="zh-TW" altLang="en-US" sz="1400" b="1" i="0" u="none" strike="noStrike" kern="1200" cap="none" spc="0" normalizeH="0" baseline="0" noProof="0" dirty="0">
                <a:ln>
                  <a:noFill/>
                </a:ln>
                <a:solidFill>
                  <a:srgbClr val="FFC000"/>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grpSp>
      <p:grpSp>
        <p:nvGrpSpPr>
          <p:cNvPr id="4" name="群組 39">
            <a:extLst>
              <a:ext uri="{FF2B5EF4-FFF2-40B4-BE49-F238E27FC236}">
                <a16:creationId xmlns:a16="http://schemas.microsoft.com/office/drawing/2014/main" id="{678E1FA4-1D16-E5CD-FF17-7186F3BD0A43}"/>
              </a:ext>
            </a:extLst>
          </p:cNvPr>
          <p:cNvGrpSpPr/>
          <p:nvPr/>
        </p:nvGrpSpPr>
        <p:grpSpPr>
          <a:xfrm>
            <a:off x="4272690" y="2230665"/>
            <a:ext cx="1063923" cy="675124"/>
            <a:chOff x="4510623" y="2643210"/>
            <a:chExt cx="1063923" cy="675124"/>
          </a:xfrm>
        </p:grpSpPr>
        <p:pic>
          <p:nvPicPr>
            <p:cNvPr id="29" name="圖片 28" descr="一張含有 運輸, 飛行器 的圖片&#10;&#10;自動產生的描述">
              <a:extLst>
                <a:ext uri="{FF2B5EF4-FFF2-40B4-BE49-F238E27FC236}">
                  <a16:creationId xmlns:a16="http://schemas.microsoft.com/office/drawing/2014/main" id="{127A429F-C92F-A374-BB49-3759AB9567F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71675" y="2643210"/>
              <a:ext cx="941819" cy="441525"/>
            </a:xfrm>
            <a:prstGeom prst="rect">
              <a:avLst/>
            </a:prstGeom>
          </p:spPr>
        </p:pic>
        <p:sp>
          <p:nvSpPr>
            <p:cNvPr id="33" name="文字方塊 32">
              <a:extLst>
                <a:ext uri="{FF2B5EF4-FFF2-40B4-BE49-F238E27FC236}">
                  <a16:creationId xmlns:a16="http://schemas.microsoft.com/office/drawing/2014/main" id="{DA37F674-DD73-2320-71E5-5AD2C461598A}"/>
                </a:ext>
              </a:extLst>
            </p:cNvPr>
            <p:cNvSpPr txBox="1"/>
            <p:nvPr/>
          </p:nvSpPr>
          <p:spPr>
            <a:xfrm>
              <a:off x="4510623" y="3010557"/>
              <a:ext cx="106392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srgbClr val="FFC000"/>
                  </a:solidFill>
                  <a:effectLst/>
                  <a:uLnTx/>
                  <a:uFillTx/>
                  <a:latin typeface="Arial" panose="020B0604020202020204" pitchFamily="34" charset="0"/>
                  <a:ea typeface="Roboto" panose="02000000000000000000" pitchFamily="2" charset="0"/>
                  <a:cs typeface="Arial" panose="020B0604020202020204" pitchFamily="34" charset="0"/>
                </a:rPr>
                <a:t>2 days</a:t>
              </a:r>
              <a:endParaRPr kumimoji="0" lang="zh-TW" altLang="en-US" sz="1400" b="1" i="0" u="none" strike="noStrike" kern="1200" cap="none" spc="0" normalizeH="0" baseline="0" noProof="0" dirty="0">
                <a:ln>
                  <a:noFill/>
                </a:ln>
                <a:solidFill>
                  <a:srgbClr val="FFC000"/>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grpSp>
      <p:cxnSp>
        <p:nvCxnSpPr>
          <p:cNvPr id="34" name="直線單箭頭接點 33">
            <a:extLst>
              <a:ext uri="{FF2B5EF4-FFF2-40B4-BE49-F238E27FC236}">
                <a16:creationId xmlns:a16="http://schemas.microsoft.com/office/drawing/2014/main" id="{6B9B6551-B06E-3DE8-A9F5-16E4EF1B2A46}"/>
              </a:ext>
            </a:extLst>
          </p:cNvPr>
          <p:cNvCxnSpPr/>
          <p:nvPr/>
        </p:nvCxnSpPr>
        <p:spPr>
          <a:xfrm>
            <a:off x="2048395" y="3959510"/>
            <a:ext cx="1063923"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5" name="文字方塊 34">
            <a:extLst>
              <a:ext uri="{FF2B5EF4-FFF2-40B4-BE49-F238E27FC236}">
                <a16:creationId xmlns:a16="http://schemas.microsoft.com/office/drawing/2014/main" id="{6D189E5F-12AF-7F2C-DD06-75BED89554A1}"/>
              </a:ext>
            </a:extLst>
          </p:cNvPr>
          <p:cNvSpPr txBox="1"/>
          <p:nvPr/>
        </p:nvSpPr>
        <p:spPr>
          <a:xfrm>
            <a:off x="2005329" y="4467229"/>
            <a:ext cx="106392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srgbClr val="FFC000"/>
                </a:solidFill>
                <a:effectLst/>
                <a:uLnTx/>
                <a:uFillTx/>
                <a:latin typeface="Arial" panose="020B0604020202020204" pitchFamily="34" charset="0"/>
                <a:ea typeface="Roboto" panose="02000000000000000000" pitchFamily="2" charset="0"/>
                <a:cs typeface="Arial" panose="020B0604020202020204" pitchFamily="34" charset="0"/>
              </a:rPr>
              <a:t>5 – 7 days</a:t>
            </a:r>
            <a:endParaRPr kumimoji="0" lang="zh-TW" altLang="en-US" sz="1400" b="1" i="0" u="none" strike="noStrike" kern="1200" cap="none" spc="0" normalizeH="0" baseline="0" noProof="0" dirty="0">
              <a:ln>
                <a:noFill/>
              </a:ln>
              <a:solidFill>
                <a:srgbClr val="FFC000"/>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sp>
        <p:nvSpPr>
          <p:cNvPr id="36" name="文字方塊 35">
            <a:extLst>
              <a:ext uri="{FF2B5EF4-FFF2-40B4-BE49-F238E27FC236}">
                <a16:creationId xmlns:a16="http://schemas.microsoft.com/office/drawing/2014/main" id="{2B11AAD4-DCFD-EA5F-9540-8FC7866CC67D}"/>
              </a:ext>
            </a:extLst>
          </p:cNvPr>
          <p:cNvSpPr txBox="1"/>
          <p:nvPr/>
        </p:nvSpPr>
        <p:spPr>
          <a:xfrm>
            <a:off x="1902765" y="3376358"/>
            <a:ext cx="1328319"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Via Haiphong</a:t>
            </a:r>
            <a:endParaRPr kumimoji="0" lang="zh-TW" altLang="en-US" sz="1400" b="1" i="0" u="none" strike="noStrike" kern="1200" cap="none" spc="0" normalizeH="0" baseline="0" noProof="0" dirty="0">
              <a:ln>
                <a:noFill/>
              </a:ln>
              <a:solidFill>
                <a:prstClr val="white"/>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grpSp>
        <p:nvGrpSpPr>
          <p:cNvPr id="5" name="群組 41">
            <a:extLst>
              <a:ext uri="{FF2B5EF4-FFF2-40B4-BE49-F238E27FC236}">
                <a16:creationId xmlns:a16="http://schemas.microsoft.com/office/drawing/2014/main" id="{8D9EB147-EA19-F882-17F3-0A6658310AF9}"/>
              </a:ext>
            </a:extLst>
          </p:cNvPr>
          <p:cNvGrpSpPr/>
          <p:nvPr/>
        </p:nvGrpSpPr>
        <p:grpSpPr>
          <a:xfrm>
            <a:off x="3144511" y="3177215"/>
            <a:ext cx="8960397" cy="1539770"/>
            <a:chOff x="4275685" y="3326383"/>
            <a:chExt cx="8960397" cy="1539770"/>
          </a:xfrm>
        </p:grpSpPr>
        <p:pic>
          <p:nvPicPr>
            <p:cNvPr id="38" name="圖片 37">
              <a:extLst>
                <a:ext uri="{FF2B5EF4-FFF2-40B4-BE49-F238E27FC236}">
                  <a16:creationId xmlns:a16="http://schemas.microsoft.com/office/drawing/2014/main" id="{80AFCFE7-193C-64F1-0F9C-FDDE42112A8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49477" y="3872201"/>
              <a:ext cx="1538877" cy="993952"/>
            </a:xfrm>
            <a:prstGeom prst="rect">
              <a:avLst/>
            </a:prstGeom>
          </p:spPr>
        </p:pic>
        <p:sp>
          <p:nvSpPr>
            <p:cNvPr id="39" name="文字方塊 38">
              <a:extLst>
                <a:ext uri="{FF2B5EF4-FFF2-40B4-BE49-F238E27FC236}">
                  <a16:creationId xmlns:a16="http://schemas.microsoft.com/office/drawing/2014/main" id="{03EA4F1E-C398-89DA-38B0-A19BE033275C}"/>
                </a:ext>
              </a:extLst>
            </p:cNvPr>
            <p:cNvSpPr txBox="1"/>
            <p:nvPr/>
          </p:nvSpPr>
          <p:spPr>
            <a:xfrm>
              <a:off x="4275685" y="3544102"/>
              <a:ext cx="227037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600" b="1" i="0" u="sng"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VN </a:t>
              </a:r>
              <a:r>
                <a:rPr lang="en-US" altLang="zh-TW" sz="1600" b="1" u="sng" dirty="0" smtClean="0">
                  <a:solidFill>
                    <a:prstClr val="white"/>
                  </a:solidFill>
                  <a:latin typeface="Arial" panose="020B0604020202020204" pitchFamily="34" charset="0"/>
                  <a:ea typeface="Roboto" panose="02000000000000000000" pitchFamily="2" charset="0"/>
                  <a:cs typeface="Arial" panose="020B0604020202020204" pitchFamily="34" charset="0"/>
                </a:rPr>
                <a:t>Factory</a:t>
              </a:r>
              <a:endParaRPr kumimoji="0" lang="zh-TW" altLang="en-US" sz="1600" b="1" i="0" u="sng" strike="noStrike" kern="1200" cap="none" spc="0" normalizeH="0" baseline="0" noProof="0" dirty="0">
                <a:ln>
                  <a:noFill/>
                </a:ln>
                <a:solidFill>
                  <a:prstClr val="white"/>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sp>
          <p:nvSpPr>
            <p:cNvPr id="123" name="文字方塊 38">
              <a:extLst>
                <a:ext uri="{FF2B5EF4-FFF2-40B4-BE49-F238E27FC236}">
                  <a16:creationId xmlns:a16="http://schemas.microsoft.com/office/drawing/2014/main" id="{03EA4F1E-C398-89DA-38B0-A19BE033275C}"/>
                </a:ext>
              </a:extLst>
            </p:cNvPr>
            <p:cNvSpPr txBox="1"/>
            <p:nvPr/>
          </p:nvSpPr>
          <p:spPr>
            <a:xfrm>
              <a:off x="11372111" y="3326383"/>
              <a:ext cx="186397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600" b="1" u="sng" dirty="0" smtClean="0">
                  <a:solidFill>
                    <a:prstClr val="white"/>
                  </a:solidFill>
                  <a:latin typeface="Arial" panose="020B0604020202020204" pitchFamily="34" charset="0"/>
                  <a:ea typeface="新細明體" panose="02020500000000000000" pitchFamily="18" charset="-120"/>
                  <a:cs typeface="Arial" panose="020B0604020202020204" pitchFamily="34" charset="0"/>
                </a:rPr>
                <a:t>Customer Site</a:t>
              </a:r>
              <a:endParaRPr kumimoji="0" lang="zh-TW" altLang="en-US" sz="1600" b="1" i="0" u="sng" strike="noStrike" kern="1200" cap="none" spc="0" normalizeH="0" baseline="0" noProof="0" dirty="0">
                <a:ln>
                  <a:noFill/>
                </a:ln>
                <a:solidFill>
                  <a:prstClr val="white"/>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grpSp>
      <p:grpSp>
        <p:nvGrpSpPr>
          <p:cNvPr id="7" name="群組 53">
            <a:extLst>
              <a:ext uri="{FF2B5EF4-FFF2-40B4-BE49-F238E27FC236}">
                <a16:creationId xmlns:a16="http://schemas.microsoft.com/office/drawing/2014/main" id="{ECD4C7DB-23A1-B934-24DB-A6CF154AD933}"/>
              </a:ext>
            </a:extLst>
          </p:cNvPr>
          <p:cNvGrpSpPr/>
          <p:nvPr/>
        </p:nvGrpSpPr>
        <p:grpSpPr>
          <a:xfrm>
            <a:off x="2612241" y="5448713"/>
            <a:ext cx="1414137" cy="411814"/>
            <a:chOff x="3608822" y="5471814"/>
            <a:chExt cx="1164145" cy="411814"/>
          </a:xfrm>
        </p:grpSpPr>
        <p:pic>
          <p:nvPicPr>
            <p:cNvPr id="44" name="圖片 43" descr="一張含有 貨車, 室外, 路面, 運輸 的圖片&#10;&#10;自動產生的描述">
              <a:extLst>
                <a:ext uri="{FF2B5EF4-FFF2-40B4-BE49-F238E27FC236}">
                  <a16:creationId xmlns:a16="http://schemas.microsoft.com/office/drawing/2014/main" id="{C10F5C71-C6A7-B430-FC7C-C7A64DC9C4D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608822" y="5471814"/>
              <a:ext cx="659892" cy="360000"/>
            </a:xfrm>
            <a:prstGeom prst="rect">
              <a:avLst/>
            </a:prstGeom>
          </p:spPr>
        </p:pic>
        <p:sp>
          <p:nvSpPr>
            <p:cNvPr id="45" name="文字方塊 44">
              <a:extLst>
                <a:ext uri="{FF2B5EF4-FFF2-40B4-BE49-F238E27FC236}">
                  <a16:creationId xmlns:a16="http://schemas.microsoft.com/office/drawing/2014/main" id="{8CB5374F-EEAE-4DF8-23A7-4E99318492A3}"/>
                </a:ext>
              </a:extLst>
            </p:cNvPr>
            <p:cNvSpPr txBox="1"/>
            <p:nvPr/>
          </p:nvSpPr>
          <p:spPr>
            <a:xfrm>
              <a:off x="4365871" y="5575851"/>
              <a:ext cx="407096"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dirty="0">
                  <a:solidFill>
                    <a:prstClr val="white"/>
                  </a:solidFill>
                  <a:latin typeface="Arial" panose="020B0604020202020204" pitchFamily="34" charset="0"/>
                  <a:ea typeface="Roboto" panose="02000000000000000000" pitchFamily="2" charset="0"/>
                  <a:cs typeface="Arial" panose="020B0604020202020204" pitchFamily="34" charset="0"/>
                </a:rPr>
                <a:t>JIT</a:t>
              </a:r>
              <a:endParaRPr kumimoji="0" lang="zh-TW" altLang="en-US" sz="1400" b="1" i="0" u="none" strike="noStrike" kern="1200" cap="none" spc="0" normalizeH="0" baseline="0" noProof="0" dirty="0">
                <a:ln>
                  <a:noFill/>
                </a:ln>
                <a:solidFill>
                  <a:prstClr val="white"/>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grpSp>
      <p:cxnSp>
        <p:nvCxnSpPr>
          <p:cNvPr id="51" name="直線接點 50">
            <a:extLst>
              <a:ext uri="{FF2B5EF4-FFF2-40B4-BE49-F238E27FC236}">
                <a16:creationId xmlns:a16="http://schemas.microsoft.com/office/drawing/2014/main" id="{A9544C12-8364-DFCC-B24A-47413EBDE58A}"/>
              </a:ext>
            </a:extLst>
          </p:cNvPr>
          <p:cNvCxnSpPr/>
          <p:nvPr/>
        </p:nvCxnSpPr>
        <p:spPr>
          <a:xfrm flipV="1">
            <a:off x="1993950" y="5994162"/>
            <a:ext cx="2294195" cy="4955"/>
          </a:xfrm>
          <a:prstGeom prst="line">
            <a:avLst/>
          </a:prstGeom>
          <a:ln w="5715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53" name="直線接點 52">
            <a:extLst>
              <a:ext uri="{FF2B5EF4-FFF2-40B4-BE49-F238E27FC236}">
                <a16:creationId xmlns:a16="http://schemas.microsoft.com/office/drawing/2014/main" id="{04E134E3-2865-9CF8-5F7C-309B16C27DE5}"/>
              </a:ext>
            </a:extLst>
          </p:cNvPr>
          <p:cNvCxnSpPr/>
          <p:nvPr/>
        </p:nvCxnSpPr>
        <p:spPr>
          <a:xfrm flipV="1">
            <a:off x="4261367" y="4924099"/>
            <a:ext cx="0" cy="1057724"/>
          </a:xfrm>
          <a:prstGeom prst="line">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線單箭頭接點 54">
            <a:extLst>
              <a:ext uri="{FF2B5EF4-FFF2-40B4-BE49-F238E27FC236}">
                <a16:creationId xmlns:a16="http://schemas.microsoft.com/office/drawing/2014/main" id="{652EBFE7-7968-82F7-9097-8410FABEA3F8}"/>
              </a:ext>
            </a:extLst>
          </p:cNvPr>
          <p:cNvCxnSpPr/>
          <p:nvPr/>
        </p:nvCxnSpPr>
        <p:spPr>
          <a:xfrm>
            <a:off x="5021820" y="1603625"/>
            <a:ext cx="1063923"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6" name="文字方塊 55">
            <a:extLst>
              <a:ext uri="{FF2B5EF4-FFF2-40B4-BE49-F238E27FC236}">
                <a16:creationId xmlns:a16="http://schemas.microsoft.com/office/drawing/2014/main" id="{A47756ED-2064-2D62-9BE5-194609A9F296}"/>
              </a:ext>
            </a:extLst>
          </p:cNvPr>
          <p:cNvSpPr txBox="1"/>
          <p:nvPr/>
        </p:nvSpPr>
        <p:spPr>
          <a:xfrm>
            <a:off x="5021820" y="1661631"/>
            <a:ext cx="106392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srgbClr val="FFC000"/>
                </a:solidFill>
                <a:effectLst/>
                <a:uLnTx/>
                <a:uFillTx/>
                <a:latin typeface="Arial" panose="020B0604020202020204" pitchFamily="34" charset="0"/>
                <a:ea typeface="Roboto" panose="02000000000000000000" pitchFamily="2" charset="0"/>
                <a:cs typeface="Arial" panose="020B0604020202020204" pitchFamily="34" charset="0"/>
              </a:rPr>
              <a:t>26 hrs</a:t>
            </a:r>
            <a:endParaRPr kumimoji="0" lang="zh-TW" altLang="en-US" sz="1400" b="1" i="0" u="none" strike="noStrike" kern="1200" cap="none" spc="0" normalizeH="0" baseline="0" noProof="0" dirty="0">
              <a:ln>
                <a:noFill/>
              </a:ln>
              <a:solidFill>
                <a:srgbClr val="FFC000"/>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pic>
        <p:nvPicPr>
          <p:cNvPr id="58" name="圖片 57" descr="一張含有 貨車, 室外, 路面, 運輸 的圖片&#10;&#10;自動產生的描述">
            <a:extLst>
              <a:ext uri="{FF2B5EF4-FFF2-40B4-BE49-F238E27FC236}">
                <a16:creationId xmlns:a16="http://schemas.microsoft.com/office/drawing/2014/main" id="{B8FB2328-B7BE-0E5D-8F86-44D07E0E0E9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138378" y="1139254"/>
            <a:ext cx="627188" cy="342158"/>
          </a:xfrm>
          <a:prstGeom prst="rect">
            <a:avLst/>
          </a:prstGeom>
        </p:spPr>
      </p:pic>
      <p:pic>
        <p:nvPicPr>
          <p:cNvPr id="61" name="圖片 60" descr="一張含有 文字 的圖片&#10;&#10;自動產生的描述">
            <a:extLst>
              <a:ext uri="{FF2B5EF4-FFF2-40B4-BE49-F238E27FC236}">
                <a16:creationId xmlns:a16="http://schemas.microsoft.com/office/drawing/2014/main" id="{0ED42A82-9A29-2A7E-D9F7-479DAA847819}"/>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6342838" y="1244185"/>
            <a:ext cx="899138" cy="610992"/>
          </a:xfrm>
          <a:prstGeom prst="rect">
            <a:avLst/>
          </a:prstGeom>
        </p:spPr>
      </p:pic>
      <p:sp>
        <p:nvSpPr>
          <p:cNvPr id="62" name="文字方塊 61">
            <a:extLst>
              <a:ext uri="{FF2B5EF4-FFF2-40B4-BE49-F238E27FC236}">
                <a16:creationId xmlns:a16="http://schemas.microsoft.com/office/drawing/2014/main" id="{2EFD2DAA-071B-992E-9254-78A4C9E235F0}"/>
              </a:ext>
            </a:extLst>
          </p:cNvPr>
          <p:cNvSpPr txBox="1"/>
          <p:nvPr/>
        </p:nvSpPr>
        <p:spPr>
          <a:xfrm>
            <a:off x="6342110" y="661932"/>
            <a:ext cx="1688526"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Ping Xiang Bounded Logistic</a:t>
            </a:r>
            <a:endParaRPr kumimoji="0" lang="zh-TW" altLang="en-US" sz="1400" b="1" i="0" u="none" strike="noStrike" kern="1200" cap="none" spc="0" normalizeH="0" baseline="0" noProof="0" dirty="0">
              <a:ln>
                <a:noFill/>
              </a:ln>
              <a:solidFill>
                <a:prstClr val="white"/>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pic>
        <p:nvPicPr>
          <p:cNvPr id="64" name="圖片 63">
            <a:extLst>
              <a:ext uri="{FF2B5EF4-FFF2-40B4-BE49-F238E27FC236}">
                <a16:creationId xmlns:a16="http://schemas.microsoft.com/office/drawing/2014/main" id="{754EAB3F-8816-1E86-F7F4-5E4E0AEB89C4}"/>
              </a:ext>
            </a:extLst>
          </p:cNvPr>
          <p:cNvPicPr>
            <a:picLocks noChangeAspect="1"/>
          </p:cNvPicPr>
          <p:nvPr/>
        </p:nvPicPr>
        <p:blipFill>
          <a:blip r:embed="rId11" cstate="email">
            <a:clrChange>
              <a:clrFrom>
                <a:srgbClr val="F6F6F6"/>
              </a:clrFrom>
              <a:clrTo>
                <a:srgbClr val="F6F6F6">
                  <a:alpha val="0"/>
                </a:srgbClr>
              </a:clrTo>
            </a:clrChange>
            <a:extLst>
              <a:ext uri="{28A0092B-C50C-407E-A947-70E740481C1C}">
                <a14:useLocalDpi xmlns:a14="http://schemas.microsoft.com/office/drawing/2010/main"/>
              </a:ext>
            </a:extLst>
          </a:blip>
          <a:stretch>
            <a:fillRect/>
          </a:stretch>
        </p:blipFill>
        <p:spPr>
          <a:xfrm>
            <a:off x="6627557" y="2365318"/>
            <a:ext cx="609454" cy="609454"/>
          </a:xfrm>
          <a:prstGeom prst="rect">
            <a:avLst/>
          </a:prstGeom>
        </p:spPr>
      </p:pic>
      <p:sp>
        <p:nvSpPr>
          <p:cNvPr id="65" name="文字方塊 64">
            <a:extLst>
              <a:ext uri="{FF2B5EF4-FFF2-40B4-BE49-F238E27FC236}">
                <a16:creationId xmlns:a16="http://schemas.microsoft.com/office/drawing/2014/main" id="{3E2E7CAA-9C2F-F2E8-C229-9177D113ED4C}"/>
              </a:ext>
            </a:extLst>
          </p:cNvPr>
          <p:cNvSpPr txBox="1"/>
          <p:nvPr/>
        </p:nvSpPr>
        <p:spPr>
          <a:xfrm>
            <a:off x="7280710" y="2606536"/>
            <a:ext cx="110069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Vietnam </a:t>
            </a:r>
            <a:endParaRPr kumimoji="0" lang="en-US" altLang="zh-TW" sz="1400" b="1" i="0" u="none" strike="noStrike" kern="1200" cap="none" spc="0" normalizeH="0" baseline="0" noProof="0" dirty="0" smtClean="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smtClean="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Boarder</a:t>
            </a:r>
            <a:endParaRPr kumimoji="0" lang="zh-TW" altLang="en-US" sz="1400" b="1" i="0" u="none" strike="noStrike" kern="1200" cap="none" spc="0" normalizeH="0" baseline="0" noProof="0" dirty="0">
              <a:ln>
                <a:noFill/>
              </a:ln>
              <a:solidFill>
                <a:prstClr val="white"/>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pic>
        <p:nvPicPr>
          <p:cNvPr id="67" name="圖片 66" descr="一張含有 室內, 塔 的圖片&#10;&#10;自動產生的描述">
            <a:extLst>
              <a:ext uri="{FF2B5EF4-FFF2-40B4-BE49-F238E27FC236}">
                <a16:creationId xmlns:a16="http://schemas.microsoft.com/office/drawing/2014/main" id="{76F7564E-5CC4-823D-DF7F-C698F030297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0269246" y="3513233"/>
            <a:ext cx="1864698" cy="1621476"/>
          </a:xfrm>
          <a:prstGeom prst="rect">
            <a:avLst/>
          </a:prstGeom>
        </p:spPr>
      </p:pic>
      <p:cxnSp>
        <p:nvCxnSpPr>
          <p:cNvPr id="70" name="直線單箭頭接點 69">
            <a:extLst>
              <a:ext uri="{FF2B5EF4-FFF2-40B4-BE49-F238E27FC236}">
                <a16:creationId xmlns:a16="http://schemas.microsoft.com/office/drawing/2014/main" id="{F1F3610A-9338-1FCB-D401-2A38D121BD6D}"/>
              </a:ext>
            </a:extLst>
          </p:cNvPr>
          <p:cNvCxnSpPr/>
          <p:nvPr/>
        </p:nvCxnSpPr>
        <p:spPr>
          <a:xfrm flipH="1">
            <a:off x="6956865" y="1858407"/>
            <a:ext cx="12548" cy="511945"/>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線單箭頭接點 71">
            <a:extLst>
              <a:ext uri="{FF2B5EF4-FFF2-40B4-BE49-F238E27FC236}">
                <a16:creationId xmlns:a16="http://schemas.microsoft.com/office/drawing/2014/main" id="{89C65F15-05EC-5A96-1E22-E7A203FDC564}"/>
              </a:ext>
            </a:extLst>
          </p:cNvPr>
          <p:cNvCxnSpPr/>
          <p:nvPr/>
        </p:nvCxnSpPr>
        <p:spPr>
          <a:xfrm flipH="1">
            <a:off x="5263452" y="3106057"/>
            <a:ext cx="1297006" cy="761405"/>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73" name="圖片 72" descr="一張含有 貨車, 室外, 路面, 運輸 的圖片&#10;&#10;自動產生的描述">
            <a:extLst>
              <a:ext uri="{FF2B5EF4-FFF2-40B4-BE49-F238E27FC236}">
                <a16:creationId xmlns:a16="http://schemas.microsoft.com/office/drawing/2014/main" id="{867D2809-0D88-45DA-DA0B-9019A684CE4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126412" y="1967983"/>
            <a:ext cx="659892" cy="360000"/>
          </a:xfrm>
          <a:prstGeom prst="rect">
            <a:avLst/>
          </a:prstGeom>
        </p:spPr>
      </p:pic>
      <p:sp>
        <p:nvSpPr>
          <p:cNvPr id="75" name="文字方塊 74">
            <a:extLst>
              <a:ext uri="{FF2B5EF4-FFF2-40B4-BE49-F238E27FC236}">
                <a16:creationId xmlns:a16="http://schemas.microsoft.com/office/drawing/2014/main" id="{451617EE-4349-E6E7-15B8-D3413A84B364}"/>
              </a:ext>
            </a:extLst>
          </p:cNvPr>
          <p:cNvSpPr txBox="1"/>
          <p:nvPr/>
        </p:nvSpPr>
        <p:spPr>
          <a:xfrm>
            <a:off x="5791765" y="2248028"/>
            <a:ext cx="106392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srgbClr val="FFC000"/>
                </a:solidFill>
                <a:effectLst/>
                <a:uLnTx/>
                <a:uFillTx/>
                <a:latin typeface="Arial" panose="020B0604020202020204" pitchFamily="34" charset="0"/>
                <a:ea typeface="Roboto" panose="02000000000000000000" pitchFamily="2" charset="0"/>
                <a:cs typeface="Arial" panose="020B0604020202020204" pitchFamily="34" charset="0"/>
              </a:rPr>
              <a:t>3 hrs</a:t>
            </a:r>
            <a:endParaRPr kumimoji="0" lang="zh-TW" altLang="en-US" sz="1400" b="1" i="0" u="none" strike="noStrike" kern="1200" cap="none" spc="0" normalizeH="0" baseline="0" noProof="0" dirty="0">
              <a:ln>
                <a:noFill/>
              </a:ln>
              <a:solidFill>
                <a:srgbClr val="FFC000"/>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grpSp>
        <p:nvGrpSpPr>
          <p:cNvPr id="9" name="群組 80">
            <a:extLst>
              <a:ext uri="{FF2B5EF4-FFF2-40B4-BE49-F238E27FC236}">
                <a16:creationId xmlns:a16="http://schemas.microsoft.com/office/drawing/2014/main" id="{857F4DC3-7F8C-7ACD-5C5D-F73C2D89816E}"/>
              </a:ext>
            </a:extLst>
          </p:cNvPr>
          <p:cNvGrpSpPr/>
          <p:nvPr/>
        </p:nvGrpSpPr>
        <p:grpSpPr>
          <a:xfrm>
            <a:off x="5288600" y="2789069"/>
            <a:ext cx="1063923" cy="625740"/>
            <a:chOff x="5652726" y="2911648"/>
            <a:chExt cx="1063923" cy="625740"/>
          </a:xfrm>
        </p:grpSpPr>
        <p:pic>
          <p:nvPicPr>
            <p:cNvPr id="74" name="圖片 73" descr="一張含有 貨車, 室外, 路面, 運輸 的圖片&#10;&#10;自動產生的描述">
              <a:extLst>
                <a:ext uri="{FF2B5EF4-FFF2-40B4-BE49-F238E27FC236}">
                  <a16:creationId xmlns:a16="http://schemas.microsoft.com/office/drawing/2014/main" id="{6698B934-C0FC-C234-1223-12695AE821AA}"/>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976681" y="2911648"/>
              <a:ext cx="659892" cy="360000"/>
            </a:xfrm>
            <a:prstGeom prst="rect">
              <a:avLst/>
            </a:prstGeom>
          </p:spPr>
        </p:pic>
        <p:sp>
          <p:nvSpPr>
            <p:cNvPr id="76" name="文字方塊 75">
              <a:extLst>
                <a:ext uri="{FF2B5EF4-FFF2-40B4-BE49-F238E27FC236}">
                  <a16:creationId xmlns:a16="http://schemas.microsoft.com/office/drawing/2014/main" id="{C494581E-0B4C-2852-C6E1-28502CD9B097}"/>
                </a:ext>
              </a:extLst>
            </p:cNvPr>
            <p:cNvSpPr txBox="1"/>
            <p:nvPr/>
          </p:nvSpPr>
          <p:spPr>
            <a:xfrm>
              <a:off x="5652726" y="3229611"/>
              <a:ext cx="106392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srgbClr val="FFC000"/>
                  </a:solidFill>
                  <a:effectLst/>
                  <a:uLnTx/>
                  <a:uFillTx/>
                  <a:latin typeface="Arial" panose="020B0604020202020204" pitchFamily="34" charset="0"/>
                  <a:ea typeface="Roboto" panose="02000000000000000000" pitchFamily="2" charset="0"/>
                  <a:cs typeface="Arial" panose="020B0604020202020204" pitchFamily="34" charset="0"/>
                </a:rPr>
                <a:t>3 hrs</a:t>
              </a:r>
              <a:endParaRPr kumimoji="0" lang="zh-TW" altLang="en-US" sz="1400" b="1" i="0" u="none" strike="noStrike" kern="1200" cap="none" spc="0" normalizeH="0" baseline="0" noProof="0" dirty="0">
                <a:ln>
                  <a:noFill/>
                </a:ln>
                <a:solidFill>
                  <a:srgbClr val="FFC000"/>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grpSp>
      <p:cxnSp>
        <p:nvCxnSpPr>
          <p:cNvPr id="77" name="直線單箭頭接點 76">
            <a:extLst>
              <a:ext uri="{FF2B5EF4-FFF2-40B4-BE49-F238E27FC236}">
                <a16:creationId xmlns:a16="http://schemas.microsoft.com/office/drawing/2014/main" id="{42E7CCD2-FE5B-6616-16B4-F853C7760B68}"/>
              </a:ext>
            </a:extLst>
          </p:cNvPr>
          <p:cNvCxnSpPr/>
          <p:nvPr/>
        </p:nvCxnSpPr>
        <p:spPr>
          <a:xfrm>
            <a:off x="5323413" y="4175853"/>
            <a:ext cx="1914015" cy="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79" name="圖片 78" descr="一張含有 文字, 名片 的圖片&#10;&#10;自動產生的描述">
            <a:extLst>
              <a:ext uri="{FF2B5EF4-FFF2-40B4-BE49-F238E27FC236}">
                <a16:creationId xmlns:a16="http://schemas.microsoft.com/office/drawing/2014/main" id="{1C25F48F-7AFE-6F24-3CD0-4D2F94CE5A9F}"/>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365455" y="4064597"/>
            <a:ext cx="1419144" cy="894119"/>
          </a:xfrm>
          <a:prstGeom prst="rect">
            <a:avLst/>
          </a:prstGeom>
        </p:spPr>
      </p:pic>
      <p:cxnSp>
        <p:nvCxnSpPr>
          <p:cNvPr id="80" name="直線單箭頭接點 79">
            <a:extLst>
              <a:ext uri="{FF2B5EF4-FFF2-40B4-BE49-F238E27FC236}">
                <a16:creationId xmlns:a16="http://schemas.microsoft.com/office/drawing/2014/main" id="{5C1BCD7C-8966-E761-4D3B-66E1097C2332}"/>
              </a:ext>
            </a:extLst>
          </p:cNvPr>
          <p:cNvCxnSpPr/>
          <p:nvPr/>
        </p:nvCxnSpPr>
        <p:spPr>
          <a:xfrm>
            <a:off x="8815492" y="4160863"/>
            <a:ext cx="1424695" cy="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83" name="圖片 82" descr="一張含有 貨車, 室外, 路面, 運輸 的圖片&#10;&#10;自動產生的描述">
            <a:extLst>
              <a:ext uri="{FF2B5EF4-FFF2-40B4-BE49-F238E27FC236}">
                <a16:creationId xmlns:a16="http://schemas.microsoft.com/office/drawing/2014/main" id="{9772D944-4821-142C-FA77-DBC1FE1F4AE4}"/>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023228" y="3809426"/>
            <a:ext cx="550102" cy="300105"/>
          </a:xfrm>
          <a:prstGeom prst="rect">
            <a:avLst/>
          </a:prstGeom>
        </p:spPr>
      </p:pic>
      <p:sp>
        <p:nvSpPr>
          <p:cNvPr id="84" name="文字方塊 83">
            <a:extLst>
              <a:ext uri="{FF2B5EF4-FFF2-40B4-BE49-F238E27FC236}">
                <a16:creationId xmlns:a16="http://schemas.microsoft.com/office/drawing/2014/main" id="{784947BA-4A9E-5DB6-BCC8-F5BCB41E9EF1}"/>
              </a:ext>
            </a:extLst>
          </p:cNvPr>
          <p:cNvSpPr txBox="1"/>
          <p:nvPr/>
        </p:nvSpPr>
        <p:spPr>
          <a:xfrm>
            <a:off x="5713913" y="4157562"/>
            <a:ext cx="1265105" cy="3158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a:ln>
                  <a:noFill/>
                </a:ln>
                <a:solidFill>
                  <a:srgbClr val="FFC000"/>
                </a:solidFill>
                <a:effectLst/>
                <a:uLnTx/>
                <a:uFillTx/>
                <a:latin typeface="Arial" panose="020B0604020202020204" pitchFamily="34" charset="0"/>
                <a:ea typeface="Roboto" panose="02000000000000000000" pitchFamily="2" charset="0"/>
                <a:cs typeface="Arial" panose="020B0604020202020204" pitchFamily="34" charset="0"/>
              </a:rPr>
              <a:t>2 – 3.5 hrs</a:t>
            </a:r>
            <a:endParaRPr kumimoji="0" lang="zh-TW" altLang="en-US" sz="1400" b="1" i="0" u="none" strike="noStrike" kern="1200" cap="none" spc="0" normalizeH="0" baseline="0" noProof="0" dirty="0">
              <a:ln>
                <a:noFill/>
              </a:ln>
              <a:solidFill>
                <a:srgbClr val="FFC000"/>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pic>
        <p:nvPicPr>
          <p:cNvPr id="86" name="圖片 85" descr="一張含有 船 的圖片&#10;&#10;自動產生的描述">
            <a:extLst>
              <a:ext uri="{FF2B5EF4-FFF2-40B4-BE49-F238E27FC236}">
                <a16:creationId xmlns:a16="http://schemas.microsoft.com/office/drawing/2014/main" id="{DB0CA265-3AB5-CE24-194B-74CC3F4EE54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55462" y="3423718"/>
            <a:ext cx="746474" cy="746474"/>
          </a:xfrm>
          <a:prstGeom prst="rect">
            <a:avLst/>
          </a:prstGeom>
        </p:spPr>
      </p:pic>
      <p:pic>
        <p:nvPicPr>
          <p:cNvPr id="89" name="圖片 88" descr="一張含有 運輸, 飛行器 的圖片&#10;&#10;自動產生的描述">
            <a:extLst>
              <a:ext uri="{FF2B5EF4-FFF2-40B4-BE49-F238E27FC236}">
                <a16:creationId xmlns:a16="http://schemas.microsoft.com/office/drawing/2014/main" id="{4E4979F7-12EE-CBF4-A0DC-4331A1353C29}"/>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8977059" y="4612932"/>
            <a:ext cx="947505" cy="444190"/>
          </a:xfrm>
          <a:prstGeom prst="rect">
            <a:avLst/>
          </a:prstGeom>
        </p:spPr>
      </p:pic>
      <p:sp>
        <p:nvSpPr>
          <p:cNvPr id="91" name="文字方塊 90">
            <a:extLst>
              <a:ext uri="{FF2B5EF4-FFF2-40B4-BE49-F238E27FC236}">
                <a16:creationId xmlns:a16="http://schemas.microsoft.com/office/drawing/2014/main" id="{5C7243BF-27EC-2917-DEEE-3E64BEDF18DA}"/>
              </a:ext>
            </a:extLst>
          </p:cNvPr>
          <p:cNvSpPr txBox="1"/>
          <p:nvPr/>
        </p:nvSpPr>
        <p:spPr>
          <a:xfrm>
            <a:off x="7468137" y="5031410"/>
            <a:ext cx="151246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4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Noi Bai Airport</a:t>
            </a:r>
            <a:endParaRPr kumimoji="0" lang="zh-TW" altLang="en-US" sz="1400" b="0" i="0" u="none" strike="noStrike" kern="1200" cap="none" spc="0" normalizeH="0" baseline="0" noProof="0" dirty="0">
              <a:ln>
                <a:noFill/>
              </a:ln>
              <a:solidFill>
                <a:prstClr val="white"/>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cxnSp>
        <p:nvCxnSpPr>
          <p:cNvPr id="92" name="直線單箭頭接點 91">
            <a:extLst>
              <a:ext uri="{FF2B5EF4-FFF2-40B4-BE49-F238E27FC236}">
                <a16:creationId xmlns:a16="http://schemas.microsoft.com/office/drawing/2014/main" id="{56D9E616-AAEA-8108-83EA-23F203EEC7D3}"/>
              </a:ext>
            </a:extLst>
          </p:cNvPr>
          <p:cNvCxnSpPr>
            <a:cxnSpLocks/>
          </p:cNvCxnSpPr>
          <p:nvPr/>
        </p:nvCxnSpPr>
        <p:spPr>
          <a:xfrm>
            <a:off x="5674146" y="5968031"/>
            <a:ext cx="537965"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直線單箭頭接點 93">
            <a:extLst>
              <a:ext uri="{FF2B5EF4-FFF2-40B4-BE49-F238E27FC236}">
                <a16:creationId xmlns:a16="http://schemas.microsoft.com/office/drawing/2014/main" id="{0EC47FC6-5E8E-50D8-EE39-30866C3FF202}"/>
              </a:ext>
            </a:extLst>
          </p:cNvPr>
          <p:cNvCxnSpPr>
            <a:cxnSpLocks/>
          </p:cNvCxnSpPr>
          <p:nvPr/>
        </p:nvCxnSpPr>
        <p:spPr>
          <a:xfrm>
            <a:off x="5674146" y="6323136"/>
            <a:ext cx="523450" cy="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63" name="文字方塊 90">
            <a:extLst>
              <a:ext uri="{FF2B5EF4-FFF2-40B4-BE49-F238E27FC236}">
                <a16:creationId xmlns:a16="http://schemas.microsoft.com/office/drawing/2014/main" id="{AD4A0739-1951-F644-61AB-075BE039B13D}"/>
              </a:ext>
            </a:extLst>
          </p:cNvPr>
          <p:cNvSpPr txBox="1"/>
          <p:nvPr/>
        </p:nvSpPr>
        <p:spPr>
          <a:xfrm>
            <a:off x="7442998" y="3683756"/>
            <a:ext cx="138375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4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Haiphong Port</a:t>
            </a:r>
            <a:endParaRPr kumimoji="0" lang="zh-TW" altLang="en-US" sz="1400" b="0" i="0" u="none" strike="noStrike" kern="1200" cap="none" spc="0" normalizeH="0" baseline="0" noProof="0" dirty="0">
              <a:ln>
                <a:noFill/>
              </a:ln>
              <a:solidFill>
                <a:prstClr val="white"/>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sp>
        <p:nvSpPr>
          <p:cNvPr id="66" name="文字方塊 7">
            <a:extLst>
              <a:ext uri="{FF2B5EF4-FFF2-40B4-BE49-F238E27FC236}">
                <a16:creationId xmlns:a16="http://schemas.microsoft.com/office/drawing/2014/main" id="{32B797F0-0239-76AF-F0C5-63A26C7DB125}"/>
              </a:ext>
            </a:extLst>
          </p:cNvPr>
          <p:cNvSpPr txBox="1"/>
          <p:nvPr/>
        </p:nvSpPr>
        <p:spPr>
          <a:xfrm>
            <a:off x="342122" y="721678"/>
            <a:ext cx="221239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200" b="1" i="0" u="sng" strike="noStrike" kern="1200" cap="none" spc="0" normalizeH="0" baseline="0" noProof="0" dirty="0">
                <a:ln>
                  <a:noFill/>
                </a:ln>
                <a:solidFill>
                  <a:schemeClr val="bg1"/>
                </a:solidFill>
                <a:effectLst/>
                <a:uLnTx/>
                <a:uFillTx/>
                <a:latin typeface="Arial" panose="020B0604020202020204" pitchFamily="34" charset="0"/>
                <a:ea typeface="Roboto" panose="02000000000000000000" pitchFamily="2" charset="0"/>
                <a:cs typeface="Arial" panose="020B0604020202020204" pitchFamily="34" charset="0"/>
              </a:rPr>
              <a:t>OVERSEA VENDOR</a:t>
            </a:r>
            <a:endParaRPr kumimoji="0" lang="zh-TW" altLang="en-US" sz="1200" b="1" i="0" u="sng" strike="noStrike" kern="1200" cap="none" spc="0" normalizeH="0" baseline="0" noProof="0" dirty="0">
              <a:ln>
                <a:noFill/>
              </a:ln>
              <a:solidFill>
                <a:schemeClr val="bg1"/>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sp>
        <p:nvSpPr>
          <p:cNvPr id="71" name="文字方塊 7">
            <a:extLst>
              <a:ext uri="{FF2B5EF4-FFF2-40B4-BE49-F238E27FC236}">
                <a16:creationId xmlns:a16="http://schemas.microsoft.com/office/drawing/2014/main" id="{8E8551B3-C958-47F0-2901-C88FA2639FAD}"/>
              </a:ext>
            </a:extLst>
          </p:cNvPr>
          <p:cNvSpPr txBox="1"/>
          <p:nvPr/>
        </p:nvSpPr>
        <p:spPr>
          <a:xfrm>
            <a:off x="219026" y="4614112"/>
            <a:ext cx="185097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200" b="1" i="0" u="sng" strike="noStrike" kern="1200" cap="none" spc="0" normalizeH="0" baseline="0" noProof="0" dirty="0">
                <a:ln>
                  <a:noFill/>
                </a:ln>
                <a:solidFill>
                  <a:schemeClr val="bg1"/>
                </a:solidFill>
                <a:effectLst/>
                <a:uLnTx/>
                <a:uFillTx/>
                <a:latin typeface="Arial" panose="020B0604020202020204" pitchFamily="34" charset="0"/>
                <a:ea typeface="Roboto" panose="02000000000000000000" pitchFamily="2" charset="0"/>
                <a:cs typeface="Arial" panose="020B0604020202020204" pitchFamily="34" charset="0"/>
              </a:rPr>
              <a:t>LOCAL VENDOR</a:t>
            </a:r>
            <a:endParaRPr kumimoji="0" lang="zh-TW" altLang="en-US" sz="1200" b="1" i="0" u="sng" strike="noStrike" kern="1200" cap="none" spc="0" normalizeH="0" baseline="0" noProof="0" dirty="0">
              <a:ln>
                <a:noFill/>
              </a:ln>
              <a:solidFill>
                <a:schemeClr val="bg1"/>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pic>
        <p:nvPicPr>
          <p:cNvPr id="88" name="圖片 85" descr="一張含有 船 的圖片&#10;&#10;自動產生的描述">
            <a:extLst>
              <a:ext uri="{FF2B5EF4-FFF2-40B4-BE49-F238E27FC236}">
                <a16:creationId xmlns:a16="http://schemas.microsoft.com/office/drawing/2014/main" id="{DB0CA265-3AB5-CE24-194B-74CC3F4EE54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46247" y="3921812"/>
            <a:ext cx="633769" cy="633769"/>
          </a:xfrm>
          <a:prstGeom prst="rect">
            <a:avLst/>
          </a:prstGeom>
        </p:spPr>
      </p:pic>
      <p:graphicFrame>
        <p:nvGraphicFramePr>
          <p:cNvPr id="109" name="Group 14"/>
          <p:cNvGraphicFramePr>
            <a:graphicFrameLocks/>
          </p:cNvGraphicFramePr>
          <p:nvPr/>
        </p:nvGraphicFramePr>
        <p:xfrm>
          <a:off x="8331199" y="674557"/>
          <a:ext cx="3643086" cy="2104751"/>
        </p:xfrm>
        <a:graphic>
          <a:graphicData uri="http://schemas.openxmlformats.org/drawingml/2006/table">
            <a:tbl>
              <a:tblPr>
                <a:tableStyleId>{35758FB7-9AC5-4552-8A53-C91805E547FA}</a:tableStyleId>
              </a:tblPr>
              <a:tblGrid>
                <a:gridCol w="1112593">
                  <a:extLst>
                    <a:ext uri="{9D8B030D-6E8A-4147-A177-3AD203B41FA5}">
                      <a16:colId xmlns:a16="http://schemas.microsoft.com/office/drawing/2014/main" val="20000"/>
                    </a:ext>
                  </a:extLst>
                </a:gridCol>
                <a:gridCol w="1095842">
                  <a:extLst>
                    <a:ext uri="{9D8B030D-6E8A-4147-A177-3AD203B41FA5}">
                      <a16:colId xmlns:a16="http://schemas.microsoft.com/office/drawing/2014/main" val="20001"/>
                    </a:ext>
                  </a:extLst>
                </a:gridCol>
                <a:gridCol w="1434651">
                  <a:extLst>
                    <a:ext uri="{9D8B030D-6E8A-4147-A177-3AD203B41FA5}">
                      <a16:colId xmlns:a16="http://schemas.microsoft.com/office/drawing/2014/main" val="20002"/>
                    </a:ext>
                  </a:extLst>
                </a:gridCol>
              </a:tblGrid>
              <a:tr h="271350">
                <a:tc gridSpan="3">
                  <a:txBody>
                    <a:bodyPr/>
                    <a:lstStyle/>
                    <a:p>
                      <a:pPr marL="0" marR="0" lvl="0" indent="0" algn="ctr" defTabSz="914400" rtl="0" eaLnBrk="0" fontAlgn="base" latinLnBrk="0" hangingPunct="0">
                        <a:lnSpc>
                          <a:spcPct val="100000"/>
                        </a:lnSpc>
                        <a:spcBef>
                          <a:spcPct val="20000"/>
                        </a:spcBef>
                        <a:spcAft>
                          <a:spcPct val="0"/>
                        </a:spcAft>
                        <a:buClr>
                          <a:srgbClr val="FF9511"/>
                        </a:buClr>
                        <a:buSzTx/>
                        <a:buFontTx/>
                        <a:buNone/>
                        <a:tabLst/>
                        <a:defRPr/>
                      </a:pPr>
                      <a:r>
                        <a:rPr kumimoji="0" lang="en-US" altLang="zh-TW" sz="1200" u="none" strike="noStrike" cap="none" normalizeH="0" baseline="0" dirty="0" smtClean="0">
                          <a:ln>
                            <a:noFill/>
                          </a:ln>
                          <a:effectLst/>
                        </a:rPr>
                        <a:t>Import/export Custom declaration</a:t>
                      </a:r>
                      <a:endParaRPr kumimoji="0" lang="en-US" altLang="zh-TW" sz="1200" b="0" i="0" u="none" strike="noStrike" cap="none" normalizeH="0" baseline="0" dirty="0" smtClean="0">
                        <a:ln>
                          <a:noFill/>
                        </a:ln>
                        <a:solidFill>
                          <a:srgbClr val="002C39"/>
                        </a:solidFill>
                        <a:effectLst/>
                        <a:latin typeface="Arial" charset="0"/>
                        <a:ea typeface="新細明體" pitchFamily="18" charset="-120"/>
                      </a:endParaRPr>
                    </a:p>
                  </a:txBody>
                  <a:tcPr horzOverflow="overflow">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40173">
                <a:tc>
                  <a:txBody>
                    <a:bodyPr/>
                    <a:lstStyle/>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Original custom </a:t>
                      </a:r>
                    </a:p>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a:t>
                      </a:r>
                      <a:r>
                        <a:rPr kumimoji="0" lang="en-US" altLang="zh-TW" sz="900" u="none" strike="noStrike" cap="none" normalizeH="0" baseline="0" dirty="0" err="1" smtClean="0">
                          <a:ln>
                            <a:noFill/>
                          </a:ln>
                          <a:effectLst/>
                        </a:rPr>
                        <a:t>Bac</a:t>
                      </a:r>
                      <a:r>
                        <a:rPr kumimoji="0" lang="en-US" altLang="zh-TW" sz="900" u="none" strike="noStrike" cap="none" normalizeH="0" baseline="0" dirty="0" smtClean="0">
                          <a:ln>
                            <a:noFill/>
                          </a:ln>
                          <a:effectLst/>
                        </a:rPr>
                        <a:t> </a:t>
                      </a:r>
                      <a:r>
                        <a:rPr kumimoji="0" lang="en-US" altLang="zh-TW" sz="900" u="none" strike="noStrike" cap="none" normalizeH="0" baseline="0" dirty="0" err="1" smtClean="0">
                          <a:ln>
                            <a:noFill/>
                          </a:ln>
                          <a:effectLst/>
                        </a:rPr>
                        <a:t>Giang</a:t>
                      </a:r>
                      <a:r>
                        <a:rPr kumimoji="0" lang="en-US" altLang="zh-TW" sz="900" u="none" strike="noStrike" cap="none" normalizeH="0" baseline="0" dirty="0" smtClean="0">
                          <a:ln>
                            <a:noFill/>
                          </a:ln>
                          <a:effectLst/>
                        </a:rPr>
                        <a:t>)</a:t>
                      </a:r>
                      <a:endParaRPr kumimoji="0" lang="en-US" altLang="zh-TW" sz="900" b="0" i="0" u="none" strike="noStrike" cap="none" normalizeH="0" baseline="0" dirty="0" smtClean="0">
                        <a:ln>
                          <a:noFill/>
                        </a:ln>
                        <a:solidFill>
                          <a:srgbClr val="002C39"/>
                        </a:solidFill>
                        <a:effectLst/>
                        <a:latin typeface="Arial" charset="0"/>
                        <a:ea typeface="新細明體" pitchFamily="18" charset="-120"/>
                      </a:endParaRPr>
                    </a:p>
                  </a:txBody>
                  <a:tcPr anchor="ctr" horzOverflow="overflow">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b="1" u="none" strike="noStrike" cap="none" normalizeH="0" baseline="0" dirty="0" smtClean="0">
                          <a:ln>
                            <a:noFill/>
                          </a:ln>
                          <a:effectLst/>
                        </a:rPr>
                        <a:t>Opening time</a:t>
                      </a:r>
                    </a:p>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Mon ~ Friday </a:t>
                      </a:r>
                    </a:p>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8:00~12:00</a:t>
                      </a:r>
                    </a:p>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13:00~ 17:00</a:t>
                      </a:r>
                    </a:p>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Saturday</a:t>
                      </a:r>
                    </a:p>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8:00~12:00</a:t>
                      </a:r>
                      <a:endParaRPr kumimoji="0" lang="en-US" altLang="zh-TW" sz="900" b="0" i="0" u="none" strike="noStrike" cap="none" normalizeH="0" baseline="0" dirty="0" smtClean="0">
                        <a:ln>
                          <a:noFill/>
                        </a:ln>
                        <a:solidFill>
                          <a:srgbClr val="002C39"/>
                        </a:solidFill>
                        <a:effectLst/>
                        <a:latin typeface="Arial" charset="0"/>
                        <a:ea typeface="新細明體" pitchFamily="18" charset="-120"/>
                      </a:endParaRPr>
                    </a:p>
                  </a:txBody>
                  <a:tcPr horzOverflow="overflow">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Sea shipment – 10.5 hour</a:t>
                      </a:r>
                    </a:p>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Air shipment – 8 hour</a:t>
                      </a:r>
                    </a:p>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Truck shipment – 10 hour</a:t>
                      </a:r>
                    </a:p>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It could process before material delivery </a:t>
                      </a:r>
                      <a:endParaRPr kumimoji="0" lang="en-US" altLang="zh-TW" sz="900" b="0" i="0" u="none" strike="noStrike" cap="none" normalizeH="0" baseline="0" dirty="0" smtClean="0">
                        <a:ln>
                          <a:noFill/>
                        </a:ln>
                        <a:solidFill>
                          <a:srgbClr val="002C39"/>
                        </a:solidFill>
                        <a:effectLst/>
                        <a:latin typeface="Arial" charset="0"/>
                        <a:ea typeface="新細明體" pitchFamily="18" charset="-120"/>
                      </a:endParaRPr>
                    </a:p>
                  </a:txBody>
                  <a:tcPr horzOverflow="overflow">
                    <a:solidFill>
                      <a:schemeClr val="bg1"/>
                    </a:solidFill>
                  </a:tcPr>
                </a:tc>
                <a:extLst>
                  <a:ext uri="{0D108BD9-81ED-4DB2-BD59-A6C34878D82A}">
                    <a16:rowId xmlns:a16="http://schemas.microsoft.com/office/drawing/2014/main" val="10001"/>
                  </a:ext>
                </a:extLst>
              </a:tr>
              <a:tr h="226125">
                <a:tc>
                  <a:txBody>
                    <a:bodyPr/>
                    <a:lstStyle/>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Sea (</a:t>
                      </a:r>
                      <a:r>
                        <a:rPr kumimoji="0" lang="en-US" altLang="zh-TW" sz="900" u="none" strike="noStrike" cap="none" normalizeH="0" baseline="0" dirty="0" err="1" smtClean="0">
                          <a:ln>
                            <a:noFill/>
                          </a:ln>
                          <a:effectLst/>
                        </a:rPr>
                        <a:t>Hai</a:t>
                      </a:r>
                      <a:r>
                        <a:rPr kumimoji="0" lang="en-US" altLang="zh-TW" sz="900" u="none" strike="noStrike" cap="none" normalizeH="0" baseline="0" dirty="0" smtClean="0">
                          <a:ln>
                            <a:noFill/>
                          </a:ln>
                          <a:effectLst/>
                        </a:rPr>
                        <a:t> </a:t>
                      </a:r>
                      <a:r>
                        <a:rPr kumimoji="0" lang="en-US" altLang="zh-TW" sz="900" u="none" strike="noStrike" cap="none" normalizeH="0" baseline="0" dirty="0" err="1" smtClean="0">
                          <a:ln>
                            <a:noFill/>
                          </a:ln>
                          <a:effectLst/>
                        </a:rPr>
                        <a:t>phong</a:t>
                      </a:r>
                      <a:r>
                        <a:rPr kumimoji="0" lang="en-US" altLang="zh-TW" sz="900" u="none" strike="noStrike" cap="none" normalizeH="0" baseline="0" dirty="0" smtClean="0">
                          <a:ln>
                            <a:noFill/>
                          </a:ln>
                          <a:effectLst/>
                        </a:rPr>
                        <a:t>) </a:t>
                      </a:r>
                      <a:endParaRPr kumimoji="0" lang="en-US" altLang="zh-TW" sz="900" b="0" i="0" u="none" strike="noStrike" cap="none" normalizeH="0" baseline="0" dirty="0" smtClean="0">
                        <a:ln>
                          <a:noFill/>
                        </a:ln>
                        <a:solidFill>
                          <a:srgbClr val="002C39"/>
                        </a:solidFill>
                        <a:effectLst/>
                        <a:latin typeface="Arial" charset="0"/>
                        <a:ea typeface="新細明體" pitchFamily="18" charset="-120"/>
                      </a:endParaRPr>
                    </a:p>
                  </a:txBody>
                  <a:tcPr horzOverflow="overflow">
                    <a:solidFill>
                      <a:schemeClr val="bg1"/>
                    </a:solidFill>
                  </a:tcPr>
                </a:tc>
                <a:tc rowSpan="3">
                  <a:txBody>
                    <a:bodyPr/>
                    <a:lstStyle/>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b="1" u="none" strike="noStrike" cap="none" normalizeH="0" baseline="0" dirty="0" smtClean="0">
                          <a:ln>
                            <a:noFill/>
                          </a:ln>
                          <a:effectLst/>
                        </a:rPr>
                        <a:t>Opening time</a:t>
                      </a:r>
                    </a:p>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Mon ~ Friday</a:t>
                      </a:r>
                    </a:p>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8:00~12:00</a:t>
                      </a:r>
                    </a:p>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13:00~ 17:00</a:t>
                      </a:r>
                      <a:endParaRPr kumimoji="0" lang="en-US" altLang="zh-TW" sz="900" b="0" i="0" u="none" strike="noStrike" cap="none" normalizeH="0" baseline="0" dirty="0" smtClean="0">
                        <a:ln>
                          <a:noFill/>
                        </a:ln>
                        <a:solidFill>
                          <a:srgbClr val="002C39"/>
                        </a:solidFill>
                        <a:effectLst/>
                        <a:latin typeface="Arial" charset="0"/>
                        <a:ea typeface="新細明體" pitchFamily="18" charset="-120"/>
                      </a:endParaRPr>
                    </a:p>
                  </a:txBody>
                  <a:tcPr horzOverflow="overflow">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5 hour</a:t>
                      </a:r>
                      <a:endParaRPr kumimoji="0" lang="en-US" altLang="zh-TW" sz="900" b="0" i="0" u="none" strike="noStrike" cap="none" normalizeH="0" baseline="0" dirty="0" smtClean="0">
                        <a:ln>
                          <a:noFill/>
                        </a:ln>
                        <a:solidFill>
                          <a:srgbClr val="002C39"/>
                        </a:solidFill>
                        <a:effectLst/>
                        <a:latin typeface="Arial" charset="0"/>
                        <a:ea typeface="新細明體" pitchFamily="18" charset="-120"/>
                      </a:endParaRPr>
                    </a:p>
                  </a:txBody>
                  <a:tcPr horzOverflow="overflow">
                    <a:solidFill>
                      <a:schemeClr val="bg1"/>
                    </a:solidFill>
                  </a:tcPr>
                </a:tc>
                <a:extLst>
                  <a:ext uri="{0D108BD9-81ED-4DB2-BD59-A6C34878D82A}">
                    <a16:rowId xmlns:a16="http://schemas.microsoft.com/office/drawing/2014/main" val="10002"/>
                  </a:ext>
                </a:extLst>
              </a:tr>
              <a:tr h="226125">
                <a:tc>
                  <a:txBody>
                    <a:bodyPr/>
                    <a:lstStyle/>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smtClean="0">
                          <a:ln>
                            <a:noFill/>
                          </a:ln>
                          <a:effectLst/>
                        </a:rPr>
                        <a:t>Air (Hanoi) </a:t>
                      </a:r>
                      <a:endParaRPr kumimoji="0" lang="en-US" altLang="zh-TW" sz="900" b="0" i="0" u="none" strike="noStrike" cap="none" normalizeH="0" baseline="0" smtClean="0">
                        <a:ln>
                          <a:noFill/>
                        </a:ln>
                        <a:solidFill>
                          <a:srgbClr val="002C39"/>
                        </a:solidFill>
                        <a:effectLst/>
                        <a:latin typeface="Arial" charset="0"/>
                        <a:ea typeface="新細明體" pitchFamily="18" charset="-120"/>
                      </a:endParaRPr>
                    </a:p>
                  </a:txBody>
                  <a:tcPr horzOverflow="overflow">
                    <a:solidFill>
                      <a:schemeClr val="bg1"/>
                    </a:solid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smtClean="0">
                          <a:ln>
                            <a:noFill/>
                          </a:ln>
                          <a:effectLst/>
                        </a:rPr>
                        <a:t>3 hour</a:t>
                      </a:r>
                      <a:endParaRPr kumimoji="0" lang="en-US" altLang="zh-TW" sz="900" b="0" i="0" u="none" strike="noStrike" cap="none" normalizeH="0" baseline="0" smtClean="0">
                        <a:ln>
                          <a:noFill/>
                        </a:ln>
                        <a:solidFill>
                          <a:srgbClr val="002C39"/>
                        </a:solidFill>
                        <a:effectLst/>
                        <a:latin typeface="Arial" charset="0"/>
                        <a:ea typeface="新細明體" pitchFamily="18" charset="-120"/>
                      </a:endParaRPr>
                    </a:p>
                  </a:txBody>
                  <a:tcPr horzOverflow="overflow">
                    <a:solidFill>
                      <a:schemeClr val="bg1"/>
                    </a:solidFill>
                  </a:tcPr>
                </a:tc>
                <a:extLst>
                  <a:ext uri="{0D108BD9-81ED-4DB2-BD59-A6C34878D82A}">
                    <a16:rowId xmlns:a16="http://schemas.microsoft.com/office/drawing/2014/main" val="10003"/>
                  </a:ext>
                </a:extLst>
              </a:tr>
              <a:tr h="321671">
                <a:tc>
                  <a:txBody>
                    <a:bodyPr/>
                    <a:lstStyle/>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Truck</a:t>
                      </a:r>
                      <a:endParaRPr kumimoji="0" lang="en-US" altLang="zh-TW" sz="900" b="0" i="0" u="none" strike="noStrike" cap="none" normalizeH="0" baseline="0" dirty="0" smtClean="0">
                        <a:ln>
                          <a:noFill/>
                        </a:ln>
                        <a:solidFill>
                          <a:srgbClr val="002C39"/>
                        </a:solidFill>
                        <a:effectLst/>
                        <a:latin typeface="Arial" charset="0"/>
                        <a:ea typeface="新細明體" pitchFamily="18" charset="-120"/>
                      </a:endParaRPr>
                    </a:p>
                  </a:txBody>
                  <a:tcPr horzOverflow="overflow">
                    <a:solidFill>
                      <a:schemeClr val="bg1"/>
                    </a:solidFill>
                  </a:tcPr>
                </a:tc>
                <a:tc vMerge="1">
                  <a:txBody>
                    <a:bodyPr/>
                    <a:lstStyle/>
                    <a:p>
                      <a:endParaRPr lang="en-US"/>
                    </a:p>
                  </a:txBody>
                  <a:tcPr/>
                </a:tc>
                <a:tc>
                  <a:txBody>
                    <a:bodyPr/>
                    <a:lstStyle/>
                    <a:p>
                      <a:pPr marL="0" marR="0" lvl="0" indent="0" algn="l" defTabSz="914400" rtl="0" eaLnBrk="0" fontAlgn="base" latinLnBrk="0" hangingPunct="0">
                        <a:lnSpc>
                          <a:spcPct val="100000"/>
                        </a:lnSpc>
                        <a:spcBef>
                          <a:spcPct val="20000"/>
                        </a:spcBef>
                        <a:spcAft>
                          <a:spcPct val="0"/>
                        </a:spcAft>
                        <a:buClr>
                          <a:srgbClr val="FF9511"/>
                        </a:buClr>
                        <a:buSzTx/>
                        <a:buFontTx/>
                        <a:buNone/>
                        <a:tabLst/>
                      </a:pPr>
                      <a:r>
                        <a:rPr kumimoji="0" lang="en-US" altLang="zh-TW" sz="900" u="none" strike="noStrike" cap="none" normalizeH="0" baseline="0" dirty="0" smtClean="0">
                          <a:ln>
                            <a:noFill/>
                          </a:ln>
                          <a:effectLst/>
                        </a:rPr>
                        <a:t>7 hour</a:t>
                      </a:r>
                      <a:endParaRPr kumimoji="0" lang="en-US" altLang="zh-TW" sz="900" b="0" i="0" u="none" strike="noStrike" cap="none" normalizeH="0" baseline="0" dirty="0" smtClean="0">
                        <a:ln>
                          <a:noFill/>
                        </a:ln>
                        <a:solidFill>
                          <a:srgbClr val="002C39"/>
                        </a:solidFill>
                        <a:effectLst/>
                        <a:latin typeface="Arial" charset="0"/>
                        <a:ea typeface="新細明體" pitchFamily="18" charset="-120"/>
                      </a:endParaRPr>
                    </a:p>
                  </a:txBody>
                  <a:tcPr horzOverflow="overflow">
                    <a:solidFill>
                      <a:schemeClr val="bg1"/>
                    </a:solidFill>
                  </a:tcPr>
                </a:tc>
                <a:extLst>
                  <a:ext uri="{0D108BD9-81ED-4DB2-BD59-A6C34878D82A}">
                    <a16:rowId xmlns:a16="http://schemas.microsoft.com/office/drawing/2014/main" val="10004"/>
                  </a:ext>
                </a:extLst>
              </a:tr>
            </a:tbl>
          </a:graphicData>
        </a:graphic>
      </p:graphicFrame>
      <p:cxnSp>
        <p:nvCxnSpPr>
          <p:cNvPr id="114" name="直線單箭頭接點 76">
            <a:extLst>
              <a:ext uri="{FF2B5EF4-FFF2-40B4-BE49-F238E27FC236}">
                <a16:creationId xmlns:a16="http://schemas.microsoft.com/office/drawing/2014/main" id="{42E7CCD2-FE5B-6616-16B4-F853C7760B68}"/>
              </a:ext>
            </a:extLst>
          </p:cNvPr>
          <p:cNvCxnSpPr/>
          <p:nvPr/>
        </p:nvCxnSpPr>
        <p:spPr>
          <a:xfrm>
            <a:off x="5352442" y="5104767"/>
            <a:ext cx="1914015" cy="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直線單箭頭接點 79">
            <a:extLst>
              <a:ext uri="{FF2B5EF4-FFF2-40B4-BE49-F238E27FC236}">
                <a16:creationId xmlns:a16="http://schemas.microsoft.com/office/drawing/2014/main" id="{5C1BCD7C-8966-E761-4D3B-66E1097C2332}"/>
              </a:ext>
            </a:extLst>
          </p:cNvPr>
          <p:cNvCxnSpPr/>
          <p:nvPr/>
        </p:nvCxnSpPr>
        <p:spPr>
          <a:xfrm>
            <a:off x="8844521" y="5089777"/>
            <a:ext cx="1424695" cy="0"/>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116" name="圖片 82" descr="一張含有 貨車, 室外, 路面, 運輸 的圖片&#10;&#10;自動產生的描述">
            <a:extLst>
              <a:ext uri="{FF2B5EF4-FFF2-40B4-BE49-F238E27FC236}">
                <a16:creationId xmlns:a16="http://schemas.microsoft.com/office/drawing/2014/main" id="{9772D944-4821-142C-FA77-DBC1FE1F4AE4}"/>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052257" y="4738340"/>
            <a:ext cx="550102" cy="300105"/>
          </a:xfrm>
          <a:prstGeom prst="rect">
            <a:avLst/>
          </a:prstGeom>
        </p:spPr>
      </p:pic>
      <p:sp>
        <p:nvSpPr>
          <p:cNvPr id="117" name="文字方塊 83">
            <a:extLst>
              <a:ext uri="{FF2B5EF4-FFF2-40B4-BE49-F238E27FC236}">
                <a16:creationId xmlns:a16="http://schemas.microsoft.com/office/drawing/2014/main" id="{784947BA-4A9E-5DB6-BCC8-F5BCB41E9EF1}"/>
              </a:ext>
            </a:extLst>
          </p:cNvPr>
          <p:cNvSpPr txBox="1"/>
          <p:nvPr/>
        </p:nvSpPr>
        <p:spPr>
          <a:xfrm>
            <a:off x="5670372" y="5071962"/>
            <a:ext cx="1265105" cy="3158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400" b="1" i="0" u="none" strike="noStrike" kern="1200" cap="none" spc="0" normalizeH="0" baseline="0" noProof="0" dirty="0" smtClean="0">
                <a:ln>
                  <a:noFill/>
                </a:ln>
                <a:solidFill>
                  <a:srgbClr val="FFC000"/>
                </a:solidFill>
                <a:effectLst/>
                <a:uLnTx/>
                <a:uFillTx/>
                <a:latin typeface="Arial" panose="020B0604020202020204" pitchFamily="34" charset="0"/>
                <a:ea typeface="Roboto" panose="02000000000000000000" pitchFamily="2" charset="0"/>
                <a:cs typeface="Arial" panose="020B0604020202020204" pitchFamily="34" charset="0"/>
              </a:rPr>
              <a:t>1hrs</a:t>
            </a:r>
            <a:endParaRPr kumimoji="0" lang="zh-TW" altLang="en-US" sz="1400" b="1" i="0" u="none" strike="noStrike" kern="1200" cap="none" spc="0" normalizeH="0" baseline="0" noProof="0" dirty="0">
              <a:ln>
                <a:noFill/>
              </a:ln>
              <a:solidFill>
                <a:srgbClr val="FFC000"/>
              </a:solidFill>
              <a:effectLst/>
              <a:uLnTx/>
              <a:uFillTx/>
              <a:latin typeface="Arial" panose="020B0604020202020204" pitchFamily="34" charset="0"/>
              <a:ea typeface="新細明體" panose="02020500000000000000" pitchFamily="18" charset="-120"/>
              <a:cs typeface="Arial" panose="020B0604020202020204" pitchFamily="34" charset="0"/>
            </a:endParaRPr>
          </a:p>
        </p:txBody>
      </p:sp>
      <p:sp>
        <p:nvSpPr>
          <p:cNvPr id="125" name="Rectangle 124"/>
          <p:cNvSpPr/>
          <p:nvPr/>
        </p:nvSpPr>
        <p:spPr>
          <a:xfrm>
            <a:off x="8302172" y="638628"/>
            <a:ext cx="3701142" cy="2162629"/>
          </a:xfrm>
          <a:prstGeom prst="rect">
            <a:avLst/>
          </a:prstGeom>
          <a:solidFill>
            <a:schemeClr val="accent1">
              <a:alpha val="0"/>
            </a:schemeClr>
          </a:solidFill>
          <a:ln w="28575">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62133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84" name="Rectangle 12"/>
          <p:cNvSpPr>
            <a:spLocks noChangeArrowheads="1"/>
          </p:cNvSpPr>
          <p:nvPr/>
        </p:nvSpPr>
        <p:spPr bwMode="auto">
          <a:xfrm>
            <a:off x="76201" y="0"/>
            <a:ext cx="10731500" cy="843919"/>
          </a:xfrm>
          <a:prstGeom prst="rect">
            <a:avLst/>
          </a:prstGeom>
          <a:extLst>
            <a:ext uri="{909E8E84-426E-40dd-AFC4-6F175D3DCCD1}"/>
            <a:ext uri="{91240B29-F687-4f45-9708-019B960494DF}"/>
          </a:extLst>
        </p:spPr>
        <p:txBody>
          <a:bodyPr vert="horz" lIns="91440" tIns="45720" rIns="91440" bIns="45720" rtlCol="0" anchor="ctr">
            <a:normAutofit/>
          </a:bodyPr>
          <a:lstStyle/>
          <a:p>
            <a:pPr>
              <a:lnSpc>
                <a:spcPct val="90000"/>
              </a:lnSpc>
              <a:spcBef>
                <a:spcPct val="0"/>
              </a:spcBef>
            </a:pPr>
            <a:r>
              <a:rPr lang="en-US" altLang="zh-TW" sz="3300" b="1" dirty="0">
                <a:solidFill>
                  <a:schemeClr val="bg1"/>
                </a:solidFill>
                <a:latin typeface="微軟正黑體" pitchFamily="34" charset="-120"/>
                <a:ea typeface="微軟正黑體" pitchFamily="34" charset="-120"/>
              </a:rPr>
              <a:t>Outbound Logistics</a:t>
            </a:r>
          </a:p>
        </p:txBody>
      </p:sp>
      <p:sp>
        <p:nvSpPr>
          <p:cNvPr id="21513" name="Rectangle 2"/>
          <p:cNvSpPr>
            <a:spLocks noChangeArrowheads="1"/>
          </p:cNvSpPr>
          <p:nvPr/>
        </p:nvSpPr>
        <p:spPr bwMode="auto">
          <a:xfrm>
            <a:off x="5132917" y="928470"/>
            <a:ext cx="8467" cy="80963"/>
          </a:xfrm>
          <a:prstGeom prst="rect">
            <a:avLst/>
          </a:prstGeom>
          <a:solidFill>
            <a:srgbClr val="DDEEEB"/>
          </a:solidFill>
          <a:ln w="9525">
            <a:noFill/>
            <a:miter lim="800000"/>
            <a:headEnd/>
            <a:tailEnd/>
          </a:ln>
        </p:spPr>
        <p:txBody>
          <a:bodyPr lIns="121917" tIns="60958" rIns="121917" bIns="60958"/>
          <a:lstStyle/>
          <a:p>
            <a:endParaRPr lang="en-US" altLang="zh-TW" sz="1900" dirty="0">
              <a:solidFill>
                <a:schemeClr val="bg1"/>
              </a:solidFill>
              <a:latin typeface="Calibri" pitchFamily="34" charset="0"/>
            </a:endParaRPr>
          </a:p>
        </p:txBody>
      </p:sp>
      <p:sp>
        <p:nvSpPr>
          <p:cNvPr id="21515" name="Rectangle 4"/>
          <p:cNvSpPr>
            <a:spLocks noChangeArrowheads="1"/>
          </p:cNvSpPr>
          <p:nvPr/>
        </p:nvSpPr>
        <p:spPr bwMode="auto">
          <a:xfrm>
            <a:off x="6438900" y="988795"/>
            <a:ext cx="8467" cy="80963"/>
          </a:xfrm>
          <a:prstGeom prst="rect">
            <a:avLst/>
          </a:prstGeom>
          <a:solidFill>
            <a:srgbClr val="EBF1E9"/>
          </a:solidFill>
          <a:ln w="9525">
            <a:noFill/>
            <a:miter lim="800000"/>
            <a:headEnd/>
            <a:tailEnd/>
          </a:ln>
        </p:spPr>
        <p:txBody>
          <a:bodyPr lIns="121917" tIns="60958" rIns="121917" bIns="60958"/>
          <a:lstStyle/>
          <a:p>
            <a:endParaRPr lang="en-US" altLang="zh-TW" sz="1900" dirty="0">
              <a:solidFill>
                <a:schemeClr val="bg1"/>
              </a:solidFill>
              <a:latin typeface="Calibri" pitchFamily="34" charset="0"/>
            </a:endParaRPr>
          </a:p>
        </p:txBody>
      </p:sp>
      <p:sp>
        <p:nvSpPr>
          <p:cNvPr id="21518" name="Rectangle 392"/>
          <p:cNvSpPr>
            <a:spLocks noChangeArrowheads="1"/>
          </p:cNvSpPr>
          <p:nvPr/>
        </p:nvSpPr>
        <p:spPr bwMode="auto">
          <a:xfrm>
            <a:off x="7501469" y="1450757"/>
            <a:ext cx="48684" cy="6351"/>
          </a:xfrm>
          <a:prstGeom prst="rect">
            <a:avLst/>
          </a:prstGeom>
          <a:solidFill>
            <a:srgbClr val="F4F3AB"/>
          </a:solidFill>
          <a:ln w="9525">
            <a:noFill/>
            <a:miter lim="800000"/>
            <a:headEnd/>
            <a:tailEnd/>
          </a:ln>
        </p:spPr>
        <p:txBody>
          <a:bodyPr lIns="121917" tIns="60958" rIns="121917" bIns="60958"/>
          <a:lstStyle/>
          <a:p>
            <a:endParaRPr lang="en-US" altLang="zh-TW" sz="1900" dirty="0">
              <a:solidFill>
                <a:schemeClr val="bg1"/>
              </a:solidFill>
              <a:latin typeface="Calibri" pitchFamily="34" charset="0"/>
            </a:endParaRPr>
          </a:p>
        </p:txBody>
      </p:sp>
      <p:sp>
        <p:nvSpPr>
          <p:cNvPr id="21519" name="Rectangle 393"/>
          <p:cNvSpPr>
            <a:spLocks noChangeArrowheads="1"/>
          </p:cNvSpPr>
          <p:nvPr/>
        </p:nvSpPr>
        <p:spPr bwMode="auto">
          <a:xfrm>
            <a:off x="7501469" y="1534895"/>
            <a:ext cx="48684" cy="6351"/>
          </a:xfrm>
          <a:prstGeom prst="rect">
            <a:avLst/>
          </a:prstGeom>
          <a:solidFill>
            <a:srgbClr val="EEE79F"/>
          </a:solidFill>
          <a:ln w="9525">
            <a:noFill/>
            <a:miter lim="800000"/>
            <a:headEnd/>
            <a:tailEnd/>
          </a:ln>
        </p:spPr>
        <p:txBody>
          <a:bodyPr lIns="121917" tIns="60958" rIns="121917" bIns="60958"/>
          <a:lstStyle/>
          <a:p>
            <a:endParaRPr lang="en-US" altLang="zh-TW" sz="1900" dirty="0">
              <a:solidFill>
                <a:schemeClr val="bg1"/>
              </a:solidFill>
              <a:latin typeface="Calibri" pitchFamily="34" charset="0"/>
            </a:endParaRPr>
          </a:p>
        </p:txBody>
      </p:sp>
      <p:grpSp>
        <p:nvGrpSpPr>
          <p:cNvPr id="2" name="Group 398"/>
          <p:cNvGrpSpPr>
            <a:grpSpLocks/>
          </p:cNvGrpSpPr>
          <p:nvPr/>
        </p:nvGrpSpPr>
        <p:grpSpPr bwMode="auto">
          <a:xfrm>
            <a:off x="5691719" y="1654629"/>
            <a:ext cx="1773767" cy="3294741"/>
            <a:chOff x="1279" y="2160"/>
            <a:chExt cx="1208" cy="912"/>
          </a:xfrm>
        </p:grpSpPr>
        <p:grpSp>
          <p:nvGrpSpPr>
            <p:cNvPr id="3" name="Group 399"/>
            <p:cNvGrpSpPr>
              <a:grpSpLocks/>
            </p:cNvGrpSpPr>
            <p:nvPr/>
          </p:nvGrpSpPr>
          <p:grpSpPr bwMode="auto">
            <a:xfrm>
              <a:off x="1287" y="2160"/>
              <a:ext cx="0" cy="912"/>
              <a:chOff x="1632" y="2160"/>
              <a:chExt cx="0" cy="912"/>
            </a:xfrm>
          </p:grpSpPr>
          <p:sp>
            <p:nvSpPr>
              <p:cNvPr id="24076" name="Line 400"/>
              <p:cNvSpPr>
                <a:spLocks noChangeShapeType="1"/>
              </p:cNvSpPr>
              <p:nvPr/>
            </p:nvSpPr>
            <p:spPr bwMode="auto">
              <a:xfrm>
                <a:off x="2143207681" y="2592"/>
                <a:ext cx="0" cy="480"/>
              </a:xfrm>
              <a:prstGeom prst="line">
                <a:avLst/>
              </a:prstGeom>
              <a:noFill/>
              <a:ln w="28575">
                <a:solidFill>
                  <a:schemeClr val="tx1"/>
                </a:solidFill>
                <a:round/>
                <a:headEnd/>
                <a:tailEnd/>
              </a:ln>
            </p:spPr>
            <p:txBody>
              <a:bodyPr/>
              <a:lstStyle/>
              <a:p>
                <a:endParaRPr lang="zh-TW" altLang="en-US">
                  <a:solidFill>
                    <a:schemeClr val="bg1"/>
                  </a:solidFill>
                </a:endParaRPr>
              </a:p>
            </p:txBody>
          </p:sp>
          <p:sp>
            <p:nvSpPr>
              <p:cNvPr id="24077" name="Line 401"/>
              <p:cNvSpPr>
                <a:spLocks noChangeShapeType="1"/>
              </p:cNvSpPr>
              <p:nvPr/>
            </p:nvSpPr>
            <p:spPr bwMode="auto">
              <a:xfrm>
                <a:off x="2143207681" y="2160"/>
                <a:ext cx="0" cy="432"/>
              </a:xfrm>
              <a:prstGeom prst="line">
                <a:avLst/>
              </a:prstGeom>
              <a:noFill/>
              <a:ln w="28575">
                <a:solidFill>
                  <a:schemeClr val="tx1"/>
                </a:solidFill>
                <a:round/>
                <a:headEnd/>
                <a:tailEnd/>
              </a:ln>
            </p:spPr>
            <p:txBody>
              <a:bodyPr/>
              <a:lstStyle/>
              <a:p>
                <a:endParaRPr lang="zh-TW" altLang="en-US">
                  <a:solidFill>
                    <a:schemeClr val="bg1"/>
                  </a:solidFill>
                </a:endParaRPr>
              </a:p>
            </p:txBody>
          </p:sp>
        </p:grpSp>
        <p:sp>
          <p:nvSpPr>
            <p:cNvPr id="24074" name="Line 402"/>
            <p:cNvSpPr>
              <a:spLocks noChangeShapeType="1"/>
            </p:cNvSpPr>
            <p:nvPr/>
          </p:nvSpPr>
          <p:spPr bwMode="auto">
            <a:xfrm>
              <a:off x="1279" y="2160"/>
              <a:ext cx="1160" cy="0"/>
            </a:xfrm>
            <a:prstGeom prst="line">
              <a:avLst/>
            </a:prstGeom>
            <a:noFill/>
            <a:ln w="28575">
              <a:solidFill>
                <a:schemeClr val="bg1"/>
              </a:solidFill>
              <a:round/>
              <a:headEnd/>
              <a:tailEnd type="triangle" w="med" len="med"/>
            </a:ln>
          </p:spPr>
          <p:txBody>
            <a:bodyPr/>
            <a:lstStyle/>
            <a:p>
              <a:endParaRPr lang="zh-TW" altLang="en-US">
                <a:solidFill>
                  <a:schemeClr val="bg1"/>
                </a:solidFill>
              </a:endParaRPr>
            </a:p>
          </p:txBody>
        </p:sp>
        <p:sp>
          <p:nvSpPr>
            <p:cNvPr id="24075" name="Line 403"/>
            <p:cNvSpPr>
              <a:spLocks noChangeShapeType="1"/>
            </p:cNvSpPr>
            <p:nvPr/>
          </p:nvSpPr>
          <p:spPr bwMode="auto">
            <a:xfrm>
              <a:off x="1295" y="3068"/>
              <a:ext cx="1192" cy="0"/>
            </a:xfrm>
            <a:prstGeom prst="line">
              <a:avLst/>
            </a:prstGeom>
            <a:noFill/>
            <a:ln w="28575">
              <a:solidFill>
                <a:schemeClr val="bg1"/>
              </a:solidFill>
              <a:round/>
              <a:headEnd/>
              <a:tailEnd type="triangle" w="med" len="med"/>
            </a:ln>
          </p:spPr>
          <p:txBody>
            <a:bodyPr/>
            <a:lstStyle/>
            <a:p>
              <a:endParaRPr lang="zh-TW" altLang="en-US">
                <a:solidFill>
                  <a:schemeClr val="bg1"/>
                </a:solidFill>
              </a:endParaRPr>
            </a:p>
          </p:txBody>
        </p:sp>
      </p:grpSp>
      <p:grpSp>
        <p:nvGrpSpPr>
          <p:cNvPr id="4" name="Group 404"/>
          <p:cNvGrpSpPr>
            <a:grpSpLocks/>
          </p:cNvGrpSpPr>
          <p:nvPr/>
        </p:nvGrpSpPr>
        <p:grpSpPr bwMode="auto">
          <a:xfrm>
            <a:off x="5930900" y="1063407"/>
            <a:ext cx="914400" cy="304800"/>
            <a:chOff x="96" y="1680"/>
            <a:chExt cx="480" cy="211"/>
          </a:xfrm>
        </p:grpSpPr>
        <p:sp>
          <p:nvSpPr>
            <p:cNvPr id="24057" name="Rectangle 405"/>
            <p:cNvSpPr>
              <a:spLocks noChangeArrowheads="1"/>
            </p:cNvSpPr>
            <p:nvPr/>
          </p:nvSpPr>
          <p:spPr bwMode="auto">
            <a:xfrm>
              <a:off x="310" y="1855"/>
              <a:ext cx="120" cy="12"/>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4058" name="Rectangle 406"/>
            <p:cNvSpPr>
              <a:spLocks noChangeArrowheads="1"/>
            </p:cNvSpPr>
            <p:nvPr/>
          </p:nvSpPr>
          <p:spPr bwMode="auto">
            <a:xfrm>
              <a:off x="310" y="1855"/>
              <a:ext cx="120" cy="12"/>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4059" name="Freeform 407"/>
            <p:cNvSpPr>
              <a:spLocks/>
            </p:cNvSpPr>
            <p:nvPr/>
          </p:nvSpPr>
          <p:spPr bwMode="auto">
            <a:xfrm>
              <a:off x="430" y="1732"/>
              <a:ext cx="146" cy="135"/>
            </a:xfrm>
            <a:custGeom>
              <a:avLst/>
              <a:gdLst>
                <a:gd name="T0" fmla="*/ 0 w 146"/>
                <a:gd name="T1" fmla="*/ 135 h 135"/>
                <a:gd name="T2" fmla="*/ 146 w 146"/>
                <a:gd name="T3" fmla="*/ 135 h 135"/>
                <a:gd name="T4" fmla="*/ 146 w 146"/>
                <a:gd name="T5" fmla="*/ 54 h 135"/>
                <a:gd name="T6" fmla="*/ 89 w 146"/>
                <a:gd name="T7" fmla="*/ 54 h 135"/>
                <a:gd name="T8" fmla="*/ 65 w 146"/>
                <a:gd name="T9" fmla="*/ 0 h 135"/>
                <a:gd name="T10" fmla="*/ 0 w 146"/>
                <a:gd name="T11" fmla="*/ 0 h 135"/>
                <a:gd name="T12" fmla="*/ 0 w 146"/>
                <a:gd name="T13" fmla="*/ 135 h 135"/>
                <a:gd name="T14" fmla="*/ 0 60000 65536"/>
                <a:gd name="T15" fmla="*/ 0 60000 65536"/>
                <a:gd name="T16" fmla="*/ 0 60000 65536"/>
                <a:gd name="T17" fmla="*/ 0 60000 65536"/>
                <a:gd name="T18" fmla="*/ 0 60000 65536"/>
                <a:gd name="T19" fmla="*/ 0 60000 65536"/>
                <a:gd name="T20" fmla="*/ 0 60000 65536"/>
                <a:gd name="T21" fmla="*/ 0 w 146"/>
                <a:gd name="T22" fmla="*/ 0 h 135"/>
                <a:gd name="T23" fmla="*/ 146 w 146"/>
                <a:gd name="T24" fmla="*/ 135 h 1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6" h="135">
                  <a:moveTo>
                    <a:pt x="0" y="135"/>
                  </a:moveTo>
                  <a:lnTo>
                    <a:pt x="146" y="135"/>
                  </a:lnTo>
                  <a:lnTo>
                    <a:pt x="146" y="54"/>
                  </a:lnTo>
                  <a:lnTo>
                    <a:pt x="89" y="54"/>
                  </a:lnTo>
                  <a:lnTo>
                    <a:pt x="65" y="0"/>
                  </a:lnTo>
                  <a:lnTo>
                    <a:pt x="0" y="0"/>
                  </a:lnTo>
                  <a:lnTo>
                    <a:pt x="0" y="135"/>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4060" name="Freeform 408"/>
            <p:cNvSpPr>
              <a:spLocks/>
            </p:cNvSpPr>
            <p:nvPr/>
          </p:nvSpPr>
          <p:spPr bwMode="auto">
            <a:xfrm>
              <a:off x="430" y="1732"/>
              <a:ext cx="146" cy="135"/>
            </a:xfrm>
            <a:custGeom>
              <a:avLst/>
              <a:gdLst>
                <a:gd name="T0" fmla="*/ 0 w 146"/>
                <a:gd name="T1" fmla="*/ 135 h 135"/>
                <a:gd name="T2" fmla="*/ 146 w 146"/>
                <a:gd name="T3" fmla="*/ 135 h 135"/>
                <a:gd name="T4" fmla="*/ 146 w 146"/>
                <a:gd name="T5" fmla="*/ 54 h 135"/>
                <a:gd name="T6" fmla="*/ 89 w 146"/>
                <a:gd name="T7" fmla="*/ 54 h 135"/>
                <a:gd name="T8" fmla="*/ 65 w 146"/>
                <a:gd name="T9" fmla="*/ 0 h 135"/>
                <a:gd name="T10" fmla="*/ 0 w 146"/>
                <a:gd name="T11" fmla="*/ 0 h 135"/>
                <a:gd name="T12" fmla="*/ 0 w 146"/>
                <a:gd name="T13" fmla="*/ 135 h 135"/>
                <a:gd name="T14" fmla="*/ 0 60000 65536"/>
                <a:gd name="T15" fmla="*/ 0 60000 65536"/>
                <a:gd name="T16" fmla="*/ 0 60000 65536"/>
                <a:gd name="T17" fmla="*/ 0 60000 65536"/>
                <a:gd name="T18" fmla="*/ 0 60000 65536"/>
                <a:gd name="T19" fmla="*/ 0 60000 65536"/>
                <a:gd name="T20" fmla="*/ 0 60000 65536"/>
                <a:gd name="T21" fmla="*/ 0 w 146"/>
                <a:gd name="T22" fmla="*/ 0 h 135"/>
                <a:gd name="T23" fmla="*/ 146 w 146"/>
                <a:gd name="T24" fmla="*/ 135 h 1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6" h="135">
                  <a:moveTo>
                    <a:pt x="0" y="135"/>
                  </a:moveTo>
                  <a:lnTo>
                    <a:pt x="146" y="135"/>
                  </a:lnTo>
                  <a:lnTo>
                    <a:pt x="146" y="54"/>
                  </a:lnTo>
                  <a:lnTo>
                    <a:pt x="89" y="54"/>
                  </a:lnTo>
                  <a:lnTo>
                    <a:pt x="65" y="0"/>
                  </a:lnTo>
                  <a:lnTo>
                    <a:pt x="0" y="0"/>
                  </a:lnTo>
                  <a:lnTo>
                    <a:pt x="0" y="135"/>
                  </a:lnTo>
                  <a:close/>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4061" name="Freeform 409"/>
            <p:cNvSpPr>
              <a:spLocks/>
            </p:cNvSpPr>
            <p:nvPr/>
          </p:nvSpPr>
          <p:spPr bwMode="auto">
            <a:xfrm>
              <a:off x="500"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prstDash val="solid"/>
              <a:round/>
              <a:headEnd/>
              <a:tailEnd/>
            </a:ln>
          </p:spPr>
          <p:txBody>
            <a:bodyPr/>
            <a:lstStyle/>
            <a:p>
              <a:endParaRPr lang="zh-TW" altLang="en-US">
                <a:solidFill>
                  <a:schemeClr val="bg1"/>
                </a:solidFill>
              </a:endParaRPr>
            </a:p>
          </p:txBody>
        </p:sp>
        <p:sp>
          <p:nvSpPr>
            <p:cNvPr id="24062" name="Freeform 410"/>
            <p:cNvSpPr>
              <a:spLocks/>
            </p:cNvSpPr>
            <p:nvPr/>
          </p:nvSpPr>
          <p:spPr bwMode="auto">
            <a:xfrm>
              <a:off x="500"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4063" name="Rectangle 411"/>
            <p:cNvSpPr>
              <a:spLocks noChangeArrowheads="1"/>
            </p:cNvSpPr>
            <p:nvPr/>
          </p:nvSpPr>
          <p:spPr bwMode="auto">
            <a:xfrm>
              <a:off x="96" y="1680"/>
              <a:ext cx="322" cy="150"/>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4064" name="Rectangle 412"/>
            <p:cNvSpPr>
              <a:spLocks noChangeArrowheads="1"/>
            </p:cNvSpPr>
            <p:nvPr/>
          </p:nvSpPr>
          <p:spPr bwMode="auto">
            <a:xfrm>
              <a:off x="96" y="1680"/>
              <a:ext cx="322" cy="150"/>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4065" name="Freeform 413"/>
            <p:cNvSpPr>
              <a:spLocks/>
            </p:cNvSpPr>
            <p:nvPr/>
          </p:nvSpPr>
          <p:spPr bwMode="auto">
            <a:xfrm>
              <a:off x="365"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prstDash val="solid"/>
              <a:round/>
              <a:headEnd/>
              <a:tailEnd/>
            </a:ln>
          </p:spPr>
          <p:txBody>
            <a:bodyPr/>
            <a:lstStyle/>
            <a:p>
              <a:endParaRPr lang="zh-TW" altLang="en-US">
                <a:solidFill>
                  <a:schemeClr val="bg1"/>
                </a:solidFill>
              </a:endParaRPr>
            </a:p>
          </p:txBody>
        </p:sp>
        <p:sp>
          <p:nvSpPr>
            <p:cNvPr id="24066" name="Freeform 414"/>
            <p:cNvSpPr>
              <a:spLocks/>
            </p:cNvSpPr>
            <p:nvPr/>
          </p:nvSpPr>
          <p:spPr bwMode="auto">
            <a:xfrm>
              <a:off x="365"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4067" name="Freeform 415"/>
            <p:cNvSpPr>
              <a:spLocks/>
            </p:cNvSpPr>
            <p:nvPr/>
          </p:nvSpPr>
          <p:spPr bwMode="auto">
            <a:xfrm>
              <a:off x="310"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prstDash val="solid"/>
              <a:round/>
              <a:headEnd/>
              <a:tailEnd/>
            </a:ln>
          </p:spPr>
          <p:txBody>
            <a:bodyPr/>
            <a:lstStyle/>
            <a:p>
              <a:endParaRPr lang="zh-TW" altLang="en-US">
                <a:solidFill>
                  <a:schemeClr val="bg1"/>
                </a:solidFill>
              </a:endParaRPr>
            </a:p>
          </p:txBody>
        </p:sp>
        <p:sp>
          <p:nvSpPr>
            <p:cNvPr id="24068" name="Freeform 416"/>
            <p:cNvSpPr>
              <a:spLocks/>
            </p:cNvSpPr>
            <p:nvPr/>
          </p:nvSpPr>
          <p:spPr bwMode="auto">
            <a:xfrm>
              <a:off x="310"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4069" name="Freeform 417"/>
            <p:cNvSpPr>
              <a:spLocks/>
            </p:cNvSpPr>
            <p:nvPr/>
          </p:nvSpPr>
          <p:spPr bwMode="auto">
            <a:xfrm>
              <a:off x="166"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prstDash val="solid"/>
              <a:round/>
              <a:headEnd/>
              <a:tailEnd/>
            </a:ln>
          </p:spPr>
          <p:txBody>
            <a:bodyPr/>
            <a:lstStyle/>
            <a:p>
              <a:endParaRPr lang="zh-TW" altLang="en-US">
                <a:solidFill>
                  <a:schemeClr val="bg1"/>
                </a:solidFill>
              </a:endParaRPr>
            </a:p>
          </p:txBody>
        </p:sp>
        <p:sp>
          <p:nvSpPr>
            <p:cNvPr id="24070" name="Freeform 418"/>
            <p:cNvSpPr>
              <a:spLocks/>
            </p:cNvSpPr>
            <p:nvPr/>
          </p:nvSpPr>
          <p:spPr bwMode="auto">
            <a:xfrm>
              <a:off x="166"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4071" name="Freeform 419"/>
            <p:cNvSpPr>
              <a:spLocks/>
            </p:cNvSpPr>
            <p:nvPr/>
          </p:nvSpPr>
          <p:spPr bwMode="auto">
            <a:xfrm>
              <a:off x="111"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prstDash val="solid"/>
              <a:round/>
              <a:headEnd/>
              <a:tailEnd/>
            </a:ln>
          </p:spPr>
          <p:txBody>
            <a:bodyPr/>
            <a:lstStyle/>
            <a:p>
              <a:endParaRPr lang="zh-TW" altLang="en-US">
                <a:solidFill>
                  <a:schemeClr val="bg1"/>
                </a:solidFill>
              </a:endParaRPr>
            </a:p>
          </p:txBody>
        </p:sp>
        <p:sp>
          <p:nvSpPr>
            <p:cNvPr id="24072" name="Freeform 420"/>
            <p:cNvSpPr>
              <a:spLocks/>
            </p:cNvSpPr>
            <p:nvPr/>
          </p:nvSpPr>
          <p:spPr bwMode="auto">
            <a:xfrm>
              <a:off x="111"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prstDash val="solid"/>
              <a:round/>
              <a:headEnd/>
              <a:tailEnd/>
            </a:ln>
          </p:spPr>
          <p:txBody>
            <a:bodyPr/>
            <a:lstStyle/>
            <a:p>
              <a:endParaRPr lang="zh-TW" altLang="en-US">
                <a:solidFill>
                  <a:schemeClr val="bg1"/>
                </a:solidFill>
              </a:endParaRPr>
            </a:p>
          </p:txBody>
        </p:sp>
      </p:grpSp>
      <p:grpSp>
        <p:nvGrpSpPr>
          <p:cNvPr id="5" name="Group 422"/>
          <p:cNvGrpSpPr>
            <a:grpSpLocks/>
          </p:cNvGrpSpPr>
          <p:nvPr/>
        </p:nvGrpSpPr>
        <p:grpSpPr bwMode="auto">
          <a:xfrm>
            <a:off x="7366000" y="1452344"/>
            <a:ext cx="1320800" cy="452439"/>
            <a:chOff x="4771" y="2291"/>
            <a:chExt cx="934" cy="525"/>
          </a:xfrm>
        </p:grpSpPr>
        <p:pic>
          <p:nvPicPr>
            <p:cNvPr id="23685" name="Picture 423"/>
            <p:cNvPicPr>
              <a:picLocks noChangeAspect="1" noChangeArrowheads="1"/>
            </p:cNvPicPr>
            <p:nvPr/>
          </p:nvPicPr>
          <p:blipFill>
            <a:blip r:embed="rId2" cstate="print"/>
            <a:srcRect/>
            <a:stretch>
              <a:fillRect/>
            </a:stretch>
          </p:blipFill>
          <p:spPr bwMode="auto">
            <a:xfrm>
              <a:off x="4902" y="2291"/>
              <a:ext cx="803" cy="525"/>
            </a:xfrm>
            <a:prstGeom prst="rect">
              <a:avLst/>
            </a:prstGeom>
            <a:noFill/>
            <a:ln w="9525">
              <a:noFill/>
              <a:miter lim="800000"/>
              <a:headEnd/>
              <a:tailEnd/>
            </a:ln>
          </p:spPr>
        </p:pic>
        <p:sp>
          <p:nvSpPr>
            <p:cNvPr id="23686" name="Freeform 424"/>
            <p:cNvSpPr>
              <a:spLocks/>
            </p:cNvSpPr>
            <p:nvPr/>
          </p:nvSpPr>
          <p:spPr bwMode="auto">
            <a:xfrm>
              <a:off x="4872" y="2481"/>
              <a:ext cx="260" cy="260"/>
            </a:xfrm>
            <a:custGeom>
              <a:avLst/>
              <a:gdLst>
                <a:gd name="T0" fmla="*/ 258 w 260"/>
                <a:gd name="T1" fmla="*/ 179 h 260"/>
                <a:gd name="T2" fmla="*/ 217 w 260"/>
                <a:gd name="T3" fmla="*/ 104 h 260"/>
                <a:gd name="T4" fmla="*/ 215 w 260"/>
                <a:gd name="T5" fmla="*/ 102 h 260"/>
                <a:gd name="T6" fmla="*/ 171 w 260"/>
                <a:gd name="T7" fmla="*/ 28 h 260"/>
                <a:gd name="T8" fmla="*/ 169 w 260"/>
                <a:gd name="T9" fmla="*/ 26 h 260"/>
                <a:gd name="T10" fmla="*/ 116 w 260"/>
                <a:gd name="T11" fmla="*/ 6 h 260"/>
                <a:gd name="T12" fmla="*/ 100 w 260"/>
                <a:gd name="T13" fmla="*/ 19 h 260"/>
                <a:gd name="T14" fmla="*/ 87 w 260"/>
                <a:gd name="T15" fmla="*/ 23 h 260"/>
                <a:gd name="T16" fmla="*/ 85 w 260"/>
                <a:gd name="T17" fmla="*/ 28 h 260"/>
                <a:gd name="T18" fmla="*/ 74 w 260"/>
                <a:gd name="T19" fmla="*/ 82 h 260"/>
                <a:gd name="T20" fmla="*/ 59 w 260"/>
                <a:gd name="T21" fmla="*/ 95 h 260"/>
                <a:gd name="T22" fmla="*/ 45 w 260"/>
                <a:gd name="T23" fmla="*/ 99 h 260"/>
                <a:gd name="T24" fmla="*/ 43 w 260"/>
                <a:gd name="T25" fmla="*/ 104 h 260"/>
                <a:gd name="T26" fmla="*/ 42 w 260"/>
                <a:gd name="T27" fmla="*/ 153 h 260"/>
                <a:gd name="T28" fmla="*/ 32 w 260"/>
                <a:gd name="T29" fmla="*/ 162 h 260"/>
                <a:gd name="T30" fmla="*/ 13 w 260"/>
                <a:gd name="T31" fmla="*/ 170 h 260"/>
                <a:gd name="T32" fmla="*/ 3 w 260"/>
                <a:gd name="T33" fmla="*/ 180 h 260"/>
                <a:gd name="T34" fmla="*/ 0 w 260"/>
                <a:gd name="T35" fmla="*/ 231 h 260"/>
                <a:gd name="T36" fmla="*/ 2 w 260"/>
                <a:gd name="T37" fmla="*/ 234 h 260"/>
                <a:gd name="T38" fmla="*/ 55 w 260"/>
                <a:gd name="T39" fmla="*/ 254 h 260"/>
                <a:gd name="T40" fmla="*/ 75 w 260"/>
                <a:gd name="T41" fmla="*/ 238 h 260"/>
                <a:gd name="T42" fmla="*/ 85 w 260"/>
                <a:gd name="T43" fmla="*/ 234 h 260"/>
                <a:gd name="T44" fmla="*/ 87 w 260"/>
                <a:gd name="T45" fmla="*/ 231 h 260"/>
                <a:gd name="T46" fmla="*/ 89 w 260"/>
                <a:gd name="T47" fmla="*/ 234 h 260"/>
                <a:gd name="T48" fmla="*/ 142 w 260"/>
                <a:gd name="T49" fmla="*/ 254 h 260"/>
                <a:gd name="T50" fmla="*/ 162 w 260"/>
                <a:gd name="T51" fmla="*/ 238 h 260"/>
                <a:gd name="T52" fmla="*/ 172 w 260"/>
                <a:gd name="T53" fmla="*/ 234 h 260"/>
                <a:gd name="T54" fmla="*/ 175 w 260"/>
                <a:gd name="T55" fmla="*/ 233 h 260"/>
                <a:gd name="T56" fmla="*/ 218 w 260"/>
                <a:gd name="T57" fmla="*/ 260 h 260"/>
                <a:gd name="T58" fmla="*/ 228 w 260"/>
                <a:gd name="T59" fmla="*/ 250 h 260"/>
                <a:gd name="T60" fmla="*/ 248 w 260"/>
                <a:gd name="T61" fmla="*/ 241 h 260"/>
                <a:gd name="T62" fmla="*/ 258 w 260"/>
                <a:gd name="T63" fmla="*/ 232 h 260"/>
                <a:gd name="T64" fmla="*/ 260 w 260"/>
                <a:gd name="T65" fmla="*/ 181 h 2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0"/>
                <a:gd name="T100" fmla="*/ 0 h 260"/>
                <a:gd name="T101" fmla="*/ 260 w 260"/>
                <a:gd name="T102" fmla="*/ 260 h 2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0" h="260">
                  <a:moveTo>
                    <a:pt x="258" y="180"/>
                  </a:moveTo>
                  <a:lnTo>
                    <a:pt x="258" y="179"/>
                  </a:lnTo>
                  <a:lnTo>
                    <a:pt x="217" y="154"/>
                  </a:lnTo>
                  <a:lnTo>
                    <a:pt x="217" y="104"/>
                  </a:lnTo>
                  <a:lnTo>
                    <a:pt x="215" y="103"/>
                  </a:lnTo>
                  <a:lnTo>
                    <a:pt x="215" y="102"/>
                  </a:lnTo>
                  <a:lnTo>
                    <a:pt x="172" y="76"/>
                  </a:lnTo>
                  <a:lnTo>
                    <a:pt x="171" y="28"/>
                  </a:lnTo>
                  <a:lnTo>
                    <a:pt x="169" y="27"/>
                  </a:lnTo>
                  <a:lnTo>
                    <a:pt x="169" y="26"/>
                  </a:lnTo>
                  <a:lnTo>
                    <a:pt x="126" y="0"/>
                  </a:lnTo>
                  <a:lnTo>
                    <a:pt x="116" y="6"/>
                  </a:lnTo>
                  <a:lnTo>
                    <a:pt x="116" y="9"/>
                  </a:lnTo>
                  <a:lnTo>
                    <a:pt x="100" y="19"/>
                  </a:lnTo>
                  <a:lnTo>
                    <a:pt x="97" y="17"/>
                  </a:lnTo>
                  <a:lnTo>
                    <a:pt x="87" y="23"/>
                  </a:lnTo>
                  <a:lnTo>
                    <a:pt x="87" y="27"/>
                  </a:lnTo>
                  <a:lnTo>
                    <a:pt x="85" y="28"/>
                  </a:lnTo>
                  <a:lnTo>
                    <a:pt x="85" y="76"/>
                  </a:lnTo>
                  <a:lnTo>
                    <a:pt x="74" y="82"/>
                  </a:lnTo>
                  <a:lnTo>
                    <a:pt x="74" y="85"/>
                  </a:lnTo>
                  <a:lnTo>
                    <a:pt x="59" y="95"/>
                  </a:lnTo>
                  <a:lnTo>
                    <a:pt x="56" y="93"/>
                  </a:lnTo>
                  <a:lnTo>
                    <a:pt x="45" y="99"/>
                  </a:lnTo>
                  <a:lnTo>
                    <a:pt x="45" y="103"/>
                  </a:lnTo>
                  <a:lnTo>
                    <a:pt x="43" y="104"/>
                  </a:lnTo>
                  <a:lnTo>
                    <a:pt x="43" y="154"/>
                  </a:lnTo>
                  <a:lnTo>
                    <a:pt x="42" y="153"/>
                  </a:lnTo>
                  <a:lnTo>
                    <a:pt x="32" y="159"/>
                  </a:lnTo>
                  <a:lnTo>
                    <a:pt x="32" y="162"/>
                  </a:lnTo>
                  <a:lnTo>
                    <a:pt x="15" y="172"/>
                  </a:lnTo>
                  <a:lnTo>
                    <a:pt x="13" y="170"/>
                  </a:lnTo>
                  <a:lnTo>
                    <a:pt x="3" y="176"/>
                  </a:lnTo>
                  <a:lnTo>
                    <a:pt x="3" y="180"/>
                  </a:lnTo>
                  <a:lnTo>
                    <a:pt x="0" y="181"/>
                  </a:lnTo>
                  <a:lnTo>
                    <a:pt x="0" y="231"/>
                  </a:lnTo>
                  <a:lnTo>
                    <a:pt x="2" y="232"/>
                  </a:lnTo>
                  <a:lnTo>
                    <a:pt x="2" y="234"/>
                  </a:lnTo>
                  <a:lnTo>
                    <a:pt x="45" y="260"/>
                  </a:lnTo>
                  <a:lnTo>
                    <a:pt x="55" y="254"/>
                  </a:lnTo>
                  <a:lnTo>
                    <a:pt x="55" y="250"/>
                  </a:lnTo>
                  <a:lnTo>
                    <a:pt x="75" y="238"/>
                  </a:lnTo>
                  <a:lnTo>
                    <a:pt x="75" y="241"/>
                  </a:lnTo>
                  <a:lnTo>
                    <a:pt x="85" y="234"/>
                  </a:lnTo>
                  <a:lnTo>
                    <a:pt x="85" y="232"/>
                  </a:lnTo>
                  <a:lnTo>
                    <a:pt x="87" y="231"/>
                  </a:lnTo>
                  <a:lnTo>
                    <a:pt x="89" y="232"/>
                  </a:lnTo>
                  <a:lnTo>
                    <a:pt x="89" y="234"/>
                  </a:lnTo>
                  <a:lnTo>
                    <a:pt x="132" y="260"/>
                  </a:lnTo>
                  <a:lnTo>
                    <a:pt x="142" y="254"/>
                  </a:lnTo>
                  <a:lnTo>
                    <a:pt x="142" y="250"/>
                  </a:lnTo>
                  <a:lnTo>
                    <a:pt x="162" y="238"/>
                  </a:lnTo>
                  <a:lnTo>
                    <a:pt x="162" y="241"/>
                  </a:lnTo>
                  <a:lnTo>
                    <a:pt x="172" y="234"/>
                  </a:lnTo>
                  <a:lnTo>
                    <a:pt x="172" y="231"/>
                  </a:lnTo>
                  <a:lnTo>
                    <a:pt x="175" y="233"/>
                  </a:lnTo>
                  <a:lnTo>
                    <a:pt x="175" y="234"/>
                  </a:lnTo>
                  <a:lnTo>
                    <a:pt x="218" y="260"/>
                  </a:lnTo>
                  <a:lnTo>
                    <a:pt x="228" y="254"/>
                  </a:lnTo>
                  <a:lnTo>
                    <a:pt x="228" y="250"/>
                  </a:lnTo>
                  <a:lnTo>
                    <a:pt x="248" y="238"/>
                  </a:lnTo>
                  <a:lnTo>
                    <a:pt x="248" y="241"/>
                  </a:lnTo>
                  <a:lnTo>
                    <a:pt x="258" y="234"/>
                  </a:lnTo>
                  <a:lnTo>
                    <a:pt x="258" y="232"/>
                  </a:lnTo>
                  <a:lnTo>
                    <a:pt x="260" y="231"/>
                  </a:lnTo>
                  <a:lnTo>
                    <a:pt x="260" y="181"/>
                  </a:lnTo>
                  <a:lnTo>
                    <a:pt x="258" y="180"/>
                  </a:lnTo>
                  <a:close/>
                </a:path>
              </a:pathLst>
            </a:custGeom>
            <a:solidFill>
              <a:srgbClr val="DAA238"/>
            </a:solidFill>
            <a:ln w="9525">
              <a:noFill/>
              <a:round/>
              <a:headEnd/>
              <a:tailEnd/>
            </a:ln>
          </p:spPr>
          <p:txBody>
            <a:bodyPr/>
            <a:lstStyle/>
            <a:p>
              <a:endParaRPr lang="zh-TW" altLang="en-US">
                <a:solidFill>
                  <a:schemeClr val="bg1"/>
                </a:solidFill>
              </a:endParaRPr>
            </a:p>
          </p:txBody>
        </p:sp>
        <p:pic>
          <p:nvPicPr>
            <p:cNvPr id="23687" name="Picture 425"/>
            <p:cNvPicPr>
              <a:picLocks noChangeAspect="1" noChangeArrowheads="1"/>
            </p:cNvPicPr>
            <p:nvPr/>
          </p:nvPicPr>
          <p:blipFill>
            <a:blip r:embed="rId3" cstate="print"/>
            <a:srcRect/>
            <a:stretch>
              <a:fillRect/>
            </a:stretch>
          </p:blipFill>
          <p:spPr bwMode="auto">
            <a:xfrm>
              <a:off x="4963" y="2553"/>
              <a:ext cx="35" cy="27"/>
            </a:xfrm>
            <a:prstGeom prst="rect">
              <a:avLst/>
            </a:prstGeom>
            <a:noFill/>
            <a:ln w="9525">
              <a:noFill/>
              <a:miter lim="800000"/>
              <a:headEnd/>
              <a:tailEnd/>
            </a:ln>
          </p:spPr>
        </p:pic>
        <p:pic>
          <p:nvPicPr>
            <p:cNvPr id="23688" name="Picture 426"/>
            <p:cNvPicPr>
              <a:picLocks noChangeAspect="1" noChangeArrowheads="1"/>
            </p:cNvPicPr>
            <p:nvPr/>
          </p:nvPicPr>
          <p:blipFill>
            <a:blip r:embed="rId4" cstate="print"/>
            <a:srcRect/>
            <a:stretch>
              <a:fillRect/>
            </a:stretch>
          </p:blipFill>
          <p:spPr bwMode="auto">
            <a:xfrm>
              <a:off x="4963" y="2553"/>
              <a:ext cx="35" cy="27"/>
            </a:xfrm>
            <a:prstGeom prst="rect">
              <a:avLst/>
            </a:prstGeom>
            <a:noFill/>
            <a:ln w="9525">
              <a:noFill/>
              <a:miter lim="800000"/>
              <a:headEnd/>
              <a:tailEnd/>
            </a:ln>
          </p:spPr>
        </p:pic>
        <p:sp>
          <p:nvSpPr>
            <p:cNvPr id="23689" name="Freeform 427"/>
            <p:cNvSpPr>
              <a:spLocks/>
            </p:cNvSpPr>
            <p:nvPr/>
          </p:nvSpPr>
          <p:spPr bwMode="auto">
            <a:xfrm>
              <a:off x="4968" y="2563"/>
              <a:ext cx="22" cy="15"/>
            </a:xfrm>
            <a:custGeom>
              <a:avLst/>
              <a:gdLst>
                <a:gd name="T0" fmla="*/ 21 w 22"/>
                <a:gd name="T1" fmla="*/ 15 h 15"/>
                <a:gd name="T2" fmla="*/ 0 w 22"/>
                <a:gd name="T3" fmla="*/ 2 h 15"/>
                <a:gd name="T4" fmla="*/ 4 w 22"/>
                <a:gd name="T5" fmla="*/ 0 h 15"/>
                <a:gd name="T6" fmla="*/ 22 w 22"/>
                <a:gd name="T7" fmla="*/ 10 h 15"/>
                <a:gd name="T8" fmla="*/ 0 60000 65536"/>
                <a:gd name="T9" fmla="*/ 0 60000 65536"/>
                <a:gd name="T10" fmla="*/ 0 60000 65536"/>
                <a:gd name="T11" fmla="*/ 0 60000 65536"/>
                <a:gd name="T12" fmla="*/ 0 w 22"/>
                <a:gd name="T13" fmla="*/ 0 h 15"/>
                <a:gd name="T14" fmla="*/ 22 w 22"/>
                <a:gd name="T15" fmla="*/ 15 h 15"/>
              </a:gdLst>
              <a:ahLst/>
              <a:cxnLst>
                <a:cxn ang="T8">
                  <a:pos x="T0" y="T1"/>
                </a:cxn>
                <a:cxn ang="T9">
                  <a:pos x="T2" y="T3"/>
                </a:cxn>
                <a:cxn ang="T10">
                  <a:pos x="T4" y="T5"/>
                </a:cxn>
                <a:cxn ang="T11">
                  <a:pos x="T6" y="T7"/>
                </a:cxn>
              </a:cxnLst>
              <a:rect l="T12" t="T13" r="T14" b="T15"/>
              <a:pathLst>
                <a:path w="22" h="15">
                  <a:moveTo>
                    <a:pt x="21" y="15"/>
                  </a:moveTo>
                  <a:lnTo>
                    <a:pt x="0" y="2"/>
                  </a:lnTo>
                  <a:lnTo>
                    <a:pt x="4" y="0"/>
                  </a:lnTo>
                  <a:lnTo>
                    <a:pt x="22"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3690" name="Picture 428"/>
            <p:cNvPicPr>
              <a:picLocks noChangeAspect="1" noChangeArrowheads="1"/>
            </p:cNvPicPr>
            <p:nvPr/>
          </p:nvPicPr>
          <p:blipFill>
            <a:blip r:embed="rId5" cstate="print"/>
            <a:srcRect/>
            <a:stretch>
              <a:fillRect/>
            </a:stretch>
          </p:blipFill>
          <p:spPr bwMode="auto">
            <a:xfrm>
              <a:off x="5008" y="2632"/>
              <a:ext cx="35" cy="26"/>
            </a:xfrm>
            <a:prstGeom prst="rect">
              <a:avLst/>
            </a:prstGeom>
            <a:noFill/>
            <a:ln w="9525">
              <a:noFill/>
              <a:miter lim="800000"/>
              <a:headEnd/>
              <a:tailEnd/>
            </a:ln>
          </p:spPr>
        </p:pic>
        <p:pic>
          <p:nvPicPr>
            <p:cNvPr id="23691" name="Picture 429"/>
            <p:cNvPicPr>
              <a:picLocks noChangeAspect="1" noChangeArrowheads="1"/>
            </p:cNvPicPr>
            <p:nvPr/>
          </p:nvPicPr>
          <p:blipFill>
            <a:blip r:embed="rId6" cstate="print"/>
            <a:srcRect/>
            <a:stretch>
              <a:fillRect/>
            </a:stretch>
          </p:blipFill>
          <p:spPr bwMode="auto">
            <a:xfrm>
              <a:off x="5008" y="2632"/>
              <a:ext cx="35" cy="26"/>
            </a:xfrm>
            <a:prstGeom prst="rect">
              <a:avLst/>
            </a:prstGeom>
            <a:noFill/>
            <a:ln w="9525">
              <a:noFill/>
              <a:miter lim="800000"/>
              <a:headEnd/>
              <a:tailEnd/>
            </a:ln>
          </p:spPr>
        </p:pic>
        <p:sp>
          <p:nvSpPr>
            <p:cNvPr id="23692" name="Freeform 430"/>
            <p:cNvSpPr>
              <a:spLocks/>
            </p:cNvSpPr>
            <p:nvPr/>
          </p:nvSpPr>
          <p:spPr bwMode="auto">
            <a:xfrm>
              <a:off x="5014" y="2639"/>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3693" name="Picture 431"/>
            <p:cNvPicPr>
              <a:picLocks noChangeAspect="1" noChangeArrowheads="1"/>
            </p:cNvPicPr>
            <p:nvPr/>
          </p:nvPicPr>
          <p:blipFill>
            <a:blip r:embed="rId7" cstate="print"/>
            <a:srcRect/>
            <a:stretch>
              <a:fillRect/>
            </a:stretch>
          </p:blipFill>
          <p:spPr bwMode="auto">
            <a:xfrm>
              <a:off x="4917" y="2632"/>
              <a:ext cx="35" cy="26"/>
            </a:xfrm>
            <a:prstGeom prst="rect">
              <a:avLst/>
            </a:prstGeom>
            <a:noFill/>
            <a:ln w="9525">
              <a:noFill/>
              <a:miter lim="800000"/>
              <a:headEnd/>
              <a:tailEnd/>
            </a:ln>
          </p:spPr>
        </p:pic>
        <p:pic>
          <p:nvPicPr>
            <p:cNvPr id="23694" name="Picture 432"/>
            <p:cNvPicPr>
              <a:picLocks noChangeAspect="1" noChangeArrowheads="1"/>
            </p:cNvPicPr>
            <p:nvPr/>
          </p:nvPicPr>
          <p:blipFill>
            <a:blip r:embed="rId8" cstate="print"/>
            <a:srcRect/>
            <a:stretch>
              <a:fillRect/>
            </a:stretch>
          </p:blipFill>
          <p:spPr bwMode="auto">
            <a:xfrm>
              <a:off x="4917" y="2632"/>
              <a:ext cx="35" cy="26"/>
            </a:xfrm>
            <a:prstGeom prst="rect">
              <a:avLst/>
            </a:prstGeom>
            <a:noFill/>
            <a:ln w="9525">
              <a:noFill/>
              <a:miter lim="800000"/>
              <a:headEnd/>
              <a:tailEnd/>
            </a:ln>
          </p:spPr>
        </p:pic>
        <p:sp>
          <p:nvSpPr>
            <p:cNvPr id="23695" name="Freeform 433"/>
            <p:cNvSpPr>
              <a:spLocks/>
            </p:cNvSpPr>
            <p:nvPr/>
          </p:nvSpPr>
          <p:spPr bwMode="auto">
            <a:xfrm>
              <a:off x="4927" y="2639"/>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3696" name="Picture 434"/>
            <p:cNvPicPr>
              <a:picLocks noChangeAspect="1" noChangeArrowheads="1"/>
            </p:cNvPicPr>
            <p:nvPr/>
          </p:nvPicPr>
          <p:blipFill>
            <a:blip r:embed="rId9" cstate="print"/>
            <a:srcRect/>
            <a:stretch>
              <a:fillRect/>
            </a:stretch>
          </p:blipFill>
          <p:spPr bwMode="auto">
            <a:xfrm>
              <a:off x="5048" y="2706"/>
              <a:ext cx="36" cy="26"/>
            </a:xfrm>
            <a:prstGeom prst="rect">
              <a:avLst/>
            </a:prstGeom>
            <a:noFill/>
            <a:ln w="9525">
              <a:noFill/>
              <a:miter lim="800000"/>
              <a:headEnd/>
              <a:tailEnd/>
            </a:ln>
          </p:spPr>
        </p:pic>
        <p:pic>
          <p:nvPicPr>
            <p:cNvPr id="23697" name="Picture 435"/>
            <p:cNvPicPr>
              <a:picLocks noChangeAspect="1" noChangeArrowheads="1"/>
            </p:cNvPicPr>
            <p:nvPr/>
          </p:nvPicPr>
          <p:blipFill>
            <a:blip r:embed="rId10" cstate="print"/>
            <a:srcRect/>
            <a:stretch>
              <a:fillRect/>
            </a:stretch>
          </p:blipFill>
          <p:spPr bwMode="auto">
            <a:xfrm>
              <a:off x="5048" y="2706"/>
              <a:ext cx="36" cy="26"/>
            </a:xfrm>
            <a:prstGeom prst="rect">
              <a:avLst/>
            </a:prstGeom>
            <a:noFill/>
            <a:ln w="9525">
              <a:noFill/>
              <a:miter lim="800000"/>
              <a:headEnd/>
              <a:tailEnd/>
            </a:ln>
          </p:spPr>
        </p:pic>
        <p:sp>
          <p:nvSpPr>
            <p:cNvPr id="23698" name="Freeform 436"/>
            <p:cNvSpPr>
              <a:spLocks/>
            </p:cNvSpPr>
            <p:nvPr/>
          </p:nvSpPr>
          <p:spPr bwMode="auto">
            <a:xfrm>
              <a:off x="5057"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3699" name="Picture 437"/>
            <p:cNvPicPr>
              <a:picLocks noChangeAspect="1" noChangeArrowheads="1"/>
            </p:cNvPicPr>
            <p:nvPr/>
          </p:nvPicPr>
          <p:blipFill>
            <a:blip r:embed="rId11" cstate="print"/>
            <a:srcRect/>
            <a:stretch>
              <a:fillRect/>
            </a:stretch>
          </p:blipFill>
          <p:spPr bwMode="auto">
            <a:xfrm>
              <a:off x="4963" y="2706"/>
              <a:ext cx="35" cy="26"/>
            </a:xfrm>
            <a:prstGeom prst="rect">
              <a:avLst/>
            </a:prstGeom>
            <a:noFill/>
            <a:ln w="9525">
              <a:noFill/>
              <a:miter lim="800000"/>
              <a:headEnd/>
              <a:tailEnd/>
            </a:ln>
          </p:spPr>
        </p:pic>
        <p:pic>
          <p:nvPicPr>
            <p:cNvPr id="23700" name="Picture 438"/>
            <p:cNvPicPr>
              <a:picLocks noChangeAspect="1" noChangeArrowheads="1"/>
            </p:cNvPicPr>
            <p:nvPr/>
          </p:nvPicPr>
          <p:blipFill>
            <a:blip r:embed="rId12" cstate="print"/>
            <a:srcRect/>
            <a:stretch>
              <a:fillRect/>
            </a:stretch>
          </p:blipFill>
          <p:spPr bwMode="auto">
            <a:xfrm>
              <a:off x="4963" y="2706"/>
              <a:ext cx="35" cy="26"/>
            </a:xfrm>
            <a:prstGeom prst="rect">
              <a:avLst/>
            </a:prstGeom>
            <a:noFill/>
            <a:ln w="9525">
              <a:noFill/>
              <a:miter lim="800000"/>
              <a:headEnd/>
              <a:tailEnd/>
            </a:ln>
          </p:spPr>
        </p:pic>
        <p:sp>
          <p:nvSpPr>
            <p:cNvPr id="23701" name="Freeform 439"/>
            <p:cNvSpPr>
              <a:spLocks/>
            </p:cNvSpPr>
            <p:nvPr/>
          </p:nvSpPr>
          <p:spPr bwMode="auto">
            <a:xfrm>
              <a:off x="4971"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3702" name="Picture 440"/>
            <p:cNvPicPr>
              <a:picLocks noChangeAspect="1" noChangeArrowheads="1"/>
            </p:cNvPicPr>
            <p:nvPr/>
          </p:nvPicPr>
          <p:blipFill>
            <a:blip r:embed="rId13" cstate="print"/>
            <a:srcRect/>
            <a:stretch>
              <a:fillRect/>
            </a:stretch>
          </p:blipFill>
          <p:spPr bwMode="auto">
            <a:xfrm>
              <a:off x="4877" y="2706"/>
              <a:ext cx="35" cy="26"/>
            </a:xfrm>
            <a:prstGeom prst="rect">
              <a:avLst/>
            </a:prstGeom>
            <a:noFill/>
            <a:ln w="9525">
              <a:noFill/>
              <a:miter lim="800000"/>
              <a:headEnd/>
              <a:tailEnd/>
            </a:ln>
          </p:spPr>
        </p:pic>
        <p:pic>
          <p:nvPicPr>
            <p:cNvPr id="23703" name="Picture 441"/>
            <p:cNvPicPr>
              <a:picLocks noChangeAspect="1" noChangeArrowheads="1"/>
            </p:cNvPicPr>
            <p:nvPr/>
          </p:nvPicPr>
          <p:blipFill>
            <a:blip r:embed="rId14" cstate="print"/>
            <a:srcRect/>
            <a:stretch>
              <a:fillRect/>
            </a:stretch>
          </p:blipFill>
          <p:spPr bwMode="auto">
            <a:xfrm>
              <a:off x="4877" y="2706"/>
              <a:ext cx="35" cy="26"/>
            </a:xfrm>
            <a:prstGeom prst="rect">
              <a:avLst/>
            </a:prstGeom>
            <a:noFill/>
            <a:ln w="9525">
              <a:noFill/>
              <a:miter lim="800000"/>
              <a:headEnd/>
              <a:tailEnd/>
            </a:ln>
          </p:spPr>
        </p:pic>
        <p:sp>
          <p:nvSpPr>
            <p:cNvPr id="23704" name="Freeform 442"/>
            <p:cNvSpPr>
              <a:spLocks/>
            </p:cNvSpPr>
            <p:nvPr/>
          </p:nvSpPr>
          <p:spPr bwMode="auto">
            <a:xfrm>
              <a:off x="4884"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3705" name="Freeform 443"/>
            <p:cNvSpPr>
              <a:spLocks noEditPoints="1"/>
            </p:cNvSpPr>
            <p:nvPr/>
          </p:nvSpPr>
          <p:spPr bwMode="auto">
            <a:xfrm>
              <a:off x="4882" y="2490"/>
              <a:ext cx="250" cy="248"/>
            </a:xfrm>
            <a:custGeom>
              <a:avLst/>
              <a:gdLst>
                <a:gd name="T0" fmla="*/ 161 w 250"/>
                <a:gd name="T1" fmla="*/ 19 h 248"/>
                <a:gd name="T2" fmla="*/ 118 w 250"/>
                <a:gd name="T3" fmla="*/ 95 h 248"/>
                <a:gd name="T4" fmla="*/ 76 w 250"/>
                <a:gd name="T5" fmla="*/ 121 h 248"/>
                <a:gd name="T6" fmla="*/ 120 w 250"/>
                <a:gd name="T7" fmla="*/ 145 h 248"/>
                <a:gd name="T8" fmla="*/ 76 w 250"/>
                <a:gd name="T9" fmla="*/ 121 h 248"/>
                <a:gd name="T10" fmla="*/ 77 w 250"/>
                <a:gd name="T11" fmla="*/ 172 h 248"/>
                <a:gd name="T12" fmla="*/ 34 w 250"/>
                <a:gd name="T13" fmla="*/ 248 h 248"/>
                <a:gd name="T14" fmla="*/ 163 w 250"/>
                <a:gd name="T15" fmla="*/ 121 h 248"/>
                <a:gd name="T16" fmla="*/ 207 w 250"/>
                <a:gd name="T17" fmla="*/ 145 h 248"/>
                <a:gd name="T18" fmla="*/ 163 w 250"/>
                <a:gd name="T19" fmla="*/ 121 h 248"/>
                <a:gd name="T20" fmla="*/ 164 w 250"/>
                <a:gd name="T21" fmla="*/ 172 h 248"/>
                <a:gd name="T22" fmla="*/ 120 w 250"/>
                <a:gd name="T23" fmla="*/ 248 h 248"/>
                <a:gd name="T24" fmla="*/ 206 w 250"/>
                <a:gd name="T25" fmla="*/ 198 h 248"/>
                <a:gd name="T26" fmla="*/ 250 w 250"/>
                <a:gd name="T27" fmla="*/ 222 h 248"/>
                <a:gd name="T28" fmla="*/ 206 w 250"/>
                <a:gd name="T29" fmla="*/ 198 h 248"/>
                <a:gd name="T30" fmla="*/ 85 w 250"/>
                <a:gd name="T31" fmla="*/ 76 h 248"/>
                <a:gd name="T32" fmla="*/ 128 w 250"/>
                <a:gd name="T33" fmla="*/ 0 h 248"/>
                <a:gd name="T34" fmla="*/ 90 w 250"/>
                <a:gd name="T35" fmla="*/ 73 h 248"/>
                <a:gd name="T36" fmla="*/ 43 w 250"/>
                <a:gd name="T37" fmla="*/ 151 h 248"/>
                <a:gd name="T38" fmla="*/ 87 w 250"/>
                <a:gd name="T39" fmla="*/ 75 h 248"/>
                <a:gd name="T40" fmla="*/ 48 w 250"/>
                <a:gd name="T41" fmla="*/ 149 h 248"/>
                <a:gd name="T42" fmla="*/ 0 w 250"/>
                <a:gd name="T43" fmla="*/ 229 h 248"/>
                <a:gd name="T44" fmla="*/ 44 w 250"/>
                <a:gd name="T45" fmla="*/ 152 h 248"/>
                <a:gd name="T46" fmla="*/ 5 w 250"/>
                <a:gd name="T47" fmla="*/ 226 h 248"/>
                <a:gd name="T48" fmla="*/ 130 w 250"/>
                <a:gd name="T49" fmla="*/ 151 h 248"/>
                <a:gd name="T50" fmla="*/ 174 w 250"/>
                <a:gd name="T51" fmla="*/ 75 h 248"/>
                <a:gd name="T52" fmla="*/ 135 w 250"/>
                <a:gd name="T53" fmla="*/ 149 h 248"/>
                <a:gd name="T54" fmla="*/ 87 w 250"/>
                <a:gd name="T55" fmla="*/ 229 h 248"/>
                <a:gd name="T56" fmla="*/ 131 w 250"/>
                <a:gd name="T57" fmla="*/ 152 h 248"/>
                <a:gd name="T58" fmla="*/ 92 w 250"/>
                <a:gd name="T59" fmla="*/ 226 h 248"/>
                <a:gd name="T60" fmla="*/ 174 w 250"/>
                <a:gd name="T61" fmla="*/ 229 h 248"/>
                <a:gd name="T62" fmla="*/ 217 w 250"/>
                <a:gd name="T63" fmla="*/ 152 h 248"/>
                <a:gd name="T64" fmla="*/ 178 w 250"/>
                <a:gd name="T65" fmla="*/ 226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0"/>
                <a:gd name="T100" fmla="*/ 0 h 248"/>
                <a:gd name="T101" fmla="*/ 250 w 250"/>
                <a:gd name="T102" fmla="*/ 248 h 2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0" h="248">
                  <a:moveTo>
                    <a:pt x="118" y="45"/>
                  </a:moveTo>
                  <a:lnTo>
                    <a:pt x="161" y="19"/>
                  </a:lnTo>
                  <a:lnTo>
                    <a:pt x="161" y="69"/>
                  </a:lnTo>
                  <a:lnTo>
                    <a:pt x="118" y="95"/>
                  </a:lnTo>
                  <a:lnTo>
                    <a:pt x="118" y="45"/>
                  </a:lnTo>
                  <a:close/>
                  <a:moveTo>
                    <a:pt x="76" y="121"/>
                  </a:moveTo>
                  <a:lnTo>
                    <a:pt x="120" y="95"/>
                  </a:lnTo>
                  <a:lnTo>
                    <a:pt x="120" y="145"/>
                  </a:lnTo>
                  <a:lnTo>
                    <a:pt x="76" y="171"/>
                  </a:lnTo>
                  <a:lnTo>
                    <a:pt x="76" y="121"/>
                  </a:lnTo>
                  <a:close/>
                  <a:moveTo>
                    <a:pt x="34" y="198"/>
                  </a:moveTo>
                  <a:lnTo>
                    <a:pt x="77" y="172"/>
                  </a:lnTo>
                  <a:lnTo>
                    <a:pt x="77" y="222"/>
                  </a:lnTo>
                  <a:lnTo>
                    <a:pt x="34" y="248"/>
                  </a:lnTo>
                  <a:lnTo>
                    <a:pt x="34" y="198"/>
                  </a:lnTo>
                  <a:close/>
                  <a:moveTo>
                    <a:pt x="163" y="121"/>
                  </a:moveTo>
                  <a:lnTo>
                    <a:pt x="207" y="95"/>
                  </a:lnTo>
                  <a:lnTo>
                    <a:pt x="207" y="145"/>
                  </a:lnTo>
                  <a:lnTo>
                    <a:pt x="163" y="171"/>
                  </a:lnTo>
                  <a:lnTo>
                    <a:pt x="163" y="121"/>
                  </a:lnTo>
                  <a:close/>
                  <a:moveTo>
                    <a:pt x="120" y="198"/>
                  </a:moveTo>
                  <a:lnTo>
                    <a:pt x="164" y="172"/>
                  </a:lnTo>
                  <a:lnTo>
                    <a:pt x="164" y="222"/>
                  </a:lnTo>
                  <a:lnTo>
                    <a:pt x="120" y="248"/>
                  </a:lnTo>
                  <a:lnTo>
                    <a:pt x="120" y="198"/>
                  </a:lnTo>
                  <a:close/>
                  <a:moveTo>
                    <a:pt x="206" y="198"/>
                  </a:moveTo>
                  <a:lnTo>
                    <a:pt x="250" y="172"/>
                  </a:lnTo>
                  <a:lnTo>
                    <a:pt x="250" y="222"/>
                  </a:lnTo>
                  <a:lnTo>
                    <a:pt x="206" y="248"/>
                  </a:lnTo>
                  <a:lnTo>
                    <a:pt x="206" y="198"/>
                  </a:lnTo>
                  <a:close/>
                  <a:moveTo>
                    <a:pt x="90" y="73"/>
                  </a:moveTo>
                  <a:lnTo>
                    <a:pt x="85" y="76"/>
                  </a:lnTo>
                  <a:lnTo>
                    <a:pt x="85" y="26"/>
                  </a:lnTo>
                  <a:lnTo>
                    <a:pt x="128" y="0"/>
                  </a:lnTo>
                  <a:lnTo>
                    <a:pt x="128" y="6"/>
                  </a:lnTo>
                  <a:lnTo>
                    <a:pt x="90" y="73"/>
                  </a:lnTo>
                  <a:close/>
                  <a:moveTo>
                    <a:pt x="48" y="149"/>
                  </a:moveTo>
                  <a:lnTo>
                    <a:pt x="43" y="151"/>
                  </a:lnTo>
                  <a:lnTo>
                    <a:pt x="43" y="101"/>
                  </a:lnTo>
                  <a:lnTo>
                    <a:pt x="87" y="75"/>
                  </a:lnTo>
                  <a:lnTo>
                    <a:pt x="87" y="81"/>
                  </a:lnTo>
                  <a:lnTo>
                    <a:pt x="48" y="149"/>
                  </a:lnTo>
                  <a:close/>
                  <a:moveTo>
                    <a:pt x="5" y="226"/>
                  </a:moveTo>
                  <a:lnTo>
                    <a:pt x="0" y="229"/>
                  </a:lnTo>
                  <a:lnTo>
                    <a:pt x="0" y="178"/>
                  </a:lnTo>
                  <a:lnTo>
                    <a:pt x="44" y="152"/>
                  </a:lnTo>
                  <a:lnTo>
                    <a:pt x="44" y="159"/>
                  </a:lnTo>
                  <a:lnTo>
                    <a:pt x="5" y="226"/>
                  </a:lnTo>
                  <a:close/>
                  <a:moveTo>
                    <a:pt x="135" y="149"/>
                  </a:moveTo>
                  <a:lnTo>
                    <a:pt x="130" y="151"/>
                  </a:lnTo>
                  <a:lnTo>
                    <a:pt x="130" y="101"/>
                  </a:lnTo>
                  <a:lnTo>
                    <a:pt x="174" y="75"/>
                  </a:lnTo>
                  <a:lnTo>
                    <a:pt x="174" y="81"/>
                  </a:lnTo>
                  <a:lnTo>
                    <a:pt x="135" y="149"/>
                  </a:lnTo>
                  <a:close/>
                  <a:moveTo>
                    <a:pt x="92" y="226"/>
                  </a:moveTo>
                  <a:lnTo>
                    <a:pt x="87" y="229"/>
                  </a:lnTo>
                  <a:lnTo>
                    <a:pt x="87" y="178"/>
                  </a:lnTo>
                  <a:lnTo>
                    <a:pt x="131" y="152"/>
                  </a:lnTo>
                  <a:lnTo>
                    <a:pt x="131" y="159"/>
                  </a:lnTo>
                  <a:lnTo>
                    <a:pt x="92" y="226"/>
                  </a:lnTo>
                  <a:close/>
                  <a:moveTo>
                    <a:pt x="178" y="226"/>
                  </a:moveTo>
                  <a:lnTo>
                    <a:pt x="174" y="229"/>
                  </a:lnTo>
                  <a:lnTo>
                    <a:pt x="174" y="178"/>
                  </a:lnTo>
                  <a:lnTo>
                    <a:pt x="217" y="152"/>
                  </a:lnTo>
                  <a:lnTo>
                    <a:pt x="217" y="159"/>
                  </a:lnTo>
                  <a:lnTo>
                    <a:pt x="178" y="226"/>
                  </a:lnTo>
                  <a:close/>
                </a:path>
              </a:pathLst>
            </a:custGeom>
            <a:solidFill>
              <a:srgbClr val="DA8B34"/>
            </a:solidFill>
            <a:ln w="9525">
              <a:noFill/>
              <a:round/>
              <a:headEnd/>
              <a:tailEnd/>
            </a:ln>
          </p:spPr>
          <p:txBody>
            <a:bodyPr/>
            <a:lstStyle/>
            <a:p>
              <a:endParaRPr lang="zh-TW" altLang="en-US">
                <a:solidFill>
                  <a:schemeClr val="bg1"/>
                </a:solidFill>
              </a:endParaRPr>
            </a:p>
          </p:txBody>
        </p:sp>
        <p:sp>
          <p:nvSpPr>
            <p:cNvPr id="23706" name="Freeform 444"/>
            <p:cNvSpPr>
              <a:spLocks/>
            </p:cNvSpPr>
            <p:nvPr/>
          </p:nvSpPr>
          <p:spPr bwMode="auto">
            <a:xfrm>
              <a:off x="5000" y="2509"/>
              <a:ext cx="43" cy="76"/>
            </a:xfrm>
            <a:custGeom>
              <a:avLst/>
              <a:gdLst>
                <a:gd name="T0" fmla="*/ 0 w 43"/>
                <a:gd name="T1" fmla="*/ 26 h 76"/>
                <a:gd name="T2" fmla="*/ 43 w 43"/>
                <a:gd name="T3" fmla="*/ 0 h 76"/>
                <a:gd name="T4" fmla="*/ 43 w 43"/>
                <a:gd name="T5" fmla="*/ 50 h 76"/>
                <a:gd name="T6" fmla="*/ 0 w 43"/>
                <a:gd name="T7" fmla="*/ 76 h 76"/>
                <a:gd name="T8" fmla="*/ 0 w 43"/>
                <a:gd name="T9" fmla="*/ 26 h 76"/>
                <a:gd name="T10" fmla="*/ 0 60000 65536"/>
                <a:gd name="T11" fmla="*/ 0 60000 65536"/>
                <a:gd name="T12" fmla="*/ 0 60000 65536"/>
                <a:gd name="T13" fmla="*/ 0 60000 65536"/>
                <a:gd name="T14" fmla="*/ 0 60000 65536"/>
                <a:gd name="T15" fmla="*/ 0 w 43"/>
                <a:gd name="T16" fmla="*/ 0 h 76"/>
                <a:gd name="T17" fmla="*/ 43 w 43"/>
                <a:gd name="T18" fmla="*/ 76 h 76"/>
              </a:gdLst>
              <a:ahLst/>
              <a:cxnLst>
                <a:cxn ang="T10">
                  <a:pos x="T0" y="T1"/>
                </a:cxn>
                <a:cxn ang="T11">
                  <a:pos x="T2" y="T3"/>
                </a:cxn>
                <a:cxn ang="T12">
                  <a:pos x="T4" y="T5"/>
                </a:cxn>
                <a:cxn ang="T13">
                  <a:pos x="T6" y="T7"/>
                </a:cxn>
                <a:cxn ang="T14">
                  <a:pos x="T8" y="T9"/>
                </a:cxn>
              </a:cxnLst>
              <a:rect l="T15" t="T16" r="T17" b="T18"/>
              <a:pathLst>
                <a:path w="43" h="76">
                  <a:moveTo>
                    <a:pt x="0" y="26"/>
                  </a:moveTo>
                  <a:lnTo>
                    <a:pt x="43" y="0"/>
                  </a:lnTo>
                  <a:lnTo>
                    <a:pt x="43"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07" name="Freeform 445"/>
            <p:cNvSpPr>
              <a:spLocks/>
            </p:cNvSpPr>
            <p:nvPr/>
          </p:nvSpPr>
          <p:spPr bwMode="auto">
            <a:xfrm>
              <a:off x="4958" y="2585"/>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08" name="Freeform 446"/>
            <p:cNvSpPr>
              <a:spLocks/>
            </p:cNvSpPr>
            <p:nvPr/>
          </p:nvSpPr>
          <p:spPr bwMode="auto">
            <a:xfrm>
              <a:off x="4916" y="2662"/>
              <a:ext cx="43" cy="76"/>
            </a:xfrm>
            <a:custGeom>
              <a:avLst/>
              <a:gdLst>
                <a:gd name="T0" fmla="*/ 0 w 43"/>
                <a:gd name="T1" fmla="*/ 26 h 76"/>
                <a:gd name="T2" fmla="*/ 43 w 43"/>
                <a:gd name="T3" fmla="*/ 0 h 76"/>
                <a:gd name="T4" fmla="*/ 43 w 43"/>
                <a:gd name="T5" fmla="*/ 50 h 76"/>
                <a:gd name="T6" fmla="*/ 0 w 43"/>
                <a:gd name="T7" fmla="*/ 76 h 76"/>
                <a:gd name="T8" fmla="*/ 0 w 43"/>
                <a:gd name="T9" fmla="*/ 26 h 76"/>
                <a:gd name="T10" fmla="*/ 0 60000 65536"/>
                <a:gd name="T11" fmla="*/ 0 60000 65536"/>
                <a:gd name="T12" fmla="*/ 0 60000 65536"/>
                <a:gd name="T13" fmla="*/ 0 60000 65536"/>
                <a:gd name="T14" fmla="*/ 0 60000 65536"/>
                <a:gd name="T15" fmla="*/ 0 w 43"/>
                <a:gd name="T16" fmla="*/ 0 h 76"/>
                <a:gd name="T17" fmla="*/ 43 w 43"/>
                <a:gd name="T18" fmla="*/ 76 h 76"/>
              </a:gdLst>
              <a:ahLst/>
              <a:cxnLst>
                <a:cxn ang="T10">
                  <a:pos x="T0" y="T1"/>
                </a:cxn>
                <a:cxn ang="T11">
                  <a:pos x="T2" y="T3"/>
                </a:cxn>
                <a:cxn ang="T12">
                  <a:pos x="T4" y="T5"/>
                </a:cxn>
                <a:cxn ang="T13">
                  <a:pos x="T6" y="T7"/>
                </a:cxn>
                <a:cxn ang="T14">
                  <a:pos x="T8" y="T9"/>
                </a:cxn>
              </a:cxnLst>
              <a:rect l="T15" t="T16" r="T17" b="T18"/>
              <a:pathLst>
                <a:path w="43" h="76">
                  <a:moveTo>
                    <a:pt x="0" y="26"/>
                  </a:moveTo>
                  <a:lnTo>
                    <a:pt x="43" y="0"/>
                  </a:lnTo>
                  <a:lnTo>
                    <a:pt x="43"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09" name="Freeform 447"/>
            <p:cNvSpPr>
              <a:spLocks/>
            </p:cNvSpPr>
            <p:nvPr/>
          </p:nvSpPr>
          <p:spPr bwMode="auto">
            <a:xfrm>
              <a:off x="5045" y="2585"/>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10" name="Freeform 448"/>
            <p:cNvSpPr>
              <a:spLocks/>
            </p:cNvSpPr>
            <p:nvPr/>
          </p:nvSpPr>
          <p:spPr bwMode="auto">
            <a:xfrm>
              <a:off x="5002" y="2662"/>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11" name="Freeform 449"/>
            <p:cNvSpPr>
              <a:spLocks/>
            </p:cNvSpPr>
            <p:nvPr/>
          </p:nvSpPr>
          <p:spPr bwMode="auto">
            <a:xfrm>
              <a:off x="5088" y="2662"/>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12" name="Freeform 450"/>
            <p:cNvSpPr>
              <a:spLocks noEditPoints="1"/>
            </p:cNvSpPr>
            <p:nvPr/>
          </p:nvSpPr>
          <p:spPr bwMode="auto">
            <a:xfrm>
              <a:off x="4882" y="2490"/>
              <a:ext cx="217" cy="229"/>
            </a:xfrm>
            <a:custGeom>
              <a:avLst/>
              <a:gdLst>
                <a:gd name="T0" fmla="*/ 90 w 217"/>
                <a:gd name="T1" fmla="*/ 73 h 229"/>
                <a:gd name="T2" fmla="*/ 85 w 217"/>
                <a:gd name="T3" fmla="*/ 76 h 229"/>
                <a:gd name="T4" fmla="*/ 85 w 217"/>
                <a:gd name="T5" fmla="*/ 26 h 229"/>
                <a:gd name="T6" fmla="*/ 128 w 217"/>
                <a:gd name="T7" fmla="*/ 0 h 229"/>
                <a:gd name="T8" fmla="*/ 128 w 217"/>
                <a:gd name="T9" fmla="*/ 6 h 229"/>
                <a:gd name="T10" fmla="*/ 48 w 217"/>
                <a:gd name="T11" fmla="*/ 149 h 229"/>
                <a:gd name="T12" fmla="*/ 43 w 217"/>
                <a:gd name="T13" fmla="*/ 151 h 229"/>
                <a:gd name="T14" fmla="*/ 43 w 217"/>
                <a:gd name="T15" fmla="*/ 101 h 229"/>
                <a:gd name="T16" fmla="*/ 87 w 217"/>
                <a:gd name="T17" fmla="*/ 75 h 229"/>
                <a:gd name="T18" fmla="*/ 87 w 217"/>
                <a:gd name="T19" fmla="*/ 81 h 229"/>
                <a:gd name="T20" fmla="*/ 5 w 217"/>
                <a:gd name="T21" fmla="*/ 226 h 229"/>
                <a:gd name="T22" fmla="*/ 0 w 217"/>
                <a:gd name="T23" fmla="*/ 229 h 229"/>
                <a:gd name="T24" fmla="*/ 0 w 217"/>
                <a:gd name="T25" fmla="*/ 178 h 229"/>
                <a:gd name="T26" fmla="*/ 44 w 217"/>
                <a:gd name="T27" fmla="*/ 152 h 229"/>
                <a:gd name="T28" fmla="*/ 44 w 217"/>
                <a:gd name="T29" fmla="*/ 159 h 229"/>
                <a:gd name="T30" fmla="*/ 135 w 217"/>
                <a:gd name="T31" fmla="*/ 149 h 229"/>
                <a:gd name="T32" fmla="*/ 130 w 217"/>
                <a:gd name="T33" fmla="*/ 151 h 229"/>
                <a:gd name="T34" fmla="*/ 130 w 217"/>
                <a:gd name="T35" fmla="*/ 101 h 229"/>
                <a:gd name="T36" fmla="*/ 174 w 217"/>
                <a:gd name="T37" fmla="*/ 75 h 229"/>
                <a:gd name="T38" fmla="*/ 174 w 217"/>
                <a:gd name="T39" fmla="*/ 81 h 229"/>
                <a:gd name="T40" fmla="*/ 92 w 217"/>
                <a:gd name="T41" fmla="*/ 226 h 229"/>
                <a:gd name="T42" fmla="*/ 87 w 217"/>
                <a:gd name="T43" fmla="*/ 229 h 229"/>
                <a:gd name="T44" fmla="*/ 87 w 217"/>
                <a:gd name="T45" fmla="*/ 178 h 229"/>
                <a:gd name="T46" fmla="*/ 131 w 217"/>
                <a:gd name="T47" fmla="*/ 152 h 229"/>
                <a:gd name="T48" fmla="*/ 131 w 217"/>
                <a:gd name="T49" fmla="*/ 159 h 229"/>
                <a:gd name="T50" fmla="*/ 178 w 217"/>
                <a:gd name="T51" fmla="*/ 226 h 229"/>
                <a:gd name="T52" fmla="*/ 174 w 217"/>
                <a:gd name="T53" fmla="*/ 229 h 229"/>
                <a:gd name="T54" fmla="*/ 174 w 217"/>
                <a:gd name="T55" fmla="*/ 178 h 229"/>
                <a:gd name="T56" fmla="*/ 217 w 217"/>
                <a:gd name="T57" fmla="*/ 152 h 229"/>
                <a:gd name="T58" fmla="*/ 217 w 217"/>
                <a:gd name="T59" fmla="*/ 159 h 2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7"/>
                <a:gd name="T91" fmla="*/ 0 h 229"/>
                <a:gd name="T92" fmla="*/ 217 w 217"/>
                <a:gd name="T93" fmla="*/ 229 h 2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7" h="229">
                  <a:moveTo>
                    <a:pt x="90" y="73"/>
                  </a:moveTo>
                  <a:lnTo>
                    <a:pt x="85" y="76"/>
                  </a:lnTo>
                  <a:lnTo>
                    <a:pt x="85" y="26"/>
                  </a:lnTo>
                  <a:lnTo>
                    <a:pt x="128" y="0"/>
                  </a:lnTo>
                  <a:lnTo>
                    <a:pt x="128" y="6"/>
                  </a:lnTo>
                  <a:moveTo>
                    <a:pt x="48" y="149"/>
                  </a:moveTo>
                  <a:lnTo>
                    <a:pt x="43" y="151"/>
                  </a:lnTo>
                  <a:lnTo>
                    <a:pt x="43" y="101"/>
                  </a:lnTo>
                  <a:lnTo>
                    <a:pt x="87" y="75"/>
                  </a:lnTo>
                  <a:lnTo>
                    <a:pt x="87" y="81"/>
                  </a:lnTo>
                  <a:moveTo>
                    <a:pt x="5" y="226"/>
                  </a:moveTo>
                  <a:lnTo>
                    <a:pt x="0" y="229"/>
                  </a:lnTo>
                  <a:lnTo>
                    <a:pt x="0" y="178"/>
                  </a:lnTo>
                  <a:lnTo>
                    <a:pt x="44" y="152"/>
                  </a:lnTo>
                  <a:lnTo>
                    <a:pt x="44" y="159"/>
                  </a:lnTo>
                  <a:moveTo>
                    <a:pt x="135" y="149"/>
                  </a:moveTo>
                  <a:lnTo>
                    <a:pt x="130" y="151"/>
                  </a:lnTo>
                  <a:lnTo>
                    <a:pt x="130" y="101"/>
                  </a:lnTo>
                  <a:lnTo>
                    <a:pt x="174" y="75"/>
                  </a:lnTo>
                  <a:lnTo>
                    <a:pt x="174" y="81"/>
                  </a:lnTo>
                  <a:moveTo>
                    <a:pt x="92" y="226"/>
                  </a:moveTo>
                  <a:lnTo>
                    <a:pt x="87" y="229"/>
                  </a:lnTo>
                  <a:lnTo>
                    <a:pt x="87" y="178"/>
                  </a:lnTo>
                  <a:lnTo>
                    <a:pt x="131" y="152"/>
                  </a:lnTo>
                  <a:lnTo>
                    <a:pt x="131" y="159"/>
                  </a:lnTo>
                  <a:moveTo>
                    <a:pt x="178" y="226"/>
                  </a:moveTo>
                  <a:lnTo>
                    <a:pt x="174" y="229"/>
                  </a:lnTo>
                  <a:lnTo>
                    <a:pt x="174" y="178"/>
                  </a:lnTo>
                  <a:lnTo>
                    <a:pt x="217" y="152"/>
                  </a:lnTo>
                  <a:lnTo>
                    <a:pt x="217" y="159"/>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3713" name="Picture 451"/>
            <p:cNvPicPr>
              <a:picLocks noChangeAspect="1" noChangeArrowheads="1"/>
            </p:cNvPicPr>
            <p:nvPr/>
          </p:nvPicPr>
          <p:blipFill>
            <a:blip r:embed="rId15" cstate="print"/>
            <a:srcRect/>
            <a:stretch>
              <a:fillRect/>
            </a:stretch>
          </p:blipFill>
          <p:spPr bwMode="auto">
            <a:xfrm>
              <a:off x="4963" y="2485"/>
              <a:ext cx="70" cy="47"/>
            </a:xfrm>
            <a:prstGeom prst="rect">
              <a:avLst/>
            </a:prstGeom>
            <a:noFill/>
            <a:ln w="9525">
              <a:noFill/>
              <a:miter lim="800000"/>
              <a:headEnd/>
              <a:tailEnd/>
            </a:ln>
          </p:spPr>
        </p:pic>
        <p:pic>
          <p:nvPicPr>
            <p:cNvPr id="23714" name="Picture 452"/>
            <p:cNvPicPr>
              <a:picLocks noChangeAspect="1" noChangeArrowheads="1"/>
            </p:cNvPicPr>
            <p:nvPr/>
          </p:nvPicPr>
          <p:blipFill>
            <a:blip r:embed="rId16" cstate="print"/>
            <a:srcRect/>
            <a:stretch>
              <a:fillRect/>
            </a:stretch>
          </p:blipFill>
          <p:spPr bwMode="auto">
            <a:xfrm>
              <a:off x="4963" y="2485"/>
              <a:ext cx="70" cy="47"/>
            </a:xfrm>
            <a:prstGeom prst="rect">
              <a:avLst/>
            </a:prstGeom>
            <a:noFill/>
            <a:ln w="9525">
              <a:noFill/>
              <a:miter lim="800000"/>
              <a:headEnd/>
              <a:tailEnd/>
            </a:ln>
          </p:spPr>
        </p:pic>
        <p:sp>
          <p:nvSpPr>
            <p:cNvPr id="23715" name="Freeform 453"/>
            <p:cNvSpPr>
              <a:spLocks/>
            </p:cNvSpPr>
            <p:nvPr/>
          </p:nvSpPr>
          <p:spPr bwMode="auto">
            <a:xfrm>
              <a:off x="4969" y="2494"/>
              <a:ext cx="58" cy="35"/>
            </a:xfrm>
            <a:custGeom>
              <a:avLst/>
              <a:gdLst>
                <a:gd name="T0" fmla="*/ 58 w 58"/>
                <a:gd name="T1" fmla="*/ 12 h 35"/>
                <a:gd name="T2" fmla="*/ 39 w 58"/>
                <a:gd name="T3" fmla="*/ 0 h 35"/>
                <a:gd name="T4" fmla="*/ 0 w 58"/>
                <a:gd name="T5" fmla="*/ 23 h 35"/>
                <a:gd name="T6" fmla="*/ 21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9" y="0"/>
                  </a:lnTo>
                  <a:lnTo>
                    <a:pt x="0" y="23"/>
                  </a:lnTo>
                  <a:lnTo>
                    <a:pt x="21"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16" name="Rectangle 454"/>
            <p:cNvSpPr>
              <a:spLocks noChangeArrowheads="1"/>
            </p:cNvSpPr>
            <p:nvPr/>
          </p:nvSpPr>
          <p:spPr bwMode="auto">
            <a:xfrm>
              <a:off x="4963" y="2511"/>
              <a:ext cx="5" cy="69"/>
            </a:xfrm>
            <a:prstGeom prst="rect">
              <a:avLst/>
            </a:prstGeom>
            <a:solidFill>
              <a:srgbClr val="FDFCF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17" name="Rectangle 455"/>
            <p:cNvSpPr>
              <a:spLocks noChangeArrowheads="1"/>
            </p:cNvSpPr>
            <p:nvPr/>
          </p:nvSpPr>
          <p:spPr bwMode="auto">
            <a:xfrm>
              <a:off x="4968" y="2511"/>
              <a:ext cx="5" cy="69"/>
            </a:xfrm>
            <a:prstGeom prst="rect">
              <a:avLst/>
            </a:prstGeom>
            <a:solidFill>
              <a:srgbClr val="DFC08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18" name="Rectangle 456"/>
            <p:cNvSpPr>
              <a:spLocks noChangeArrowheads="1"/>
            </p:cNvSpPr>
            <p:nvPr/>
          </p:nvSpPr>
          <p:spPr bwMode="auto">
            <a:xfrm>
              <a:off x="4973" y="2511"/>
              <a:ext cx="5" cy="69"/>
            </a:xfrm>
            <a:prstGeom prst="rect">
              <a:avLst/>
            </a:prstGeom>
            <a:solidFill>
              <a:srgbClr val="E5CC9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19" name="Rectangle 457"/>
            <p:cNvSpPr>
              <a:spLocks noChangeArrowheads="1"/>
            </p:cNvSpPr>
            <p:nvPr/>
          </p:nvSpPr>
          <p:spPr bwMode="auto">
            <a:xfrm>
              <a:off x="4978" y="2511"/>
              <a:ext cx="5" cy="69"/>
            </a:xfrm>
            <a:prstGeom prst="rect">
              <a:avLst/>
            </a:prstGeom>
            <a:solidFill>
              <a:srgbClr val="EBD8B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20" name="Rectangle 458"/>
            <p:cNvSpPr>
              <a:spLocks noChangeArrowheads="1"/>
            </p:cNvSpPr>
            <p:nvPr/>
          </p:nvSpPr>
          <p:spPr bwMode="auto">
            <a:xfrm>
              <a:off x="4983" y="2511"/>
              <a:ext cx="5" cy="69"/>
            </a:xfrm>
            <a:prstGeom prst="rect">
              <a:avLst/>
            </a:prstGeom>
            <a:solidFill>
              <a:srgbClr val="F1E4C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21" name="Rectangle 459"/>
            <p:cNvSpPr>
              <a:spLocks noChangeArrowheads="1"/>
            </p:cNvSpPr>
            <p:nvPr/>
          </p:nvSpPr>
          <p:spPr bwMode="auto">
            <a:xfrm>
              <a:off x="4988" y="2511"/>
              <a:ext cx="5" cy="69"/>
            </a:xfrm>
            <a:prstGeom prst="rect">
              <a:avLst/>
            </a:prstGeom>
            <a:solidFill>
              <a:srgbClr val="F7F0E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22" name="Freeform 460"/>
            <p:cNvSpPr>
              <a:spLocks/>
            </p:cNvSpPr>
            <p:nvPr/>
          </p:nvSpPr>
          <p:spPr bwMode="auto">
            <a:xfrm>
              <a:off x="4969" y="2517"/>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23" name="Picture 461"/>
            <p:cNvSpPr>
              <a:spLocks noChangeAspect="1" noChangeArrowheads="1"/>
            </p:cNvSpPr>
            <p:nvPr/>
          </p:nvSpPr>
          <p:spPr bwMode="auto">
            <a:xfrm>
              <a:off x="5008" y="2564"/>
              <a:ext cx="71" cy="47"/>
            </a:xfrm>
            <a:prstGeom prst="rect">
              <a:avLst/>
            </a:prstGeom>
            <a:noFill/>
            <a:ln w="9525">
              <a:noFill/>
              <a:miter lim="800000"/>
              <a:headEnd/>
              <a:tailEnd/>
            </a:ln>
          </p:spPr>
          <p:txBody>
            <a:bodyPr/>
            <a:lstStyle/>
            <a:p>
              <a:endParaRPr lang="en-US" altLang="zh-TW">
                <a:solidFill>
                  <a:schemeClr val="bg1"/>
                </a:solidFill>
              </a:endParaRPr>
            </a:p>
          </p:txBody>
        </p:sp>
        <p:sp>
          <p:nvSpPr>
            <p:cNvPr id="23724" name="Freeform 462"/>
            <p:cNvSpPr>
              <a:spLocks/>
            </p:cNvSpPr>
            <p:nvPr/>
          </p:nvSpPr>
          <p:spPr bwMode="auto">
            <a:xfrm>
              <a:off x="5015" y="2570"/>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25" name="Rectangle 463"/>
            <p:cNvSpPr>
              <a:spLocks noChangeArrowheads="1"/>
            </p:cNvSpPr>
            <p:nvPr/>
          </p:nvSpPr>
          <p:spPr bwMode="auto">
            <a:xfrm>
              <a:off x="5008" y="2585"/>
              <a:ext cx="5" cy="68"/>
            </a:xfrm>
            <a:prstGeom prst="rect">
              <a:avLst/>
            </a:prstGeom>
            <a:solidFill>
              <a:srgbClr val="FDFCF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26" name="Rectangle 464"/>
            <p:cNvSpPr>
              <a:spLocks noChangeArrowheads="1"/>
            </p:cNvSpPr>
            <p:nvPr/>
          </p:nvSpPr>
          <p:spPr bwMode="auto">
            <a:xfrm>
              <a:off x="5013" y="2585"/>
              <a:ext cx="5" cy="68"/>
            </a:xfrm>
            <a:prstGeom prst="rect">
              <a:avLst/>
            </a:prstGeom>
            <a:solidFill>
              <a:srgbClr val="DEC0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27" name="Rectangle 465"/>
            <p:cNvSpPr>
              <a:spLocks noChangeArrowheads="1"/>
            </p:cNvSpPr>
            <p:nvPr/>
          </p:nvSpPr>
          <p:spPr bwMode="auto">
            <a:xfrm>
              <a:off x="5018" y="2585"/>
              <a:ext cx="5" cy="68"/>
            </a:xfrm>
            <a:prstGeom prst="rect">
              <a:avLst/>
            </a:prstGeom>
            <a:solidFill>
              <a:srgbClr val="E5CC9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28" name="Rectangle 466"/>
            <p:cNvSpPr>
              <a:spLocks noChangeArrowheads="1"/>
            </p:cNvSpPr>
            <p:nvPr/>
          </p:nvSpPr>
          <p:spPr bwMode="auto">
            <a:xfrm>
              <a:off x="5023" y="2585"/>
              <a:ext cx="5" cy="68"/>
            </a:xfrm>
            <a:prstGeom prst="rect">
              <a:avLst/>
            </a:prstGeom>
            <a:solidFill>
              <a:srgbClr val="EBD8B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29" name="Rectangle 467"/>
            <p:cNvSpPr>
              <a:spLocks noChangeArrowheads="1"/>
            </p:cNvSpPr>
            <p:nvPr/>
          </p:nvSpPr>
          <p:spPr bwMode="auto">
            <a:xfrm>
              <a:off x="5028" y="2585"/>
              <a:ext cx="5" cy="68"/>
            </a:xfrm>
            <a:prstGeom prst="rect">
              <a:avLst/>
            </a:prstGeom>
            <a:solidFill>
              <a:srgbClr val="F1E4C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30" name="Rectangle 468"/>
            <p:cNvSpPr>
              <a:spLocks noChangeArrowheads="1"/>
            </p:cNvSpPr>
            <p:nvPr/>
          </p:nvSpPr>
          <p:spPr bwMode="auto">
            <a:xfrm>
              <a:off x="5033" y="2585"/>
              <a:ext cx="5" cy="68"/>
            </a:xfrm>
            <a:prstGeom prst="rect">
              <a:avLst/>
            </a:prstGeom>
            <a:solidFill>
              <a:srgbClr val="F7F0E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31" name="Freeform 469"/>
            <p:cNvSpPr>
              <a:spLocks/>
            </p:cNvSpPr>
            <p:nvPr/>
          </p:nvSpPr>
          <p:spPr bwMode="auto">
            <a:xfrm>
              <a:off x="5015" y="2593"/>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32" name="Picture 470"/>
            <p:cNvSpPr>
              <a:spLocks noChangeAspect="1" noChangeArrowheads="1"/>
            </p:cNvSpPr>
            <p:nvPr/>
          </p:nvSpPr>
          <p:spPr bwMode="auto">
            <a:xfrm>
              <a:off x="4922" y="2564"/>
              <a:ext cx="71" cy="47"/>
            </a:xfrm>
            <a:prstGeom prst="rect">
              <a:avLst/>
            </a:prstGeom>
            <a:noFill/>
            <a:ln w="9525">
              <a:noFill/>
              <a:miter lim="800000"/>
              <a:headEnd/>
              <a:tailEnd/>
            </a:ln>
          </p:spPr>
          <p:txBody>
            <a:bodyPr/>
            <a:lstStyle/>
            <a:p>
              <a:endParaRPr lang="en-US" altLang="zh-TW">
                <a:solidFill>
                  <a:schemeClr val="bg1"/>
                </a:solidFill>
              </a:endParaRPr>
            </a:p>
          </p:txBody>
        </p:sp>
        <p:sp>
          <p:nvSpPr>
            <p:cNvPr id="23733" name="Freeform 471"/>
            <p:cNvSpPr>
              <a:spLocks/>
            </p:cNvSpPr>
            <p:nvPr/>
          </p:nvSpPr>
          <p:spPr bwMode="auto">
            <a:xfrm>
              <a:off x="4928" y="2570"/>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34" name="Rectangle 472"/>
            <p:cNvSpPr>
              <a:spLocks noChangeArrowheads="1"/>
            </p:cNvSpPr>
            <p:nvPr/>
          </p:nvSpPr>
          <p:spPr bwMode="auto">
            <a:xfrm>
              <a:off x="4922" y="2585"/>
              <a:ext cx="5" cy="68"/>
            </a:xfrm>
            <a:prstGeom prst="rect">
              <a:avLst/>
            </a:prstGeom>
            <a:solidFill>
              <a:srgbClr val="FFFEF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35" name="Rectangle 473"/>
            <p:cNvSpPr>
              <a:spLocks noChangeArrowheads="1"/>
            </p:cNvSpPr>
            <p:nvPr/>
          </p:nvSpPr>
          <p:spPr bwMode="auto">
            <a:xfrm>
              <a:off x="4927" y="2585"/>
              <a:ext cx="5" cy="68"/>
            </a:xfrm>
            <a:prstGeom prst="rect">
              <a:avLst/>
            </a:prstGeom>
            <a:solidFill>
              <a:srgbClr val="E0C3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36" name="Rectangle 474"/>
            <p:cNvSpPr>
              <a:spLocks noChangeArrowheads="1"/>
            </p:cNvSpPr>
            <p:nvPr/>
          </p:nvSpPr>
          <p:spPr bwMode="auto">
            <a:xfrm>
              <a:off x="4932" y="2585"/>
              <a:ext cx="5" cy="68"/>
            </a:xfrm>
            <a:prstGeom prst="rect">
              <a:avLst/>
            </a:prstGeom>
            <a:solidFill>
              <a:srgbClr val="E6CFA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37" name="Rectangle 475"/>
            <p:cNvSpPr>
              <a:spLocks noChangeArrowheads="1"/>
            </p:cNvSpPr>
            <p:nvPr/>
          </p:nvSpPr>
          <p:spPr bwMode="auto">
            <a:xfrm>
              <a:off x="4937" y="2585"/>
              <a:ext cx="5" cy="68"/>
            </a:xfrm>
            <a:prstGeom prst="rect">
              <a:avLst/>
            </a:prstGeom>
            <a:solidFill>
              <a:srgbClr val="EDDBB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38" name="Rectangle 476"/>
            <p:cNvSpPr>
              <a:spLocks noChangeArrowheads="1"/>
            </p:cNvSpPr>
            <p:nvPr/>
          </p:nvSpPr>
          <p:spPr bwMode="auto">
            <a:xfrm>
              <a:off x="4942" y="2585"/>
              <a:ext cx="5" cy="68"/>
            </a:xfrm>
            <a:prstGeom prst="rect">
              <a:avLst/>
            </a:prstGeom>
            <a:solidFill>
              <a:srgbClr val="F2E7C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39" name="Rectangle 477"/>
            <p:cNvSpPr>
              <a:spLocks noChangeArrowheads="1"/>
            </p:cNvSpPr>
            <p:nvPr/>
          </p:nvSpPr>
          <p:spPr bwMode="auto">
            <a:xfrm>
              <a:off x="4947" y="2585"/>
              <a:ext cx="5" cy="68"/>
            </a:xfrm>
            <a:prstGeom prst="rect">
              <a:avLst/>
            </a:prstGeom>
            <a:solidFill>
              <a:srgbClr val="F8F3E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40" name="Freeform 478"/>
            <p:cNvSpPr>
              <a:spLocks/>
            </p:cNvSpPr>
            <p:nvPr/>
          </p:nvSpPr>
          <p:spPr bwMode="auto">
            <a:xfrm>
              <a:off x="4928" y="2593"/>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3741" name="Picture 479"/>
            <p:cNvPicPr>
              <a:picLocks noChangeAspect="1" noChangeArrowheads="1"/>
            </p:cNvPicPr>
            <p:nvPr/>
          </p:nvPicPr>
          <p:blipFill>
            <a:blip r:embed="rId17" cstate="print"/>
            <a:srcRect/>
            <a:stretch>
              <a:fillRect/>
            </a:stretch>
          </p:blipFill>
          <p:spPr bwMode="auto">
            <a:xfrm>
              <a:off x="5048" y="2637"/>
              <a:ext cx="71" cy="48"/>
            </a:xfrm>
            <a:prstGeom prst="rect">
              <a:avLst/>
            </a:prstGeom>
            <a:noFill/>
            <a:ln w="9525">
              <a:noFill/>
              <a:miter lim="800000"/>
              <a:headEnd/>
              <a:tailEnd/>
            </a:ln>
          </p:spPr>
        </p:pic>
        <p:pic>
          <p:nvPicPr>
            <p:cNvPr id="23742" name="Picture 480"/>
            <p:cNvPicPr>
              <a:picLocks noChangeAspect="1" noChangeArrowheads="1"/>
            </p:cNvPicPr>
            <p:nvPr/>
          </p:nvPicPr>
          <p:blipFill>
            <a:blip r:embed="rId18" cstate="print"/>
            <a:srcRect/>
            <a:stretch>
              <a:fillRect/>
            </a:stretch>
          </p:blipFill>
          <p:spPr bwMode="auto">
            <a:xfrm>
              <a:off x="5048" y="2637"/>
              <a:ext cx="71" cy="48"/>
            </a:xfrm>
            <a:prstGeom prst="rect">
              <a:avLst/>
            </a:prstGeom>
            <a:noFill/>
            <a:ln w="9525">
              <a:noFill/>
              <a:miter lim="800000"/>
              <a:headEnd/>
              <a:tailEnd/>
            </a:ln>
          </p:spPr>
        </p:pic>
        <p:sp>
          <p:nvSpPr>
            <p:cNvPr id="23743" name="Freeform 481"/>
            <p:cNvSpPr>
              <a:spLocks/>
            </p:cNvSpPr>
            <p:nvPr/>
          </p:nvSpPr>
          <p:spPr bwMode="auto">
            <a:xfrm>
              <a:off x="5058"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44" name="Rectangle 482"/>
            <p:cNvSpPr>
              <a:spLocks noChangeArrowheads="1"/>
            </p:cNvSpPr>
            <p:nvPr/>
          </p:nvSpPr>
          <p:spPr bwMode="auto">
            <a:xfrm>
              <a:off x="5048" y="2664"/>
              <a:ext cx="5" cy="68"/>
            </a:xfrm>
            <a:prstGeom prst="rect">
              <a:avLst/>
            </a:prstGeom>
            <a:solidFill>
              <a:srgbClr val="F9F5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45" name="Rectangle 483"/>
            <p:cNvSpPr>
              <a:spLocks noChangeArrowheads="1"/>
            </p:cNvSpPr>
            <p:nvPr/>
          </p:nvSpPr>
          <p:spPr bwMode="auto">
            <a:xfrm>
              <a:off x="5053" y="2664"/>
              <a:ext cx="5" cy="68"/>
            </a:xfrm>
            <a:prstGeom prst="rect">
              <a:avLst/>
            </a:prstGeom>
            <a:solidFill>
              <a:srgbClr val="DBBA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46" name="Rectangle 484"/>
            <p:cNvSpPr>
              <a:spLocks noChangeArrowheads="1"/>
            </p:cNvSpPr>
            <p:nvPr/>
          </p:nvSpPr>
          <p:spPr bwMode="auto">
            <a:xfrm>
              <a:off x="5058" y="2664"/>
              <a:ext cx="6" cy="68"/>
            </a:xfrm>
            <a:prstGeom prst="rect">
              <a:avLst/>
            </a:prstGeom>
            <a:solidFill>
              <a:srgbClr val="E1C5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47" name="Rectangle 485"/>
            <p:cNvSpPr>
              <a:spLocks noChangeArrowheads="1"/>
            </p:cNvSpPr>
            <p:nvPr/>
          </p:nvSpPr>
          <p:spPr bwMode="auto">
            <a:xfrm>
              <a:off x="5064" y="2664"/>
              <a:ext cx="5" cy="68"/>
            </a:xfrm>
            <a:prstGeom prst="rect">
              <a:avLst/>
            </a:prstGeom>
            <a:solidFill>
              <a:srgbClr val="E7D2A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48" name="Rectangle 486"/>
            <p:cNvSpPr>
              <a:spLocks noChangeArrowheads="1"/>
            </p:cNvSpPr>
            <p:nvPr/>
          </p:nvSpPr>
          <p:spPr bwMode="auto">
            <a:xfrm>
              <a:off x="5069" y="2664"/>
              <a:ext cx="5" cy="68"/>
            </a:xfrm>
            <a:prstGeom prst="rect">
              <a:avLst/>
            </a:prstGeom>
            <a:solidFill>
              <a:srgbClr val="EEDEB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49" name="Rectangle 487"/>
            <p:cNvSpPr>
              <a:spLocks noChangeArrowheads="1"/>
            </p:cNvSpPr>
            <p:nvPr/>
          </p:nvSpPr>
          <p:spPr bwMode="auto">
            <a:xfrm>
              <a:off x="5074" y="2664"/>
              <a:ext cx="5" cy="68"/>
            </a:xfrm>
            <a:prstGeom prst="rect">
              <a:avLst/>
            </a:prstGeom>
            <a:solidFill>
              <a:srgbClr val="F3E9D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50" name="Freeform 488"/>
            <p:cNvSpPr>
              <a:spLocks/>
            </p:cNvSpPr>
            <p:nvPr/>
          </p:nvSpPr>
          <p:spPr bwMode="auto">
            <a:xfrm>
              <a:off x="5058"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3751" name="Picture 489"/>
            <p:cNvPicPr>
              <a:picLocks noChangeAspect="1" noChangeArrowheads="1"/>
            </p:cNvPicPr>
            <p:nvPr/>
          </p:nvPicPr>
          <p:blipFill>
            <a:blip r:embed="rId19" cstate="print"/>
            <a:srcRect/>
            <a:stretch>
              <a:fillRect/>
            </a:stretch>
          </p:blipFill>
          <p:spPr bwMode="auto">
            <a:xfrm>
              <a:off x="4963" y="2637"/>
              <a:ext cx="70" cy="48"/>
            </a:xfrm>
            <a:prstGeom prst="rect">
              <a:avLst/>
            </a:prstGeom>
            <a:noFill/>
            <a:ln w="9525">
              <a:noFill/>
              <a:miter lim="800000"/>
              <a:headEnd/>
              <a:tailEnd/>
            </a:ln>
          </p:spPr>
        </p:pic>
        <p:pic>
          <p:nvPicPr>
            <p:cNvPr id="23752" name="Picture 490"/>
            <p:cNvPicPr>
              <a:picLocks noChangeAspect="1" noChangeArrowheads="1"/>
            </p:cNvPicPr>
            <p:nvPr/>
          </p:nvPicPr>
          <p:blipFill>
            <a:blip r:embed="rId20" cstate="print"/>
            <a:srcRect/>
            <a:stretch>
              <a:fillRect/>
            </a:stretch>
          </p:blipFill>
          <p:spPr bwMode="auto">
            <a:xfrm>
              <a:off x="4963" y="2637"/>
              <a:ext cx="70" cy="48"/>
            </a:xfrm>
            <a:prstGeom prst="rect">
              <a:avLst/>
            </a:prstGeom>
            <a:noFill/>
            <a:ln w="9525">
              <a:noFill/>
              <a:miter lim="800000"/>
              <a:headEnd/>
              <a:tailEnd/>
            </a:ln>
          </p:spPr>
        </p:pic>
        <p:sp>
          <p:nvSpPr>
            <p:cNvPr id="23753" name="Freeform 491"/>
            <p:cNvSpPr>
              <a:spLocks/>
            </p:cNvSpPr>
            <p:nvPr/>
          </p:nvSpPr>
          <p:spPr bwMode="auto">
            <a:xfrm>
              <a:off x="4972"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54" name="Rectangle 492"/>
            <p:cNvSpPr>
              <a:spLocks noChangeArrowheads="1"/>
            </p:cNvSpPr>
            <p:nvPr/>
          </p:nvSpPr>
          <p:spPr bwMode="auto">
            <a:xfrm>
              <a:off x="4963" y="2664"/>
              <a:ext cx="5" cy="68"/>
            </a:xfrm>
            <a:prstGeom prst="rect">
              <a:avLst/>
            </a:prstGeom>
            <a:solidFill>
              <a:srgbClr val="FAF6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55" name="Rectangle 493"/>
            <p:cNvSpPr>
              <a:spLocks noChangeArrowheads="1"/>
            </p:cNvSpPr>
            <p:nvPr/>
          </p:nvSpPr>
          <p:spPr bwMode="auto">
            <a:xfrm>
              <a:off x="4968" y="2664"/>
              <a:ext cx="5" cy="68"/>
            </a:xfrm>
            <a:prstGeom prst="rect">
              <a:avLst/>
            </a:prstGeom>
            <a:solidFill>
              <a:srgbClr val="DBBA7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56" name="Rectangle 494"/>
            <p:cNvSpPr>
              <a:spLocks noChangeArrowheads="1"/>
            </p:cNvSpPr>
            <p:nvPr/>
          </p:nvSpPr>
          <p:spPr bwMode="auto">
            <a:xfrm>
              <a:off x="4973" y="2664"/>
              <a:ext cx="5" cy="68"/>
            </a:xfrm>
            <a:prstGeom prst="rect">
              <a:avLst/>
            </a:prstGeom>
            <a:solidFill>
              <a:srgbClr val="E1C68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57" name="Rectangle 495"/>
            <p:cNvSpPr>
              <a:spLocks noChangeArrowheads="1"/>
            </p:cNvSpPr>
            <p:nvPr/>
          </p:nvSpPr>
          <p:spPr bwMode="auto">
            <a:xfrm>
              <a:off x="4978" y="2664"/>
              <a:ext cx="5" cy="68"/>
            </a:xfrm>
            <a:prstGeom prst="rect">
              <a:avLst/>
            </a:prstGeom>
            <a:solidFill>
              <a:srgbClr val="E8D3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58" name="Rectangle 496"/>
            <p:cNvSpPr>
              <a:spLocks noChangeArrowheads="1"/>
            </p:cNvSpPr>
            <p:nvPr/>
          </p:nvSpPr>
          <p:spPr bwMode="auto">
            <a:xfrm>
              <a:off x="4983" y="2664"/>
              <a:ext cx="5" cy="68"/>
            </a:xfrm>
            <a:prstGeom prst="rect">
              <a:avLst/>
            </a:prstGeom>
            <a:solidFill>
              <a:srgbClr val="EEDEB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59" name="Rectangle 497"/>
            <p:cNvSpPr>
              <a:spLocks noChangeArrowheads="1"/>
            </p:cNvSpPr>
            <p:nvPr/>
          </p:nvSpPr>
          <p:spPr bwMode="auto">
            <a:xfrm>
              <a:off x="4988" y="2664"/>
              <a:ext cx="5" cy="68"/>
            </a:xfrm>
            <a:prstGeom prst="rect">
              <a:avLst/>
            </a:prstGeom>
            <a:solidFill>
              <a:srgbClr val="F4EAD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60" name="Freeform 498"/>
            <p:cNvSpPr>
              <a:spLocks/>
            </p:cNvSpPr>
            <p:nvPr/>
          </p:nvSpPr>
          <p:spPr bwMode="auto">
            <a:xfrm>
              <a:off x="4972"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3761" name="Picture 499"/>
            <p:cNvPicPr>
              <a:picLocks noChangeAspect="1" noChangeArrowheads="1"/>
            </p:cNvPicPr>
            <p:nvPr/>
          </p:nvPicPr>
          <p:blipFill>
            <a:blip r:embed="rId21" cstate="print"/>
            <a:srcRect/>
            <a:stretch>
              <a:fillRect/>
            </a:stretch>
          </p:blipFill>
          <p:spPr bwMode="auto">
            <a:xfrm>
              <a:off x="4877" y="2637"/>
              <a:ext cx="70" cy="48"/>
            </a:xfrm>
            <a:prstGeom prst="rect">
              <a:avLst/>
            </a:prstGeom>
            <a:noFill/>
            <a:ln w="9525">
              <a:noFill/>
              <a:miter lim="800000"/>
              <a:headEnd/>
              <a:tailEnd/>
            </a:ln>
          </p:spPr>
        </p:pic>
        <p:pic>
          <p:nvPicPr>
            <p:cNvPr id="23762" name="Picture 500"/>
            <p:cNvPicPr>
              <a:picLocks noChangeAspect="1" noChangeArrowheads="1"/>
            </p:cNvPicPr>
            <p:nvPr/>
          </p:nvPicPr>
          <p:blipFill>
            <a:blip r:embed="rId22" cstate="print"/>
            <a:srcRect/>
            <a:stretch>
              <a:fillRect/>
            </a:stretch>
          </p:blipFill>
          <p:spPr bwMode="auto">
            <a:xfrm>
              <a:off x="4877" y="2637"/>
              <a:ext cx="70" cy="48"/>
            </a:xfrm>
            <a:prstGeom prst="rect">
              <a:avLst/>
            </a:prstGeom>
            <a:noFill/>
            <a:ln w="9525">
              <a:noFill/>
              <a:miter lim="800000"/>
              <a:headEnd/>
              <a:tailEnd/>
            </a:ln>
          </p:spPr>
        </p:pic>
        <p:sp>
          <p:nvSpPr>
            <p:cNvPr id="23763" name="Freeform 501"/>
            <p:cNvSpPr>
              <a:spLocks/>
            </p:cNvSpPr>
            <p:nvPr/>
          </p:nvSpPr>
          <p:spPr bwMode="auto">
            <a:xfrm>
              <a:off x="4885"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64" name="Rectangle 502"/>
            <p:cNvSpPr>
              <a:spLocks noChangeArrowheads="1"/>
            </p:cNvSpPr>
            <p:nvPr/>
          </p:nvSpPr>
          <p:spPr bwMode="auto">
            <a:xfrm>
              <a:off x="4877" y="2664"/>
              <a:ext cx="5" cy="68"/>
            </a:xfrm>
            <a:prstGeom prst="rect">
              <a:avLst/>
            </a:prstGeom>
            <a:solidFill>
              <a:srgbClr val="FBF8F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65" name="Rectangle 503"/>
            <p:cNvSpPr>
              <a:spLocks noChangeArrowheads="1"/>
            </p:cNvSpPr>
            <p:nvPr/>
          </p:nvSpPr>
          <p:spPr bwMode="auto">
            <a:xfrm>
              <a:off x="4882" y="2664"/>
              <a:ext cx="5" cy="68"/>
            </a:xfrm>
            <a:prstGeom prst="rect">
              <a:avLst/>
            </a:prstGeom>
            <a:solidFill>
              <a:srgbClr val="DCBD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66" name="Rectangle 504"/>
            <p:cNvSpPr>
              <a:spLocks noChangeArrowheads="1"/>
            </p:cNvSpPr>
            <p:nvPr/>
          </p:nvSpPr>
          <p:spPr bwMode="auto">
            <a:xfrm>
              <a:off x="4887" y="2664"/>
              <a:ext cx="5" cy="68"/>
            </a:xfrm>
            <a:prstGeom prst="rect">
              <a:avLst/>
            </a:prstGeom>
            <a:solidFill>
              <a:srgbClr val="E3C9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67" name="Rectangle 505"/>
            <p:cNvSpPr>
              <a:spLocks noChangeArrowheads="1"/>
            </p:cNvSpPr>
            <p:nvPr/>
          </p:nvSpPr>
          <p:spPr bwMode="auto">
            <a:xfrm>
              <a:off x="4892" y="2664"/>
              <a:ext cx="5" cy="68"/>
            </a:xfrm>
            <a:prstGeom prst="rect">
              <a:avLst/>
            </a:prstGeom>
            <a:solidFill>
              <a:srgbClr val="E9D5A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68" name="Rectangle 506"/>
            <p:cNvSpPr>
              <a:spLocks noChangeArrowheads="1"/>
            </p:cNvSpPr>
            <p:nvPr/>
          </p:nvSpPr>
          <p:spPr bwMode="auto">
            <a:xfrm>
              <a:off x="4897" y="2664"/>
              <a:ext cx="5" cy="68"/>
            </a:xfrm>
            <a:prstGeom prst="rect">
              <a:avLst/>
            </a:prstGeom>
            <a:solidFill>
              <a:srgbClr val="EFE1C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69" name="Rectangle 507"/>
            <p:cNvSpPr>
              <a:spLocks noChangeArrowheads="1"/>
            </p:cNvSpPr>
            <p:nvPr/>
          </p:nvSpPr>
          <p:spPr bwMode="auto">
            <a:xfrm>
              <a:off x="4902" y="2664"/>
              <a:ext cx="5" cy="68"/>
            </a:xfrm>
            <a:prstGeom prst="rect">
              <a:avLst/>
            </a:prstGeom>
            <a:solidFill>
              <a:srgbClr val="F6ECD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70" name="Freeform 508"/>
            <p:cNvSpPr>
              <a:spLocks/>
            </p:cNvSpPr>
            <p:nvPr/>
          </p:nvSpPr>
          <p:spPr bwMode="auto">
            <a:xfrm>
              <a:off x="4885"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71" name="Rectangle 509"/>
            <p:cNvSpPr>
              <a:spLocks noChangeArrowheads="1"/>
            </p:cNvSpPr>
            <p:nvPr/>
          </p:nvSpPr>
          <p:spPr bwMode="auto">
            <a:xfrm>
              <a:off x="4993" y="2506"/>
              <a:ext cx="5" cy="79"/>
            </a:xfrm>
            <a:prstGeom prst="rect">
              <a:avLst/>
            </a:prstGeom>
            <a:solidFill>
              <a:srgbClr val="DA8F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72" name="Rectangle 510"/>
            <p:cNvSpPr>
              <a:spLocks noChangeArrowheads="1"/>
            </p:cNvSpPr>
            <p:nvPr/>
          </p:nvSpPr>
          <p:spPr bwMode="auto">
            <a:xfrm>
              <a:off x="4998" y="2506"/>
              <a:ext cx="5" cy="79"/>
            </a:xfrm>
            <a:prstGeom prst="rect">
              <a:avLst/>
            </a:prstGeom>
            <a:solidFill>
              <a:srgbClr val="DAB7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73" name="Rectangle 511"/>
            <p:cNvSpPr>
              <a:spLocks noChangeArrowheads="1"/>
            </p:cNvSpPr>
            <p:nvPr/>
          </p:nvSpPr>
          <p:spPr bwMode="auto">
            <a:xfrm>
              <a:off x="5003" y="2506"/>
              <a:ext cx="5" cy="79"/>
            </a:xfrm>
            <a:prstGeom prst="rect">
              <a:avLst/>
            </a:prstGeom>
            <a:solidFill>
              <a:srgbClr val="DAB2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74" name="Rectangle 512"/>
            <p:cNvSpPr>
              <a:spLocks noChangeArrowheads="1"/>
            </p:cNvSpPr>
            <p:nvPr/>
          </p:nvSpPr>
          <p:spPr bwMode="auto">
            <a:xfrm>
              <a:off x="5008" y="2506"/>
              <a:ext cx="5" cy="79"/>
            </a:xfrm>
            <a:prstGeom prst="rect">
              <a:avLst/>
            </a:prstGeom>
            <a:solidFill>
              <a:srgbClr val="DAAE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75" name="Rectangle 513"/>
            <p:cNvSpPr>
              <a:spLocks noChangeArrowheads="1"/>
            </p:cNvSpPr>
            <p:nvPr/>
          </p:nvSpPr>
          <p:spPr bwMode="auto">
            <a:xfrm>
              <a:off x="5013" y="2506"/>
              <a:ext cx="5" cy="79"/>
            </a:xfrm>
            <a:prstGeom prst="rect">
              <a:avLst/>
            </a:prstGeom>
            <a:solidFill>
              <a:srgbClr val="DAA9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76" name="Rectangle 514"/>
            <p:cNvSpPr>
              <a:spLocks noChangeArrowheads="1"/>
            </p:cNvSpPr>
            <p:nvPr/>
          </p:nvSpPr>
          <p:spPr bwMode="auto">
            <a:xfrm>
              <a:off x="5018" y="2506"/>
              <a:ext cx="5" cy="79"/>
            </a:xfrm>
            <a:prstGeom prst="rect">
              <a:avLst/>
            </a:prstGeom>
            <a:solidFill>
              <a:srgbClr val="DAA4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77" name="Rectangle 515"/>
            <p:cNvSpPr>
              <a:spLocks noChangeArrowheads="1"/>
            </p:cNvSpPr>
            <p:nvPr/>
          </p:nvSpPr>
          <p:spPr bwMode="auto">
            <a:xfrm>
              <a:off x="5023" y="2506"/>
              <a:ext cx="5" cy="79"/>
            </a:xfrm>
            <a:prstGeom prst="rect">
              <a:avLst/>
            </a:prstGeom>
            <a:solidFill>
              <a:srgbClr val="DAA0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78" name="Rectangle 516"/>
            <p:cNvSpPr>
              <a:spLocks noChangeArrowheads="1"/>
            </p:cNvSpPr>
            <p:nvPr/>
          </p:nvSpPr>
          <p:spPr bwMode="auto">
            <a:xfrm>
              <a:off x="5028" y="2506"/>
              <a:ext cx="5" cy="79"/>
            </a:xfrm>
            <a:prstGeom prst="rect">
              <a:avLst/>
            </a:prstGeom>
            <a:solidFill>
              <a:srgbClr val="DA9B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79" name="Rectangle 517"/>
            <p:cNvSpPr>
              <a:spLocks noChangeArrowheads="1"/>
            </p:cNvSpPr>
            <p:nvPr/>
          </p:nvSpPr>
          <p:spPr bwMode="auto">
            <a:xfrm>
              <a:off x="5033" y="2506"/>
              <a:ext cx="5" cy="79"/>
            </a:xfrm>
            <a:prstGeom prst="rect">
              <a:avLst/>
            </a:prstGeom>
            <a:solidFill>
              <a:srgbClr val="DA964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80" name="Rectangle 518"/>
            <p:cNvSpPr>
              <a:spLocks noChangeArrowheads="1"/>
            </p:cNvSpPr>
            <p:nvPr/>
          </p:nvSpPr>
          <p:spPr bwMode="auto">
            <a:xfrm>
              <a:off x="5038" y="2506"/>
              <a:ext cx="5" cy="79"/>
            </a:xfrm>
            <a:prstGeom prst="rect">
              <a:avLst/>
            </a:prstGeom>
            <a:solidFill>
              <a:srgbClr val="DA92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81" name="Freeform 519"/>
            <p:cNvSpPr>
              <a:spLocks/>
            </p:cNvSpPr>
            <p:nvPr/>
          </p:nvSpPr>
          <p:spPr bwMode="auto">
            <a:xfrm>
              <a:off x="5002" y="2514"/>
              <a:ext cx="39" cy="67"/>
            </a:xfrm>
            <a:custGeom>
              <a:avLst/>
              <a:gdLst>
                <a:gd name="T0" fmla="*/ 0 w 39"/>
                <a:gd name="T1" fmla="*/ 23 h 67"/>
                <a:gd name="T2" fmla="*/ 39 w 39"/>
                <a:gd name="T3" fmla="*/ 0 h 67"/>
                <a:gd name="T4" fmla="*/ 39 w 39"/>
                <a:gd name="T5" fmla="*/ 44 h 67"/>
                <a:gd name="T6" fmla="*/ 0 w 39"/>
                <a:gd name="T7" fmla="*/ 67 h 67"/>
                <a:gd name="T8" fmla="*/ 0 w 39"/>
                <a:gd name="T9" fmla="*/ 23 h 67"/>
                <a:gd name="T10" fmla="*/ 0 60000 65536"/>
                <a:gd name="T11" fmla="*/ 0 60000 65536"/>
                <a:gd name="T12" fmla="*/ 0 60000 65536"/>
                <a:gd name="T13" fmla="*/ 0 60000 65536"/>
                <a:gd name="T14" fmla="*/ 0 60000 65536"/>
                <a:gd name="T15" fmla="*/ 0 w 39"/>
                <a:gd name="T16" fmla="*/ 0 h 67"/>
                <a:gd name="T17" fmla="*/ 39 w 39"/>
                <a:gd name="T18" fmla="*/ 67 h 67"/>
              </a:gdLst>
              <a:ahLst/>
              <a:cxnLst>
                <a:cxn ang="T10">
                  <a:pos x="T0" y="T1"/>
                </a:cxn>
                <a:cxn ang="T11">
                  <a:pos x="T2" y="T3"/>
                </a:cxn>
                <a:cxn ang="T12">
                  <a:pos x="T4" y="T5"/>
                </a:cxn>
                <a:cxn ang="T13">
                  <a:pos x="T6" y="T7"/>
                </a:cxn>
                <a:cxn ang="T14">
                  <a:pos x="T8" y="T9"/>
                </a:cxn>
              </a:cxnLst>
              <a:rect l="T15" t="T16" r="T17" b="T18"/>
              <a:pathLst>
                <a:path w="39" h="67">
                  <a:moveTo>
                    <a:pt x="0" y="23"/>
                  </a:moveTo>
                  <a:lnTo>
                    <a:pt x="39" y="0"/>
                  </a:lnTo>
                  <a:lnTo>
                    <a:pt x="39"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82" name="Rectangle 520"/>
            <p:cNvSpPr>
              <a:spLocks noChangeArrowheads="1"/>
            </p:cNvSpPr>
            <p:nvPr/>
          </p:nvSpPr>
          <p:spPr bwMode="auto">
            <a:xfrm>
              <a:off x="5038" y="2580"/>
              <a:ext cx="5" cy="78"/>
            </a:xfrm>
            <a:prstGeom prst="rect">
              <a:avLst/>
            </a:prstGeom>
            <a:solidFill>
              <a:srgbClr val="DA8F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83" name="Rectangle 521"/>
            <p:cNvSpPr>
              <a:spLocks noChangeArrowheads="1"/>
            </p:cNvSpPr>
            <p:nvPr/>
          </p:nvSpPr>
          <p:spPr bwMode="auto">
            <a:xfrm>
              <a:off x="5043" y="2580"/>
              <a:ext cx="5" cy="78"/>
            </a:xfrm>
            <a:prstGeom prst="rect">
              <a:avLst/>
            </a:prstGeom>
            <a:solidFill>
              <a:srgbClr val="DAB7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84" name="Rectangle 522"/>
            <p:cNvSpPr>
              <a:spLocks noChangeArrowheads="1"/>
            </p:cNvSpPr>
            <p:nvPr/>
          </p:nvSpPr>
          <p:spPr bwMode="auto">
            <a:xfrm>
              <a:off x="5048" y="2580"/>
              <a:ext cx="5" cy="78"/>
            </a:xfrm>
            <a:prstGeom prst="rect">
              <a:avLst/>
            </a:prstGeom>
            <a:solidFill>
              <a:srgbClr val="DAB2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85" name="Rectangle 523"/>
            <p:cNvSpPr>
              <a:spLocks noChangeArrowheads="1"/>
            </p:cNvSpPr>
            <p:nvPr/>
          </p:nvSpPr>
          <p:spPr bwMode="auto">
            <a:xfrm>
              <a:off x="5053" y="2580"/>
              <a:ext cx="5" cy="78"/>
            </a:xfrm>
            <a:prstGeom prst="rect">
              <a:avLst/>
            </a:prstGeom>
            <a:solidFill>
              <a:srgbClr val="DAAE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86" name="Rectangle 524"/>
            <p:cNvSpPr>
              <a:spLocks noChangeArrowheads="1"/>
            </p:cNvSpPr>
            <p:nvPr/>
          </p:nvSpPr>
          <p:spPr bwMode="auto">
            <a:xfrm>
              <a:off x="5058" y="2580"/>
              <a:ext cx="6" cy="78"/>
            </a:xfrm>
            <a:prstGeom prst="rect">
              <a:avLst/>
            </a:prstGeom>
            <a:solidFill>
              <a:srgbClr val="DAA9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87" name="Rectangle 525"/>
            <p:cNvSpPr>
              <a:spLocks noChangeArrowheads="1"/>
            </p:cNvSpPr>
            <p:nvPr/>
          </p:nvSpPr>
          <p:spPr bwMode="auto">
            <a:xfrm>
              <a:off x="5064" y="2580"/>
              <a:ext cx="5" cy="78"/>
            </a:xfrm>
            <a:prstGeom prst="rect">
              <a:avLst/>
            </a:prstGeom>
            <a:solidFill>
              <a:srgbClr val="DAA4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88" name="Rectangle 526"/>
            <p:cNvSpPr>
              <a:spLocks noChangeArrowheads="1"/>
            </p:cNvSpPr>
            <p:nvPr/>
          </p:nvSpPr>
          <p:spPr bwMode="auto">
            <a:xfrm>
              <a:off x="5069" y="2580"/>
              <a:ext cx="5" cy="78"/>
            </a:xfrm>
            <a:prstGeom prst="rect">
              <a:avLst/>
            </a:prstGeom>
            <a:solidFill>
              <a:srgbClr val="DAA0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89" name="Rectangle 527"/>
            <p:cNvSpPr>
              <a:spLocks noChangeArrowheads="1"/>
            </p:cNvSpPr>
            <p:nvPr/>
          </p:nvSpPr>
          <p:spPr bwMode="auto">
            <a:xfrm>
              <a:off x="5074" y="2580"/>
              <a:ext cx="5" cy="78"/>
            </a:xfrm>
            <a:prstGeom prst="rect">
              <a:avLst/>
            </a:prstGeom>
            <a:solidFill>
              <a:srgbClr val="DA9B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90" name="Rectangle 528"/>
            <p:cNvSpPr>
              <a:spLocks noChangeArrowheads="1"/>
            </p:cNvSpPr>
            <p:nvPr/>
          </p:nvSpPr>
          <p:spPr bwMode="auto">
            <a:xfrm>
              <a:off x="5079" y="2580"/>
              <a:ext cx="5" cy="78"/>
            </a:xfrm>
            <a:prstGeom prst="rect">
              <a:avLst/>
            </a:prstGeom>
            <a:solidFill>
              <a:srgbClr val="DA964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91" name="Rectangle 529"/>
            <p:cNvSpPr>
              <a:spLocks noChangeArrowheads="1"/>
            </p:cNvSpPr>
            <p:nvPr/>
          </p:nvSpPr>
          <p:spPr bwMode="auto">
            <a:xfrm>
              <a:off x="5084" y="2580"/>
              <a:ext cx="5" cy="78"/>
            </a:xfrm>
            <a:prstGeom prst="rect">
              <a:avLst/>
            </a:prstGeom>
            <a:solidFill>
              <a:srgbClr val="DA92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92" name="Freeform 530"/>
            <p:cNvSpPr>
              <a:spLocks/>
            </p:cNvSpPr>
            <p:nvPr/>
          </p:nvSpPr>
          <p:spPr bwMode="auto">
            <a:xfrm>
              <a:off x="5048" y="2590"/>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793" name="Rectangle 531"/>
            <p:cNvSpPr>
              <a:spLocks noChangeArrowheads="1"/>
            </p:cNvSpPr>
            <p:nvPr/>
          </p:nvSpPr>
          <p:spPr bwMode="auto">
            <a:xfrm>
              <a:off x="4952" y="2580"/>
              <a:ext cx="5" cy="78"/>
            </a:xfrm>
            <a:prstGeom prst="rect">
              <a:avLst/>
            </a:prstGeom>
            <a:solidFill>
              <a:srgbClr val="DA8E3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94" name="Rectangle 532"/>
            <p:cNvSpPr>
              <a:spLocks noChangeArrowheads="1"/>
            </p:cNvSpPr>
            <p:nvPr/>
          </p:nvSpPr>
          <p:spPr bwMode="auto">
            <a:xfrm>
              <a:off x="4957" y="2580"/>
              <a:ext cx="6" cy="78"/>
            </a:xfrm>
            <a:prstGeom prst="rect">
              <a:avLst/>
            </a:prstGeom>
            <a:solidFill>
              <a:srgbClr val="DAB6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95" name="Rectangle 533"/>
            <p:cNvSpPr>
              <a:spLocks noChangeArrowheads="1"/>
            </p:cNvSpPr>
            <p:nvPr/>
          </p:nvSpPr>
          <p:spPr bwMode="auto">
            <a:xfrm>
              <a:off x="4963" y="2580"/>
              <a:ext cx="5" cy="78"/>
            </a:xfrm>
            <a:prstGeom prst="rect">
              <a:avLst/>
            </a:prstGeom>
            <a:solidFill>
              <a:srgbClr val="DAB16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96" name="Rectangle 534"/>
            <p:cNvSpPr>
              <a:spLocks noChangeArrowheads="1"/>
            </p:cNvSpPr>
            <p:nvPr/>
          </p:nvSpPr>
          <p:spPr bwMode="auto">
            <a:xfrm>
              <a:off x="4968" y="2580"/>
              <a:ext cx="5" cy="78"/>
            </a:xfrm>
            <a:prstGeom prst="rect">
              <a:avLst/>
            </a:prstGeom>
            <a:solidFill>
              <a:srgbClr val="DAAD6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97" name="Rectangle 535"/>
            <p:cNvSpPr>
              <a:spLocks noChangeArrowheads="1"/>
            </p:cNvSpPr>
            <p:nvPr/>
          </p:nvSpPr>
          <p:spPr bwMode="auto">
            <a:xfrm>
              <a:off x="4973" y="2580"/>
              <a:ext cx="5" cy="78"/>
            </a:xfrm>
            <a:prstGeom prst="rect">
              <a:avLst/>
            </a:prstGeom>
            <a:solidFill>
              <a:srgbClr val="DAA8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98" name="Rectangle 536"/>
            <p:cNvSpPr>
              <a:spLocks noChangeArrowheads="1"/>
            </p:cNvSpPr>
            <p:nvPr/>
          </p:nvSpPr>
          <p:spPr bwMode="auto">
            <a:xfrm>
              <a:off x="4978" y="2580"/>
              <a:ext cx="5" cy="78"/>
            </a:xfrm>
            <a:prstGeom prst="rect">
              <a:avLst/>
            </a:prstGeom>
            <a:solidFill>
              <a:srgbClr val="DAA35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799" name="Rectangle 537"/>
            <p:cNvSpPr>
              <a:spLocks noChangeArrowheads="1"/>
            </p:cNvSpPr>
            <p:nvPr/>
          </p:nvSpPr>
          <p:spPr bwMode="auto">
            <a:xfrm>
              <a:off x="4983" y="2580"/>
              <a:ext cx="5" cy="78"/>
            </a:xfrm>
            <a:prstGeom prst="rect">
              <a:avLst/>
            </a:prstGeom>
            <a:solidFill>
              <a:srgbClr val="DA9F4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00" name="Rectangle 538"/>
            <p:cNvSpPr>
              <a:spLocks noChangeArrowheads="1"/>
            </p:cNvSpPr>
            <p:nvPr/>
          </p:nvSpPr>
          <p:spPr bwMode="auto">
            <a:xfrm>
              <a:off x="4988" y="2580"/>
              <a:ext cx="5" cy="78"/>
            </a:xfrm>
            <a:prstGeom prst="rect">
              <a:avLst/>
            </a:prstGeom>
            <a:solidFill>
              <a:srgbClr val="DA9A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01" name="Rectangle 539"/>
            <p:cNvSpPr>
              <a:spLocks noChangeArrowheads="1"/>
            </p:cNvSpPr>
            <p:nvPr/>
          </p:nvSpPr>
          <p:spPr bwMode="auto">
            <a:xfrm>
              <a:off x="4993" y="2580"/>
              <a:ext cx="5" cy="78"/>
            </a:xfrm>
            <a:prstGeom prst="rect">
              <a:avLst/>
            </a:prstGeom>
            <a:solidFill>
              <a:srgbClr val="DA95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02" name="Rectangle 540"/>
            <p:cNvSpPr>
              <a:spLocks noChangeArrowheads="1"/>
            </p:cNvSpPr>
            <p:nvPr/>
          </p:nvSpPr>
          <p:spPr bwMode="auto">
            <a:xfrm>
              <a:off x="4998" y="2580"/>
              <a:ext cx="5" cy="78"/>
            </a:xfrm>
            <a:prstGeom prst="rect">
              <a:avLst/>
            </a:prstGeom>
            <a:solidFill>
              <a:srgbClr val="DA913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03" name="Freeform 541"/>
            <p:cNvSpPr>
              <a:spLocks/>
            </p:cNvSpPr>
            <p:nvPr/>
          </p:nvSpPr>
          <p:spPr bwMode="auto">
            <a:xfrm>
              <a:off x="4961" y="2590"/>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804" name="Rectangle 542"/>
            <p:cNvSpPr>
              <a:spLocks noChangeArrowheads="1"/>
            </p:cNvSpPr>
            <p:nvPr/>
          </p:nvSpPr>
          <p:spPr bwMode="auto">
            <a:xfrm>
              <a:off x="5084" y="2658"/>
              <a:ext cx="5" cy="79"/>
            </a:xfrm>
            <a:prstGeom prst="rect">
              <a:avLst/>
            </a:prstGeom>
            <a:solidFill>
              <a:srgbClr val="DA8D3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05" name="Rectangle 543"/>
            <p:cNvSpPr>
              <a:spLocks noChangeArrowheads="1"/>
            </p:cNvSpPr>
            <p:nvPr/>
          </p:nvSpPr>
          <p:spPr bwMode="auto">
            <a:xfrm>
              <a:off x="5089" y="2658"/>
              <a:ext cx="5" cy="79"/>
            </a:xfrm>
            <a:prstGeom prst="rect">
              <a:avLst/>
            </a:prstGeom>
            <a:solidFill>
              <a:srgbClr val="DAB5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06" name="Rectangle 544"/>
            <p:cNvSpPr>
              <a:spLocks noChangeArrowheads="1"/>
            </p:cNvSpPr>
            <p:nvPr/>
          </p:nvSpPr>
          <p:spPr bwMode="auto">
            <a:xfrm>
              <a:off x="5094" y="2658"/>
              <a:ext cx="5" cy="79"/>
            </a:xfrm>
            <a:prstGeom prst="rect">
              <a:avLst/>
            </a:prstGeom>
            <a:solidFill>
              <a:srgbClr val="DAB16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07" name="Rectangle 545"/>
            <p:cNvSpPr>
              <a:spLocks noChangeArrowheads="1"/>
            </p:cNvSpPr>
            <p:nvPr/>
          </p:nvSpPr>
          <p:spPr bwMode="auto">
            <a:xfrm>
              <a:off x="5099" y="2658"/>
              <a:ext cx="5" cy="79"/>
            </a:xfrm>
            <a:prstGeom prst="rect">
              <a:avLst/>
            </a:prstGeom>
            <a:solidFill>
              <a:srgbClr val="DAAC6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08" name="Rectangle 546"/>
            <p:cNvSpPr>
              <a:spLocks noChangeArrowheads="1"/>
            </p:cNvSpPr>
            <p:nvPr/>
          </p:nvSpPr>
          <p:spPr bwMode="auto">
            <a:xfrm>
              <a:off x="5104" y="2658"/>
              <a:ext cx="5" cy="79"/>
            </a:xfrm>
            <a:prstGeom prst="rect">
              <a:avLst/>
            </a:prstGeom>
            <a:solidFill>
              <a:srgbClr val="DAA75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09" name="Rectangle 547"/>
            <p:cNvSpPr>
              <a:spLocks noChangeArrowheads="1"/>
            </p:cNvSpPr>
            <p:nvPr/>
          </p:nvSpPr>
          <p:spPr bwMode="auto">
            <a:xfrm>
              <a:off x="5109" y="2658"/>
              <a:ext cx="5" cy="79"/>
            </a:xfrm>
            <a:prstGeom prst="rect">
              <a:avLst/>
            </a:prstGeom>
            <a:solidFill>
              <a:srgbClr val="DAA35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10" name="Rectangle 548"/>
            <p:cNvSpPr>
              <a:spLocks noChangeArrowheads="1"/>
            </p:cNvSpPr>
            <p:nvPr/>
          </p:nvSpPr>
          <p:spPr bwMode="auto">
            <a:xfrm>
              <a:off x="5114" y="2658"/>
              <a:ext cx="5" cy="79"/>
            </a:xfrm>
            <a:prstGeom prst="rect">
              <a:avLst/>
            </a:prstGeom>
            <a:solidFill>
              <a:srgbClr val="DA9E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11" name="Rectangle 549"/>
            <p:cNvSpPr>
              <a:spLocks noChangeArrowheads="1"/>
            </p:cNvSpPr>
            <p:nvPr/>
          </p:nvSpPr>
          <p:spPr bwMode="auto">
            <a:xfrm>
              <a:off x="5119" y="2658"/>
              <a:ext cx="5" cy="79"/>
            </a:xfrm>
            <a:prstGeom prst="rect">
              <a:avLst/>
            </a:prstGeom>
            <a:solidFill>
              <a:srgbClr val="DA994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12" name="Rectangle 550"/>
            <p:cNvSpPr>
              <a:spLocks noChangeArrowheads="1"/>
            </p:cNvSpPr>
            <p:nvPr/>
          </p:nvSpPr>
          <p:spPr bwMode="auto">
            <a:xfrm>
              <a:off x="5124" y="2658"/>
              <a:ext cx="5" cy="79"/>
            </a:xfrm>
            <a:prstGeom prst="rect">
              <a:avLst/>
            </a:prstGeom>
            <a:solidFill>
              <a:srgbClr val="DA94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13" name="Rectangle 551"/>
            <p:cNvSpPr>
              <a:spLocks noChangeArrowheads="1"/>
            </p:cNvSpPr>
            <p:nvPr/>
          </p:nvSpPr>
          <p:spPr bwMode="auto">
            <a:xfrm>
              <a:off x="5129" y="2658"/>
              <a:ext cx="5" cy="79"/>
            </a:xfrm>
            <a:prstGeom prst="rect">
              <a:avLst/>
            </a:prstGeom>
            <a:solidFill>
              <a:srgbClr val="DA90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14" name="Freeform 552"/>
            <p:cNvSpPr>
              <a:spLocks/>
            </p:cNvSpPr>
            <p:nvPr/>
          </p:nvSpPr>
          <p:spPr bwMode="auto">
            <a:xfrm>
              <a:off x="5091"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815" name="Rectangle 553"/>
            <p:cNvSpPr>
              <a:spLocks noChangeArrowheads="1"/>
            </p:cNvSpPr>
            <p:nvPr/>
          </p:nvSpPr>
          <p:spPr bwMode="auto">
            <a:xfrm>
              <a:off x="4998" y="2658"/>
              <a:ext cx="5" cy="79"/>
            </a:xfrm>
            <a:prstGeom prst="rect">
              <a:avLst/>
            </a:prstGeom>
            <a:solidFill>
              <a:srgbClr val="DA8D3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16" name="Rectangle 554"/>
            <p:cNvSpPr>
              <a:spLocks noChangeArrowheads="1"/>
            </p:cNvSpPr>
            <p:nvPr/>
          </p:nvSpPr>
          <p:spPr bwMode="auto">
            <a:xfrm>
              <a:off x="5003" y="2658"/>
              <a:ext cx="5" cy="79"/>
            </a:xfrm>
            <a:prstGeom prst="rect">
              <a:avLst/>
            </a:prstGeom>
            <a:solidFill>
              <a:srgbClr val="DAB5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17" name="Rectangle 555"/>
            <p:cNvSpPr>
              <a:spLocks noChangeArrowheads="1"/>
            </p:cNvSpPr>
            <p:nvPr/>
          </p:nvSpPr>
          <p:spPr bwMode="auto">
            <a:xfrm>
              <a:off x="5008" y="2658"/>
              <a:ext cx="5" cy="79"/>
            </a:xfrm>
            <a:prstGeom prst="rect">
              <a:avLst/>
            </a:prstGeom>
            <a:solidFill>
              <a:srgbClr val="DAB06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18" name="Rectangle 556"/>
            <p:cNvSpPr>
              <a:spLocks noChangeArrowheads="1"/>
            </p:cNvSpPr>
            <p:nvPr/>
          </p:nvSpPr>
          <p:spPr bwMode="auto">
            <a:xfrm>
              <a:off x="5013" y="2658"/>
              <a:ext cx="5" cy="79"/>
            </a:xfrm>
            <a:prstGeom prst="rect">
              <a:avLst/>
            </a:prstGeom>
            <a:solidFill>
              <a:srgbClr val="DAAC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19" name="Rectangle 557"/>
            <p:cNvSpPr>
              <a:spLocks noChangeArrowheads="1"/>
            </p:cNvSpPr>
            <p:nvPr/>
          </p:nvSpPr>
          <p:spPr bwMode="auto">
            <a:xfrm>
              <a:off x="5018" y="2658"/>
              <a:ext cx="5" cy="79"/>
            </a:xfrm>
            <a:prstGeom prst="rect">
              <a:avLst/>
            </a:prstGeom>
            <a:solidFill>
              <a:srgbClr val="DAA75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20" name="Rectangle 558"/>
            <p:cNvSpPr>
              <a:spLocks noChangeArrowheads="1"/>
            </p:cNvSpPr>
            <p:nvPr/>
          </p:nvSpPr>
          <p:spPr bwMode="auto">
            <a:xfrm>
              <a:off x="5023" y="2658"/>
              <a:ext cx="5" cy="79"/>
            </a:xfrm>
            <a:prstGeom prst="rect">
              <a:avLst/>
            </a:prstGeom>
            <a:solidFill>
              <a:srgbClr val="DAA25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21" name="Rectangle 559"/>
            <p:cNvSpPr>
              <a:spLocks noChangeArrowheads="1"/>
            </p:cNvSpPr>
            <p:nvPr/>
          </p:nvSpPr>
          <p:spPr bwMode="auto">
            <a:xfrm>
              <a:off x="5028" y="2658"/>
              <a:ext cx="5" cy="79"/>
            </a:xfrm>
            <a:prstGeom prst="rect">
              <a:avLst/>
            </a:prstGeom>
            <a:solidFill>
              <a:srgbClr val="DA9E4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22" name="Rectangle 560"/>
            <p:cNvSpPr>
              <a:spLocks noChangeArrowheads="1"/>
            </p:cNvSpPr>
            <p:nvPr/>
          </p:nvSpPr>
          <p:spPr bwMode="auto">
            <a:xfrm>
              <a:off x="5033" y="2658"/>
              <a:ext cx="5" cy="79"/>
            </a:xfrm>
            <a:prstGeom prst="rect">
              <a:avLst/>
            </a:prstGeom>
            <a:solidFill>
              <a:srgbClr val="DA994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23" name="Rectangle 561"/>
            <p:cNvSpPr>
              <a:spLocks noChangeArrowheads="1"/>
            </p:cNvSpPr>
            <p:nvPr/>
          </p:nvSpPr>
          <p:spPr bwMode="auto">
            <a:xfrm>
              <a:off x="5038" y="2658"/>
              <a:ext cx="5" cy="79"/>
            </a:xfrm>
            <a:prstGeom prst="rect">
              <a:avLst/>
            </a:prstGeom>
            <a:solidFill>
              <a:srgbClr val="DA94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24" name="Rectangle 562"/>
            <p:cNvSpPr>
              <a:spLocks noChangeArrowheads="1"/>
            </p:cNvSpPr>
            <p:nvPr/>
          </p:nvSpPr>
          <p:spPr bwMode="auto">
            <a:xfrm>
              <a:off x="5043" y="2658"/>
              <a:ext cx="5" cy="79"/>
            </a:xfrm>
            <a:prstGeom prst="rect">
              <a:avLst/>
            </a:prstGeom>
            <a:solidFill>
              <a:srgbClr val="DA90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25" name="Freeform 563"/>
            <p:cNvSpPr>
              <a:spLocks/>
            </p:cNvSpPr>
            <p:nvPr/>
          </p:nvSpPr>
          <p:spPr bwMode="auto">
            <a:xfrm>
              <a:off x="5005"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826" name="Rectangle 564"/>
            <p:cNvSpPr>
              <a:spLocks noChangeArrowheads="1"/>
            </p:cNvSpPr>
            <p:nvPr/>
          </p:nvSpPr>
          <p:spPr bwMode="auto">
            <a:xfrm>
              <a:off x="4912" y="2658"/>
              <a:ext cx="5" cy="79"/>
            </a:xfrm>
            <a:prstGeom prst="rect">
              <a:avLst/>
            </a:prstGeom>
            <a:solidFill>
              <a:srgbClr val="DA8C3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27" name="Rectangle 565"/>
            <p:cNvSpPr>
              <a:spLocks noChangeArrowheads="1"/>
            </p:cNvSpPr>
            <p:nvPr/>
          </p:nvSpPr>
          <p:spPr bwMode="auto">
            <a:xfrm>
              <a:off x="4917" y="2658"/>
              <a:ext cx="5" cy="79"/>
            </a:xfrm>
            <a:prstGeom prst="rect">
              <a:avLst/>
            </a:prstGeom>
            <a:solidFill>
              <a:srgbClr val="DAB46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28" name="Rectangle 566"/>
            <p:cNvSpPr>
              <a:spLocks noChangeArrowheads="1"/>
            </p:cNvSpPr>
            <p:nvPr/>
          </p:nvSpPr>
          <p:spPr bwMode="auto">
            <a:xfrm>
              <a:off x="4922" y="2658"/>
              <a:ext cx="5" cy="79"/>
            </a:xfrm>
            <a:prstGeom prst="rect">
              <a:avLst/>
            </a:prstGeom>
            <a:solidFill>
              <a:srgbClr val="DAB0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29" name="Rectangle 567"/>
            <p:cNvSpPr>
              <a:spLocks noChangeArrowheads="1"/>
            </p:cNvSpPr>
            <p:nvPr/>
          </p:nvSpPr>
          <p:spPr bwMode="auto">
            <a:xfrm>
              <a:off x="4927" y="2658"/>
              <a:ext cx="5" cy="79"/>
            </a:xfrm>
            <a:prstGeom prst="rect">
              <a:avLst/>
            </a:prstGeom>
            <a:solidFill>
              <a:srgbClr val="DAAB6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30" name="Rectangle 568"/>
            <p:cNvSpPr>
              <a:spLocks noChangeArrowheads="1"/>
            </p:cNvSpPr>
            <p:nvPr/>
          </p:nvSpPr>
          <p:spPr bwMode="auto">
            <a:xfrm>
              <a:off x="4932" y="2658"/>
              <a:ext cx="5" cy="79"/>
            </a:xfrm>
            <a:prstGeom prst="rect">
              <a:avLst/>
            </a:prstGeom>
            <a:solidFill>
              <a:srgbClr val="DAA65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31" name="Rectangle 569"/>
            <p:cNvSpPr>
              <a:spLocks noChangeArrowheads="1"/>
            </p:cNvSpPr>
            <p:nvPr/>
          </p:nvSpPr>
          <p:spPr bwMode="auto">
            <a:xfrm>
              <a:off x="4937" y="2658"/>
              <a:ext cx="5" cy="79"/>
            </a:xfrm>
            <a:prstGeom prst="rect">
              <a:avLst/>
            </a:prstGeom>
            <a:solidFill>
              <a:srgbClr val="DAA25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32" name="Rectangle 570"/>
            <p:cNvSpPr>
              <a:spLocks noChangeArrowheads="1"/>
            </p:cNvSpPr>
            <p:nvPr/>
          </p:nvSpPr>
          <p:spPr bwMode="auto">
            <a:xfrm>
              <a:off x="4942" y="2658"/>
              <a:ext cx="5" cy="79"/>
            </a:xfrm>
            <a:prstGeom prst="rect">
              <a:avLst/>
            </a:prstGeom>
            <a:solidFill>
              <a:srgbClr val="DA9D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33" name="Rectangle 571"/>
            <p:cNvSpPr>
              <a:spLocks noChangeArrowheads="1"/>
            </p:cNvSpPr>
            <p:nvPr/>
          </p:nvSpPr>
          <p:spPr bwMode="auto">
            <a:xfrm>
              <a:off x="4947" y="2658"/>
              <a:ext cx="5" cy="79"/>
            </a:xfrm>
            <a:prstGeom prst="rect">
              <a:avLst/>
            </a:prstGeom>
            <a:solidFill>
              <a:srgbClr val="DA984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34" name="Rectangle 572"/>
            <p:cNvSpPr>
              <a:spLocks noChangeArrowheads="1"/>
            </p:cNvSpPr>
            <p:nvPr/>
          </p:nvSpPr>
          <p:spPr bwMode="auto">
            <a:xfrm>
              <a:off x="4952" y="2658"/>
              <a:ext cx="5" cy="79"/>
            </a:xfrm>
            <a:prstGeom prst="rect">
              <a:avLst/>
            </a:prstGeom>
            <a:solidFill>
              <a:srgbClr val="DA93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35" name="Rectangle 573"/>
            <p:cNvSpPr>
              <a:spLocks noChangeArrowheads="1"/>
            </p:cNvSpPr>
            <p:nvPr/>
          </p:nvSpPr>
          <p:spPr bwMode="auto">
            <a:xfrm>
              <a:off x="4957" y="2658"/>
              <a:ext cx="6" cy="79"/>
            </a:xfrm>
            <a:prstGeom prst="rect">
              <a:avLst/>
            </a:prstGeom>
            <a:solidFill>
              <a:srgbClr val="DA8F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36" name="Freeform 574"/>
            <p:cNvSpPr>
              <a:spLocks/>
            </p:cNvSpPr>
            <p:nvPr/>
          </p:nvSpPr>
          <p:spPr bwMode="auto">
            <a:xfrm>
              <a:off x="4918"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837" name="Freeform 575"/>
            <p:cNvSpPr>
              <a:spLocks noEditPoints="1"/>
            </p:cNvSpPr>
            <p:nvPr/>
          </p:nvSpPr>
          <p:spPr bwMode="auto">
            <a:xfrm>
              <a:off x="4905" y="2529"/>
              <a:ext cx="173" cy="203"/>
            </a:xfrm>
            <a:custGeom>
              <a:avLst/>
              <a:gdLst>
                <a:gd name="T0" fmla="*/ 85 w 173"/>
                <a:gd name="T1" fmla="*/ 0 h 203"/>
                <a:gd name="T2" fmla="*/ 85 w 173"/>
                <a:gd name="T3" fmla="*/ 50 h 203"/>
                <a:gd name="T4" fmla="*/ 43 w 173"/>
                <a:gd name="T5" fmla="*/ 76 h 203"/>
                <a:gd name="T6" fmla="*/ 43 w 173"/>
                <a:gd name="T7" fmla="*/ 126 h 203"/>
                <a:gd name="T8" fmla="*/ 130 w 173"/>
                <a:gd name="T9" fmla="*/ 76 h 203"/>
                <a:gd name="T10" fmla="*/ 130 w 173"/>
                <a:gd name="T11" fmla="*/ 126 h 203"/>
                <a:gd name="T12" fmla="*/ 173 w 173"/>
                <a:gd name="T13" fmla="*/ 153 h 203"/>
                <a:gd name="T14" fmla="*/ 173 w 173"/>
                <a:gd name="T15" fmla="*/ 203 h 203"/>
                <a:gd name="T16" fmla="*/ 87 w 173"/>
                <a:gd name="T17" fmla="*/ 153 h 203"/>
                <a:gd name="T18" fmla="*/ 87 w 173"/>
                <a:gd name="T19" fmla="*/ 203 h 203"/>
                <a:gd name="T20" fmla="*/ 0 w 173"/>
                <a:gd name="T21" fmla="*/ 153 h 203"/>
                <a:gd name="T22" fmla="*/ 0 w 173"/>
                <a:gd name="T23" fmla="*/ 203 h 2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
                <a:gd name="T37" fmla="*/ 0 h 203"/>
                <a:gd name="T38" fmla="*/ 173 w 173"/>
                <a:gd name="T39" fmla="*/ 203 h 2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 h="203">
                  <a:moveTo>
                    <a:pt x="85" y="0"/>
                  </a:moveTo>
                  <a:lnTo>
                    <a:pt x="85" y="50"/>
                  </a:lnTo>
                  <a:moveTo>
                    <a:pt x="43" y="76"/>
                  </a:moveTo>
                  <a:lnTo>
                    <a:pt x="43" y="126"/>
                  </a:lnTo>
                  <a:moveTo>
                    <a:pt x="130" y="76"/>
                  </a:moveTo>
                  <a:lnTo>
                    <a:pt x="130" y="126"/>
                  </a:lnTo>
                  <a:moveTo>
                    <a:pt x="173" y="153"/>
                  </a:moveTo>
                  <a:lnTo>
                    <a:pt x="173" y="203"/>
                  </a:lnTo>
                  <a:moveTo>
                    <a:pt x="87" y="153"/>
                  </a:moveTo>
                  <a:lnTo>
                    <a:pt x="87" y="203"/>
                  </a:lnTo>
                  <a:moveTo>
                    <a:pt x="0" y="153"/>
                  </a:moveTo>
                  <a:lnTo>
                    <a:pt x="0" y="203"/>
                  </a:lnTo>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838" name="Freeform 576"/>
            <p:cNvSpPr>
              <a:spLocks noEditPoints="1"/>
            </p:cNvSpPr>
            <p:nvPr/>
          </p:nvSpPr>
          <p:spPr bwMode="auto">
            <a:xfrm>
              <a:off x="4885" y="2517"/>
              <a:ext cx="193" cy="209"/>
            </a:xfrm>
            <a:custGeom>
              <a:avLst/>
              <a:gdLst>
                <a:gd name="T0" fmla="*/ 173 w 193"/>
                <a:gd name="T1" fmla="*/ 198 h 209"/>
                <a:gd name="T2" fmla="*/ 193 w 193"/>
                <a:gd name="T3" fmla="*/ 209 h 209"/>
                <a:gd name="T4" fmla="*/ 173 w 193"/>
                <a:gd name="T5" fmla="*/ 153 h 209"/>
                <a:gd name="T6" fmla="*/ 193 w 193"/>
                <a:gd name="T7" fmla="*/ 165 h 209"/>
                <a:gd name="T8" fmla="*/ 87 w 193"/>
                <a:gd name="T9" fmla="*/ 198 h 209"/>
                <a:gd name="T10" fmla="*/ 107 w 193"/>
                <a:gd name="T11" fmla="*/ 209 h 209"/>
                <a:gd name="T12" fmla="*/ 87 w 193"/>
                <a:gd name="T13" fmla="*/ 153 h 209"/>
                <a:gd name="T14" fmla="*/ 107 w 193"/>
                <a:gd name="T15" fmla="*/ 165 h 209"/>
                <a:gd name="T16" fmla="*/ 0 w 193"/>
                <a:gd name="T17" fmla="*/ 198 h 209"/>
                <a:gd name="T18" fmla="*/ 20 w 193"/>
                <a:gd name="T19" fmla="*/ 209 h 209"/>
                <a:gd name="T20" fmla="*/ 0 w 193"/>
                <a:gd name="T21" fmla="*/ 153 h 209"/>
                <a:gd name="T22" fmla="*/ 20 w 193"/>
                <a:gd name="T23" fmla="*/ 165 h 209"/>
                <a:gd name="T24" fmla="*/ 43 w 193"/>
                <a:gd name="T25" fmla="*/ 120 h 209"/>
                <a:gd name="T26" fmla="*/ 63 w 193"/>
                <a:gd name="T27" fmla="*/ 132 h 209"/>
                <a:gd name="T28" fmla="*/ 43 w 193"/>
                <a:gd name="T29" fmla="*/ 76 h 209"/>
                <a:gd name="T30" fmla="*/ 62 w 193"/>
                <a:gd name="T31" fmla="*/ 88 h 209"/>
                <a:gd name="T32" fmla="*/ 130 w 193"/>
                <a:gd name="T33" fmla="*/ 120 h 209"/>
                <a:gd name="T34" fmla="*/ 150 w 193"/>
                <a:gd name="T35" fmla="*/ 132 h 209"/>
                <a:gd name="T36" fmla="*/ 130 w 193"/>
                <a:gd name="T37" fmla="*/ 76 h 209"/>
                <a:gd name="T38" fmla="*/ 149 w 193"/>
                <a:gd name="T39" fmla="*/ 88 h 209"/>
                <a:gd name="T40" fmla="*/ 85 w 193"/>
                <a:gd name="T41" fmla="*/ 45 h 209"/>
                <a:gd name="T42" fmla="*/ 104 w 193"/>
                <a:gd name="T43" fmla="*/ 56 h 209"/>
                <a:gd name="T44" fmla="*/ 84 w 193"/>
                <a:gd name="T45" fmla="*/ 0 h 209"/>
                <a:gd name="T46" fmla="*/ 104 w 193"/>
                <a:gd name="T47" fmla="*/ 12 h 2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3"/>
                <a:gd name="T73" fmla="*/ 0 h 209"/>
                <a:gd name="T74" fmla="*/ 193 w 193"/>
                <a:gd name="T75" fmla="*/ 209 h 20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3" h="209">
                  <a:moveTo>
                    <a:pt x="173" y="198"/>
                  </a:moveTo>
                  <a:lnTo>
                    <a:pt x="193" y="209"/>
                  </a:lnTo>
                  <a:moveTo>
                    <a:pt x="173" y="153"/>
                  </a:moveTo>
                  <a:lnTo>
                    <a:pt x="193" y="165"/>
                  </a:lnTo>
                  <a:moveTo>
                    <a:pt x="87" y="198"/>
                  </a:moveTo>
                  <a:lnTo>
                    <a:pt x="107" y="209"/>
                  </a:lnTo>
                  <a:moveTo>
                    <a:pt x="87" y="153"/>
                  </a:moveTo>
                  <a:lnTo>
                    <a:pt x="107" y="165"/>
                  </a:lnTo>
                  <a:moveTo>
                    <a:pt x="0" y="198"/>
                  </a:moveTo>
                  <a:lnTo>
                    <a:pt x="20" y="209"/>
                  </a:lnTo>
                  <a:moveTo>
                    <a:pt x="0" y="153"/>
                  </a:moveTo>
                  <a:lnTo>
                    <a:pt x="20" y="165"/>
                  </a:lnTo>
                  <a:moveTo>
                    <a:pt x="43" y="120"/>
                  </a:moveTo>
                  <a:lnTo>
                    <a:pt x="63" y="132"/>
                  </a:lnTo>
                  <a:moveTo>
                    <a:pt x="43" y="76"/>
                  </a:moveTo>
                  <a:lnTo>
                    <a:pt x="62" y="88"/>
                  </a:lnTo>
                  <a:moveTo>
                    <a:pt x="130" y="120"/>
                  </a:moveTo>
                  <a:lnTo>
                    <a:pt x="150" y="132"/>
                  </a:lnTo>
                  <a:moveTo>
                    <a:pt x="130" y="76"/>
                  </a:moveTo>
                  <a:lnTo>
                    <a:pt x="149" y="88"/>
                  </a:lnTo>
                  <a:moveTo>
                    <a:pt x="85" y="45"/>
                  </a:moveTo>
                  <a:lnTo>
                    <a:pt x="104" y="56"/>
                  </a:lnTo>
                  <a:moveTo>
                    <a:pt x="84" y="0"/>
                  </a:moveTo>
                  <a:lnTo>
                    <a:pt x="104" y="12"/>
                  </a:lnTo>
                </a:path>
              </a:pathLst>
            </a:custGeom>
            <a:noFill/>
            <a:ln w="4763" cap="rnd">
              <a:solidFill>
                <a:srgbClr val="DA8B34"/>
              </a:solidFill>
              <a:prstDash val="solid"/>
              <a:round/>
              <a:headEnd/>
              <a:tailEnd/>
            </a:ln>
          </p:spPr>
          <p:txBody>
            <a:bodyPr/>
            <a:lstStyle/>
            <a:p>
              <a:endParaRPr lang="zh-TW" altLang="en-US">
                <a:solidFill>
                  <a:schemeClr val="bg1"/>
                </a:solidFill>
              </a:endParaRPr>
            </a:p>
          </p:txBody>
        </p:sp>
        <p:sp>
          <p:nvSpPr>
            <p:cNvPr id="23839" name="Rectangle 577"/>
            <p:cNvSpPr>
              <a:spLocks noChangeArrowheads="1"/>
            </p:cNvSpPr>
            <p:nvPr/>
          </p:nvSpPr>
          <p:spPr bwMode="auto">
            <a:xfrm>
              <a:off x="4983" y="2496"/>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40" name="Rectangle 578"/>
            <p:cNvSpPr>
              <a:spLocks noChangeArrowheads="1"/>
            </p:cNvSpPr>
            <p:nvPr/>
          </p:nvSpPr>
          <p:spPr bwMode="auto">
            <a:xfrm>
              <a:off x="4988" y="2496"/>
              <a:ext cx="5" cy="94"/>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41" name="Rectangle 579"/>
            <p:cNvSpPr>
              <a:spLocks noChangeArrowheads="1"/>
            </p:cNvSpPr>
            <p:nvPr/>
          </p:nvSpPr>
          <p:spPr bwMode="auto">
            <a:xfrm>
              <a:off x="4993" y="2496"/>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42" name="Rectangle 580"/>
            <p:cNvSpPr>
              <a:spLocks noChangeArrowheads="1"/>
            </p:cNvSpPr>
            <p:nvPr/>
          </p:nvSpPr>
          <p:spPr bwMode="auto">
            <a:xfrm>
              <a:off x="4998" y="2496"/>
              <a:ext cx="5" cy="94"/>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43" name="Rectangle 581"/>
            <p:cNvSpPr>
              <a:spLocks noChangeArrowheads="1"/>
            </p:cNvSpPr>
            <p:nvPr/>
          </p:nvSpPr>
          <p:spPr bwMode="auto">
            <a:xfrm>
              <a:off x="5003" y="2496"/>
              <a:ext cx="5" cy="94"/>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44" name="Rectangle 582"/>
            <p:cNvSpPr>
              <a:spLocks noChangeArrowheads="1"/>
            </p:cNvSpPr>
            <p:nvPr/>
          </p:nvSpPr>
          <p:spPr bwMode="auto">
            <a:xfrm>
              <a:off x="5008" y="2496"/>
              <a:ext cx="5" cy="94"/>
            </a:xfrm>
            <a:prstGeom prst="rect">
              <a:avLst/>
            </a:prstGeom>
            <a:solidFill>
              <a:srgbClr val="DEBD8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45" name="Rectangle 583"/>
            <p:cNvSpPr>
              <a:spLocks noChangeArrowheads="1"/>
            </p:cNvSpPr>
            <p:nvPr/>
          </p:nvSpPr>
          <p:spPr bwMode="auto">
            <a:xfrm>
              <a:off x="5013" y="2496"/>
              <a:ext cx="5" cy="94"/>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46" name="Rectangle 584"/>
            <p:cNvSpPr>
              <a:spLocks noChangeArrowheads="1"/>
            </p:cNvSpPr>
            <p:nvPr/>
          </p:nvSpPr>
          <p:spPr bwMode="auto">
            <a:xfrm>
              <a:off x="5018" y="2496"/>
              <a:ext cx="5" cy="94"/>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47" name="Rectangle 585"/>
            <p:cNvSpPr>
              <a:spLocks noChangeArrowheads="1"/>
            </p:cNvSpPr>
            <p:nvPr/>
          </p:nvSpPr>
          <p:spPr bwMode="auto">
            <a:xfrm>
              <a:off x="5023" y="2496"/>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48" name="Rectangle 586"/>
            <p:cNvSpPr>
              <a:spLocks noChangeArrowheads="1"/>
            </p:cNvSpPr>
            <p:nvPr/>
          </p:nvSpPr>
          <p:spPr bwMode="auto">
            <a:xfrm>
              <a:off x="5028" y="2496"/>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49" name="Rectangle 587"/>
            <p:cNvSpPr>
              <a:spLocks noChangeArrowheads="1"/>
            </p:cNvSpPr>
            <p:nvPr/>
          </p:nvSpPr>
          <p:spPr bwMode="auto">
            <a:xfrm>
              <a:off x="5033" y="2496"/>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50" name="Rectangle 588"/>
            <p:cNvSpPr>
              <a:spLocks noChangeArrowheads="1"/>
            </p:cNvSpPr>
            <p:nvPr/>
          </p:nvSpPr>
          <p:spPr bwMode="auto">
            <a:xfrm>
              <a:off x="5038" y="2496"/>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51" name="Rectangle 589"/>
            <p:cNvSpPr>
              <a:spLocks noChangeArrowheads="1"/>
            </p:cNvSpPr>
            <p:nvPr/>
          </p:nvSpPr>
          <p:spPr bwMode="auto">
            <a:xfrm>
              <a:off x="5043" y="2496"/>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52" name="Freeform 590"/>
            <p:cNvSpPr>
              <a:spLocks/>
            </p:cNvSpPr>
            <p:nvPr/>
          </p:nvSpPr>
          <p:spPr bwMode="auto">
            <a:xfrm>
              <a:off x="4990" y="2503"/>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853" name="Rectangle 591"/>
            <p:cNvSpPr>
              <a:spLocks noChangeArrowheads="1"/>
            </p:cNvSpPr>
            <p:nvPr/>
          </p:nvSpPr>
          <p:spPr bwMode="auto">
            <a:xfrm>
              <a:off x="5028" y="2569"/>
              <a:ext cx="5" cy="95"/>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54" name="Rectangle 592"/>
            <p:cNvSpPr>
              <a:spLocks noChangeArrowheads="1"/>
            </p:cNvSpPr>
            <p:nvPr/>
          </p:nvSpPr>
          <p:spPr bwMode="auto">
            <a:xfrm>
              <a:off x="5033" y="2569"/>
              <a:ext cx="5" cy="95"/>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55" name="Rectangle 593"/>
            <p:cNvSpPr>
              <a:spLocks noChangeArrowheads="1"/>
            </p:cNvSpPr>
            <p:nvPr/>
          </p:nvSpPr>
          <p:spPr bwMode="auto">
            <a:xfrm>
              <a:off x="5038" y="2569"/>
              <a:ext cx="5" cy="95"/>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56" name="Rectangle 594"/>
            <p:cNvSpPr>
              <a:spLocks noChangeArrowheads="1"/>
            </p:cNvSpPr>
            <p:nvPr/>
          </p:nvSpPr>
          <p:spPr bwMode="auto">
            <a:xfrm>
              <a:off x="5043" y="2569"/>
              <a:ext cx="5" cy="95"/>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57" name="Rectangle 595"/>
            <p:cNvSpPr>
              <a:spLocks noChangeArrowheads="1"/>
            </p:cNvSpPr>
            <p:nvPr/>
          </p:nvSpPr>
          <p:spPr bwMode="auto">
            <a:xfrm>
              <a:off x="5048" y="2569"/>
              <a:ext cx="5" cy="95"/>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58" name="Rectangle 596"/>
            <p:cNvSpPr>
              <a:spLocks noChangeArrowheads="1"/>
            </p:cNvSpPr>
            <p:nvPr/>
          </p:nvSpPr>
          <p:spPr bwMode="auto">
            <a:xfrm>
              <a:off x="5053" y="2569"/>
              <a:ext cx="5" cy="95"/>
            </a:xfrm>
            <a:prstGeom prst="rect">
              <a:avLst/>
            </a:prstGeom>
            <a:solidFill>
              <a:srgbClr val="DEBD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59" name="Rectangle 597"/>
            <p:cNvSpPr>
              <a:spLocks noChangeArrowheads="1"/>
            </p:cNvSpPr>
            <p:nvPr/>
          </p:nvSpPr>
          <p:spPr bwMode="auto">
            <a:xfrm>
              <a:off x="5058" y="2569"/>
              <a:ext cx="6" cy="95"/>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60" name="Rectangle 598"/>
            <p:cNvSpPr>
              <a:spLocks noChangeArrowheads="1"/>
            </p:cNvSpPr>
            <p:nvPr/>
          </p:nvSpPr>
          <p:spPr bwMode="auto">
            <a:xfrm>
              <a:off x="5064" y="2569"/>
              <a:ext cx="5" cy="95"/>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61" name="Rectangle 599"/>
            <p:cNvSpPr>
              <a:spLocks noChangeArrowheads="1"/>
            </p:cNvSpPr>
            <p:nvPr/>
          </p:nvSpPr>
          <p:spPr bwMode="auto">
            <a:xfrm>
              <a:off x="5069" y="2569"/>
              <a:ext cx="5" cy="95"/>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62" name="Rectangle 600"/>
            <p:cNvSpPr>
              <a:spLocks noChangeArrowheads="1"/>
            </p:cNvSpPr>
            <p:nvPr/>
          </p:nvSpPr>
          <p:spPr bwMode="auto">
            <a:xfrm>
              <a:off x="5074" y="2569"/>
              <a:ext cx="5" cy="95"/>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63" name="Rectangle 601"/>
            <p:cNvSpPr>
              <a:spLocks noChangeArrowheads="1"/>
            </p:cNvSpPr>
            <p:nvPr/>
          </p:nvSpPr>
          <p:spPr bwMode="auto">
            <a:xfrm>
              <a:off x="5079" y="2569"/>
              <a:ext cx="5" cy="95"/>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64" name="Rectangle 602"/>
            <p:cNvSpPr>
              <a:spLocks noChangeArrowheads="1"/>
            </p:cNvSpPr>
            <p:nvPr/>
          </p:nvSpPr>
          <p:spPr bwMode="auto">
            <a:xfrm>
              <a:off x="5084" y="2569"/>
              <a:ext cx="5" cy="95"/>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65" name="Rectangle 603"/>
            <p:cNvSpPr>
              <a:spLocks noChangeArrowheads="1"/>
            </p:cNvSpPr>
            <p:nvPr/>
          </p:nvSpPr>
          <p:spPr bwMode="auto">
            <a:xfrm>
              <a:off x="5089" y="2569"/>
              <a:ext cx="5" cy="95"/>
            </a:xfrm>
            <a:prstGeom prst="rect">
              <a:avLst/>
            </a:prstGeom>
            <a:solidFill>
              <a:srgbClr val="DAA5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66" name="Freeform 604"/>
            <p:cNvSpPr>
              <a:spLocks/>
            </p:cNvSpPr>
            <p:nvPr/>
          </p:nvSpPr>
          <p:spPr bwMode="auto">
            <a:xfrm>
              <a:off x="5035" y="2579"/>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867" name="Rectangle 605"/>
            <p:cNvSpPr>
              <a:spLocks noChangeArrowheads="1"/>
            </p:cNvSpPr>
            <p:nvPr/>
          </p:nvSpPr>
          <p:spPr bwMode="auto">
            <a:xfrm>
              <a:off x="4942" y="2569"/>
              <a:ext cx="5" cy="95"/>
            </a:xfrm>
            <a:prstGeom prst="rect">
              <a:avLst/>
            </a:prstGeom>
            <a:solidFill>
              <a:srgbClr val="DAA2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68" name="Rectangle 606"/>
            <p:cNvSpPr>
              <a:spLocks noChangeArrowheads="1"/>
            </p:cNvSpPr>
            <p:nvPr/>
          </p:nvSpPr>
          <p:spPr bwMode="auto">
            <a:xfrm>
              <a:off x="4947" y="2569"/>
              <a:ext cx="5" cy="95"/>
            </a:xfrm>
            <a:prstGeom prst="rect">
              <a:avLst/>
            </a:prstGeom>
            <a:solidFill>
              <a:srgbClr val="E1CAA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69" name="Rectangle 607"/>
            <p:cNvSpPr>
              <a:spLocks noChangeArrowheads="1"/>
            </p:cNvSpPr>
            <p:nvPr/>
          </p:nvSpPr>
          <p:spPr bwMode="auto">
            <a:xfrm>
              <a:off x="4952" y="2569"/>
              <a:ext cx="5" cy="95"/>
            </a:xfrm>
            <a:prstGeom prst="rect">
              <a:avLst/>
            </a:prstGeom>
            <a:solidFill>
              <a:srgbClr val="E0C79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70" name="Rectangle 608"/>
            <p:cNvSpPr>
              <a:spLocks noChangeArrowheads="1"/>
            </p:cNvSpPr>
            <p:nvPr/>
          </p:nvSpPr>
          <p:spPr bwMode="auto">
            <a:xfrm>
              <a:off x="4957" y="2569"/>
              <a:ext cx="6" cy="95"/>
            </a:xfrm>
            <a:prstGeom prst="rect">
              <a:avLst/>
            </a:prstGeom>
            <a:solidFill>
              <a:srgbClr val="DFC39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71" name="Rectangle 609"/>
            <p:cNvSpPr>
              <a:spLocks noChangeArrowheads="1"/>
            </p:cNvSpPr>
            <p:nvPr/>
          </p:nvSpPr>
          <p:spPr bwMode="auto">
            <a:xfrm>
              <a:off x="4963" y="2569"/>
              <a:ext cx="5" cy="95"/>
            </a:xfrm>
            <a:prstGeom prst="rect">
              <a:avLst/>
            </a:prstGeom>
            <a:solidFill>
              <a:srgbClr val="DFC0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72" name="Rectangle 610"/>
            <p:cNvSpPr>
              <a:spLocks noChangeArrowheads="1"/>
            </p:cNvSpPr>
            <p:nvPr/>
          </p:nvSpPr>
          <p:spPr bwMode="auto">
            <a:xfrm>
              <a:off x="4968" y="2569"/>
              <a:ext cx="5" cy="95"/>
            </a:xfrm>
            <a:prstGeom prst="rect">
              <a:avLst/>
            </a:prstGeom>
            <a:solidFill>
              <a:srgbClr val="DEBC7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73" name="Rectangle 611"/>
            <p:cNvSpPr>
              <a:spLocks noChangeArrowheads="1"/>
            </p:cNvSpPr>
            <p:nvPr/>
          </p:nvSpPr>
          <p:spPr bwMode="auto">
            <a:xfrm>
              <a:off x="4973" y="2569"/>
              <a:ext cx="5" cy="95"/>
            </a:xfrm>
            <a:prstGeom prst="rect">
              <a:avLst/>
            </a:prstGeom>
            <a:solidFill>
              <a:srgbClr val="DEB9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74" name="Rectangle 612"/>
            <p:cNvSpPr>
              <a:spLocks noChangeArrowheads="1"/>
            </p:cNvSpPr>
            <p:nvPr/>
          </p:nvSpPr>
          <p:spPr bwMode="auto">
            <a:xfrm>
              <a:off x="4978" y="2569"/>
              <a:ext cx="5" cy="95"/>
            </a:xfrm>
            <a:prstGeom prst="rect">
              <a:avLst/>
            </a:prstGeom>
            <a:solidFill>
              <a:srgbClr val="DDB66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75" name="Rectangle 613"/>
            <p:cNvSpPr>
              <a:spLocks noChangeArrowheads="1"/>
            </p:cNvSpPr>
            <p:nvPr/>
          </p:nvSpPr>
          <p:spPr bwMode="auto">
            <a:xfrm>
              <a:off x="4983" y="2569"/>
              <a:ext cx="5" cy="95"/>
            </a:xfrm>
            <a:prstGeom prst="rect">
              <a:avLst/>
            </a:prstGeom>
            <a:solidFill>
              <a:srgbClr val="DDB2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76" name="Rectangle 614"/>
            <p:cNvSpPr>
              <a:spLocks noChangeArrowheads="1"/>
            </p:cNvSpPr>
            <p:nvPr/>
          </p:nvSpPr>
          <p:spPr bwMode="auto">
            <a:xfrm>
              <a:off x="4988" y="2569"/>
              <a:ext cx="5" cy="95"/>
            </a:xfrm>
            <a:prstGeom prst="rect">
              <a:avLst/>
            </a:prstGeom>
            <a:solidFill>
              <a:srgbClr val="DCAE5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77" name="Rectangle 615"/>
            <p:cNvSpPr>
              <a:spLocks noChangeArrowheads="1"/>
            </p:cNvSpPr>
            <p:nvPr/>
          </p:nvSpPr>
          <p:spPr bwMode="auto">
            <a:xfrm>
              <a:off x="4993" y="2569"/>
              <a:ext cx="5" cy="95"/>
            </a:xfrm>
            <a:prstGeom prst="rect">
              <a:avLst/>
            </a:prstGeom>
            <a:solidFill>
              <a:srgbClr val="DBAB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78" name="Rectangle 616"/>
            <p:cNvSpPr>
              <a:spLocks noChangeArrowheads="1"/>
            </p:cNvSpPr>
            <p:nvPr/>
          </p:nvSpPr>
          <p:spPr bwMode="auto">
            <a:xfrm>
              <a:off x="4998" y="2569"/>
              <a:ext cx="5" cy="95"/>
            </a:xfrm>
            <a:prstGeom prst="rect">
              <a:avLst/>
            </a:prstGeom>
            <a:solidFill>
              <a:srgbClr val="DBA7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79" name="Rectangle 617"/>
            <p:cNvSpPr>
              <a:spLocks noChangeArrowheads="1"/>
            </p:cNvSpPr>
            <p:nvPr/>
          </p:nvSpPr>
          <p:spPr bwMode="auto">
            <a:xfrm>
              <a:off x="5003" y="2569"/>
              <a:ext cx="5" cy="95"/>
            </a:xfrm>
            <a:prstGeom prst="rect">
              <a:avLst/>
            </a:prstGeom>
            <a:solidFill>
              <a:srgbClr val="DAA5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80" name="Freeform 618"/>
            <p:cNvSpPr>
              <a:spLocks/>
            </p:cNvSpPr>
            <p:nvPr/>
          </p:nvSpPr>
          <p:spPr bwMode="auto">
            <a:xfrm>
              <a:off x="4948" y="2579"/>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881" name="Rectangle 619"/>
            <p:cNvSpPr>
              <a:spLocks noChangeArrowheads="1"/>
            </p:cNvSpPr>
            <p:nvPr/>
          </p:nvSpPr>
          <p:spPr bwMode="auto">
            <a:xfrm>
              <a:off x="5069" y="2648"/>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82" name="Rectangle 620"/>
            <p:cNvSpPr>
              <a:spLocks noChangeArrowheads="1"/>
            </p:cNvSpPr>
            <p:nvPr/>
          </p:nvSpPr>
          <p:spPr bwMode="auto">
            <a:xfrm>
              <a:off x="5074" y="2648"/>
              <a:ext cx="5" cy="94"/>
            </a:xfrm>
            <a:prstGeom prst="rect">
              <a:avLst/>
            </a:prstGeom>
            <a:solidFill>
              <a:srgbClr val="E1CDA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83" name="Rectangle 621"/>
            <p:cNvSpPr>
              <a:spLocks noChangeArrowheads="1"/>
            </p:cNvSpPr>
            <p:nvPr/>
          </p:nvSpPr>
          <p:spPr bwMode="auto">
            <a:xfrm>
              <a:off x="5079" y="2648"/>
              <a:ext cx="5" cy="94"/>
            </a:xfrm>
            <a:prstGeom prst="rect">
              <a:avLst/>
            </a:prstGeom>
            <a:solidFill>
              <a:srgbClr val="E1C9A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84" name="Rectangle 622"/>
            <p:cNvSpPr>
              <a:spLocks noChangeArrowheads="1"/>
            </p:cNvSpPr>
            <p:nvPr/>
          </p:nvSpPr>
          <p:spPr bwMode="auto">
            <a:xfrm>
              <a:off x="5084" y="2648"/>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85" name="Rectangle 623"/>
            <p:cNvSpPr>
              <a:spLocks noChangeArrowheads="1"/>
            </p:cNvSpPr>
            <p:nvPr/>
          </p:nvSpPr>
          <p:spPr bwMode="auto">
            <a:xfrm>
              <a:off x="5089" y="2648"/>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86" name="Rectangle 624"/>
            <p:cNvSpPr>
              <a:spLocks noChangeArrowheads="1"/>
            </p:cNvSpPr>
            <p:nvPr/>
          </p:nvSpPr>
          <p:spPr bwMode="auto">
            <a:xfrm>
              <a:off x="5094" y="2648"/>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87" name="Rectangle 625"/>
            <p:cNvSpPr>
              <a:spLocks noChangeArrowheads="1"/>
            </p:cNvSpPr>
            <p:nvPr/>
          </p:nvSpPr>
          <p:spPr bwMode="auto">
            <a:xfrm>
              <a:off x="5099" y="2648"/>
              <a:ext cx="5" cy="94"/>
            </a:xfrm>
            <a:prstGeom prst="rect">
              <a:avLst/>
            </a:prstGeom>
            <a:solidFill>
              <a:srgbClr val="DEBB7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88" name="Rectangle 626"/>
            <p:cNvSpPr>
              <a:spLocks noChangeArrowheads="1"/>
            </p:cNvSpPr>
            <p:nvPr/>
          </p:nvSpPr>
          <p:spPr bwMode="auto">
            <a:xfrm>
              <a:off x="5104" y="2648"/>
              <a:ext cx="5" cy="94"/>
            </a:xfrm>
            <a:prstGeom prst="rect">
              <a:avLst/>
            </a:prstGeom>
            <a:solidFill>
              <a:srgbClr val="DEB87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89" name="Rectangle 627"/>
            <p:cNvSpPr>
              <a:spLocks noChangeArrowheads="1"/>
            </p:cNvSpPr>
            <p:nvPr/>
          </p:nvSpPr>
          <p:spPr bwMode="auto">
            <a:xfrm>
              <a:off x="5109" y="2648"/>
              <a:ext cx="5" cy="94"/>
            </a:xfrm>
            <a:prstGeom prst="rect">
              <a:avLst/>
            </a:prstGeom>
            <a:solidFill>
              <a:srgbClr val="DDB56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90" name="Rectangle 628"/>
            <p:cNvSpPr>
              <a:spLocks noChangeArrowheads="1"/>
            </p:cNvSpPr>
            <p:nvPr/>
          </p:nvSpPr>
          <p:spPr bwMode="auto">
            <a:xfrm>
              <a:off x="5114" y="2648"/>
              <a:ext cx="5" cy="94"/>
            </a:xfrm>
            <a:prstGeom prst="rect">
              <a:avLst/>
            </a:prstGeom>
            <a:solidFill>
              <a:srgbClr val="DDB16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91" name="Rectangle 629"/>
            <p:cNvSpPr>
              <a:spLocks noChangeArrowheads="1"/>
            </p:cNvSpPr>
            <p:nvPr/>
          </p:nvSpPr>
          <p:spPr bwMode="auto">
            <a:xfrm>
              <a:off x="5119" y="2648"/>
              <a:ext cx="5" cy="94"/>
            </a:xfrm>
            <a:prstGeom prst="rect">
              <a:avLst/>
            </a:prstGeom>
            <a:solidFill>
              <a:srgbClr val="DCAE5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92" name="Rectangle 630"/>
            <p:cNvSpPr>
              <a:spLocks noChangeArrowheads="1"/>
            </p:cNvSpPr>
            <p:nvPr/>
          </p:nvSpPr>
          <p:spPr bwMode="auto">
            <a:xfrm>
              <a:off x="5124" y="2648"/>
              <a:ext cx="5" cy="94"/>
            </a:xfrm>
            <a:prstGeom prst="rect">
              <a:avLst/>
            </a:prstGeom>
            <a:solidFill>
              <a:srgbClr val="DBAA4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93" name="Rectangle 631"/>
            <p:cNvSpPr>
              <a:spLocks noChangeArrowheads="1"/>
            </p:cNvSpPr>
            <p:nvPr/>
          </p:nvSpPr>
          <p:spPr bwMode="auto">
            <a:xfrm>
              <a:off x="5129" y="2648"/>
              <a:ext cx="5" cy="94"/>
            </a:xfrm>
            <a:prstGeom prst="rect">
              <a:avLst/>
            </a:prstGeom>
            <a:solidFill>
              <a:srgbClr val="DBA74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94" name="Freeform 632"/>
            <p:cNvSpPr>
              <a:spLocks/>
            </p:cNvSpPr>
            <p:nvPr/>
          </p:nvSpPr>
          <p:spPr bwMode="auto">
            <a:xfrm>
              <a:off x="5078" y="265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895" name="Rectangle 633"/>
            <p:cNvSpPr>
              <a:spLocks noChangeArrowheads="1"/>
            </p:cNvSpPr>
            <p:nvPr/>
          </p:nvSpPr>
          <p:spPr bwMode="auto">
            <a:xfrm>
              <a:off x="4983" y="2648"/>
              <a:ext cx="5" cy="94"/>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96" name="Rectangle 634"/>
            <p:cNvSpPr>
              <a:spLocks noChangeArrowheads="1"/>
            </p:cNvSpPr>
            <p:nvPr/>
          </p:nvSpPr>
          <p:spPr bwMode="auto">
            <a:xfrm>
              <a:off x="4988" y="2648"/>
              <a:ext cx="5" cy="94"/>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97" name="Rectangle 635"/>
            <p:cNvSpPr>
              <a:spLocks noChangeArrowheads="1"/>
            </p:cNvSpPr>
            <p:nvPr/>
          </p:nvSpPr>
          <p:spPr bwMode="auto">
            <a:xfrm>
              <a:off x="4993" y="2648"/>
              <a:ext cx="5" cy="94"/>
            </a:xfrm>
            <a:prstGeom prst="rect">
              <a:avLst/>
            </a:prstGeom>
            <a:solidFill>
              <a:srgbClr val="E0C9A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98" name="Rectangle 636"/>
            <p:cNvSpPr>
              <a:spLocks noChangeArrowheads="1"/>
            </p:cNvSpPr>
            <p:nvPr/>
          </p:nvSpPr>
          <p:spPr bwMode="auto">
            <a:xfrm>
              <a:off x="4998" y="2648"/>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899" name="Rectangle 637"/>
            <p:cNvSpPr>
              <a:spLocks noChangeArrowheads="1"/>
            </p:cNvSpPr>
            <p:nvPr/>
          </p:nvSpPr>
          <p:spPr bwMode="auto">
            <a:xfrm>
              <a:off x="5003" y="2648"/>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00" name="Rectangle 638"/>
            <p:cNvSpPr>
              <a:spLocks noChangeArrowheads="1"/>
            </p:cNvSpPr>
            <p:nvPr/>
          </p:nvSpPr>
          <p:spPr bwMode="auto">
            <a:xfrm>
              <a:off x="5008" y="2648"/>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01" name="Rectangle 639"/>
            <p:cNvSpPr>
              <a:spLocks noChangeArrowheads="1"/>
            </p:cNvSpPr>
            <p:nvPr/>
          </p:nvSpPr>
          <p:spPr bwMode="auto">
            <a:xfrm>
              <a:off x="5013" y="2648"/>
              <a:ext cx="5" cy="94"/>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02" name="Rectangle 640"/>
            <p:cNvSpPr>
              <a:spLocks noChangeArrowheads="1"/>
            </p:cNvSpPr>
            <p:nvPr/>
          </p:nvSpPr>
          <p:spPr bwMode="auto">
            <a:xfrm>
              <a:off x="5018" y="2648"/>
              <a:ext cx="5" cy="94"/>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03" name="Rectangle 641"/>
            <p:cNvSpPr>
              <a:spLocks noChangeArrowheads="1"/>
            </p:cNvSpPr>
            <p:nvPr/>
          </p:nvSpPr>
          <p:spPr bwMode="auto">
            <a:xfrm>
              <a:off x="5023" y="2648"/>
              <a:ext cx="5" cy="94"/>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04" name="Rectangle 642"/>
            <p:cNvSpPr>
              <a:spLocks noChangeArrowheads="1"/>
            </p:cNvSpPr>
            <p:nvPr/>
          </p:nvSpPr>
          <p:spPr bwMode="auto">
            <a:xfrm>
              <a:off x="5028" y="2648"/>
              <a:ext cx="5" cy="94"/>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05" name="Rectangle 643"/>
            <p:cNvSpPr>
              <a:spLocks noChangeArrowheads="1"/>
            </p:cNvSpPr>
            <p:nvPr/>
          </p:nvSpPr>
          <p:spPr bwMode="auto">
            <a:xfrm>
              <a:off x="5033" y="2648"/>
              <a:ext cx="5" cy="94"/>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06" name="Rectangle 644"/>
            <p:cNvSpPr>
              <a:spLocks noChangeArrowheads="1"/>
            </p:cNvSpPr>
            <p:nvPr/>
          </p:nvSpPr>
          <p:spPr bwMode="auto">
            <a:xfrm>
              <a:off x="5038" y="2648"/>
              <a:ext cx="5" cy="94"/>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07" name="Rectangle 645"/>
            <p:cNvSpPr>
              <a:spLocks noChangeArrowheads="1"/>
            </p:cNvSpPr>
            <p:nvPr/>
          </p:nvSpPr>
          <p:spPr bwMode="auto">
            <a:xfrm>
              <a:off x="5043" y="2648"/>
              <a:ext cx="5" cy="94"/>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08" name="Freeform 646"/>
            <p:cNvSpPr>
              <a:spLocks/>
            </p:cNvSpPr>
            <p:nvPr/>
          </p:nvSpPr>
          <p:spPr bwMode="auto">
            <a:xfrm>
              <a:off x="4992" y="265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909" name="Rectangle 647"/>
            <p:cNvSpPr>
              <a:spLocks noChangeArrowheads="1"/>
            </p:cNvSpPr>
            <p:nvPr/>
          </p:nvSpPr>
          <p:spPr bwMode="auto">
            <a:xfrm>
              <a:off x="4897" y="2648"/>
              <a:ext cx="5" cy="94"/>
            </a:xfrm>
            <a:prstGeom prst="rect">
              <a:avLst/>
            </a:prstGeom>
            <a:solidFill>
              <a:srgbClr val="DAA43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10" name="Rectangle 648"/>
            <p:cNvSpPr>
              <a:spLocks noChangeArrowheads="1"/>
            </p:cNvSpPr>
            <p:nvPr/>
          </p:nvSpPr>
          <p:spPr bwMode="auto">
            <a:xfrm>
              <a:off x="4902" y="2648"/>
              <a:ext cx="5" cy="94"/>
            </a:xfrm>
            <a:prstGeom prst="rect">
              <a:avLst/>
            </a:prstGeom>
            <a:solidFill>
              <a:srgbClr val="E1CBA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11" name="Rectangle 649"/>
            <p:cNvSpPr>
              <a:spLocks noChangeArrowheads="1"/>
            </p:cNvSpPr>
            <p:nvPr/>
          </p:nvSpPr>
          <p:spPr bwMode="auto">
            <a:xfrm>
              <a:off x="4907" y="2648"/>
              <a:ext cx="5" cy="94"/>
            </a:xfrm>
            <a:prstGeom prst="rect">
              <a:avLst/>
            </a:prstGeom>
            <a:solidFill>
              <a:srgbClr val="E0C8A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12" name="Rectangle 650"/>
            <p:cNvSpPr>
              <a:spLocks noChangeArrowheads="1"/>
            </p:cNvSpPr>
            <p:nvPr/>
          </p:nvSpPr>
          <p:spPr bwMode="auto">
            <a:xfrm>
              <a:off x="4912" y="2648"/>
              <a:ext cx="5" cy="94"/>
            </a:xfrm>
            <a:prstGeom prst="rect">
              <a:avLst/>
            </a:prstGeom>
            <a:solidFill>
              <a:srgbClr val="E0C59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13" name="Rectangle 651"/>
            <p:cNvSpPr>
              <a:spLocks noChangeArrowheads="1"/>
            </p:cNvSpPr>
            <p:nvPr/>
          </p:nvSpPr>
          <p:spPr bwMode="auto">
            <a:xfrm>
              <a:off x="4917" y="2648"/>
              <a:ext cx="5" cy="94"/>
            </a:xfrm>
            <a:prstGeom prst="rect">
              <a:avLst/>
            </a:prstGeom>
            <a:solidFill>
              <a:srgbClr val="DFC1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14" name="Rectangle 652"/>
            <p:cNvSpPr>
              <a:spLocks noChangeArrowheads="1"/>
            </p:cNvSpPr>
            <p:nvPr/>
          </p:nvSpPr>
          <p:spPr bwMode="auto">
            <a:xfrm>
              <a:off x="4922" y="2648"/>
              <a:ext cx="5" cy="94"/>
            </a:xfrm>
            <a:prstGeom prst="rect">
              <a:avLst/>
            </a:prstGeom>
            <a:solidFill>
              <a:srgbClr val="DEBE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15" name="Rectangle 653"/>
            <p:cNvSpPr>
              <a:spLocks noChangeArrowheads="1"/>
            </p:cNvSpPr>
            <p:nvPr/>
          </p:nvSpPr>
          <p:spPr bwMode="auto">
            <a:xfrm>
              <a:off x="4927" y="2648"/>
              <a:ext cx="5" cy="94"/>
            </a:xfrm>
            <a:prstGeom prst="rect">
              <a:avLst/>
            </a:prstGeom>
            <a:solidFill>
              <a:srgbClr val="DEBA7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16" name="Rectangle 654"/>
            <p:cNvSpPr>
              <a:spLocks noChangeArrowheads="1"/>
            </p:cNvSpPr>
            <p:nvPr/>
          </p:nvSpPr>
          <p:spPr bwMode="auto">
            <a:xfrm>
              <a:off x="4932" y="2648"/>
              <a:ext cx="5" cy="94"/>
            </a:xfrm>
            <a:prstGeom prst="rect">
              <a:avLst/>
            </a:prstGeom>
            <a:solidFill>
              <a:srgbClr val="DEB8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17" name="Rectangle 655"/>
            <p:cNvSpPr>
              <a:spLocks noChangeArrowheads="1"/>
            </p:cNvSpPr>
            <p:nvPr/>
          </p:nvSpPr>
          <p:spPr bwMode="auto">
            <a:xfrm>
              <a:off x="4937" y="2648"/>
              <a:ext cx="5" cy="94"/>
            </a:xfrm>
            <a:prstGeom prst="rect">
              <a:avLst/>
            </a:prstGeom>
            <a:solidFill>
              <a:srgbClr val="DDB46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18" name="Rectangle 656"/>
            <p:cNvSpPr>
              <a:spLocks noChangeArrowheads="1"/>
            </p:cNvSpPr>
            <p:nvPr/>
          </p:nvSpPr>
          <p:spPr bwMode="auto">
            <a:xfrm>
              <a:off x="4942" y="2648"/>
              <a:ext cx="5" cy="94"/>
            </a:xfrm>
            <a:prstGeom prst="rect">
              <a:avLst/>
            </a:prstGeom>
            <a:solidFill>
              <a:srgbClr val="DCB05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19" name="Rectangle 657"/>
            <p:cNvSpPr>
              <a:spLocks noChangeArrowheads="1"/>
            </p:cNvSpPr>
            <p:nvPr/>
          </p:nvSpPr>
          <p:spPr bwMode="auto">
            <a:xfrm>
              <a:off x="4947" y="2648"/>
              <a:ext cx="5" cy="94"/>
            </a:xfrm>
            <a:prstGeom prst="rect">
              <a:avLst/>
            </a:prstGeom>
            <a:solidFill>
              <a:srgbClr val="DCAD5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20" name="Rectangle 658"/>
            <p:cNvSpPr>
              <a:spLocks noChangeArrowheads="1"/>
            </p:cNvSpPr>
            <p:nvPr/>
          </p:nvSpPr>
          <p:spPr bwMode="auto">
            <a:xfrm>
              <a:off x="4952" y="2648"/>
              <a:ext cx="5" cy="94"/>
            </a:xfrm>
            <a:prstGeom prst="rect">
              <a:avLst/>
            </a:prstGeom>
            <a:solidFill>
              <a:srgbClr val="DBA9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21" name="Rectangle 659"/>
            <p:cNvSpPr>
              <a:spLocks noChangeArrowheads="1"/>
            </p:cNvSpPr>
            <p:nvPr/>
          </p:nvSpPr>
          <p:spPr bwMode="auto">
            <a:xfrm>
              <a:off x="4957" y="2648"/>
              <a:ext cx="6" cy="94"/>
            </a:xfrm>
            <a:prstGeom prst="rect">
              <a:avLst/>
            </a:prstGeom>
            <a:solidFill>
              <a:srgbClr val="DBA6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22" name="Freeform 660"/>
            <p:cNvSpPr>
              <a:spLocks/>
            </p:cNvSpPr>
            <p:nvPr/>
          </p:nvSpPr>
          <p:spPr bwMode="auto">
            <a:xfrm>
              <a:off x="4905" y="2656"/>
              <a:ext cx="54" cy="82"/>
            </a:xfrm>
            <a:custGeom>
              <a:avLst/>
              <a:gdLst>
                <a:gd name="T0" fmla="*/ 54 w 54"/>
                <a:gd name="T1" fmla="*/ 6 h 82"/>
                <a:gd name="T2" fmla="*/ 43 w 54"/>
                <a:gd name="T3" fmla="*/ 0 h 82"/>
                <a:gd name="T4" fmla="*/ 0 w 54"/>
                <a:gd name="T5" fmla="*/ 26 h 82"/>
                <a:gd name="T6" fmla="*/ 0 w 54"/>
                <a:gd name="T7" fmla="*/ 76 h 82"/>
                <a:gd name="T8" fmla="*/ 11 w 54"/>
                <a:gd name="T9" fmla="*/ 82 h 82"/>
                <a:gd name="T10" fmla="*/ 11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1" y="82"/>
                  </a:lnTo>
                  <a:lnTo>
                    <a:pt x="11"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923" name="Rectangle 661"/>
            <p:cNvSpPr>
              <a:spLocks noChangeArrowheads="1"/>
            </p:cNvSpPr>
            <p:nvPr/>
          </p:nvSpPr>
          <p:spPr bwMode="auto">
            <a:xfrm>
              <a:off x="4947" y="2475"/>
              <a:ext cx="5" cy="94"/>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24" name="Rectangle 662"/>
            <p:cNvSpPr>
              <a:spLocks noChangeArrowheads="1"/>
            </p:cNvSpPr>
            <p:nvPr/>
          </p:nvSpPr>
          <p:spPr bwMode="auto">
            <a:xfrm>
              <a:off x="4952" y="2475"/>
              <a:ext cx="5" cy="94"/>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25" name="Rectangle 663"/>
            <p:cNvSpPr>
              <a:spLocks noChangeArrowheads="1"/>
            </p:cNvSpPr>
            <p:nvPr/>
          </p:nvSpPr>
          <p:spPr bwMode="auto">
            <a:xfrm>
              <a:off x="4957" y="2475"/>
              <a:ext cx="6" cy="94"/>
            </a:xfrm>
            <a:prstGeom prst="rect">
              <a:avLst/>
            </a:prstGeom>
            <a:solidFill>
              <a:srgbClr val="E0C9A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26" name="Rectangle 664"/>
            <p:cNvSpPr>
              <a:spLocks noChangeArrowheads="1"/>
            </p:cNvSpPr>
            <p:nvPr/>
          </p:nvSpPr>
          <p:spPr bwMode="auto">
            <a:xfrm>
              <a:off x="4963" y="2475"/>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27" name="Rectangle 665"/>
            <p:cNvSpPr>
              <a:spLocks noChangeArrowheads="1"/>
            </p:cNvSpPr>
            <p:nvPr/>
          </p:nvSpPr>
          <p:spPr bwMode="auto">
            <a:xfrm>
              <a:off x="4968" y="2475"/>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28" name="Rectangle 666"/>
            <p:cNvSpPr>
              <a:spLocks noChangeArrowheads="1"/>
            </p:cNvSpPr>
            <p:nvPr/>
          </p:nvSpPr>
          <p:spPr bwMode="auto">
            <a:xfrm>
              <a:off x="4973" y="2475"/>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29" name="Rectangle 667"/>
            <p:cNvSpPr>
              <a:spLocks noChangeArrowheads="1"/>
            </p:cNvSpPr>
            <p:nvPr/>
          </p:nvSpPr>
          <p:spPr bwMode="auto">
            <a:xfrm>
              <a:off x="4978" y="2475"/>
              <a:ext cx="5" cy="94"/>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30" name="Rectangle 668"/>
            <p:cNvSpPr>
              <a:spLocks noChangeArrowheads="1"/>
            </p:cNvSpPr>
            <p:nvPr/>
          </p:nvSpPr>
          <p:spPr bwMode="auto">
            <a:xfrm>
              <a:off x="4983" y="2475"/>
              <a:ext cx="5" cy="94"/>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31" name="Rectangle 669"/>
            <p:cNvSpPr>
              <a:spLocks noChangeArrowheads="1"/>
            </p:cNvSpPr>
            <p:nvPr/>
          </p:nvSpPr>
          <p:spPr bwMode="auto">
            <a:xfrm>
              <a:off x="4988" y="2475"/>
              <a:ext cx="5" cy="94"/>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32" name="Rectangle 670"/>
            <p:cNvSpPr>
              <a:spLocks noChangeArrowheads="1"/>
            </p:cNvSpPr>
            <p:nvPr/>
          </p:nvSpPr>
          <p:spPr bwMode="auto">
            <a:xfrm>
              <a:off x="4993" y="2475"/>
              <a:ext cx="5" cy="94"/>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33" name="Rectangle 671"/>
            <p:cNvSpPr>
              <a:spLocks noChangeArrowheads="1"/>
            </p:cNvSpPr>
            <p:nvPr/>
          </p:nvSpPr>
          <p:spPr bwMode="auto">
            <a:xfrm>
              <a:off x="4998" y="2475"/>
              <a:ext cx="5" cy="94"/>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34" name="Rectangle 672"/>
            <p:cNvSpPr>
              <a:spLocks noChangeArrowheads="1"/>
            </p:cNvSpPr>
            <p:nvPr/>
          </p:nvSpPr>
          <p:spPr bwMode="auto">
            <a:xfrm>
              <a:off x="5003" y="2475"/>
              <a:ext cx="5" cy="94"/>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35" name="Rectangle 673"/>
            <p:cNvSpPr>
              <a:spLocks noChangeArrowheads="1"/>
            </p:cNvSpPr>
            <p:nvPr/>
          </p:nvSpPr>
          <p:spPr bwMode="auto">
            <a:xfrm>
              <a:off x="5008" y="2475"/>
              <a:ext cx="5" cy="94"/>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36" name="Freeform 674"/>
            <p:cNvSpPr>
              <a:spLocks/>
            </p:cNvSpPr>
            <p:nvPr/>
          </p:nvSpPr>
          <p:spPr bwMode="auto">
            <a:xfrm>
              <a:off x="4957" y="2483"/>
              <a:ext cx="53" cy="83"/>
            </a:xfrm>
            <a:custGeom>
              <a:avLst/>
              <a:gdLst>
                <a:gd name="T0" fmla="*/ 53 w 53"/>
                <a:gd name="T1" fmla="*/ 6 h 83"/>
                <a:gd name="T2" fmla="*/ 43 w 53"/>
                <a:gd name="T3" fmla="*/ 0 h 83"/>
                <a:gd name="T4" fmla="*/ 0 w 53"/>
                <a:gd name="T5" fmla="*/ 26 h 83"/>
                <a:gd name="T6" fmla="*/ 0 w 53"/>
                <a:gd name="T7" fmla="*/ 76 h 83"/>
                <a:gd name="T8" fmla="*/ 10 w 53"/>
                <a:gd name="T9" fmla="*/ 83 h 83"/>
                <a:gd name="T10" fmla="*/ 10 w 53"/>
                <a:gd name="T11" fmla="*/ 33 h 83"/>
                <a:gd name="T12" fmla="*/ 53 w 53"/>
                <a:gd name="T13" fmla="*/ 6 h 83"/>
                <a:gd name="T14" fmla="*/ 0 60000 65536"/>
                <a:gd name="T15" fmla="*/ 0 60000 65536"/>
                <a:gd name="T16" fmla="*/ 0 60000 65536"/>
                <a:gd name="T17" fmla="*/ 0 60000 65536"/>
                <a:gd name="T18" fmla="*/ 0 60000 65536"/>
                <a:gd name="T19" fmla="*/ 0 60000 65536"/>
                <a:gd name="T20" fmla="*/ 0 60000 65536"/>
                <a:gd name="T21" fmla="*/ 0 w 53"/>
                <a:gd name="T22" fmla="*/ 0 h 83"/>
                <a:gd name="T23" fmla="*/ 53 w 53"/>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3">
                  <a:moveTo>
                    <a:pt x="53" y="6"/>
                  </a:moveTo>
                  <a:lnTo>
                    <a:pt x="43" y="0"/>
                  </a:lnTo>
                  <a:lnTo>
                    <a:pt x="0" y="26"/>
                  </a:lnTo>
                  <a:lnTo>
                    <a:pt x="0" y="76"/>
                  </a:lnTo>
                  <a:lnTo>
                    <a:pt x="10" y="83"/>
                  </a:lnTo>
                  <a:lnTo>
                    <a:pt x="10" y="33"/>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937" name="Rectangle 675"/>
            <p:cNvSpPr>
              <a:spLocks noChangeArrowheads="1"/>
            </p:cNvSpPr>
            <p:nvPr/>
          </p:nvSpPr>
          <p:spPr bwMode="auto">
            <a:xfrm>
              <a:off x="4993" y="2553"/>
              <a:ext cx="5" cy="95"/>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38" name="Rectangle 676"/>
            <p:cNvSpPr>
              <a:spLocks noChangeArrowheads="1"/>
            </p:cNvSpPr>
            <p:nvPr/>
          </p:nvSpPr>
          <p:spPr bwMode="auto">
            <a:xfrm>
              <a:off x="4998" y="2553"/>
              <a:ext cx="5" cy="95"/>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39" name="Rectangle 677"/>
            <p:cNvSpPr>
              <a:spLocks noChangeArrowheads="1"/>
            </p:cNvSpPr>
            <p:nvPr/>
          </p:nvSpPr>
          <p:spPr bwMode="auto">
            <a:xfrm>
              <a:off x="5003" y="2553"/>
              <a:ext cx="5" cy="95"/>
            </a:xfrm>
            <a:prstGeom prst="rect">
              <a:avLst/>
            </a:prstGeom>
            <a:solidFill>
              <a:srgbClr val="E1C9A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40" name="Rectangle 678"/>
            <p:cNvSpPr>
              <a:spLocks noChangeArrowheads="1"/>
            </p:cNvSpPr>
            <p:nvPr/>
          </p:nvSpPr>
          <p:spPr bwMode="auto">
            <a:xfrm>
              <a:off x="5008" y="2553"/>
              <a:ext cx="5" cy="95"/>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41" name="Rectangle 679"/>
            <p:cNvSpPr>
              <a:spLocks noChangeArrowheads="1"/>
            </p:cNvSpPr>
            <p:nvPr/>
          </p:nvSpPr>
          <p:spPr bwMode="auto">
            <a:xfrm>
              <a:off x="5013" y="2553"/>
              <a:ext cx="5" cy="95"/>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42" name="Rectangle 680"/>
            <p:cNvSpPr>
              <a:spLocks noChangeArrowheads="1"/>
            </p:cNvSpPr>
            <p:nvPr/>
          </p:nvSpPr>
          <p:spPr bwMode="auto">
            <a:xfrm>
              <a:off x="5018" y="2553"/>
              <a:ext cx="5" cy="95"/>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43" name="Rectangle 681"/>
            <p:cNvSpPr>
              <a:spLocks noChangeArrowheads="1"/>
            </p:cNvSpPr>
            <p:nvPr/>
          </p:nvSpPr>
          <p:spPr bwMode="auto">
            <a:xfrm>
              <a:off x="5023" y="2553"/>
              <a:ext cx="5" cy="95"/>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44" name="Rectangle 682"/>
            <p:cNvSpPr>
              <a:spLocks noChangeArrowheads="1"/>
            </p:cNvSpPr>
            <p:nvPr/>
          </p:nvSpPr>
          <p:spPr bwMode="auto">
            <a:xfrm>
              <a:off x="5028" y="2553"/>
              <a:ext cx="5" cy="95"/>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45" name="Rectangle 683"/>
            <p:cNvSpPr>
              <a:spLocks noChangeArrowheads="1"/>
            </p:cNvSpPr>
            <p:nvPr/>
          </p:nvSpPr>
          <p:spPr bwMode="auto">
            <a:xfrm>
              <a:off x="5033" y="2553"/>
              <a:ext cx="5" cy="95"/>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46" name="Rectangle 684"/>
            <p:cNvSpPr>
              <a:spLocks noChangeArrowheads="1"/>
            </p:cNvSpPr>
            <p:nvPr/>
          </p:nvSpPr>
          <p:spPr bwMode="auto">
            <a:xfrm>
              <a:off x="5038" y="2553"/>
              <a:ext cx="5" cy="95"/>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47" name="Rectangle 685"/>
            <p:cNvSpPr>
              <a:spLocks noChangeArrowheads="1"/>
            </p:cNvSpPr>
            <p:nvPr/>
          </p:nvSpPr>
          <p:spPr bwMode="auto">
            <a:xfrm>
              <a:off x="5043" y="2553"/>
              <a:ext cx="5" cy="95"/>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48" name="Rectangle 686"/>
            <p:cNvSpPr>
              <a:spLocks noChangeArrowheads="1"/>
            </p:cNvSpPr>
            <p:nvPr/>
          </p:nvSpPr>
          <p:spPr bwMode="auto">
            <a:xfrm>
              <a:off x="5048" y="2553"/>
              <a:ext cx="5" cy="95"/>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49" name="Rectangle 687"/>
            <p:cNvSpPr>
              <a:spLocks noChangeArrowheads="1"/>
            </p:cNvSpPr>
            <p:nvPr/>
          </p:nvSpPr>
          <p:spPr bwMode="auto">
            <a:xfrm>
              <a:off x="5053" y="2553"/>
              <a:ext cx="5" cy="95"/>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50" name="Freeform 688"/>
            <p:cNvSpPr>
              <a:spLocks/>
            </p:cNvSpPr>
            <p:nvPr/>
          </p:nvSpPr>
          <p:spPr bwMode="auto">
            <a:xfrm>
              <a:off x="5002" y="2559"/>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951" name="Rectangle 689"/>
            <p:cNvSpPr>
              <a:spLocks noChangeArrowheads="1"/>
            </p:cNvSpPr>
            <p:nvPr/>
          </p:nvSpPr>
          <p:spPr bwMode="auto">
            <a:xfrm>
              <a:off x="4907" y="2553"/>
              <a:ext cx="5" cy="95"/>
            </a:xfrm>
            <a:prstGeom prst="rect">
              <a:avLst/>
            </a:prstGeom>
            <a:solidFill>
              <a:srgbClr val="DAA43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52" name="Rectangle 690"/>
            <p:cNvSpPr>
              <a:spLocks noChangeArrowheads="1"/>
            </p:cNvSpPr>
            <p:nvPr/>
          </p:nvSpPr>
          <p:spPr bwMode="auto">
            <a:xfrm>
              <a:off x="4912" y="2553"/>
              <a:ext cx="5" cy="95"/>
            </a:xfrm>
            <a:prstGeom prst="rect">
              <a:avLst/>
            </a:prstGeom>
            <a:solidFill>
              <a:srgbClr val="E1CBA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53" name="Rectangle 691"/>
            <p:cNvSpPr>
              <a:spLocks noChangeArrowheads="1"/>
            </p:cNvSpPr>
            <p:nvPr/>
          </p:nvSpPr>
          <p:spPr bwMode="auto">
            <a:xfrm>
              <a:off x="4917" y="2553"/>
              <a:ext cx="5" cy="95"/>
            </a:xfrm>
            <a:prstGeom prst="rect">
              <a:avLst/>
            </a:prstGeom>
            <a:solidFill>
              <a:srgbClr val="E0C89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54" name="Rectangle 692"/>
            <p:cNvSpPr>
              <a:spLocks noChangeArrowheads="1"/>
            </p:cNvSpPr>
            <p:nvPr/>
          </p:nvSpPr>
          <p:spPr bwMode="auto">
            <a:xfrm>
              <a:off x="4922" y="2553"/>
              <a:ext cx="5" cy="95"/>
            </a:xfrm>
            <a:prstGeom prst="rect">
              <a:avLst/>
            </a:prstGeom>
            <a:solidFill>
              <a:srgbClr val="E0C59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55" name="Rectangle 693"/>
            <p:cNvSpPr>
              <a:spLocks noChangeArrowheads="1"/>
            </p:cNvSpPr>
            <p:nvPr/>
          </p:nvSpPr>
          <p:spPr bwMode="auto">
            <a:xfrm>
              <a:off x="4927" y="2553"/>
              <a:ext cx="5" cy="95"/>
            </a:xfrm>
            <a:prstGeom prst="rect">
              <a:avLst/>
            </a:prstGeom>
            <a:solidFill>
              <a:srgbClr val="DFC1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56" name="Rectangle 694"/>
            <p:cNvSpPr>
              <a:spLocks noChangeArrowheads="1"/>
            </p:cNvSpPr>
            <p:nvPr/>
          </p:nvSpPr>
          <p:spPr bwMode="auto">
            <a:xfrm>
              <a:off x="4932" y="2553"/>
              <a:ext cx="5" cy="95"/>
            </a:xfrm>
            <a:prstGeom prst="rect">
              <a:avLst/>
            </a:prstGeom>
            <a:solidFill>
              <a:srgbClr val="DEBE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57" name="Rectangle 695"/>
            <p:cNvSpPr>
              <a:spLocks noChangeArrowheads="1"/>
            </p:cNvSpPr>
            <p:nvPr/>
          </p:nvSpPr>
          <p:spPr bwMode="auto">
            <a:xfrm>
              <a:off x="4937" y="2553"/>
              <a:ext cx="5" cy="95"/>
            </a:xfrm>
            <a:prstGeom prst="rect">
              <a:avLst/>
            </a:prstGeom>
            <a:solidFill>
              <a:srgbClr val="DEBA7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58" name="Rectangle 696"/>
            <p:cNvSpPr>
              <a:spLocks noChangeArrowheads="1"/>
            </p:cNvSpPr>
            <p:nvPr/>
          </p:nvSpPr>
          <p:spPr bwMode="auto">
            <a:xfrm>
              <a:off x="4942" y="2553"/>
              <a:ext cx="5" cy="95"/>
            </a:xfrm>
            <a:prstGeom prst="rect">
              <a:avLst/>
            </a:prstGeom>
            <a:solidFill>
              <a:srgbClr val="DEB8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59" name="Rectangle 697"/>
            <p:cNvSpPr>
              <a:spLocks noChangeArrowheads="1"/>
            </p:cNvSpPr>
            <p:nvPr/>
          </p:nvSpPr>
          <p:spPr bwMode="auto">
            <a:xfrm>
              <a:off x="4947" y="2553"/>
              <a:ext cx="5" cy="95"/>
            </a:xfrm>
            <a:prstGeom prst="rect">
              <a:avLst/>
            </a:prstGeom>
            <a:solidFill>
              <a:srgbClr val="DDB46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60" name="Rectangle 698"/>
            <p:cNvSpPr>
              <a:spLocks noChangeArrowheads="1"/>
            </p:cNvSpPr>
            <p:nvPr/>
          </p:nvSpPr>
          <p:spPr bwMode="auto">
            <a:xfrm>
              <a:off x="4952" y="2553"/>
              <a:ext cx="5" cy="95"/>
            </a:xfrm>
            <a:prstGeom prst="rect">
              <a:avLst/>
            </a:prstGeom>
            <a:solidFill>
              <a:srgbClr val="DCB0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61" name="Rectangle 699"/>
            <p:cNvSpPr>
              <a:spLocks noChangeArrowheads="1"/>
            </p:cNvSpPr>
            <p:nvPr/>
          </p:nvSpPr>
          <p:spPr bwMode="auto">
            <a:xfrm>
              <a:off x="4957" y="2553"/>
              <a:ext cx="6" cy="95"/>
            </a:xfrm>
            <a:prstGeom prst="rect">
              <a:avLst/>
            </a:prstGeom>
            <a:solidFill>
              <a:srgbClr val="DCAD5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62" name="Rectangle 700"/>
            <p:cNvSpPr>
              <a:spLocks noChangeArrowheads="1"/>
            </p:cNvSpPr>
            <p:nvPr/>
          </p:nvSpPr>
          <p:spPr bwMode="auto">
            <a:xfrm>
              <a:off x="4963" y="2553"/>
              <a:ext cx="5" cy="95"/>
            </a:xfrm>
            <a:prstGeom prst="rect">
              <a:avLst/>
            </a:prstGeom>
            <a:solidFill>
              <a:srgbClr val="DBA9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63" name="Rectangle 701"/>
            <p:cNvSpPr>
              <a:spLocks noChangeArrowheads="1"/>
            </p:cNvSpPr>
            <p:nvPr/>
          </p:nvSpPr>
          <p:spPr bwMode="auto">
            <a:xfrm>
              <a:off x="4968" y="2553"/>
              <a:ext cx="5" cy="95"/>
            </a:xfrm>
            <a:prstGeom prst="rect">
              <a:avLst/>
            </a:prstGeom>
            <a:solidFill>
              <a:srgbClr val="DAA6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64" name="Freeform 702"/>
            <p:cNvSpPr>
              <a:spLocks/>
            </p:cNvSpPr>
            <p:nvPr/>
          </p:nvSpPr>
          <p:spPr bwMode="auto">
            <a:xfrm>
              <a:off x="4915" y="2559"/>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965" name="Rectangle 703"/>
            <p:cNvSpPr>
              <a:spLocks noChangeArrowheads="1"/>
            </p:cNvSpPr>
            <p:nvPr/>
          </p:nvSpPr>
          <p:spPr bwMode="auto">
            <a:xfrm>
              <a:off x="5038" y="2627"/>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66" name="Rectangle 704"/>
            <p:cNvSpPr>
              <a:spLocks noChangeArrowheads="1"/>
            </p:cNvSpPr>
            <p:nvPr/>
          </p:nvSpPr>
          <p:spPr bwMode="auto">
            <a:xfrm>
              <a:off x="5043" y="2627"/>
              <a:ext cx="5" cy="94"/>
            </a:xfrm>
            <a:prstGeom prst="rect">
              <a:avLst/>
            </a:prstGeom>
            <a:solidFill>
              <a:srgbClr val="E1CB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67" name="Rectangle 705"/>
            <p:cNvSpPr>
              <a:spLocks noChangeArrowheads="1"/>
            </p:cNvSpPr>
            <p:nvPr/>
          </p:nvSpPr>
          <p:spPr bwMode="auto">
            <a:xfrm>
              <a:off x="5048" y="2627"/>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68" name="Rectangle 706"/>
            <p:cNvSpPr>
              <a:spLocks noChangeArrowheads="1"/>
            </p:cNvSpPr>
            <p:nvPr/>
          </p:nvSpPr>
          <p:spPr bwMode="auto">
            <a:xfrm>
              <a:off x="5053" y="2627"/>
              <a:ext cx="5" cy="94"/>
            </a:xfrm>
            <a:prstGeom prst="rect">
              <a:avLst/>
            </a:prstGeom>
            <a:solidFill>
              <a:srgbClr val="E0C49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69" name="Rectangle 707"/>
            <p:cNvSpPr>
              <a:spLocks noChangeArrowheads="1"/>
            </p:cNvSpPr>
            <p:nvPr/>
          </p:nvSpPr>
          <p:spPr bwMode="auto">
            <a:xfrm>
              <a:off x="5058" y="2627"/>
              <a:ext cx="6" cy="94"/>
            </a:xfrm>
            <a:prstGeom prst="rect">
              <a:avLst/>
            </a:prstGeom>
            <a:solidFill>
              <a:srgbClr val="DFC18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70" name="Rectangle 708"/>
            <p:cNvSpPr>
              <a:spLocks noChangeArrowheads="1"/>
            </p:cNvSpPr>
            <p:nvPr/>
          </p:nvSpPr>
          <p:spPr bwMode="auto">
            <a:xfrm>
              <a:off x="5064" y="2627"/>
              <a:ext cx="5" cy="94"/>
            </a:xfrm>
            <a:prstGeom prst="rect">
              <a:avLst/>
            </a:prstGeom>
            <a:solidFill>
              <a:srgbClr val="DEBD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71" name="Rectangle 709"/>
            <p:cNvSpPr>
              <a:spLocks noChangeArrowheads="1"/>
            </p:cNvSpPr>
            <p:nvPr/>
          </p:nvSpPr>
          <p:spPr bwMode="auto">
            <a:xfrm>
              <a:off x="5069" y="2627"/>
              <a:ext cx="5" cy="94"/>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72" name="Rectangle 710"/>
            <p:cNvSpPr>
              <a:spLocks noChangeArrowheads="1"/>
            </p:cNvSpPr>
            <p:nvPr/>
          </p:nvSpPr>
          <p:spPr bwMode="auto">
            <a:xfrm>
              <a:off x="5074" y="2627"/>
              <a:ext cx="5" cy="94"/>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73" name="Rectangle 711"/>
            <p:cNvSpPr>
              <a:spLocks noChangeArrowheads="1"/>
            </p:cNvSpPr>
            <p:nvPr/>
          </p:nvSpPr>
          <p:spPr bwMode="auto">
            <a:xfrm>
              <a:off x="5079" y="2627"/>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74" name="Rectangle 712"/>
            <p:cNvSpPr>
              <a:spLocks noChangeArrowheads="1"/>
            </p:cNvSpPr>
            <p:nvPr/>
          </p:nvSpPr>
          <p:spPr bwMode="auto">
            <a:xfrm>
              <a:off x="5084" y="2627"/>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75" name="Rectangle 713"/>
            <p:cNvSpPr>
              <a:spLocks noChangeArrowheads="1"/>
            </p:cNvSpPr>
            <p:nvPr/>
          </p:nvSpPr>
          <p:spPr bwMode="auto">
            <a:xfrm>
              <a:off x="5089" y="2627"/>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76" name="Rectangle 714"/>
            <p:cNvSpPr>
              <a:spLocks noChangeArrowheads="1"/>
            </p:cNvSpPr>
            <p:nvPr/>
          </p:nvSpPr>
          <p:spPr bwMode="auto">
            <a:xfrm>
              <a:off x="5094" y="2627"/>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77" name="Rectangle 715"/>
            <p:cNvSpPr>
              <a:spLocks noChangeArrowheads="1"/>
            </p:cNvSpPr>
            <p:nvPr/>
          </p:nvSpPr>
          <p:spPr bwMode="auto">
            <a:xfrm>
              <a:off x="5099" y="2627"/>
              <a:ext cx="5" cy="94"/>
            </a:xfrm>
            <a:prstGeom prst="rect">
              <a:avLst/>
            </a:prstGeom>
            <a:solidFill>
              <a:srgbClr val="DAA5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78" name="Freeform 716"/>
            <p:cNvSpPr>
              <a:spLocks/>
            </p:cNvSpPr>
            <p:nvPr/>
          </p:nvSpPr>
          <p:spPr bwMode="auto">
            <a:xfrm>
              <a:off x="5045" y="2636"/>
              <a:ext cx="54" cy="82"/>
            </a:xfrm>
            <a:custGeom>
              <a:avLst/>
              <a:gdLst>
                <a:gd name="T0" fmla="*/ 54 w 54"/>
                <a:gd name="T1" fmla="*/ 6 h 82"/>
                <a:gd name="T2" fmla="*/ 43 w 54"/>
                <a:gd name="T3" fmla="*/ 0 h 82"/>
                <a:gd name="T4" fmla="*/ 0 w 54"/>
                <a:gd name="T5" fmla="*/ 26 h 82"/>
                <a:gd name="T6" fmla="*/ 0 w 54"/>
                <a:gd name="T7" fmla="*/ 76 h 82"/>
                <a:gd name="T8" fmla="*/ 11 w 54"/>
                <a:gd name="T9" fmla="*/ 82 h 82"/>
                <a:gd name="T10" fmla="*/ 11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1" y="82"/>
                  </a:lnTo>
                  <a:lnTo>
                    <a:pt x="11"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979" name="Rectangle 717"/>
            <p:cNvSpPr>
              <a:spLocks noChangeArrowheads="1"/>
            </p:cNvSpPr>
            <p:nvPr/>
          </p:nvSpPr>
          <p:spPr bwMode="auto">
            <a:xfrm>
              <a:off x="4952" y="2627"/>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80" name="Rectangle 718"/>
            <p:cNvSpPr>
              <a:spLocks noChangeArrowheads="1"/>
            </p:cNvSpPr>
            <p:nvPr/>
          </p:nvSpPr>
          <p:spPr bwMode="auto">
            <a:xfrm>
              <a:off x="4957" y="2627"/>
              <a:ext cx="6" cy="94"/>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81" name="Rectangle 719"/>
            <p:cNvSpPr>
              <a:spLocks noChangeArrowheads="1"/>
            </p:cNvSpPr>
            <p:nvPr/>
          </p:nvSpPr>
          <p:spPr bwMode="auto">
            <a:xfrm>
              <a:off x="4963" y="2627"/>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82" name="Rectangle 720"/>
            <p:cNvSpPr>
              <a:spLocks noChangeArrowheads="1"/>
            </p:cNvSpPr>
            <p:nvPr/>
          </p:nvSpPr>
          <p:spPr bwMode="auto">
            <a:xfrm>
              <a:off x="4968" y="2627"/>
              <a:ext cx="5" cy="94"/>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83" name="Rectangle 721"/>
            <p:cNvSpPr>
              <a:spLocks noChangeArrowheads="1"/>
            </p:cNvSpPr>
            <p:nvPr/>
          </p:nvSpPr>
          <p:spPr bwMode="auto">
            <a:xfrm>
              <a:off x="4973" y="2627"/>
              <a:ext cx="5" cy="94"/>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84" name="Rectangle 722"/>
            <p:cNvSpPr>
              <a:spLocks noChangeArrowheads="1"/>
            </p:cNvSpPr>
            <p:nvPr/>
          </p:nvSpPr>
          <p:spPr bwMode="auto">
            <a:xfrm>
              <a:off x="4978" y="2627"/>
              <a:ext cx="5" cy="94"/>
            </a:xfrm>
            <a:prstGeom prst="rect">
              <a:avLst/>
            </a:prstGeom>
            <a:solidFill>
              <a:srgbClr val="DEBD8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85" name="Rectangle 723"/>
            <p:cNvSpPr>
              <a:spLocks noChangeArrowheads="1"/>
            </p:cNvSpPr>
            <p:nvPr/>
          </p:nvSpPr>
          <p:spPr bwMode="auto">
            <a:xfrm>
              <a:off x="4983" y="2627"/>
              <a:ext cx="5" cy="94"/>
            </a:xfrm>
            <a:prstGeom prst="rect">
              <a:avLst/>
            </a:prstGeom>
            <a:solidFill>
              <a:srgbClr val="DEBA7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86" name="Rectangle 724"/>
            <p:cNvSpPr>
              <a:spLocks noChangeArrowheads="1"/>
            </p:cNvSpPr>
            <p:nvPr/>
          </p:nvSpPr>
          <p:spPr bwMode="auto">
            <a:xfrm>
              <a:off x="4988" y="2627"/>
              <a:ext cx="5" cy="94"/>
            </a:xfrm>
            <a:prstGeom prst="rect">
              <a:avLst/>
            </a:prstGeom>
            <a:solidFill>
              <a:srgbClr val="DDB6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87" name="Rectangle 725"/>
            <p:cNvSpPr>
              <a:spLocks noChangeArrowheads="1"/>
            </p:cNvSpPr>
            <p:nvPr/>
          </p:nvSpPr>
          <p:spPr bwMode="auto">
            <a:xfrm>
              <a:off x="4993" y="2627"/>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88" name="Rectangle 726"/>
            <p:cNvSpPr>
              <a:spLocks noChangeArrowheads="1"/>
            </p:cNvSpPr>
            <p:nvPr/>
          </p:nvSpPr>
          <p:spPr bwMode="auto">
            <a:xfrm>
              <a:off x="4998" y="2627"/>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89" name="Rectangle 727"/>
            <p:cNvSpPr>
              <a:spLocks noChangeArrowheads="1"/>
            </p:cNvSpPr>
            <p:nvPr/>
          </p:nvSpPr>
          <p:spPr bwMode="auto">
            <a:xfrm>
              <a:off x="5003" y="2627"/>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90" name="Rectangle 728"/>
            <p:cNvSpPr>
              <a:spLocks noChangeArrowheads="1"/>
            </p:cNvSpPr>
            <p:nvPr/>
          </p:nvSpPr>
          <p:spPr bwMode="auto">
            <a:xfrm>
              <a:off x="5008" y="2627"/>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91" name="Rectangle 729"/>
            <p:cNvSpPr>
              <a:spLocks noChangeArrowheads="1"/>
            </p:cNvSpPr>
            <p:nvPr/>
          </p:nvSpPr>
          <p:spPr bwMode="auto">
            <a:xfrm>
              <a:off x="5013" y="2627"/>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92" name="Freeform 730"/>
            <p:cNvSpPr>
              <a:spLocks/>
            </p:cNvSpPr>
            <p:nvPr/>
          </p:nvSpPr>
          <p:spPr bwMode="auto">
            <a:xfrm>
              <a:off x="4959" y="263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993" name="Rectangle 731"/>
            <p:cNvSpPr>
              <a:spLocks noChangeArrowheads="1"/>
            </p:cNvSpPr>
            <p:nvPr/>
          </p:nvSpPr>
          <p:spPr bwMode="auto">
            <a:xfrm>
              <a:off x="4771" y="2627"/>
              <a:ext cx="5" cy="94"/>
            </a:xfrm>
            <a:prstGeom prst="rect">
              <a:avLst/>
            </a:prstGeom>
            <a:solidFill>
              <a:srgbClr val="DAA2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94" name="Rectangle 732"/>
            <p:cNvSpPr>
              <a:spLocks noChangeArrowheads="1"/>
            </p:cNvSpPr>
            <p:nvPr/>
          </p:nvSpPr>
          <p:spPr bwMode="auto">
            <a:xfrm>
              <a:off x="4872" y="2627"/>
              <a:ext cx="5" cy="94"/>
            </a:xfrm>
            <a:prstGeom prst="rect">
              <a:avLst/>
            </a:prstGeom>
            <a:solidFill>
              <a:srgbClr val="E1CAA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95" name="Rectangle 733"/>
            <p:cNvSpPr>
              <a:spLocks noChangeArrowheads="1"/>
            </p:cNvSpPr>
            <p:nvPr/>
          </p:nvSpPr>
          <p:spPr bwMode="auto">
            <a:xfrm>
              <a:off x="4877" y="2627"/>
              <a:ext cx="5" cy="94"/>
            </a:xfrm>
            <a:prstGeom prst="rect">
              <a:avLst/>
            </a:prstGeom>
            <a:solidFill>
              <a:srgbClr val="E0C79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96" name="Rectangle 734"/>
            <p:cNvSpPr>
              <a:spLocks noChangeArrowheads="1"/>
            </p:cNvSpPr>
            <p:nvPr/>
          </p:nvSpPr>
          <p:spPr bwMode="auto">
            <a:xfrm>
              <a:off x="4882" y="2627"/>
              <a:ext cx="5" cy="94"/>
            </a:xfrm>
            <a:prstGeom prst="rect">
              <a:avLst/>
            </a:prstGeom>
            <a:solidFill>
              <a:srgbClr val="DFC39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97" name="Rectangle 735"/>
            <p:cNvSpPr>
              <a:spLocks noChangeArrowheads="1"/>
            </p:cNvSpPr>
            <p:nvPr/>
          </p:nvSpPr>
          <p:spPr bwMode="auto">
            <a:xfrm>
              <a:off x="4887" y="2627"/>
              <a:ext cx="5" cy="94"/>
            </a:xfrm>
            <a:prstGeom prst="rect">
              <a:avLst/>
            </a:prstGeom>
            <a:solidFill>
              <a:srgbClr val="DFC0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98" name="Rectangle 736"/>
            <p:cNvSpPr>
              <a:spLocks noChangeArrowheads="1"/>
            </p:cNvSpPr>
            <p:nvPr/>
          </p:nvSpPr>
          <p:spPr bwMode="auto">
            <a:xfrm>
              <a:off x="4892" y="2627"/>
              <a:ext cx="5" cy="94"/>
            </a:xfrm>
            <a:prstGeom prst="rect">
              <a:avLst/>
            </a:prstGeom>
            <a:solidFill>
              <a:srgbClr val="DEBC7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999" name="Rectangle 737"/>
            <p:cNvSpPr>
              <a:spLocks noChangeArrowheads="1"/>
            </p:cNvSpPr>
            <p:nvPr/>
          </p:nvSpPr>
          <p:spPr bwMode="auto">
            <a:xfrm>
              <a:off x="4897" y="2627"/>
              <a:ext cx="5" cy="94"/>
            </a:xfrm>
            <a:prstGeom prst="rect">
              <a:avLst/>
            </a:prstGeom>
            <a:solidFill>
              <a:srgbClr val="DEB9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4000" name="Rectangle 738"/>
            <p:cNvSpPr>
              <a:spLocks noChangeArrowheads="1"/>
            </p:cNvSpPr>
            <p:nvPr/>
          </p:nvSpPr>
          <p:spPr bwMode="auto">
            <a:xfrm>
              <a:off x="4902" y="2627"/>
              <a:ext cx="5" cy="94"/>
            </a:xfrm>
            <a:prstGeom prst="rect">
              <a:avLst/>
            </a:prstGeom>
            <a:solidFill>
              <a:srgbClr val="DDB66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4001" name="Rectangle 739"/>
            <p:cNvSpPr>
              <a:spLocks noChangeArrowheads="1"/>
            </p:cNvSpPr>
            <p:nvPr/>
          </p:nvSpPr>
          <p:spPr bwMode="auto">
            <a:xfrm>
              <a:off x="4907" y="2627"/>
              <a:ext cx="5" cy="94"/>
            </a:xfrm>
            <a:prstGeom prst="rect">
              <a:avLst/>
            </a:prstGeom>
            <a:solidFill>
              <a:srgbClr val="DDB2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4002" name="Rectangle 740"/>
            <p:cNvSpPr>
              <a:spLocks noChangeArrowheads="1"/>
            </p:cNvSpPr>
            <p:nvPr/>
          </p:nvSpPr>
          <p:spPr bwMode="auto">
            <a:xfrm>
              <a:off x="4912" y="2627"/>
              <a:ext cx="5" cy="94"/>
            </a:xfrm>
            <a:prstGeom prst="rect">
              <a:avLst/>
            </a:prstGeom>
            <a:solidFill>
              <a:srgbClr val="DCAE5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4003" name="Rectangle 741"/>
            <p:cNvSpPr>
              <a:spLocks noChangeArrowheads="1"/>
            </p:cNvSpPr>
            <p:nvPr/>
          </p:nvSpPr>
          <p:spPr bwMode="auto">
            <a:xfrm>
              <a:off x="4917" y="2627"/>
              <a:ext cx="5" cy="94"/>
            </a:xfrm>
            <a:prstGeom prst="rect">
              <a:avLst/>
            </a:prstGeom>
            <a:solidFill>
              <a:srgbClr val="DBAB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4004" name="Rectangle 742"/>
            <p:cNvSpPr>
              <a:spLocks noChangeArrowheads="1"/>
            </p:cNvSpPr>
            <p:nvPr/>
          </p:nvSpPr>
          <p:spPr bwMode="auto">
            <a:xfrm>
              <a:off x="4922" y="2627"/>
              <a:ext cx="5" cy="94"/>
            </a:xfrm>
            <a:prstGeom prst="rect">
              <a:avLst/>
            </a:prstGeom>
            <a:solidFill>
              <a:srgbClr val="DBA7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4005" name="Rectangle 743"/>
            <p:cNvSpPr>
              <a:spLocks noChangeArrowheads="1"/>
            </p:cNvSpPr>
            <p:nvPr/>
          </p:nvSpPr>
          <p:spPr bwMode="auto">
            <a:xfrm>
              <a:off x="4927" y="2627"/>
              <a:ext cx="5" cy="94"/>
            </a:xfrm>
            <a:prstGeom prst="rect">
              <a:avLst/>
            </a:prstGeom>
            <a:solidFill>
              <a:srgbClr val="DAA5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4006" name="Freeform 744"/>
            <p:cNvSpPr>
              <a:spLocks/>
            </p:cNvSpPr>
            <p:nvPr/>
          </p:nvSpPr>
          <p:spPr bwMode="auto">
            <a:xfrm>
              <a:off x="4872" y="263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07" name="Freeform 745"/>
            <p:cNvSpPr>
              <a:spLocks noEditPoints="1"/>
            </p:cNvSpPr>
            <p:nvPr/>
          </p:nvSpPr>
          <p:spPr bwMode="auto">
            <a:xfrm>
              <a:off x="4946" y="2507"/>
              <a:ext cx="184" cy="163"/>
            </a:xfrm>
            <a:custGeom>
              <a:avLst/>
              <a:gdLst>
                <a:gd name="T0" fmla="*/ 85 w 184"/>
                <a:gd name="T1" fmla="*/ 7 h 163"/>
                <a:gd name="T2" fmla="*/ 95 w 184"/>
                <a:gd name="T3" fmla="*/ 0 h 163"/>
                <a:gd name="T4" fmla="*/ 95 w 184"/>
                <a:gd name="T5" fmla="*/ 3 h 163"/>
                <a:gd name="T6" fmla="*/ 85 w 184"/>
                <a:gd name="T7" fmla="*/ 10 h 163"/>
                <a:gd name="T8" fmla="*/ 85 w 184"/>
                <a:gd name="T9" fmla="*/ 7 h 163"/>
                <a:gd name="T10" fmla="*/ 43 w 184"/>
                <a:gd name="T11" fmla="*/ 82 h 163"/>
                <a:gd name="T12" fmla="*/ 54 w 184"/>
                <a:gd name="T13" fmla="*/ 76 h 163"/>
                <a:gd name="T14" fmla="*/ 54 w 184"/>
                <a:gd name="T15" fmla="*/ 79 h 163"/>
                <a:gd name="T16" fmla="*/ 43 w 184"/>
                <a:gd name="T17" fmla="*/ 86 h 163"/>
                <a:gd name="T18" fmla="*/ 43 w 184"/>
                <a:gd name="T19" fmla="*/ 82 h 163"/>
                <a:gd name="T20" fmla="*/ 130 w 184"/>
                <a:gd name="T21" fmla="*/ 82 h 163"/>
                <a:gd name="T22" fmla="*/ 141 w 184"/>
                <a:gd name="T23" fmla="*/ 76 h 163"/>
                <a:gd name="T24" fmla="*/ 141 w 184"/>
                <a:gd name="T25" fmla="*/ 79 h 163"/>
                <a:gd name="T26" fmla="*/ 130 w 184"/>
                <a:gd name="T27" fmla="*/ 86 h 163"/>
                <a:gd name="T28" fmla="*/ 130 w 184"/>
                <a:gd name="T29" fmla="*/ 82 h 163"/>
                <a:gd name="T30" fmla="*/ 0 w 184"/>
                <a:gd name="T31" fmla="*/ 159 h 163"/>
                <a:gd name="T32" fmla="*/ 11 w 184"/>
                <a:gd name="T33" fmla="*/ 153 h 163"/>
                <a:gd name="T34" fmla="*/ 11 w 184"/>
                <a:gd name="T35" fmla="*/ 156 h 163"/>
                <a:gd name="T36" fmla="*/ 0 w 184"/>
                <a:gd name="T37" fmla="*/ 163 h 163"/>
                <a:gd name="T38" fmla="*/ 0 w 184"/>
                <a:gd name="T39" fmla="*/ 159 h 163"/>
                <a:gd name="T40" fmla="*/ 87 w 184"/>
                <a:gd name="T41" fmla="*/ 159 h 163"/>
                <a:gd name="T42" fmla="*/ 98 w 184"/>
                <a:gd name="T43" fmla="*/ 153 h 163"/>
                <a:gd name="T44" fmla="*/ 98 w 184"/>
                <a:gd name="T45" fmla="*/ 156 h 163"/>
                <a:gd name="T46" fmla="*/ 87 w 184"/>
                <a:gd name="T47" fmla="*/ 163 h 163"/>
                <a:gd name="T48" fmla="*/ 87 w 184"/>
                <a:gd name="T49" fmla="*/ 159 h 163"/>
                <a:gd name="T50" fmla="*/ 173 w 184"/>
                <a:gd name="T51" fmla="*/ 159 h 163"/>
                <a:gd name="T52" fmla="*/ 184 w 184"/>
                <a:gd name="T53" fmla="*/ 153 h 163"/>
                <a:gd name="T54" fmla="*/ 184 w 184"/>
                <a:gd name="T55" fmla="*/ 156 h 163"/>
                <a:gd name="T56" fmla="*/ 173 w 184"/>
                <a:gd name="T57" fmla="*/ 163 h 163"/>
                <a:gd name="T58" fmla="*/ 173 w 184"/>
                <a:gd name="T59" fmla="*/ 159 h 16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4"/>
                <a:gd name="T91" fmla="*/ 0 h 163"/>
                <a:gd name="T92" fmla="*/ 184 w 184"/>
                <a:gd name="T93" fmla="*/ 163 h 16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4" h="163">
                  <a:moveTo>
                    <a:pt x="85" y="7"/>
                  </a:moveTo>
                  <a:lnTo>
                    <a:pt x="95" y="0"/>
                  </a:lnTo>
                  <a:lnTo>
                    <a:pt x="95" y="3"/>
                  </a:lnTo>
                  <a:lnTo>
                    <a:pt x="85" y="10"/>
                  </a:lnTo>
                  <a:lnTo>
                    <a:pt x="85" y="7"/>
                  </a:lnTo>
                  <a:close/>
                  <a:moveTo>
                    <a:pt x="43" y="82"/>
                  </a:moveTo>
                  <a:lnTo>
                    <a:pt x="54" y="76"/>
                  </a:lnTo>
                  <a:lnTo>
                    <a:pt x="54" y="79"/>
                  </a:lnTo>
                  <a:lnTo>
                    <a:pt x="43" y="86"/>
                  </a:lnTo>
                  <a:lnTo>
                    <a:pt x="43" y="82"/>
                  </a:lnTo>
                  <a:close/>
                  <a:moveTo>
                    <a:pt x="130" y="82"/>
                  </a:moveTo>
                  <a:lnTo>
                    <a:pt x="141" y="76"/>
                  </a:lnTo>
                  <a:lnTo>
                    <a:pt x="141" y="79"/>
                  </a:lnTo>
                  <a:lnTo>
                    <a:pt x="130" y="86"/>
                  </a:lnTo>
                  <a:lnTo>
                    <a:pt x="130" y="82"/>
                  </a:lnTo>
                  <a:close/>
                  <a:moveTo>
                    <a:pt x="0" y="159"/>
                  </a:moveTo>
                  <a:lnTo>
                    <a:pt x="11" y="153"/>
                  </a:lnTo>
                  <a:lnTo>
                    <a:pt x="11" y="156"/>
                  </a:lnTo>
                  <a:lnTo>
                    <a:pt x="0" y="163"/>
                  </a:lnTo>
                  <a:lnTo>
                    <a:pt x="0" y="159"/>
                  </a:lnTo>
                  <a:close/>
                  <a:moveTo>
                    <a:pt x="87" y="159"/>
                  </a:moveTo>
                  <a:lnTo>
                    <a:pt x="98" y="153"/>
                  </a:lnTo>
                  <a:lnTo>
                    <a:pt x="98" y="156"/>
                  </a:lnTo>
                  <a:lnTo>
                    <a:pt x="87" y="163"/>
                  </a:lnTo>
                  <a:lnTo>
                    <a:pt x="87" y="159"/>
                  </a:lnTo>
                  <a:close/>
                  <a:moveTo>
                    <a:pt x="173" y="159"/>
                  </a:moveTo>
                  <a:lnTo>
                    <a:pt x="184" y="153"/>
                  </a:lnTo>
                  <a:lnTo>
                    <a:pt x="184" y="156"/>
                  </a:lnTo>
                  <a:lnTo>
                    <a:pt x="173" y="163"/>
                  </a:lnTo>
                  <a:lnTo>
                    <a:pt x="173" y="159"/>
                  </a:lnTo>
                  <a:close/>
                </a:path>
              </a:pathLst>
            </a:custGeom>
            <a:solidFill>
              <a:srgbClr val="593E1C"/>
            </a:solidFill>
            <a:ln w="9525">
              <a:noFill/>
              <a:round/>
              <a:headEnd/>
              <a:tailEnd/>
            </a:ln>
          </p:spPr>
          <p:txBody>
            <a:bodyPr/>
            <a:lstStyle/>
            <a:p>
              <a:endParaRPr lang="zh-TW" altLang="en-US">
                <a:solidFill>
                  <a:schemeClr val="bg1"/>
                </a:solidFill>
              </a:endParaRPr>
            </a:p>
          </p:txBody>
        </p:sp>
        <p:sp>
          <p:nvSpPr>
            <p:cNvPr id="24008" name="Freeform 746"/>
            <p:cNvSpPr>
              <a:spLocks/>
            </p:cNvSpPr>
            <p:nvPr/>
          </p:nvSpPr>
          <p:spPr bwMode="auto">
            <a:xfrm>
              <a:off x="5031" y="2507"/>
              <a:ext cx="10" cy="10"/>
            </a:xfrm>
            <a:custGeom>
              <a:avLst/>
              <a:gdLst>
                <a:gd name="T0" fmla="*/ 0 w 10"/>
                <a:gd name="T1" fmla="*/ 7 h 10"/>
                <a:gd name="T2" fmla="*/ 10 w 10"/>
                <a:gd name="T3" fmla="*/ 0 h 10"/>
                <a:gd name="T4" fmla="*/ 10 w 10"/>
                <a:gd name="T5" fmla="*/ 3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3"/>
                  </a:lnTo>
                  <a:lnTo>
                    <a:pt x="0" y="10"/>
                  </a:lnTo>
                  <a:lnTo>
                    <a:pt x="0" y="7"/>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4009" name="Freeform 747"/>
            <p:cNvSpPr>
              <a:spLocks/>
            </p:cNvSpPr>
            <p:nvPr/>
          </p:nvSpPr>
          <p:spPr bwMode="auto">
            <a:xfrm>
              <a:off x="4989" y="2583"/>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4010" name="Freeform 748"/>
            <p:cNvSpPr>
              <a:spLocks/>
            </p:cNvSpPr>
            <p:nvPr/>
          </p:nvSpPr>
          <p:spPr bwMode="auto">
            <a:xfrm>
              <a:off x="5076" y="2583"/>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4011" name="Freeform 749"/>
            <p:cNvSpPr>
              <a:spLocks/>
            </p:cNvSpPr>
            <p:nvPr/>
          </p:nvSpPr>
          <p:spPr bwMode="auto">
            <a:xfrm>
              <a:off x="4946"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4012" name="Freeform 750"/>
            <p:cNvSpPr>
              <a:spLocks/>
            </p:cNvSpPr>
            <p:nvPr/>
          </p:nvSpPr>
          <p:spPr bwMode="auto">
            <a:xfrm>
              <a:off x="5033"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4013" name="Freeform 751"/>
            <p:cNvSpPr>
              <a:spLocks/>
            </p:cNvSpPr>
            <p:nvPr/>
          </p:nvSpPr>
          <p:spPr bwMode="auto">
            <a:xfrm>
              <a:off x="5119"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4014" name="Freeform 752"/>
            <p:cNvSpPr>
              <a:spLocks noEditPoints="1"/>
            </p:cNvSpPr>
            <p:nvPr/>
          </p:nvSpPr>
          <p:spPr bwMode="auto">
            <a:xfrm>
              <a:off x="4874" y="2524"/>
              <a:ext cx="256" cy="217"/>
            </a:xfrm>
            <a:custGeom>
              <a:avLst/>
              <a:gdLst>
                <a:gd name="T0" fmla="*/ 0 w 256"/>
                <a:gd name="T1" fmla="*/ 191 h 217"/>
                <a:gd name="T2" fmla="*/ 42 w 256"/>
                <a:gd name="T3" fmla="*/ 214 h 217"/>
                <a:gd name="T4" fmla="*/ 42 w 256"/>
                <a:gd name="T5" fmla="*/ 214 h 217"/>
                <a:gd name="T6" fmla="*/ 53 w 256"/>
                <a:gd name="T7" fmla="*/ 211 h 217"/>
                <a:gd name="T8" fmla="*/ 42 w 256"/>
                <a:gd name="T9" fmla="*/ 214 h 217"/>
                <a:gd name="T10" fmla="*/ 83 w 256"/>
                <a:gd name="T11" fmla="*/ 188 h 217"/>
                <a:gd name="T12" fmla="*/ 73 w 256"/>
                <a:gd name="T13" fmla="*/ 198 h 217"/>
                <a:gd name="T14" fmla="*/ 87 w 256"/>
                <a:gd name="T15" fmla="*/ 188 h 217"/>
                <a:gd name="T16" fmla="*/ 130 w 256"/>
                <a:gd name="T17" fmla="*/ 217 h 217"/>
                <a:gd name="T18" fmla="*/ 87 w 256"/>
                <a:gd name="T19" fmla="*/ 188 h 217"/>
                <a:gd name="T20" fmla="*/ 140 w 256"/>
                <a:gd name="T21" fmla="*/ 207 h 217"/>
                <a:gd name="T22" fmla="*/ 130 w 256"/>
                <a:gd name="T23" fmla="*/ 217 h 217"/>
                <a:gd name="T24" fmla="*/ 160 w 256"/>
                <a:gd name="T25" fmla="*/ 194 h 217"/>
                <a:gd name="T26" fmla="*/ 170 w 256"/>
                <a:gd name="T27" fmla="*/ 191 h 217"/>
                <a:gd name="T28" fmla="*/ 160 w 256"/>
                <a:gd name="T29" fmla="*/ 194 h 217"/>
                <a:gd name="T30" fmla="*/ 173 w 256"/>
                <a:gd name="T31" fmla="*/ 191 h 217"/>
                <a:gd name="T32" fmla="*/ 216 w 256"/>
                <a:gd name="T33" fmla="*/ 214 h 217"/>
                <a:gd name="T34" fmla="*/ 216 w 256"/>
                <a:gd name="T35" fmla="*/ 214 h 217"/>
                <a:gd name="T36" fmla="*/ 226 w 256"/>
                <a:gd name="T37" fmla="*/ 211 h 217"/>
                <a:gd name="T38" fmla="*/ 216 w 256"/>
                <a:gd name="T39" fmla="*/ 214 h 217"/>
                <a:gd name="T40" fmla="*/ 256 w 256"/>
                <a:gd name="T41" fmla="*/ 188 h 217"/>
                <a:gd name="T42" fmla="*/ 246 w 256"/>
                <a:gd name="T43" fmla="*/ 198 h 217"/>
                <a:gd name="T44" fmla="*/ 43 w 256"/>
                <a:gd name="T45" fmla="*/ 159 h 217"/>
                <a:gd name="T46" fmla="*/ 54 w 256"/>
                <a:gd name="T47" fmla="*/ 156 h 217"/>
                <a:gd name="T48" fmla="*/ 43 w 256"/>
                <a:gd name="T49" fmla="*/ 159 h 217"/>
                <a:gd name="T50" fmla="*/ 141 w 256"/>
                <a:gd name="T51" fmla="*/ 153 h 217"/>
                <a:gd name="T52" fmla="*/ 131 w 256"/>
                <a:gd name="T53" fmla="*/ 163 h 217"/>
                <a:gd name="T54" fmla="*/ 216 w 256"/>
                <a:gd name="T55" fmla="*/ 159 h 217"/>
                <a:gd name="T56" fmla="*/ 227 w 256"/>
                <a:gd name="T57" fmla="*/ 156 h 217"/>
                <a:gd name="T58" fmla="*/ 216 w 256"/>
                <a:gd name="T59" fmla="*/ 159 h 217"/>
                <a:gd name="T60" fmla="*/ 97 w 256"/>
                <a:gd name="T61" fmla="*/ 76 h 217"/>
                <a:gd name="T62" fmla="*/ 86 w 256"/>
                <a:gd name="T63" fmla="*/ 86 h 217"/>
                <a:gd name="T64" fmla="*/ 173 w 256"/>
                <a:gd name="T65" fmla="*/ 82 h 217"/>
                <a:gd name="T66" fmla="*/ 184 w 256"/>
                <a:gd name="T67" fmla="*/ 79 h 217"/>
                <a:gd name="T68" fmla="*/ 173 w 256"/>
                <a:gd name="T69" fmla="*/ 82 h 217"/>
                <a:gd name="T70" fmla="*/ 138 w 256"/>
                <a:gd name="T71" fmla="*/ 0 h 217"/>
                <a:gd name="T72" fmla="*/ 128 w 256"/>
                <a:gd name="T73" fmla="*/ 10 h 2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6"/>
                <a:gd name="T112" fmla="*/ 0 h 217"/>
                <a:gd name="T113" fmla="*/ 256 w 256"/>
                <a:gd name="T114" fmla="*/ 217 h 2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6" h="217">
                  <a:moveTo>
                    <a:pt x="0" y="188"/>
                  </a:moveTo>
                  <a:lnTo>
                    <a:pt x="0" y="191"/>
                  </a:lnTo>
                  <a:lnTo>
                    <a:pt x="42" y="217"/>
                  </a:lnTo>
                  <a:lnTo>
                    <a:pt x="42" y="214"/>
                  </a:lnTo>
                  <a:lnTo>
                    <a:pt x="0" y="188"/>
                  </a:lnTo>
                  <a:close/>
                  <a:moveTo>
                    <a:pt x="42" y="214"/>
                  </a:moveTo>
                  <a:lnTo>
                    <a:pt x="53" y="207"/>
                  </a:lnTo>
                  <a:lnTo>
                    <a:pt x="53" y="211"/>
                  </a:lnTo>
                  <a:lnTo>
                    <a:pt x="43" y="217"/>
                  </a:lnTo>
                  <a:lnTo>
                    <a:pt x="42" y="214"/>
                  </a:lnTo>
                  <a:close/>
                  <a:moveTo>
                    <a:pt x="73" y="194"/>
                  </a:moveTo>
                  <a:lnTo>
                    <a:pt x="83" y="188"/>
                  </a:lnTo>
                  <a:lnTo>
                    <a:pt x="83" y="191"/>
                  </a:lnTo>
                  <a:lnTo>
                    <a:pt x="73" y="198"/>
                  </a:lnTo>
                  <a:lnTo>
                    <a:pt x="73" y="194"/>
                  </a:lnTo>
                  <a:close/>
                  <a:moveTo>
                    <a:pt x="87" y="188"/>
                  </a:moveTo>
                  <a:lnTo>
                    <a:pt x="87" y="191"/>
                  </a:lnTo>
                  <a:lnTo>
                    <a:pt x="130" y="217"/>
                  </a:lnTo>
                  <a:lnTo>
                    <a:pt x="130" y="214"/>
                  </a:lnTo>
                  <a:lnTo>
                    <a:pt x="87" y="188"/>
                  </a:lnTo>
                  <a:close/>
                  <a:moveTo>
                    <a:pt x="130" y="214"/>
                  </a:moveTo>
                  <a:lnTo>
                    <a:pt x="140" y="207"/>
                  </a:lnTo>
                  <a:lnTo>
                    <a:pt x="140" y="211"/>
                  </a:lnTo>
                  <a:lnTo>
                    <a:pt x="130" y="217"/>
                  </a:lnTo>
                  <a:lnTo>
                    <a:pt x="130" y="214"/>
                  </a:lnTo>
                  <a:close/>
                  <a:moveTo>
                    <a:pt x="160" y="194"/>
                  </a:moveTo>
                  <a:lnTo>
                    <a:pt x="170" y="188"/>
                  </a:lnTo>
                  <a:lnTo>
                    <a:pt x="170" y="191"/>
                  </a:lnTo>
                  <a:lnTo>
                    <a:pt x="160" y="198"/>
                  </a:lnTo>
                  <a:lnTo>
                    <a:pt x="160" y="194"/>
                  </a:lnTo>
                  <a:close/>
                  <a:moveTo>
                    <a:pt x="173" y="188"/>
                  </a:moveTo>
                  <a:lnTo>
                    <a:pt x="173" y="191"/>
                  </a:lnTo>
                  <a:lnTo>
                    <a:pt x="216" y="217"/>
                  </a:lnTo>
                  <a:lnTo>
                    <a:pt x="216" y="214"/>
                  </a:lnTo>
                  <a:lnTo>
                    <a:pt x="173" y="188"/>
                  </a:lnTo>
                  <a:close/>
                  <a:moveTo>
                    <a:pt x="216" y="214"/>
                  </a:moveTo>
                  <a:lnTo>
                    <a:pt x="226" y="207"/>
                  </a:lnTo>
                  <a:lnTo>
                    <a:pt x="226" y="211"/>
                  </a:lnTo>
                  <a:lnTo>
                    <a:pt x="216" y="217"/>
                  </a:lnTo>
                  <a:lnTo>
                    <a:pt x="216" y="214"/>
                  </a:lnTo>
                  <a:close/>
                  <a:moveTo>
                    <a:pt x="246" y="194"/>
                  </a:moveTo>
                  <a:lnTo>
                    <a:pt x="256" y="188"/>
                  </a:lnTo>
                  <a:lnTo>
                    <a:pt x="256" y="191"/>
                  </a:lnTo>
                  <a:lnTo>
                    <a:pt x="246" y="198"/>
                  </a:lnTo>
                  <a:lnTo>
                    <a:pt x="246" y="194"/>
                  </a:lnTo>
                  <a:close/>
                  <a:moveTo>
                    <a:pt x="43" y="159"/>
                  </a:moveTo>
                  <a:lnTo>
                    <a:pt x="54" y="153"/>
                  </a:lnTo>
                  <a:lnTo>
                    <a:pt x="54" y="156"/>
                  </a:lnTo>
                  <a:lnTo>
                    <a:pt x="43" y="163"/>
                  </a:lnTo>
                  <a:lnTo>
                    <a:pt x="43" y="159"/>
                  </a:lnTo>
                  <a:close/>
                  <a:moveTo>
                    <a:pt x="130" y="159"/>
                  </a:moveTo>
                  <a:lnTo>
                    <a:pt x="141" y="153"/>
                  </a:lnTo>
                  <a:lnTo>
                    <a:pt x="141" y="156"/>
                  </a:lnTo>
                  <a:lnTo>
                    <a:pt x="131" y="163"/>
                  </a:lnTo>
                  <a:lnTo>
                    <a:pt x="130" y="159"/>
                  </a:lnTo>
                  <a:close/>
                  <a:moveTo>
                    <a:pt x="216" y="159"/>
                  </a:moveTo>
                  <a:lnTo>
                    <a:pt x="227" y="153"/>
                  </a:lnTo>
                  <a:lnTo>
                    <a:pt x="227" y="156"/>
                  </a:lnTo>
                  <a:lnTo>
                    <a:pt x="217" y="163"/>
                  </a:lnTo>
                  <a:lnTo>
                    <a:pt x="216" y="159"/>
                  </a:lnTo>
                  <a:close/>
                  <a:moveTo>
                    <a:pt x="86" y="82"/>
                  </a:moveTo>
                  <a:lnTo>
                    <a:pt x="97" y="76"/>
                  </a:lnTo>
                  <a:lnTo>
                    <a:pt x="97" y="79"/>
                  </a:lnTo>
                  <a:lnTo>
                    <a:pt x="86" y="86"/>
                  </a:lnTo>
                  <a:lnTo>
                    <a:pt x="86" y="82"/>
                  </a:lnTo>
                  <a:close/>
                  <a:moveTo>
                    <a:pt x="173" y="82"/>
                  </a:moveTo>
                  <a:lnTo>
                    <a:pt x="184" y="76"/>
                  </a:lnTo>
                  <a:lnTo>
                    <a:pt x="184" y="79"/>
                  </a:lnTo>
                  <a:lnTo>
                    <a:pt x="173" y="86"/>
                  </a:lnTo>
                  <a:lnTo>
                    <a:pt x="173" y="82"/>
                  </a:lnTo>
                  <a:close/>
                  <a:moveTo>
                    <a:pt x="128" y="7"/>
                  </a:moveTo>
                  <a:lnTo>
                    <a:pt x="138" y="0"/>
                  </a:lnTo>
                  <a:lnTo>
                    <a:pt x="138" y="3"/>
                  </a:lnTo>
                  <a:lnTo>
                    <a:pt x="128" y="10"/>
                  </a:lnTo>
                  <a:lnTo>
                    <a:pt x="128" y="7"/>
                  </a:lnTo>
                  <a:close/>
                </a:path>
              </a:pathLst>
            </a:custGeom>
            <a:solidFill>
              <a:srgbClr val="593E1C"/>
            </a:solidFill>
            <a:ln w="9525">
              <a:noFill/>
              <a:round/>
              <a:headEnd/>
              <a:tailEnd/>
            </a:ln>
          </p:spPr>
          <p:txBody>
            <a:bodyPr/>
            <a:lstStyle/>
            <a:p>
              <a:endParaRPr lang="zh-TW" altLang="en-US">
                <a:solidFill>
                  <a:schemeClr val="bg1"/>
                </a:solidFill>
              </a:endParaRPr>
            </a:p>
          </p:txBody>
        </p:sp>
        <p:sp>
          <p:nvSpPr>
            <p:cNvPr id="24015" name="Freeform 753"/>
            <p:cNvSpPr>
              <a:spLocks/>
            </p:cNvSpPr>
            <p:nvPr/>
          </p:nvSpPr>
          <p:spPr bwMode="auto">
            <a:xfrm>
              <a:off x="4874" y="2712"/>
              <a:ext cx="42" cy="29"/>
            </a:xfrm>
            <a:custGeom>
              <a:avLst/>
              <a:gdLst>
                <a:gd name="T0" fmla="*/ 0 w 42"/>
                <a:gd name="T1" fmla="*/ 0 h 29"/>
                <a:gd name="T2" fmla="*/ 0 w 42"/>
                <a:gd name="T3" fmla="*/ 3 h 29"/>
                <a:gd name="T4" fmla="*/ 42 w 42"/>
                <a:gd name="T5" fmla="*/ 29 h 29"/>
                <a:gd name="T6" fmla="*/ 42 w 42"/>
                <a:gd name="T7" fmla="*/ 26 h 29"/>
                <a:gd name="T8" fmla="*/ 0 w 42"/>
                <a:gd name="T9" fmla="*/ 0 h 29"/>
                <a:gd name="T10" fmla="*/ 0 60000 65536"/>
                <a:gd name="T11" fmla="*/ 0 60000 65536"/>
                <a:gd name="T12" fmla="*/ 0 60000 65536"/>
                <a:gd name="T13" fmla="*/ 0 60000 65536"/>
                <a:gd name="T14" fmla="*/ 0 60000 65536"/>
                <a:gd name="T15" fmla="*/ 0 w 42"/>
                <a:gd name="T16" fmla="*/ 0 h 29"/>
                <a:gd name="T17" fmla="*/ 42 w 42"/>
                <a:gd name="T18" fmla="*/ 29 h 29"/>
              </a:gdLst>
              <a:ahLst/>
              <a:cxnLst>
                <a:cxn ang="T10">
                  <a:pos x="T0" y="T1"/>
                </a:cxn>
                <a:cxn ang="T11">
                  <a:pos x="T2" y="T3"/>
                </a:cxn>
                <a:cxn ang="T12">
                  <a:pos x="T4" y="T5"/>
                </a:cxn>
                <a:cxn ang="T13">
                  <a:pos x="T6" y="T7"/>
                </a:cxn>
                <a:cxn ang="T14">
                  <a:pos x="T8" y="T9"/>
                </a:cxn>
              </a:cxnLst>
              <a:rect l="T15" t="T16" r="T17" b="T18"/>
              <a:pathLst>
                <a:path w="42" h="29">
                  <a:moveTo>
                    <a:pt x="0" y="0"/>
                  </a:moveTo>
                  <a:lnTo>
                    <a:pt x="0" y="3"/>
                  </a:lnTo>
                  <a:lnTo>
                    <a:pt x="42" y="29"/>
                  </a:lnTo>
                  <a:lnTo>
                    <a:pt x="42"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16" name="Freeform 754"/>
            <p:cNvSpPr>
              <a:spLocks/>
            </p:cNvSpPr>
            <p:nvPr/>
          </p:nvSpPr>
          <p:spPr bwMode="auto">
            <a:xfrm>
              <a:off x="4916" y="2731"/>
              <a:ext cx="11" cy="10"/>
            </a:xfrm>
            <a:custGeom>
              <a:avLst/>
              <a:gdLst>
                <a:gd name="T0" fmla="*/ 0 w 11"/>
                <a:gd name="T1" fmla="*/ 7 h 10"/>
                <a:gd name="T2" fmla="*/ 11 w 11"/>
                <a:gd name="T3" fmla="*/ 0 h 10"/>
                <a:gd name="T4" fmla="*/ 11 w 11"/>
                <a:gd name="T5" fmla="*/ 4 h 10"/>
                <a:gd name="T6" fmla="*/ 1 w 11"/>
                <a:gd name="T7" fmla="*/ 10 h 10"/>
                <a:gd name="T8" fmla="*/ 0 w 11"/>
                <a:gd name="T9" fmla="*/ 7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7"/>
                  </a:moveTo>
                  <a:lnTo>
                    <a:pt x="11" y="0"/>
                  </a:lnTo>
                  <a:lnTo>
                    <a:pt x="11" y="4"/>
                  </a:lnTo>
                  <a:lnTo>
                    <a:pt x="1"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17" name="Freeform 755"/>
            <p:cNvSpPr>
              <a:spLocks/>
            </p:cNvSpPr>
            <p:nvPr/>
          </p:nvSpPr>
          <p:spPr bwMode="auto">
            <a:xfrm>
              <a:off x="4947"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18" name="Freeform 756"/>
            <p:cNvSpPr>
              <a:spLocks/>
            </p:cNvSpPr>
            <p:nvPr/>
          </p:nvSpPr>
          <p:spPr bwMode="auto">
            <a:xfrm>
              <a:off x="4961" y="2712"/>
              <a:ext cx="43" cy="29"/>
            </a:xfrm>
            <a:custGeom>
              <a:avLst/>
              <a:gdLst>
                <a:gd name="T0" fmla="*/ 0 w 43"/>
                <a:gd name="T1" fmla="*/ 0 h 29"/>
                <a:gd name="T2" fmla="*/ 0 w 43"/>
                <a:gd name="T3" fmla="*/ 3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3"/>
                  </a:lnTo>
                  <a:lnTo>
                    <a:pt x="43" y="29"/>
                  </a:lnTo>
                  <a:lnTo>
                    <a:pt x="43"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19" name="Freeform 757"/>
            <p:cNvSpPr>
              <a:spLocks/>
            </p:cNvSpPr>
            <p:nvPr/>
          </p:nvSpPr>
          <p:spPr bwMode="auto">
            <a:xfrm>
              <a:off x="5004" y="2731"/>
              <a:ext cx="10" cy="10"/>
            </a:xfrm>
            <a:custGeom>
              <a:avLst/>
              <a:gdLst>
                <a:gd name="T0" fmla="*/ 0 w 10"/>
                <a:gd name="T1" fmla="*/ 7 h 10"/>
                <a:gd name="T2" fmla="*/ 10 w 10"/>
                <a:gd name="T3" fmla="*/ 0 h 10"/>
                <a:gd name="T4" fmla="*/ 10 w 10"/>
                <a:gd name="T5" fmla="*/ 4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4"/>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20" name="Freeform 758"/>
            <p:cNvSpPr>
              <a:spLocks/>
            </p:cNvSpPr>
            <p:nvPr/>
          </p:nvSpPr>
          <p:spPr bwMode="auto">
            <a:xfrm>
              <a:off x="5034"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21" name="Freeform 759"/>
            <p:cNvSpPr>
              <a:spLocks/>
            </p:cNvSpPr>
            <p:nvPr/>
          </p:nvSpPr>
          <p:spPr bwMode="auto">
            <a:xfrm>
              <a:off x="5047" y="2712"/>
              <a:ext cx="43" cy="29"/>
            </a:xfrm>
            <a:custGeom>
              <a:avLst/>
              <a:gdLst>
                <a:gd name="T0" fmla="*/ 0 w 43"/>
                <a:gd name="T1" fmla="*/ 0 h 29"/>
                <a:gd name="T2" fmla="*/ 0 w 43"/>
                <a:gd name="T3" fmla="*/ 3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3"/>
                  </a:lnTo>
                  <a:lnTo>
                    <a:pt x="43" y="29"/>
                  </a:lnTo>
                  <a:lnTo>
                    <a:pt x="43"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22" name="Freeform 760"/>
            <p:cNvSpPr>
              <a:spLocks/>
            </p:cNvSpPr>
            <p:nvPr/>
          </p:nvSpPr>
          <p:spPr bwMode="auto">
            <a:xfrm>
              <a:off x="5090" y="2731"/>
              <a:ext cx="10" cy="10"/>
            </a:xfrm>
            <a:custGeom>
              <a:avLst/>
              <a:gdLst>
                <a:gd name="T0" fmla="*/ 0 w 10"/>
                <a:gd name="T1" fmla="*/ 7 h 10"/>
                <a:gd name="T2" fmla="*/ 10 w 10"/>
                <a:gd name="T3" fmla="*/ 0 h 10"/>
                <a:gd name="T4" fmla="*/ 10 w 10"/>
                <a:gd name="T5" fmla="*/ 4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4"/>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23" name="Freeform 761"/>
            <p:cNvSpPr>
              <a:spLocks/>
            </p:cNvSpPr>
            <p:nvPr/>
          </p:nvSpPr>
          <p:spPr bwMode="auto">
            <a:xfrm>
              <a:off x="5120"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24" name="Freeform 762"/>
            <p:cNvSpPr>
              <a:spLocks/>
            </p:cNvSpPr>
            <p:nvPr/>
          </p:nvSpPr>
          <p:spPr bwMode="auto">
            <a:xfrm>
              <a:off x="4917" y="2677"/>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25" name="Freeform 763"/>
            <p:cNvSpPr>
              <a:spLocks/>
            </p:cNvSpPr>
            <p:nvPr/>
          </p:nvSpPr>
          <p:spPr bwMode="auto">
            <a:xfrm>
              <a:off x="5004" y="2677"/>
              <a:ext cx="11" cy="10"/>
            </a:xfrm>
            <a:custGeom>
              <a:avLst/>
              <a:gdLst>
                <a:gd name="T0" fmla="*/ 0 w 11"/>
                <a:gd name="T1" fmla="*/ 6 h 10"/>
                <a:gd name="T2" fmla="*/ 11 w 11"/>
                <a:gd name="T3" fmla="*/ 0 h 10"/>
                <a:gd name="T4" fmla="*/ 11 w 11"/>
                <a:gd name="T5" fmla="*/ 3 h 10"/>
                <a:gd name="T6" fmla="*/ 1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1"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26" name="Freeform 764"/>
            <p:cNvSpPr>
              <a:spLocks/>
            </p:cNvSpPr>
            <p:nvPr/>
          </p:nvSpPr>
          <p:spPr bwMode="auto">
            <a:xfrm>
              <a:off x="5090" y="2677"/>
              <a:ext cx="11" cy="10"/>
            </a:xfrm>
            <a:custGeom>
              <a:avLst/>
              <a:gdLst>
                <a:gd name="T0" fmla="*/ 0 w 11"/>
                <a:gd name="T1" fmla="*/ 6 h 10"/>
                <a:gd name="T2" fmla="*/ 11 w 11"/>
                <a:gd name="T3" fmla="*/ 0 h 10"/>
                <a:gd name="T4" fmla="*/ 11 w 11"/>
                <a:gd name="T5" fmla="*/ 3 h 10"/>
                <a:gd name="T6" fmla="*/ 1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1"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27" name="Freeform 765"/>
            <p:cNvSpPr>
              <a:spLocks/>
            </p:cNvSpPr>
            <p:nvPr/>
          </p:nvSpPr>
          <p:spPr bwMode="auto">
            <a:xfrm>
              <a:off x="4960" y="260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28" name="Freeform 766"/>
            <p:cNvSpPr>
              <a:spLocks/>
            </p:cNvSpPr>
            <p:nvPr/>
          </p:nvSpPr>
          <p:spPr bwMode="auto">
            <a:xfrm>
              <a:off x="5047" y="260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29" name="Freeform 767"/>
            <p:cNvSpPr>
              <a:spLocks/>
            </p:cNvSpPr>
            <p:nvPr/>
          </p:nvSpPr>
          <p:spPr bwMode="auto">
            <a:xfrm>
              <a:off x="5002" y="2524"/>
              <a:ext cx="10" cy="10"/>
            </a:xfrm>
            <a:custGeom>
              <a:avLst/>
              <a:gdLst>
                <a:gd name="T0" fmla="*/ 0 w 10"/>
                <a:gd name="T1" fmla="*/ 7 h 10"/>
                <a:gd name="T2" fmla="*/ 10 w 10"/>
                <a:gd name="T3" fmla="*/ 0 h 10"/>
                <a:gd name="T4" fmla="*/ 10 w 10"/>
                <a:gd name="T5" fmla="*/ 3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3"/>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4030" name="Freeform 768"/>
            <p:cNvSpPr>
              <a:spLocks noEditPoints="1"/>
            </p:cNvSpPr>
            <p:nvPr/>
          </p:nvSpPr>
          <p:spPr bwMode="auto">
            <a:xfrm>
              <a:off x="4875" y="2487"/>
              <a:ext cx="244" cy="200"/>
            </a:xfrm>
            <a:custGeom>
              <a:avLst/>
              <a:gdLst>
                <a:gd name="T0" fmla="*/ 113 w 244"/>
                <a:gd name="T1" fmla="*/ 0 h 200"/>
                <a:gd name="T2" fmla="*/ 113 w 244"/>
                <a:gd name="T3" fmla="*/ 4 h 200"/>
                <a:gd name="T4" fmla="*/ 156 w 244"/>
                <a:gd name="T5" fmla="*/ 30 h 200"/>
                <a:gd name="T6" fmla="*/ 156 w 244"/>
                <a:gd name="T7" fmla="*/ 27 h 200"/>
                <a:gd name="T8" fmla="*/ 113 w 244"/>
                <a:gd name="T9" fmla="*/ 0 h 200"/>
                <a:gd name="T10" fmla="*/ 84 w 244"/>
                <a:gd name="T11" fmla="*/ 17 h 200"/>
                <a:gd name="T12" fmla="*/ 84 w 244"/>
                <a:gd name="T13" fmla="*/ 21 h 200"/>
                <a:gd name="T14" fmla="*/ 127 w 244"/>
                <a:gd name="T15" fmla="*/ 47 h 200"/>
                <a:gd name="T16" fmla="*/ 127 w 244"/>
                <a:gd name="T17" fmla="*/ 44 h 200"/>
                <a:gd name="T18" fmla="*/ 84 w 244"/>
                <a:gd name="T19" fmla="*/ 17 h 200"/>
                <a:gd name="T20" fmla="*/ 71 w 244"/>
                <a:gd name="T21" fmla="*/ 76 h 200"/>
                <a:gd name="T22" fmla="*/ 71 w 244"/>
                <a:gd name="T23" fmla="*/ 80 h 200"/>
                <a:gd name="T24" fmla="*/ 114 w 244"/>
                <a:gd name="T25" fmla="*/ 105 h 200"/>
                <a:gd name="T26" fmla="*/ 114 w 244"/>
                <a:gd name="T27" fmla="*/ 102 h 200"/>
                <a:gd name="T28" fmla="*/ 71 w 244"/>
                <a:gd name="T29" fmla="*/ 76 h 200"/>
                <a:gd name="T30" fmla="*/ 42 w 244"/>
                <a:gd name="T31" fmla="*/ 93 h 200"/>
                <a:gd name="T32" fmla="*/ 42 w 244"/>
                <a:gd name="T33" fmla="*/ 97 h 200"/>
                <a:gd name="T34" fmla="*/ 85 w 244"/>
                <a:gd name="T35" fmla="*/ 123 h 200"/>
                <a:gd name="T36" fmla="*/ 85 w 244"/>
                <a:gd name="T37" fmla="*/ 119 h 200"/>
                <a:gd name="T38" fmla="*/ 42 w 244"/>
                <a:gd name="T39" fmla="*/ 93 h 200"/>
                <a:gd name="T40" fmla="*/ 29 w 244"/>
                <a:gd name="T41" fmla="*/ 153 h 200"/>
                <a:gd name="T42" fmla="*/ 29 w 244"/>
                <a:gd name="T43" fmla="*/ 157 h 200"/>
                <a:gd name="T44" fmla="*/ 71 w 244"/>
                <a:gd name="T45" fmla="*/ 183 h 200"/>
                <a:gd name="T46" fmla="*/ 71 w 244"/>
                <a:gd name="T47" fmla="*/ 179 h 200"/>
                <a:gd name="T48" fmla="*/ 29 w 244"/>
                <a:gd name="T49" fmla="*/ 153 h 200"/>
                <a:gd name="T50" fmla="*/ 0 w 244"/>
                <a:gd name="T51" fmla="*/ 170 h 200"/>
                <a:gd name="T52" fmla="*/ 0 w 244"/>
                <a:gd name="T53" fmla="*/ 174 h 200"/>
                <a:gd name="T54" fmla="*/ 42 w 244"/>
                <a:gd name="T55" fmla="*/ 200 h 200"/>
                <a:gd name="T56" fmla="*/ 42 w 244"/>
                <a:gd name="T57" fmla="*/ 196 h 200"/>
                <a:gd name="T58" fmla="*/ 0 w 244"/>
                <a:gd name="T59" fmla="*/ 170 h 200"/>
                <a:gd name="T60" fmla="*/ 159 w 244"/>
                <a:gd name="T61" fmla="*/ 76 h 200"/>
                <a:gd name="T62" fmla="*/ 159 w 244"/>
                <a:gd name="T63" fmla="*/ 80 h 200"/>
                <a:gd name="T64" fmla="*/ 201 w 244"/>
                <a:gd name="T65" fmla="*/ 105 h 200"/>
                <a:gd name="T66" fmla="*/ 201 w 244"/>
                <a:gd name="T67" fmla="*/ 102 h 200"/>
                <a:gd name="T68" fmla="*/ 159 w 244"/>
                <a:gd name="T69" fmla="*/ 76 h 200"/>
                <a:gd name="T70" fmla="*/ 130 w 244"/>
                <a:gd name="T71" fmla="*/ 93 h 200"/>
                <a:gd name="T72" fmla="*/ 130 w 244"/>
                <a:gd name="T73" fmla="*/ 97 h 200"/>
                <a:gd name="T74" fmla="*/ 172 w 244"/>
                <a:gd name="T75" fmla="*/ 123 h 200"/>
                <a:gd name="T76" fmla="*/ 172 w 244"/>
                <a:gd name="T77" fmla="*/ 119 h 200"/>
                <a:gd name="T78" fmla="*/ 130 w 244"/>
                <a:gd name="T79" fmla="*/ 93 h 200"/>
                <a:gd name="T80" fmla="*/ 115 w 244"/>
                <a:gd name="T81" fmla="*/ 153 h 200"/>
                <a:gd name="T82" fmla="*/ 115 w 244"/>
                <a:gd name="T83" fmla="*/ 157 h 200"/>
                <a:gd name="T84" fmla="*/ 158 w 244"/>
                <a:gd name="T85" fmla="*/ 183 h 200"/>
                <a:gd name="T86" fmla="*/ 158 w 244"/>
                <a:gd name="T87" fmla="*/ 179 h 200"/>
                <a:gd name="T88" fmla="*/ 115 w 244"/>
                <a:gd name="T89" fmla="*/ 153 h 200"/>
                <a:gd name="T90" fmla="*/ 87 w 244"/>
                <a:gd name="T91" fmla="*/ 170 h 200"/>
                <a:gd name="T92" fmla="*/ 87 w 244"/>
                <a:gd name="T93" fmla="*/ 174 h 200"/>
                <a:gd name="T94" fmla="*/ 129 w 244"/>
                <a:gd name="T95" fmla="*/ 200 h 200"/>
                <a:gd name="T96" fmla="*/ 129 w 244"/>
                <a:gd name="T97" fmla="*/ 196 h 200"/>
                <a:gd name="T98" fmla="*/ 87 w 244"/>
                <a:gd name="T99" fmla="*/ 170 h 200"/>
                <a:gd name="T100" fmla="*/ 201 w 244"/>
                <a:gd name="T101" fmla="*/ 153 h 200"/>
                <a:gd name="T102" fmla="*/ 201 w 244"/>
                <a:gd name="T103" fmla="*/ 157 h 200"/>
                <a:gd name="T104" fmla="*/ 244 w 244"/>
                <a:gd name="T105" fmla="*/ 183 h 200"/>
                <a:gd name="T106" fmla="*/ 244 w 244"/>
                <a:gd name="T107" fmla="*/ 179 h 200"/>
                <a:gd name="T108" fmla="*/ 201 w 244"/>
                <a:gd name="T109" fmla="*/ 153 h 200"/>
                <a:gd name="T110" fmla="*/ 173 w 244"/>
                <a:gd name="T111" fmla="*/ 170 h 200"/>
                <a:gd name="T112" fmla="*/ 173 w 244"/>
                <a:gd name="T113" fmla="*/ 174 h 200"/>
                <a:gd name="T114" fmla="*/ 215 w 244"/>
                <a:gd name="T115" fmla="*/ 200 h 200"/>
                <a:gd name="T116" fmla="*/ 215 w 244"/>
                <a:gd name="T117" fmla="*/ 196 h 200"/>
                <a:gd name="T118" fmla="*/ 173 w 244"/>
                <a:gd name="T119" fmla="*/ 170 h 2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4"/>
                <a:gd name="T181" fmla="*/ 0 h 200"/>
                <a:gd name="T182" fmla="*/ 244 w 244"/>
                <a:gd name="T183" fmla="*/ 200 h 2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4" h="200">
                  <a:moveTo>
                    <a:pt x="113" y="0"/>
                  </a:moveTo>
                  <a:lnTo>
                    <a:pt x="113" y="4"/>
                  </a:lnTo>
                  <a:lnTo>
                    <a:pt x="156" y="30"/>
                  </a:lnTo>
                  <a:lnTo>
                    <a:pt x="156" y="27"/>
                  </a:lnTo>
                  <a:lnTo>
                    <a:pt x="113" y="0"/>
                  </a:lnTo>
                  <a:close/>
                  <a:moveTo>
                    <a:pt x="84" y="17"/>
                  </a:moveTo>
                  <a:lnTo>
                    <a:pt x="84" y="21"/>
                  </a:lnTo>
                  <a:lnTo>
                    <a:pt x="127" y="47"/>
                  </a:lnTo>
                  <a:lnTo>
                    <a:pt x="127" y="44"/>
                  </a:lnTo>
                  <a:lnTo>
                    <a:pt x="84" y="17"/>
                  </a:lnTo>
                  <a:close/>
                  <a:moveTo>
                    <a:pt x="71" y="76"/>
                  </a:moveTo>
                  <a:lnTo>
                    <a:pt x="71" y="80"/>
                  </a:lnTo>
                  <a:lnTo>
                    <a:pt x="114" y="105"/>
                  </a:lnTo>
                  <a:lnTo>
                    <a:pt x="114" y="102"/>
                  </a:lnTo>
                  <a:lnTo>
                    <a:pt x="71" y="76"/>
                  </a:lnTo>
                  <a:close/>
                  <a:moveTo>
                    <a:pt x="42" y="93"/>
                  </a:moveTo>
                  <a:lnTo>
                    <a:pt x="42" y="97"/>
                  </a:lnTo>
                  <a:lnTo>
                    <a:pt x="85" y="123"/>
                  </a:lnTo>
                  <a:lnTo>
                    <a:pt x="85" y="119"/>
                  </a:lnTo>
                  <a:lnTo>
                    <a:pt x="42" y="93"/>
                  </a:lnTo>
                  <a:close/>
                  <a:moveTo>
                    <a:pt x="29" y="153"/>
                  </a:moveTo>
                  <a:lnTo>
                    <a:pt x="29" y="157"/>
                  </a:lnTo>
                  <a:lnTo>
                    <a:pt x="71" y="183"/>
                  </a:lnTo>
                  <a:lnTo>
                    <a:pt x="71" y="179"/>
                  </a:lnTo>
                  <a:lnTo>
                    <a:pt x="29" y="153"/>
                  </a:lnTo>
                  <a:close/>
                  <a:moveTo>
                    <a:pt x="0" y="170"/>
                  </a:moveTo>
                  <a:lnTo>
                    <a:pt x="0" y="174"/>
                  </a:lnTo>
                  <a:lnTo>
                    <a:pt x="42" y="200"/>
                  </a:lnTo>
                  <a:lnTo>
                    <a:pt x="42" y="196"/>
                  </a:lnTo>
                  <a:lnTo>
                    <a:pt x="0" y="170"/>
                  </a:lnTo>
                  <a:close/>
                  <a:moveTo>
                    <a:pt x="159" y="76"/>
                  </a:moveTo>
                  <a:lnTo>
                    <a:pt x="159" y="80"/>
                  </a:lnTo>
                  <a:lnTo>
                    <a:pt x="201" y="105"/>
                  </a:lnTo>
                  <a:lnTo>
                    <a:pt x="201" y="102"/>
                  </a:lnTo>
                  <a:lnTo>
                    <a:pt x="159" y="76"/>
                  </a:lnTo>
                  <a:close/>
                  <a:moveTo>
                    <a:pt x="130" y="93"/>
                  </a:moveTo>
                  <a:lnTo>
                    <a:pt x="130" y="97"/>
                  </a:lnTo>
                  <a:lnTo>
                    <a:pt x="172" y="123"/>
                  </a:lnTo>
                  <a:lnTo>
                    <a:pt x="172" y="119"/>
                  </a:lnTo>
                  <a:lnTo>
                    <a:pt x="130" y="93"/>
                  </a:lnTo>
                  <a:close/>
                  <a:moveTo>
                    <a:pt x="115" y="153"/>
                  </a:moveTo>
                  <a:lnTo>
                    <a:pt x="115" y="157"/>
                  </a:lnTo>
                  <a:lnTo>
                    <a:pt x="158" y="183"/>
                  </a:lnTo>
                  <a:lnTo>
                    <a:pt x="158" y="179"/>
                  </a:lnTo>
                  <a:lnTo>
                    <a:pt x="115" y="153"/>
                  </a:lnTo>
                  <a:close/>
                  <a:moveTo>
                    <a:pt x="87" y="170"/>
                  </a:moveTo>
                  <a:lnTo>
                    <a:pt x="87" y="174"/>
                  </a:lnTo>
                  <a:lnTo>
                    <a:pt x="129" y="200"/>
                  </a:lnTo>
                  <a:lnTo>
                    <a:pt x="129" y="196"/>
                  </a:lnTo>
                  <a:lnTo>
                    <a:pt x="87" y="170"/>
                  </a:lnTo>
                  <a:close/>
                  <a:moveTo>
                    <a:pt x="201" y="153"/>
                  </a:moveTo>
                  <a:lnTo>
                    <a:pt x="201" y="157"/>
                  </a:lnTo>
                  <a:lnTo>
                    <a:pt x="244" y="183"/>
                  </a:lnTo>
                  <a:lnTo>
                    <a:pt x="244" y="179"/>
                  </a:lnTo>
                  <a:lnTo>
                    <a:pt x="201" y="153"/>
                  </a:lnTo>
                  <a:close/>
                  <a:moveTo>
                    <a:pt x="173" y="170"/>
                  </a:moveTo>
                  <a:lnTo>
                    <a:pt x="173" y="174"/>
                  </a:lnTo>
                  <a:lnTo>
                    <a:pt x="215" y="200"/>
                  </a:lnTo>
                  <a:lnTo>
                    <a:pt x="215" y="196"/>
                  </a:lnTo>
                  <a:lnTo>
                    <a:pt x="173" y="170"/>
                  </a:lnTo>
                  <a:close/>
                </a:path>
              </a:pathLst>
            </a:custGeom>
            <a:solidFill>
              <a:srgbClr val="DA8B34"/>
            </a:solidFill>
            <a:ln w="9525">
              <a:noFill/>
              <a:round/>
              <a:headEnd/>
              <a:tailEnd/>
            </a:ln>
          </p:spPr>
          <p:txBody>
            <a:bodyPr/>
            <a:lstStyle/>
            <a:p>
              <a:endParaRPr lang="zh-TW" altLang="en-US">
                <a:solidFill>
                  <a:schemeClr val="bg1"/>
                </a:solidFill>
              </a:endParaRPr>
            </a:p>
          </p:txBody>
        </p:sp>
        <p:sp>
          <p:nvSpPr>
            <p:cNvPr id="24031" name="Freeform 769"/>
            <p:cNvSpPr>
              <a:spLocks/>
            </p:cNvSpPr>
            <p:nvPr/>
          </p:nvSpPr>
          <p:spPr bwMode="auto">
            <a:xfrm>
              <a:off x="4988" y="2487"/>
              <a:ext cx="43" cy="30"/>
            </a:xfrm>
            <a:custGeom>
              <a:avLst/>
              <a:gdLst>
                <a:gd name="T0" fmla="*/ 0 w 43"/>
                <a:gd name="T1" fmla="*/ 0 h 30"/>
                <a:gd name="T2" fmla="*/ 0 w 43"/>
                <a:gd name="T3" fmla="*/ 4 h 30"/>
                <a:gd name="T4" fmla="*/ 43 w 43"/>
                <a:gd name="T5" fmla="*/ 30 h 30"/>
                <a:gd name="T6" fmla="*/ 43 w 43"/>
                <a:gd name="T7" fmla="*/ 27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7"/>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32" name="Freeform 770"/>
            <p:cNvSpPr>
              <a:spLocks/>
            </p:cNvSpPr>
            <p:nvPr/>
          </p:nvSpPr>
          <p:spPr bwMode="auto">
            <a:xfrm>
              <a:off x="4959" y="2504"/>
              <a:ext cx="43" cy="30"/>
            </a:xfrm>
            <a:custGeom>
              <a:avLst/>
              <a:gdLst>
                <a:gd name="T0" fmla="*/ 0 w 43"/>
                <a:gd name="T1" fmla="*/ 0 h 30"/>
                <a:gd name="T2" fmla="*/ 0 w 43"/>
                <a:gd name="T3" fmla="*/ 4 h 30"/>
                <a:gd name="T4" fmla="*/ 43 w 43"/>
                <a:gd name="T5" fmla="*/ 30 h 30"/>
                <a:gd name="T6" fmla="*/ 43 w 43"/>
                <a:gd name="T7" fmla="*/ 27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7"/>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33" name="Freeform 771"/>
            <p:cNvSpPr>
              <a:spLocks/>
            </p:cNvSpPr>
            <p:nvPr/>
          </p:nvSpPr>
          <p:spPr bwMode="auto">
            <a:xfrm>
              <a:off x="4946" y="2563"/>
              <a:ext cx="43" cy="29"/>
            </a:xfrm>
            <a:custGeom>
              <a:avLst/>
              <a:gdLst>
                <a:gd name="T0" fmla="*/ 0 w 43"/>
                <a:gd name="T1" fmla="*/ 0 h 29"/>
                <a:gd name="T2" fmla="*/ 0 w 43"/>
                <a:gd name="T3" fmla="*/ 4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4"/>
                  </a:lnTo>
                  <a:lnTo>
                    <a:pt x="43" y="29"/>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34" name="Freeform 772"/>
            <p:cNvSpPr>
              <a:spLocks/>
            </p:cNvSpPr>
            <p:nvPr/>
          </p:nvSpPr>
          <p:spPr bwMode="auto">
            <a:xfrm>
              <a:off x="4917" y="258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35" name="Freeform 773"/>
            <p:cNvSpPr>
              <a:spLocks/>
            </p:cNvSpPr>
            <p:nvPr/>
          </p:nvSpPr>
          <p:spPr bwMode="auto">
            <a:xfrm>
              <a:off x="4904" y="2640"/>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36" name="Freeform 774"/>
            <p:cNvSpPr>
              <a:spLocks/>
            </p:cNvSpPr>
            <p:nvPr/>
          </p:nvSpPr>
          <p:spPr bwMode="auto">
            <a:xfrm>
              <a:off x="4875"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37" name="Freeform 775"/>
            <p:cNvSpPr>
              <a:spLocks/>
            </p:cNvSpPr>
            <p:nvPr/>
          </p:nvSpPr>
          <p:spPr bwMode="auto">
            <a:xfrm>
              <a:off x="5034" y="2563"/>
              <a:ext cx="42" cy="29"/>
            </a:xfrm>
            <a:custGeom>
              <a:avLst/>
              <a:gdLst>
                <a:gd name="T0" fmla="*/ 0 w 42"/>
                <a:gd name="T1" fmla="*/ 0 h 29"/>
                <a:gd name="T2" fmla="*/ 0 w 42"/>
                <a:gd name="T3" fmla="*/ 4 h 29"/>
                <a:gd name="T4" fmla="*/ 42 w 42"/>
                <a:gd name="T5" fmla="*/ 29 h 29"/>
                <a:gd name="T6" fmla="*/ 42 w 42"/>
                <a:gd name="T7" fmla="*/ 26 h 29"/>
                <a:gd name="T8" fmla="*/ 0 w 42"/>
                <a:gd name="T9" fmla="*/ 0 h 29"/>
                <a:gd name="T10" fmla="*/ 0 60000 65536"/>
                <a:gd name="T11" fmla="*/ 0 60000 65536"/>
                <a:gd name="T12" fmla="*/ 0 60000 65536"/>
                <a:gd name="T13" fmla="*/ 0 60000 65536"/>
                <a:gd name="T14" fmla="*/ 0 60000 65536"/>
                <a:gd name="T15" fmla="*/ 0 w 42"/>
                <a:gd name="T16" fmla="*/ 0 h 29"/>
                <a:gd name="T17" fmla="*/ 42 w 42"/>
                <a:gd name="T18" fmla="*/ 29 h 29"/>
              </a:gdLst>
              <a:ahLst/>
              <a:cxnLst>
                <a:cxn ang="T10">
                  <a:pos x="T0" y="T1"/>
                </a:cxn>
                <a:cxn ang="T11">
                  <a:pos x="T2" y="T3"/>
                </a:cxn>
                <a:cxn ang="T12">
                  <a:pos x="T4" y="T5"/>
                </a:cxn>
                <a:cxn ang="T13">
                  <a:pos x="T6" y="T7"/>
                </a:cxn>
                <a:cxn ang="T14">
                  <a:pos x="T8" y="T9"/>
                </a:cxn>
              </a:cxnLst>
              <a:rect l="T15" t="T16" r="T17" b="T18"/>
              <a:pathLst>
                <a:path w="42" h="29">
                  <a:moveTo>
                    <a:pt x="0" y="0"/>
                  </a:moveTo>
                  <a:lnTo>
                    <a:pt x="0" y="4"/>
                  </a:lnTo>
                  <a:lnTo>
                    <a:pt x="42" y="29"/>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38" name="Freeform 776"/>
            <p:cNvSpPr>
              <a:spLocks/>
            </p:cNvSpPr>
            <p:nvPr/>
          </p:nvSpPr>
          <p:spPr bwMode="auto">
            <a:xfrm>
              <a:off x="5005" y="2580"/>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39" name="Freeform 777"/>
            <p:cNvSpPr>
              <a:spLocks/>
            </p:cNvSpPr>
            <p:nvPr/>
          </p:nvSpPr>
          <p:spPr bwMode="auto">
            <a:xfrm>
              <a:off x="4990" y="264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40" name="Freeform 778"/>
            <p:cNvSpPr>
              <a:spLocks/>
            </p:cNvSpPr>
            <p:nvPr/>
          </p:nvSpPr>
          <p:spPr bwMode="auto">
            <a:xfrm>
              <a:off x="4962"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41" name="Freeform 779"/>
            <p:cNvSpPr>
              <a:spLocks/>
            </p:cNvSpPr>
            <p:nvPr/>
          </p:nvSpPr>
          <p:spPr bwMode="auto">
            <a:xfrm>
              <a:off x="5076" y="264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42" name="Freeform 780"/>
            <p:cNvSpPr>
              <a:spLocks/>
            </p:cNvSpPr>
            <p:nvPr/>
          </p:nvSpPr>
          <p:spPr bwMode="auto">
            <a:xfrm>
              <a:off x="5048"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43" name="Freeform 781"/>
            <p:cNvSpPr>
              <a:spLocks noEditPoints="1"/>
            </p:cNvSpPr>
            <p:nvPr/>
          </p:nvSpPr>
          <p:spPr bwMode="auto">
            <a:xfrm>
              <a:off x="4875" y="2481"/>
              <a:ext cx="255" cy="203"/>
            </a:xfrm>
            <a:custGeom>
              <a:avLst/>
              <a:gdLst>
                <a:gd name="T0" fmla="*/ 94 w 255"/>
                <a:gd name="T1" fmla="*/ 17 h 203"/>
                <a:gd name="T2" fmla="*/ 137 w 255"/>
                <a:gd name="T3" fmla="*/ 43 h 203"/>
                <a:gd name="T4" fmla="*/ 127 w 255"/>
                <a:gd name="T5" fmla="*/ 50 h 203"/>
                <a:gd name="T6" fmla="*/ 84 w 255"/>
                <a:gd name="T7" fmla="*/ 23 h 203"/>
                <a:gd name="T8" fmla="*/ 94 w 255"/>
                <a:gd name="T9" fmla="*/ 17 h 203"/>
                <a:gd name="T10" fmla="*/ 123 w 255"/>
                <a:gd name="T11" fmla="*/ 0 h 203"/>
                <a:gd name="T12" fmla="*/ 166 w 255"/>
                <a:gd name="T13" fmla="*/ 26 h 203"/>
                <a:gd name="T14" fmla="*/ 156 w 255"/>
                <a:gd name="T15" fmla="*/ 33 h 203"/>
                <a:gd name="T16" fmla="*/ 113 w 255"/>
                <a:gd name="T17" fmla="*/ 6 h 203"/>
                <a:gd name="T18" fmla="*/ 123 w 255"/>
                <a:gd name="T19" fmla="*/ 0 h 203"/>
                <a:gd name="T20" fmla="*/ 82 w 255"/>
                <a:gd name="T21" fmla="*/ 76 h 203"/>
                <a:gd name="T22" fmla="*/ 125 w 255"/>
                <a:gd name="T23" fmla="*/ 102 h 203"/>
                <a:gd name="T24" fmla="*/ 114 w 255"/>
                <a:gd name="T25" fmla="*/ 108 h 203"/>
                <a:gd name="T26" fmla="*/ 71 w 255"/>
                <a:gd name="T27" fmla="*/ 82 h 203"/>
                <a:gd name="T28" fmla="*/ 82 w 255"/>
                <a:gd name="T29" fmla="*/ 76 h 203"/>
                <a:gd name="T30" fmla="*/ 53 w 255"/>
                <a:gd name="T31" fmla="*/ 93 h 203"/>
                <a:gd name="T32" fmla="*/ 96 w 255"/>
                <a:gd name="T33" fmla="*/ 119 h 203"/>
                <a:gd name="T34" fmla="*/ 85 w 255"/>
                <a:gd name="T35" fmla="*/ 126 h 203"/>
                <a:gd name="T36" fmla="*/ 42 w 255"/>
                <a:gd name="T37" fmla="*/ 99 h 203"/>
                <a:gd name="T38" fmla="*/ 53 w 255"/>
                <a:gd name="T39" fmla="*/ 93 h 203"/>
                <a:gd name="T40" fmla="*/ 39 w 255"/>
                <a:gd name="T41" fmla="*/ 153 h 203"/>
                <a:gd name="T42" fmla="*/ 82 w 255"/>
                <a:gd name="T43" fmla="*/ 179 h 203"/>
                <a:gd name="T44" fmla="*/ 71 w 255"/>
                <a:gd name="T45" fmla="*/ 186 h 203"/>
                <a:gd name="T46" fmla="*/ 29 w 255"/>
                <a:gd name="T47" fmla="*/ 159 h 203"/>
                <a:gd name="T48" fmla="*/ 39 w 255"/>
                <a:gd name="T49" fmla="*/ 153 h 203"/>
                <a:gd name="T50" fmla="*/ 10 w 255"/>
                <a:gd name="T51" fmla="*/ 170 h 203"/>
                <a:gd name="T52" fmla="*/ 53 w 255"/>
                <a:gd name="T53" fmla="*/ 196 h 203"/>
                <a:gd name="T54" fmla="*/ 42 w 255"/>
                <a:gd name="T55" fmla="*/ 203 h 203"/>
                <a:gd name="T56" fmla="*/ 0 w 255"/>
                <a:gd name="T57" fmla="*/ 176 h 203"/>
                <a:gd name="T58" fmla="*/ 10 w 255"/>
                <a:gd name="T59" fmla="*/ 170 h 203"/>
                <a:gd name="T60" fmla="*/ 169 w 255"/>
                <a:gd name="T61" fmla="*/ 76 h 203"/>
                <a:gd name="T62" fmla="*/ 212 w 255"/>
                <a:gd name="T63" fmla="*/ 102 h 203"/>
                <a:gd name="T64" fmla="*/ 201 w 255"/>
                <a:gd name="T65" fmla="*/ 108 h 203"/>
                <a:gd name="T66" fmla="*/ 159 w 255"/>
                <a:gd name="T67" fmla="*/ 82 h 203"/>
                <a:gd name="T68" fmla="*/ 169 w 255"/>
                <a:gd name="T69" fmla="*/ 76 h 203"/>
                <a:gd name="T70" fmla="*/ 140 w 255"/>
                <a:gd name="T71" fmla="*/ 93 h 203"/>
                <a:gd name="T72" fmla="*/ 183 w 255"/>
                <a:gd name="T73" fmla="*/ 119 h 203"/>
                <a:gd name="T74" fmla="*/ 172 w 255"/>
                <a:gd name="T75" fmla="*/ 126 h 203"/>
                <a:gd name="T76" fmla="*/ 130 w 255"/>
                <a:gd name="T77" fmla="*/ 99 h 203"/>
                <a:gd name="T78" fmla="*/ 140 w 255"/>
                <a:gd name="T79" fmla="*/ 93 h 203"/>
                <a:gd name="T80" fmla="*/ 126 w 255"/>
                <a:gd name="T81" fmla="*/ 153 h 203"/>
                <a:gd name="T82" fmla="*/ 169 w 255"/>
                <a:gd name="T83" fmla="*/ 179 h 203"/>
                <a:gd name="T84" fmla="*/ 158 w 255"/>
                <a:gd name="T85" fmla="*/ 186 h 203"/>
                <a:gd name="T86" fmla="*/ 115 w 255"/>
                <a:gd name="T87" fmla="*/ 159 h 203"/>
                <a:gd name="T88" fmla="*/ 126 w 255"/>
                <a:gd name="T89" fmla="*/ 153 h 203"/>
                <a:gd name="T90" fmla="*/ 97 w 255"/>
                <a:gd name="T91" fmla="*/ 170 h 203"/>
                <a:gd name="T92" fmla="*/ 140 w 255"/>
                <a:gd name="T93" fmla="*/ 196 h 203"/>
                <a:gd name="T94" fmla="*/ 129 w 255"/>
                <a:gd name="T95" fmla="*/ 203 h 203"/>
                <a:gd name="T96" fmla="*/ 87 w 255"/>
                <a:gd name="T97" fmla="*/ 176 h 203"/>
                <a:gd name="T98" fmla="*/ 97 w 255"/>
                <a:gd name="T99" fmla="*/ 170 h 203"/>
                <a:gd name="T100" fmla="*/ 212 w 255"/>
                <a:gd name="T101" fmla="*/ 153 h 203"/>
                <a:gd name="T102" fmla="*/ 255 w 255"/>
                <a:gd name="T103" fmla="*/ 179 h 203"/>
                <a:gd name="T104" fmla="*/ 244 w 255"/>
                <a:gd name="T105" fmla="*/ 186 h 203"/>
                <a:gd name="T106" fmla="*/ 201 w 255"/>
                <a:gd name="T107" fmla="*/ 159 h 203"/>
                <a:gd name="T108" fmla="*/ 212 w 255"/>
                <a:gd name="T109" fmla="*/ 153 h 203"/>
                <a:gd name="T110" fmla="*/ 183 w 255"/>
                <a:gd name="T111" fmla="*/ 170 h 203"/>
                <a:gd name="T112" fmla="*/ 226 w 255"/>
                <a:gd name="T113" fmla="*/ 196 h 203"/>
                <a:gd name="T114" fmla="*/ 215 w 255"/>
                <a:gd name="T115" fmla="*/ 203 h 203"/>
                <a:gd name="T116" fmla="*/ 173 w 255"/>
                <a:gd name="T117" fmla="*/ 176 h 203"/>
                <a:gd name="T118" fmla="*/ 183 w 255"/>
                <a:gd name="T119" fmla="*/ 170 h 20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5"/>
                <a:gd name="T181" fmla="*/ 0 h 203"/>
                <a:gd name="T182" fmla="*/ 255 w 255"/>
                <a:gd name="T183" fmla="*/ 203 h 20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5" h="203">
                  <a:moveTo>
                    <a:pt x="94" y="17"/>
                  </a:moveTo>
                  <a:lnTo>
                    <a:pt x="137" y="43"/>
                  </a:lnTo>
                  <a:lnTo>
                    <a:pt x="127" y="50"/>
                  </a:lnTo>
                  <a:lnTo>
                    <a:pt x="84" y="23"/>
                  </a:lnTo>
                  <a:lnTo>
                    <a:pt x="94" y="17"/>
                  </a:lnTo>
                  <a:close/>
                  <a:moveTo>
                    <a:pt x="123" y="0"/>
                  </a:moveTo>
                  <a:lnTo>
                    <a:pt x="166" y="26"/>
                  </a:lnTo>
                  <a:lnTo>
                    <a:pt x="156" y="33"/>
                  </a:lnTo>
                  <a:lnTo>
                    <a:pt x="113" y="6"/>
                  </a:lnTo>
                  <a:lnTo>
                    <a:pt x="123" y="0"/>
                  </a:lnTo>
                  <a:close/>
                  <a:moveTo>
                    <a:pt x="82" y="76"/>
                  </a:moveTo>
                  <a:lnTo>
                    <a:pt x="125" y="102"/>
                  </a:lnTo>
                  <a:lnTo>
                    <a:pt x="114" y="108"/>
                  </a:lnTo>
                  <a:lnTo>
                    <a:pt x="71" y="82"/>
                  </a:lnTo>
                  <a:lnTo>
                    <a:pt x="82" y="76"/>
                  </a:lnTo>
                  <a:close/>
                  <a:moveTo>
                    <a:pt x="53" y="93"/>
                  </a:moveTo>
                  <a:lnTo>
                    <a:pt x="96" y="119"/>
                  </a:lnTo>
                  <a:lnTo>
                    <a:pt x="85" y="126"/>
                  </a:lnTo>
                  <a:lnTo>
                    <a:pt x="42" y="99"/>
                  </a:lnTo>
                  <a:lnTo>
                    <a:pt x="53" y="93"/>
                  </a:lnTo>
                  <a:close/>
                  <a:moveTo>
                    <a:pt x="39" y="153"/>
                  </a:moveTo>
                  <a:lnTo>
                    <a:pt x="82" y="179"/>
                  </a:lnTo>
                  <a:lnTo>
                    <a:pt x="71" y="186"/>
                  </a:lnTo>
                  <a:lnTo>
                    <a:pt x="29" y="159"/>
                  </a:lnTo>
                  <a:lnTo>
                    <a:pt x="39" y="153"/>
                  </a:lnTo>
                  <a:close/>
                  <a:moveTo>
                    <a:pt x="10" y="170"/>
                  </a:moveTo>
                  <a:lnTo>
                    <a:pt x="53" y="196"/>
                  </a:lnTo>
                  <a:lnTo>
                    <a:pt x="42" y="203"/>
                  </a:lnTo>
                  <a:lnTo>
                    <a:pt x="0" y="176"/>
                  </a:lnTo>
                  <a:lnTo>
                    <a:pt x="10" y="170"/>
                  </a:lnTo>
                  <a:close/>
                  <a:moveTo>
                    <a:pt x="169" y="76"/>
                  </a:moveTo>
                  <a:lnTo>
                    <a:pt x="212" y="102"/>
                  </a:lnTo>
                  <a:lnTo>
                    <a:pt x="201" y="108"/>
                  </a:lnTo>
                  <a:lnTo>
                    <a:pt x="159" y="82"/>
                  </a:lnTo>
                  <a:lnTo>
                    <a:pt x="169" y="76"/>
                  </a:lnTo>
                  <a:close/>
                  <a:moveTo>
                    <a:pt x="140" y="93"/>
                  </a:moveTo>
                  <a:lnTo>
                    <a:pt x="183" y="119"/>
                  </a:lnTo>
                  <a:lnTo>
                    <a:pt x="172" y="126"/>
                  </a:lnTo>
                  <a:lnTo>
                    <a:pt x="130" y="99"/>
                  </a:lnTo>
                  <a:lnTo>
                    <a:pt x="140" y="93"/>
                  </a:lnTo>
                  <a:close/>
                  <a:moveTo>
                    <a:pt x="126" y="153"/>
                  </a:moveTo>
                  <a:lnTo>
                    <a:pt x="169" y="179"/>
                  </a:lnTo>
                  <a:lnTo>
                    <a:pt x="158" y="186"/>
                  </a:lnTo>
                  <a:lnTo>
                    <a:pt x="115" y="159"/>
                  </a:lnTo>
                  <a:lnTo>
                    <a:pt x="126" y="153"/>
                  </a:lnTo>
                  <a:close/>
                  <a:moveTo>
                    <a:pt x="97" y="170"/>
                  </a:moveTo>
                  <a:lnTo>
                    <a:pt x="140" y="196"/>
                  </a:lnTo>
                  <a:lnTo>
                    <a:pt x="129" y="203"/>
                  </a:lnTo>
                  <a:lnTo>
                    <a:pt x="87" y="176"/>
                  </a:lnTo>
                  <a:lnTo>
                    <a:pt x="97" y="170"/>
                  </a:lnTo>
                  <a:close/>
                  <a:moveTo>
                    <a:pt x="212" y="153"/>
                  </a:moveTo>
                  <a:lnTo>
                    <a:pt x="255" y="179"/>
                  </a:lnTo>
                  <a:lnTo>
                    <a:pt x="244" y="186"/>
                  </a:lnTo>
                  <a:lnTo>
                    <a:pt x="201" y="159"/>
                  </a:lnTo>
                  <a:lnTo>
                    <a:pt x="212" y="153"/>
                  </a:lnTo>
                  <a:close/>
                  <a:moveTo>
                    <a:pt x="183" y="170"/>
                  </a:moveTo>
                  <a:lnTo>
                    <a:pt x="226" y="196"/>
                  </a:lnTo>
                  <a:lnTo>
                    <a:pt x="215" y="203"/>
                  </a:lnTo>
                  <a:lnTo>
                    <a:pt x="173" y="176"/>
                  </a:lnTo>
                  <a:lnTo>
                    <a:pt x="183" y="170"/>
                  </a:lnTo>
                  <a:close/>
                </a:path>
              </a:pathLst>
            </a:custGeom>
            <a:solidFill>
              <a:srgbClr val="E1CDAC"/>
            </a:solidFill>
            <a:ln w="9525">
              <a:noFill/>
              <a:round/>
              <a:headEnd/>
              <a:tailEnd/>
            </a:ln>
          </p:spPr>
          <p:txBody>
            <a:bodyPr/>
            <a:lstStyle/>
            <a:p>
              <a:endParaRPr lang="zh-TW" altLang="en-US">
                <a:solidFill>
                  <a:schemeClr val="bg1"/>
                </a:solidFill>
              </a:endParaRPr>
            </a:p>
          </p:txBody>
        </p:sp>
        <p:sp>
          <p:nvSpPr>
            <p:cNvPr id="24044" name="Freeform 782"/>
            <p:cNvSpPr>
              <a:spLocks/>
            </p:cNvSpPr>
            <p:nvPr/>
          </p:nvSpPr>
          <p:spPr bwMode="auto">
            <a:xfrm>
              <a:off x="4959" y="2498"/>
              <a:ext cx="53" cy="33"/>
            </a:xfrm>
            <a:custGeom>
              <a:avLst/>
              <a:gdLst>
                <a:gd name="T0" fmla="*/ 10 w 53"/>
                <a:gd name="T1" fmla="*/ 0 h 33"/>
                <a:gd name="T2" fmla="*/ 53 w 53"/>
                <a:gd name="T3" fmla="*/ 26 h 33"/>
                <a:gd name="T4" fmla="*/ 43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3"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45" name="Freeform 783"/>
            <p:cNvSpPr>
              <a:spLocks/>
            </p:cNvSpPr>
            <p:nvPr/>
          </p:nvSpPr>
          <p:spPr bwMode="auto">
            <a:xfrm>
              <a:off x="4988" y="2481"/>
              <a:ext cx="53" cy="33"/>
            </a:xfrm>
            <a:custGeom>
              <a:avLst/>
              <a:gdLst>
                <a:gd name="T0" fmla="*/ 10 w 53"/>
                <a:gd name="T1" fmla="*/ 0 h 33"/>
                <a:gd name="T2" fmla="*/ 53 w 53"/>
                <a:gd name="T3" fmla="*/ 26 h 33"/>
                <a:gd name="T4" fmla="*/ 43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3"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46" name="Freeform 784"/>
            <p:cNvSpPr>
              <a:spLocks/>
            </p:cNvSpPr>
            <p:nvPr/>
          </p:nvSpPr>
          <p:spPr bwMode="auto">
            <a:xfrm>
              <a:off x="4946" y="2557"/>
              <a:ext cx="54" cy="32"/>
            </a:xfrm>
            <a:custGeom>
              <a:avLst/>
              <a:gdLst>
                <a:gd name="T0" fmla="*/ 11 w 54"/>
                <a:gd name="T1" fmla="*/ 0 h 32"/>
                <a:gd name="T2" fmla="*/ 54 w 54"/>
                <a:gd name="T3" fmla="*/ 26 h 32"/>
                <a:gd name="T4" fmla="*/ 43 w 54"/>
                <a:gd name="T5" fmla="*/ 32 h 32"/>
                <a:gd name="T6" fmla="*/ 0 w 54"/>
                <a:gd name="T7" fmla="*/ 6 h 32"/>
                <a:gd name="T8" fmla="*/ 11 w 54"/>
                <a:gd name="T9" fmla="*/ 0 h 32"/>
                <a:gd name="T10" fmla="*/ 0 60000 65536"/>
                <a:gd name="T11" fmla="*/ 0 60000 65536"/>
                <a:gd name="T12" fmla="*/ 0 60000 65536"/>
                <a:gd name="T13" fmla="*/ 0 60000 65536"/>
                <a:gd name="T14" fmla="*/ 0 60000 65536"/>
                <a:gd name="T15" fmla="*/ 0 w 54"/>
                <a:gd name="T16" fmla="*/ 0 h 32"/>
                <a:gd name="T17" fmla="*/ 54 w 54"/>
                <a:gd name="T18" fmla="*/ 32 h 32"/>
              </a:gdLst>
              <a:ahLst/>
              <a:cxnLst>
                <a:cxn ang="T10">
                  <a:pos x="T0" y="T1"/>
                </a:cxn>
                <a:cxn ang="T11">
                  <a:pos x="T2" y="T3"/>
                </a:cxn>
                <a:cxn ang="T12">
                  <a:pos x="T4" y="T5"/>
                </a:cxn>
                <a:cxn ang="T13">
                  <a:pos x="T6" y="T7"/>
                </a:cxn>
                <a:cxn ang="T14">
                  <a:pos x="T8" y="T9"/>
                </a:cxn>
              </a:cxnLst>
              <a:rect l="T15" t="T16" r="T17" b="T18"/>
              <a:pathLst>
                <a:path w="54" h="32">
                  <a:moveTo>
                    <a:pt x="11" y="0"/>
                  </a:moveTo>
                  <a:lnTo>
                    <a:pt x="54" y="26"/>
                  </a:lnTo>
                  <a:lnTo>
                    <a:pt x="43" y="32"/>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47" name="Freeform 785"/>
            <p:cNvSpPr>
              <a:spLocks/>
            </p:cNvSpPr>
            <p:nvPr/>
          </p:nvSpPr>
          <p:spPr bwMode="auto">
            <a:xfrm>
              <a:off x="4917" y="257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48" name="Freeform 786"/>
            <p:cNvSpPr>
              <a:spLocks/>
            </p:cNvSpPr>
            <p:nvPr/>
          </p:nvSpPr>
          <p:spPr bwMode="auto">
            <a:xfrm>
              <a:off x="4904" y="2634"/>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49" name="Freeform 787"/>
            <p:cNvSpPr>
              <a:spLocks/>
            </p:cNvSpPr>
            <p:nvPr/>
          </p:nvSpPr>
          <p:spPr bwMode="auto">
            <a:xfrm>
              <a:off x="4875"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50" name="Freeform 788"/>
            <p:cNvSpPr>
              <a:spLocks/>
            </p:cNvSpPr>
            <p:nvPr/>
          </p:nvSpPr>
          <p:spPr bwMode="auto">
            <a:xfrm>
              <a:off x="5034" y="2557"/>
              <a:ext cx="53" cy="32"/>
            </a:xfrm>
            <a:custGeom>
              <a:avLst/>
              <a:gdLst>
                <a:gd name="T0" fmla="*/ 10 w 53"/>
                <a:gd name="T1" fmla="*/ 0 h 32"/>
                <a:gd name="T2" fmla="*/ 53 w 53"/>
                <a:gd name="T3" fmla="*/ 26 h 32"/>
                <a:gd name="T4" fmla="*/ 42 w 53"/>
                <a:gd name="T5" fmla="*/ 32 h 32"/>
                <a:gd name="T6" fmla="*/ 0 w 53"/>
                <a:gd name="T7" fmla="*/ 6 h 32"/>
                <a:gd name="T8" fmla="*/ 10 w 53"/>
                <a:gd name="T9" fmla="*/ 0 h 32"/>
                <a:gd name="T10" fmla="*/ 0 60000 65536"/>
                <a:gd name="T11" fmla="*/ 0 60000 65536"/>
                <a:gd name="T12" fmla="*/ 0 60000 65536"/>
                <a:gd name="T13" fmla="*/ 0 60000 65536"/>
                <a:gd name="T14" fmla="*/ 0 60000 65536"/>
                <a:gd name="T15" fmla="*/ 0 w 53"/>
                <a:gd name="T16" fmla="*/ 0 h 32"/>
                <a:gd name="T17" fmla="*/ 53 w 53"/>
                <a:gd name="T18" fmla="*/ 32 h 32"/>
              </a:gdLst>
              <a:ahLst/>
              <a:cxnLst>
                <a:cxn ang="T10">
                  <a:pos x="T0" y="T1"/>
                </a:cxn>
                <a:cxn ang="T11">
                  <a:pos x="T2" y="T3"/>
                </a:cxn>
                <a:cxn ang="T12">
                  <a:pos x="T4" y="T5"/>
                </a:cxn>
                <a:cxn ang="T13">
                  <a:pos x="T6" y="T7"/>
                </a:cxn>
                <a:cxn ang="T14">
                  <a:pos x="T8" y="T9"/>
                </a:cxn>
              </a:cxnLst>
              <a:rect l="T15" t="T16" r="T17" b="T18"/>
              <a:pathLst>
                <a:path w="53" h="32">
                  <a:moveTo>
                    <a:pt x="10" y="0"/>
                  </a:moveTo>
                  <a:lnTo>
                    <a:pt x="53" y="26"/>
                  </a:lnTo>
                  <a:lnTo>
                    <a:pt x="42" y="32"/>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51" name="Freeform 789"/>
            <p:cNvSpPr>
              <a:spLocks/>
            </p:cNvSpPr>
            <p:nvPr/>
          </p:nvSpPr>
          <p:spPr bwMode="auto">
            <a:xfrm>
              <a:off x="5005" y="2574"/>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52" name="Freeform 790"/>
            <p:cNvSpPr>
              <a:spLocks/>
            </p:cNvSpPr>
            <p:nvPr/>
          </p:nvSpPr>
          <p:spPr bwMode="auto">
            <a:xfrm>
              <a:off x="4990" y="263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53" name="Freeform 791"/>
            <p:cNvSpPr>
              <a:spLocks/>
            </p:cNvSpPr>
            <p:nvPr/>
          </p:nvSpPr>
          <p:spPr bwMode="auto">
            <a:xfrm>
              <a:off x="4962"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54" name="Freeform 792"/>
            <p:cNvSpPr>
              <a:spLocks/>
            </p:cNvSpPr>
            <p:nvPr/>
          </p:nvSpPr>
          <p:spPr bwMode="auto">
            <a:xfrm>
              <a:off x="5076" y="263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55" name="Freeform 793"/>
            <p:cNvSpPr>
              <a:spLocks/>
            </p:cNvSpPr>
            <p:nvPr/>
          </p:nvSpPr>
          <p:spPr bwMode="auto">
            <a:xfrm>
              <a:off x="5048"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4056" name="Freeform 794"/>
            <p:cNvSpPr>
              <a:spLocks/>
            </p:cNvSpPr>
            <p:nvPr/>
          </p:nvSpPr>
          <p:spPr bwMode="auto">
            <a:xfrm>
              <a:off x="4872" y="2481"/>
              <a:ext cx="260" cy="260"/>
            </a:xfrm>
            <a:custGeom>
              <a:avLst/>
              <a:gdLst>
                <a:gd name="T0" fmla="*/ 258 w 260"/>
                <a:gd name="T1" fmla="*/ 179 h 260"/>
                <a:gd name="T2" fmla="*/ 217 w 260"/>
                <a:gd name="T3" fmla="*/ 104 h 260"/>
                <a:gd name="T4" fmla="*/ 215 w 260"/>
                <a:gd name="T5" fmla="*/ 102 h 260"/>
                <a:gd name="T6" fmla="*/ 171 w 260"/>
                <a:gd name="T7" fmla="*/ 28 h 260"/>
                <a:gd name="T8" fmla="*/ 169 w 260"/>
                <a:gd name="T9" fmla="*/ 26 h 260"/>
                <a:gd name="T10" fmla="*/ 116 w 260"/>
                <a:gd name="T11" fmla="*/ 6 h 260"/>
                <a:gd name="T12" fmla="*/ 100 w 260"/>
                <a:gd name="T13" fmla="*/ 19 h 260"/>
                <a:gd name="T14" fmla="*/ 87 w 260"/>
                <a:gd name="T15" fmla="*/ 23 h 260"/>
                <a:gd name="T16" fmla="*/ 85 w 260"/>
                <a:gd name="T17" fmla="*/ 28 h 260"/>
                <a:gd name="T18" fmla="*/ 74 w 260"/>
                <a:gd name="T19" fmla="*/ 82 h 260"/>
                <a:gd name="T20" fmla="*/ 59 w 260"/>
                <a:gd name="T21" fmla="*/ 95 h 260"/>
                <a:gd name="T22" fmla="*/ 45 w 260"/>
                <a:gd name="T23" fmla="*/ 99 h 260"/>
                <a:gd name="T24" fmla="*/ 43 w 260"/>
                <a:gd name="T25" fmla="*/ 104 h 260"/>
                <a:gd name="T26" fmla="*/ 42 w 260"/>
                <a:gd name="T27" fmla="*/ 153 h 260"/>
                <a:gd name="T28" fmla="*/ 32 w 260"/>
                <a:gd name="T29" fmla="*/ 162 h 260"/>
                <a:gd name="T30" fmla="*/ 13 w 260"/>
                <a:gd name="T31" fmla="*/ 170 h 260"/>
                <a:gd name="T32" fmla="*/ 3 w 260"/>
                <a:gd name="T33" fmla="*/ 180 h 260"/>
                <a:gd name="T34" fmla="*/ 0 w 260"/>
                <a:gd name="T35" fmla="*/ 231 h 260"/>
                <a:gd name="T36" fmla="*/ 2 w 260"/>
                <a:gd name="T37" fmla="*/ 234 h 260"/>
                <a:gd name="T38" fmla="*/ 55 w 260"/>
                <a:gd name="T39" fmla="*/ 254 h 260"/>
                <a:gd name="T40" fmla="*/ 75 w 260"/>
                <a:gd name="T41" fmla="*/ 238 h 260"/>
                <a:gd name="T42" fmla="*/ 85 w 260"/>
                <a:gd name="T43" fmla="*/ 234 h 260"/>
                <a:gd name="T44" fmla="*/ 87 w 260"/>
                <a:gd name="T45" fmla="*/ 231 h 260"/>
                <a:gd name="T46" fmla="*/ 89 w 260"/>
                <a:gd name="T47" fmla="*/ 234 h 260"/>
                <a:gd name="T48" fmla="*/ 142 w 260"/>
                <a:gd name="T49" fmla="*/ 254 h 260"/>
                <a:gd name="T50" fmla="*/ 162 w 260"/>
                <a:gd name="T51" fmla="*/ 238 h 260"/>
                <a:gd name="T52" fmla="*/ 172 w 260"/>
                <a:gd name="T53" fmla="*/ 234 h 260"/>
                <a:gd name="T54" fmla="*/ 175 w 260"/>
                <a:gd name="T55" fmla="*/ 233 h 260"/>
                <a:gd name="T56" fmla="*/ 218 w 260"/>
                <a:gd name="T57" fmla="*/ 260 h 260"/>
                <a:gd name="T58" fmla="*/ 228 w 260"/>
                <a:gd name="T59" fmla="*/ 250 h 260"/>
                <a:gd name="T60" fmla="*/ 248 w 260"/>
                <a:gd name="T61" fmla="*/ 241 h 260"/>
                <a:gd name="T62" fmla="*/ 258 w 260"/>
                <a:gd name="T63" fmla="*/ 232 h 260"/>
                <a:gd name="T64" fmla="*/ 260 w 260"/>
                <a:gd name="T65" fmla="*/ 181 h 2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0"/>
                <a:gd name="T100" fmla="*/ 0 h 260"/>
                <a:gd name="T101" fmla="*/ 260 w 260"/>
                <a:gd name="T102" fmla="*/ 260 h 2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0" h="260">
                  <a:moveTo>
                    <a:pt x="258" y="180"/>
                  </a:moveTo>
                  <a:lnTo>
                    <a:pt x="258" y="179"/>
                  </a:lnTo>
                  <a:lnTo>
                    <a:pt x="217" y="154"/>
                  </a:lnTo>
                  <a:lnTo>
                    <a:pt x="217" y="104"/>
                  </a:lnTo>
                  <a:lnTo>
                    <a:pt x="215" y="103"/>
                  </a:lnTo>
                  <a:lnTo>
                    <a:pt x="215" y="102"/>
                  </a:lnTo>
                  <a:lnTo>
                    <a:pt x="172" y="76"/>
                  </a:lnTo>
                  <a:lnTo>
                    <a:pt x="171" y="28"/>
                  </a:lnTo>
                  <a:lnTo>
                    <a:pt x="169" y="27"/>
                  </a:lnTo>
                  <a:lnTo>
                    <a:pt x="169" y="26"/>
                  </a:lnTo>
                  <a:lnTo>
                    <a:pt x="126" y="0"/>
                  </a:lnTo>
                  <a:lnTo>
                    <a:pt x="116" y="6"/>
                  </a:lnTo>
                  <a:lnTo>
                    <a:pt x="116" y="9"/>
                  </a:lnTo>
                  <a:lnTo>
                    <a:pt x="100" y="19"/>
                  </a:lnTo>
                  <a:lnTo>
                    <a:pt x="97" y="17"/>
                  </a:lnTo>
                  <a:lnTo>
                    <a:pt x="87" y="23"/>
                  </a:lnTo>
                  <a:lnTo>
                    <a:pt x="87" y="27"/>
                  </a:lnTo>
                  <a:lnTo>
                    <a:pt x="85" y="28"/>
                  </a:lnTo>
                  <a:lnTo>
                    <a:pt x="85" y="76"/>
                  </a:lnTo>
                  <a:lnTo>
                    <a:pt x="74" y="82"/>
                  </a:lnTo>
                  <a:lnTo>
                    <a:pt x="74" y="85"/>
                  </a:lnTo>
                  <a:lnTo>
                    <a:pt x="59" y="95"/>
                  </a:lnTo>
                  <a:lnTo>
                    <a:pt x="56" y="93"/>
                  </a:lnTo>
                  <a:lnTo>
                    <a:pt x="45" y="99"/>
                  </a:lnTo>
                  <a:lnTo>
                    <a:pt x="45" y="103"/>
                  </a:lnTo>
                  <a:lnTo>
                    <a:pt x="43" y="104"/>
                  </a:lnTo>
                  <a:lnTo>
                    <a:pt x="43" y="154"/>
                  </a:lnTo>
                  <a:lnTo>
                    <a:pt x="42" y="153"/>
                  </a:lnTo>
                  <a:lnTo>
                    <a:pt x="32" y="159"/>
                  </a:lnTo>
                  <a:lnTo>
                    <a:pt x="32" y="162"/>
                  </a:lnTo>
                  <a:lnTo>
                    <a:pt x="15" y="172"/>
                  </a:lnTo>
                  <a:lnTo>
                    <a:pt x="13" y="170"/>
                  </a:lnTo>
                  <a:lnTo>
                    <a:pt x="3" y="176"/>
                  </a:lnTo>
                  <a:lnTo>
                    <a:pt x="3" y="180"/>
                  </a:lnTo>
                  <a:lnTo>
                    <a:pt x="0" y="181"/>
                  </a:lnTo>
                  <a:lnTo>
                    <a:pt x="0" y="231"/>
                  </a:lnTo>
                  <a:lnTo>
                    <a:pt x="2" y="232"/>
                  </a:lnTo>
                  <a:lnTo>
                    <a:pt x="2" y="234"/>
                  </a:lnTo>
                  <a:lnTo>
                    <a:pt x="45" y="260"/>
                  </a:lnTo>
                  <a:lnTo>
                    <a:pt x="55" y="254"/>
                  </a:lnTo>
                  <a:lnTo>
                    <a:pt x="55" y="250"/>
                  </a:lnTo>
                  <a:lnTo>
                    <a:pt x="75" y="238"/>
                  </a:lnTo>
                  <a:lnTo>
                    <a:pt x="75" y="241"/>
                  </a:lnTo>
                  <a:lnTo>
                    <a:pt x="85" y="234"/>
                  </a:lnTo>
                  <a:lnTo>
                    <a:pt x="85" y="232"/>
                  </a:lnTo>
                  <a:lnTo>
                    <a:pt x="87" y="231"/>
                  </a:lnTo>
                  <a:lnTo>
                    <a:pt x="89" y="232"/>
                  </a:lnTo>
                  <a:lnTo>
                    <a:pt x="89" y="234"/>
                  </a:lnTo>
                  <a:lnTo>
                    <a:pt x="132" y="260"/>
                  </a:lnTo>
                  <a:lnTo>
                    <a:pt x="142" y="254"/>
                  </a:lnTo>
                  <a:lnTo>
                    <a:pt x="142" y="250"/>
                  </a:lnTo>
                  <a:lnTo>
                    <a:pt x="162" y="238"/>
                  </a:lnTo>
                  <a:lnTo>
                    <a:pt x="162" y="241"/>
                  </a:lnTo>
                  <a:lnTo>
                    <a:pt x="172" y="234"/>
                  </a:lnTo>
                  <a:lnTo>
                    <a:pt x="172" y="231"/>
                  </a:lnTo>
                  <a:lnTo>
                    <a:pt x="175" y="233"/>
                  </a:lnTo>
                  <a:lnTo>
                    <a:pt x="175" y="234"/>
                  </a:lnTo>
                  <a:lnTo>
                    <a:pt x="218" y="260"/>
                  </a:lnTo>
                  <a:lnTo>
                    <a:pt x="228" y="254"/>
                  </a:lnTo>
                  <a:lnTo>
                    <a:pt x="228" y="250"/>
                  </a:lnTo>
                  <a:lnTo>
                    <a:pt x="248" y="238"/>
                  </a:lnTo>
                  <a:lnTo>
                    <a:pt x="248" y="241"/>
                  </a:lnTo>
                  <a:lnTo>
                    <a:pt x="258" y="234"/>
                  </a:lnTo>
                  <a:lnTo>
                    <a:pt x="258" y="232"/>
                  </a:lnTo>
                  <a:lnTo>
                    <a:pt x="260" y="231"/>
                  </a:lnTo>
                  <a:lnTo>
                    <a:pt x="260" y="181"/>
                  </a:lnTo>
                  <a:lnTo>
                    <a:pt x="258" y="180"/>
                  </a:lnTo>
                  <a:close/>
                </a:path>
              </a:pathLst>
            </a:custGeom>
            <a:noFill/>
            <a:ln w="7938" cap="rnd">
              <a:solidFill>
                <a:srgbClr val="000000"/>
              </a:solidFill>
              <a:prstDash val="solid"/>
              <a:round/>
              <a:headEnd/>
              <a:tailEnd/>
            </a:ln>
          </p:spPr>
          <p:txBody>
            <a:bodyPr/>
            <a:lstStyle/>
            <a:p>
              <a:endParaRPr lang="zh-TW" altLang="en-US">
                <a:solidFill>
                  <a:schemeClr val="bg1"/>
                </a:solidFill>
              </a:endParaRPr>
            </a:p>
          </p:txBody>
        </p:sp>
      </p:grpSp>
      <p:sp>
        <p:nvSpPr>
          <p:cNvPr id="21527" name="Rectangle 795"/>
          <p:cNvSpPr>
            <a:spLocks noChangeArrowheads="1"/>
          </p:cNvSpPr>
          <p:nvPr/>
        </p:nvSpPr>
        <p:spPr bwMode="auto">
          <a:xfrm>
            <a:off x="7573044" y="1139607"/>
            <a:ext cx="1460336" cy="292388"/>
          </a:xfrm>
          <a:prstGeom prst="rect">
            <a:avLst/>
          </a:prstGeom>
          <a:noFill/>
          <a:ln w="9525">
            <a:noFill/>
            <a:miter lim="800000"/>
            <a:headEnd/>
            <a:tailEnd/>
          </a:ln>
        </p:spPr>
        <p:txBody>
          <a:bodyPr wrap="none" lIns="0" tIns="0" rIns="0" bIns="0">
            <a:spAutoFit/>
          </a:bodyPr>
          <a:lstStyle/>
          <a:p>
            <a:pPr algn="ctr" eaLnBrk="0" hangingPunct="0"/>
            <a:r>
              <a:rPr lang="en-US" altLang="zh-TW" sz="1900" b="1" dirty="0">
                <a:solidFill>
                  <a:schemeClr val="bg1"/>
                </a:solidFill>
                <a:latin typeface="Calibri" pitchFamily="34" charset="0"/>
              </a:rPr>
              <a:t>Hanoi airport  </a:t>
            </a:r>
            <a:endParaRPr lang="en-US" altLang="zh-TW" sz="1900" dirty="0">
              <a:solidFill>
                <a:schemeClr val="bg1"/>
              </a:solidFill>
              <a:latin typeface="Calibri" pitchFamily="34" charset="0"/>
            </a:endParaRPr>
          </a:p>
        </p:txBody>
      </p:sp>
      <p:sp>
        <p:nvSpPr>
          <p:cNvPr id="21528" name="Line 1239"/>
          <p:cNvSpPr>
            <a:spLocks noChangeShapeType="1"/>
          </p:cNvSpPr>
          <p:nvPr/>
        </p:nvSpPr>
        <p:spPr bwMode="auto">
          <a:xfrm flipV="1">
            <a:off x="3774020" y="3141665"/>
            <a:ext cx="1746249" cy="7937"/>
          </a:xfrm>
          <a:prstGeom prst="line">
            <a:avLst/>
          </a:prstGeom>
          <a:noFill/>
          <a:ln w="28575">
            <a:solidFill>
              <a:schemeClr val="bg1"/>
            </a:solidFill>
            <a:round/>
            <a:headEnd/>
            <a:tailEnd type="triangle" w="med" len="med"/>
          </a:ln>
        </p:spPr>
        <p:txBody>
          <a:bodyPr lIns="121917" tIns="60958" rIns="121917" bIns="60958"/>
          <a:lstStyle/>
          <a:p>
            <a:endParaRPr lang="zh-TW" altLang="en-US">
              <a:solidFill>
                <a:schemeClr val="bg1"/>
              </a:solidFill>
            </a:endParaRPr>
          </a:p>
        </p:txBody>
      </p:sp>
      <p:sp>
        <p:nvSpPr>
          <p:cNvPr id="21529" name="Line 1258"/>
          <p:cNvSpPr>
            <a:spLocks noChangeShapeType="1"/>
          </p:cNvSpPr>
          <p:nvPr/>
        </p:nvSpPr>
        <p:spPr bwMode="auto">
          <a:xfrm>
            <a:off x="8818033" y="1495208"/>
            <a:ext cx="1100667" cy="9525"/>
          </a:xfrm>
          <a:prstGeom prst="line">
            <a:avLst/>
          </a:prstGeom>
          <a:noFill/>
          <a:ln w="28575">
            <a:solidFill>
              <a:schemeClr val="bg1"/>
            </a:solidFill>
            <a:round/>
            <a:headEnd/>
            <a:tailEnd type="triangle" w="med" len="med"/>
          </a:ln>
        </p:spPr>
        <p:txBody>
          <a:bodyPr lIns="121917" tIns="60958" rIns="121917" bIns="60958"/>
          <a:lstStyle/>
          <a:p>
            <a:endParaRPr lang="zh-TW" altLang="en-US">
              <a:solidFill>
                <a:schemeClr val="bg1"/>
              </a:solidFill>
            </a:endParaRPr>
          </a:p>
        </p:txBody>
      </p:sp>
      <p:grpSp>
        <p:nvGrpSpPr>
          <p:cNvPr id="6" name="Group 1259"/>
          <p:cNvGrpSpPr>
            <a:grpSpLocks/>
          </p:cNvGrpSpPr>
          <p:nvPr/>
        </p:nvGrpSpPr>
        <p:grpSpPr bwMode="auto">
          <a:xfrm>
            <a:off x="10105242" y="1207870"/>
            <a:ext cx="1060174" cy="720725"/>
            <a:chOff x="4329" y="1215"/>
            <a:chExt cx="720" cy="511"/>
          </a:xfrm>
        </p:grpSpPr>
        <p:sp>
          <p:nvSpPr>
            <p:cNvPr id="23574" name="Rectangle 1260"/>
            <p:cNvSpPr>
              <a:spLocks noChangeArrowheads="1"/>
            </p:cNvSpPr>
            <p:nvPr/>
          </p:nvSpPr>
          <p:spPr bwMode="auto">
            <a:xfrm>
              <a:off x="4427" y="1468"/>
              <a:ext cx="500" cy="166"/>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75" name="Rectangle 1261"/>
            <p:cNvSpPr>
              <a:spLocks noChangeArrowheads="1"/>
            </p:cNvSpPr>
            <p:nvPr/>
          </p:nvSpPr>
          <p:spPr bwMode="auto">
            <a:xfrm>
              <a:off x="4427" y="1468"/>
              <a:ext cx="500" cy="166"/>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76" name="Line 1262"/>
            <p:cNvSpPr>
              <a:spLocks noChangeShapeType="1"/>
            </p:cNvSpPr>
            <p:nvPr/>
          </p:nvSpPr>
          <p:spPr bwMode="auto">
            <a:xfrm>
              <a:off x="4427" y="1592"/>
              <a:ext cx="500" cy="1"/>
            </a:xfrm>
            <a:prstGeom prst="line">
              <a:avLst/>
            </a:prstGeom>
            <a:noFill/>
            <a:ln w="3175" cap="rnd">
              <a:solidFill>
                <a:srgbClr val="000000"/>
              </a:solidFill>
              <a:round/>
              <a:headEnd/>
              <a:tailEnd/>
            </a:ln>
          </p:spPr>
          <p:txBody>
            <a:bodyPr/>
            <a:lstStyle/>
            <a:p>
              <a:endParaRPr lang="zh-TW" altLang="en-US">
                <a:solidFill>
                  <a:schemeClr val="bg1"/>
                </a:solidFill>
              </a:endParaRPr>
            </a:p>
          </p:txBody>
        </p:sp>
        <p:sp>
          <p:nvSpPr>
            <p:cNvPr id="23577" name="Rectangle 1263"/>
            <p:cNvSpPr>
              <a:spLocks noChangeArrowheads="1"/>
            </p:cNvSpPr>
            <p:nvPr/>
          </p:nvSpPr>
          <p:spPr bwMode="auto">
            <a:xfrm>
              <a:off x="4416" y="1453"/>
              <a:ext cx="522" cy="15"/>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78" name="Rectangle 1264"/>
            <p:cNvSpPr>
              <a:spLocks noChangeArrowheads="1"/>
            </p:cNvSpPr>
            <p:nvPr/>
          </p:nvSpPr>
          <p:spPr bwMode="auto">
            <a:xfrm>
              <a:off x="4416" y="1453"/>
              <a:ext cx="522" cy="1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79" name="Freeform 1265"/>
            <p:cNvSpPr>
              <a:spLocks/>
            </p:cNvSpPr>
            <p:nvPr/>
          </p:nvSpPr>
          <p:spPr bwMode="auto">
            <a:xfrm>
              <a:off x="4429" y="1592"/>
              <a:ext cx="58" cy="42"/>
            </a:xfrm>
            <a:custGeom>
              <a:avLst/>
              <a:gdLst>
                <a:gd name="T0" fmla="*/ 3 w 79"/>
                <a:gd name="T1" fmla="*/ 0 h 61"/>
                <a:gd name="T2" fmla="*/ 3 w 79"/>
                <a:gd name="T3" fmla="*/ 1 h 61"/>
                <a:gd name="T4" fmla="*/ 2 w 79"/>
                <a:gd name="T5" fmla="*/ 1 h 61"/>
                <a:gd name="T6" fmla="*/ 2 w 79"/>
                <a:gd name="T7" fmla="*/ 1 h 61"/>
                <a:gd name="T8" fmla="*/ 1 w 79"/>
                <a:gd name="T9" fmla="*/ 1 h 61"/>
                <a:gd name="T10" fmla="*/ 1 w 79"/>
                <a:gd name="T11" fmla="*/ 2 h 61"/>
                <a:gd name="T12" fmla="*/ 0 w 79"/>
                <a:gd name="T13" fmla="*/ 2 h 61"/>
                <a:gd name="T14" fmla="*/ 0 w 79"/>
                <a:gd name="T15" fmla="*/ 3 h 61"/>
                <a:gd name="T16" fmla="*/ 7 w 79"/>
                <a:gd name="T17" fmla="*/ 3 h 61"/>
                <a:gd name="T18" fmla="*/ 7 w 79"/>
                <a:gd name="T19" fmla="*/ 0 h 61"/>
                <a:gd name="T20" fmla="*/ 3 w 79"/>
                <a:gd name="T21" fmla="*/ 0 h 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9"/>
                <a:gd name="T34" fmla="*/ 0 h 61"/>
                <a:gd name="T35" fmla="*/ 79 w 79"/>
                <a:gd name="T36" fmla="*/ 61 h 6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9" h="61">
                  <a:moveTo>
                    <a:pt x="34" y="0"/>
                  </a:moveTo>
                  <a:lnTo>
                    <a:pt x="34" y="16"/>
                  </a:lnTo>
                  <a:lnTo>
                    <a:pt x="23" y="16"/>
                  </a:lnTo>
                  <a:lnTo>
                    <a:pt x="23" y="31"/>
                  </a:lnTo>
                  <a:lnTo>
                    <a:pt x="12" y="31"/>
                  </a:lnTo>
                  <a:lnTo>
                    <a:pt x="12" y="46"/>
                  </a:lnTo>
                  <a:lnTo>
                    <a:pt x="0" y="46"/>
                  </a:lnTo>
                  <a:lnTo>
                    <a:pt x="0" y="61"/>
                  </a:lnTo>
                  <a:lnTo>
                    <a:pt x="79" y="61"/>
                  </a:lnTo>
                  <a:lnTo>
                    <a:pt x="79" y="0"/>
                  </a:lnTo>
                  <a:lnTo>
                    <a:pt x="34" y="0"/>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3580" name="Freeform 1266"/>
            <p:cNvSpPr>
              <a:spLocks/>
            </p:cNvSpPr>
            <p:nvPr/>
          </p:nvSpPr>
          <p:spPr bwMode="auto">
            <a:xfrm>
              <a:off x="4429" y="1592"/>
              <a:ext cx="58" cy="42"/>
            </a:xfrm>
            <a:custGeom>
              <a:avLst/>
              <a:gdLst>
                <a:gd name="T0" fmla="*/ 3 w 79"/>
                <a:gd name="T1" fmla="*/ 0 h 61"/>
                <a:gd name="T2" fmla="*/ 3 w 79"/>
                <a:gd name="T3" fmla="*/ 1 h 61"/>
                <a:gd name="T4" fmla="*/ 2 w 79"/>
                <a:gd name="T5" fmla="*/ 1 h 61"/>
                <a:gd name="T6" fmla="*/ 2 w 79"/>
                <a:gd name="T7" fmla="*/ 1 h 61"/>
                <a:gd name="T8" fmla="*/ 1 w 79"/>
                <a:gd name="T9" fmla="*/ 1 h 61"/>
                <a:gd name="T10" fmla="*/ 1 w 79"/>
                <a:gd name="T11" fmla="*/ 2 h 61"/>
                <a:gd name="T12" fmla="*/ 0 w 79"/>
                <a:gd name="T13" fmla="*/ 2 h 61"/>
                <a:gd name="T14" fmla="*/ 0 w 79"/>
                <a:gd name="T15" fmla="*/ 3 h 61"/>
                <a:gd name="T16" fmla="*/ 7 w 79"/>
                <a:gd name="T17" fmla="*/ 3 h 61"/>
                <a:gd name="T18" fmla="*/ 7 w 79"/>
                <a:gd name="T19" fmla="*/ 0 h 61"/>
                <a:gd name="T20" fmla="*/ 3 w 79"/>
                <a:gd name="T21" fmla="*/ 0 h 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9"/>
                <a:gd name="T34" fmla="*/ 0 h 61"/>
                <a:gd name="T35" fmla="*/ 79 w 79"/>
                <a:gd name="T36" fmla="*/ 61 h 6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9" h="61">
                  <a:moveTo>
                    <a:pt x="34" y="0"/>
                  </a:moveTo>
                  <a:lnTo>
                    <a:pt x="34" y="16"/>
                  </a:lnTo>
                  <a:lnTo>
                    <a:pt x="23" y="16"/>
                  </a:lnTo>
                  <a:lnTo>
                    <a:pt x="23" y="31"/>
                  </a:lnTo>
                  <a:lnTo>
                    <a:pt x="12" y="31"/>
                  </a:lnTo>
                  <a:lnTo>
                    <a:pt x="12" y="46"/>
                  </a:lnTo>
                  <a:lnTo>
                    <a:pt x="0" y="46"/>
                  </a:lnTo>
                  <a:lnTo>
                    <a:pt x="0" y="61"/>
                  </a:lnTo>
                  <a:lnTo>
                    <a:pt x="79" y="61"/>
                  </a:lnTo>
                  <a:lnTo>
                    <a:pt x="79" y="0"/>
                  </a:lnTo>
                  <a:lnTo>
                    <a:pt x="34" y="0"/>
                  </a:lnTo>
                  <a:close/>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3581" name="Freeform 1267"/>
            <p:cNvSpPr>
              <a:spLocks noEditPoints="1"/>
            </p:cNvSpPr>
            <p:nvPr/>
          </p:nvSpPr>
          <p:spPr bwMode="auto">
            <a:xfrm>
              <a:off x="4459" y="1537"/>
              <a:ext cx="446" cy="55"/>
            </a:xfrm>
            <a:custGeom>
              <a:avLst/>
              <a:gdLst>
                <a:gd name="T0" fmla="*/ 9 w 611"/>
                <a:gd name="T1" fmla="*/ 1 h 80"/>
                <a:gd name="T2" fmla="*/ 7 w 611"/>
                <a:gd name="T3" fmla="*/ 1 h 80"/>
                <a:gd name="T4" fmla="*/ 5 w 611"/>
                <a:gd name="T5" fmla="*/ 1 h 80"/>
                <a:gd name="T6" fmla="*/ 7 w 611"/>
                <a:gd name="T7" fmla="*/ 1 h 80"/>
                <a:gd name="T8" fmla="*/ 5 w 611"/>
                <a:gd name="T9" fmla="*/ 1 h 80"/>
                <a:gd name="T10" fmla="*/ 9 w 611"/>
                <a:gd name="T11" fmla="*/ 4 h 80"/>
                <a:gd name="T12" fmla="*/ 5 w 611"/>
                <a:gd name="T13" fmla="*/ 0 h 80"/>
                <a:gd name="T14" fmla="*/ 14 w 611"/>
                <a:gd name="T15" fmla="*/ 1 h 80"/>
                <a:gd name="T16" fmla="*/ 15 w 611"/>
                <a:gd name="T17" fmla="*/ 1 h 80"/>
                <a:gd name="T18" fmla="*/ 14 w 611"/>
                <a:gd name="T19" fmla="*/ 1 h 80"/>
                <a:gd name="T20" fmla="*/ 14 w 611"/>
                <a:gd name="T21" fmla="*/ 1 h 80"/>
                <a:gd name="T22" fmla="*/ 12 w 611"/>
                <a:gd name="T23" fmla="*/ 1 h 80"/>
                <a:gd name="T24" fmla="*/ 11 w 611"/>
                <a:gd name="T25" fmla="*/ 4 h 80"/>
                <a:gd name="T26" fmla="*/ 17 w 611"/>
                <a:gd name="T27" fmla="*/ 0 h 80"/>
                <a:gd name="T28" fmla="*/ 11 w 611"/>
                <a:gd name="T29" fmla="*/ 4 h 80"/>
                <a:gd name="T30" fmla="*/ 23 w 611"/>
                <a:gd name="T31" fmla="*/ 1 h 80"/>
                <a:gd name="T32" fmla="*/ 20 w 611"/>
                <a:gd name="T33" fmla="*/ 1 h 80"/>
                <a:gd name="T34" fmla="*/ 19 w 611"/>
                <a:gd name="T35" fmla="*/ 1 h 80"/>
                <a:gd name="T36" fmla="*/ 20 w 611"/>
                <a:gd name="T37" fmla="*/ 1 h 80"/>
                <a:gd name="T38" fmla="*/ 19 w 611"/>
                <a:gd name="T39" fmla="*/ 1 h 80"/>
                <a:gd name="T40" fmla="*/ 23 w 611"/>
                <a:gd name="T41" fmla="*/ 4 h 80"/>
                <a:gd name="T42" fmla="*/ 18 w 611"/>
                <a:gd name="T43" fmla="*/ 0 h 80"/>
                <a:gd name="T44" fmla="*/ 27 w 611"/>
                <a:gd name="T45" fmla="*/ 1 h 80"/>
                <a:gd name="T46" fmla="*/ 28 w 611"/>
                <a:gd name="T47" fmla="*/ 1 h 80"/>
                <a:gd name="T48" fmla="*/ 27 w 611"/>
                <a:gd name="T49" fmla="*/ 1 h 80"/>
                <a:gd name="T50" fmla="*/ 26 w 611"/>
                <a:gd name="T51" fmla="*/ 1 h 80"/>
                <a:gd name="T52" fmla="*/ 25 w 611"/>
                <a:gd name="T53" fmla="*/ 1 h 80"/>
                <a:gd name="T54" fmla="*/ 25 w 611"/>
                <a:gd name="T55" fmla="*/ 4 h 80"/>
                <a:gd name="T56" fmla="*/ 29 w 611"/>
                <a:gd name="T57" fmla="*/ 0 h 80"/>
                <a:gd name="T58" fmla="*/ 25 w 611"/>
                <a:gd name="T59" fmla="*/ 4 h 80"/>
                <a:gd name="T60" fmla="*/ 36 w 611"/>
                <a:gd name="T61" fmla="*/ 1 h 80"/>
                <a:gd name="T62" fmla="*/ 34 w 611"/>
                <a:gd name="T63" fmla="*/ 1 h 80"/>
                <a:gd name="T64" fmla="*/ 32 w 611"/>
                <a:gd name="T65" fmla="*/ 1 h 80"/>
                <a:gd name="T66" fmla="*/ 34 w 611"/>
                <a:gd name="T67" fmla="*/ 1 h 80"/>
                <a:gd name="T68" fmla="*/ 32 w 611"/>
                <a:gd name="T69" fmla="*/ 1 h 80"/>
                <a:gd name="T70" fmla="*/ 36 w 611"/>
                <a:gd name="T71" fmla="*/ 4 h 80"/>
                <a:gd name="T72" fmla="*/ 31 w 611"/>
                <a:gd name="T73" fmla="*/ 0 h 80"/>
                <a:gd name="T74" fmla="*/ 40 w 611"/>
                <a:gd name="T75" fmla="*/ 1 h 80"/>
                <a:gd name="T76" fmla="*/ 42 w 611"/>
                <a:gd name="T77" fmla="*/ 1 h 80"/>
                <a:gd name="T78" fmla="*/ 40 w 611"/>
                <a:gd name="T79" fmla="*/ 1 h 80"/>
                <a:gd name="T80" fmla="*/ 40 w 611"/>
                <a:gd name="T81" fmla="*/ 1 h 80"/>
                <a:gd name="T82" fmla="*/ 39 w 611"/>
                <a:gd name="T83" fmla="*/ 1 h 80"/>
                <a:gd name="T84" fmla="*/ 38 w 611"/>
                <a:gd name="T85" fmla="*/ 4 h 80"/>
                <a:gd name="T86" fmla="*/ 42 w 611"/>
                <a:gd name="T87" fmla="*/ 0 h 80"/>
                <a:gd name="T88" fmla="*/ 38 w 611"/>
                <a:gd name="T89" fmla="*/ 4 h 80"/>
                <a:gd name="T90" fmla="*/ 49 w 611"/>
                <a:gd name="T91" fmla="*/ 1 h 80"/>
                <a:gd name="T92" fmla="*/ 47 w 611"/>
                <a:gd name="T93" fmla="*/ 1 h 80"/>
                <a:gd name="T94" fmla="*/ 45 w 611"/>
                <a:gd name="T95" fmla="*/ 1 h 80"/>
                <a:gd name="T96" fmla="*/ 47 w 611"/>
                <a:gd name="T97" fmla="*/ 1 h 80"/>
                <a:gd name="T98" fmla="*/ 45 w 611"/>
                <a:gd name="T99" fmla="*/ 1 h 80"/>
                <a:gd name="T100" fmla="*/ 50 w 611"/>
                <a:gd name="T101" fmla="*/ 4 h 80"/>
                <a:gd name="T102" fmla="*/ 45 w 611"/>
                <a:gd name="T103" fmla="*/ 0 h 80"/>
                <a:gd name="T104" fmla="*/ 0 w 611"/>
                <a:gd name="T105" fmla="*/ 4 h 80"/>
                <a:gd name="T106" fmla="*/ 3 w 611"/>
                <a:gd name="T107" fmla="*/ 1 h 80"/>
                <a:gd name="T108" fmla="*/ 0 w 611"/>
                <a:gd name="T109" fmla="*/ 4 h 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1"/>
                <a:gd name="T166" fmla="*/ 0 h 80"/>
                <a:gd name="T167" fmla="*/ 611 w 611"/>
                <a:gd name="T168" fmla="*/ 80 h 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1" h="80">
                  <a:moveTo>
                    <a:pt x="92" y="30"/>
                  </a:moveTo>
                  <a:lnTo>
                    <a:pt x="114" y="30"/>
                  </a:lnTo>
                  <a:lnTo>
                    <a:pt x="114" y="25"/>
                  </a:lnTo>
                  <a:lnTo>
                    <a:pt x="92" y="25"/>
                  </a:lnTo>
                  <a:lnTo>
                    <a:pt x="92" y="30"/>
                  </a:lnTo>
                  <a:close/>
                  <a:moveTo>
                    <a:pt x="66" y="30"/>
                  </a:moveTo>
                  <a:lnTo>
                    <a:pt x="88" y="30"/>
                  </a:lnTo>
                  <a:lnTo>
                    <a:pt x="88" y="25"/>
                  </a:lnTo>
                  <a:lnTo>
                    <a:pt x="66" y="25"/>
                  </a:lnTo>
                  <a:lnTo>
                    <a:pt x="66" y="30"/>
                  </a:lnTo>
                  <a:close/>
                  <a:moveTo>
                    <a:pt x="60" y="80"/>
                  </a:moveTo>
                  <a:lnTo>
                    <a:pt x="120" y="80"/>
                  </a:lnTo>
                  <a:lnTo>
                    <a:pt x="120" y="0"/>
                  </a:lnTo>
                  <a:lnTo>
                    <a:pt x="60" y="0"/>
                  </a:lnTo>
                  <a:lnTo>
                    <a:pt x="60" y="80"/>
                  </a:lnTo>
                  <a:close/>
                  <a:moveTo>
                    <a:pt x="174" y="30"/>
                  </a:moveTo>
                  <a:lnTo>
                    <a:pt x="196" y="30"/>
                  </a:lnTo>
                  <a:lnTo>
                    <a:pt x="196" y="25"/>
                  </a:lnTo>
                  <a:lnTo>
                    <a:pt x="174" y="25"/>
                  </a:lnTo>
                  <a:lnTo>
                    <a:pt x="174" y="30"/>
                  </a:lnTo>
                  <a:close/>
                  <a:moveTo>
                    <a:pt x="148" y="30"/>
                  </a:moveTo>
                  <a:lnTo>
                    <a:pt x="170" y="30"/>
                  </a:lnTo>
                  <a:lnTo>
                    <a:pt x="170" y="25"/>
                  </a:lnTo>
                  <a:lnTo>
                    <a:pt x="148" y="25"/>
                  </a:lnTo>
                  <a:lnTo>
                    <a:pt x="148" y="30"/>
                  </a:lnTo>
                  <a:close/>
                  <a:moveTo>
                    <a:pt x="142" y="80"/>
                  </a:moveTo>
                  <a:lnTo>
                    <a:pt x="202" y="80"/>
                  </a:lnTo>
                  <a:lnTo>
                    <a:pt x="202" y="0"/>
                  </a:lnTo>
                  <a:lnTo>
                    <a:pt x="142" y="0"/>
                  </a:lnTo>
                  <a:lnTo>
                    <a:pt x="142" y="80"/>
                  </a:lnTo>
                  <a:close/>
                  <a:moveTo>
                    <a:pt x="256" y="30"/>
                  </a:moveTo>
                  <a:lnTo>
                    <a:pt x="278" y="30"/>
                  </a:lnTo>
                  <a:lnTo>
                    <a:pt x="278" y="25"/>
                  </a:lnTo>
                  <a:lnTo>
                    <a:pt x="256" y="25"/>
                  </a:lnTo>
                  <a:lnTo>
                    <a:pt x="256" y="30"/>
                  </a:lnTo>
                  <a:close/>
                  <a:moveTo>
                    <a:pt x="230" y="30"/>
                  </a:moveTo>
                  <a:lnTo>
                    <a:pt x="252" y="30"/>
                  </a:lnTo>
                  <a:lnTo>
                    <a:pt x="252" y="25"/>
                  </a:lnTo>
                  <a:lnTo>
                    <a:pt x="230" y="25"/>
                  </a:lnTo>
                  <a:lnTo>
                    <a:pt x="230" y="30"/>
                  </a:lnTo>
                  <a:close/>
                  <a:moveTo>
                    <a:pt x="224" y="80"/>
                  </a:moveTo>
                  <a:lnTo>
                    <a:pt x="284" y="80"/>
                  </a:lnTo>
                  <a:lnTo>
                    <a:pt x="284" y="0"/>
                  </a:lnTo>
                  <a:lnTo>
                    <a:pt x="224" y="0"/>
                  </a:lnTo>
                  <a:lnTo>
                    <a:pt x="224" y="80"/>
                  </a:lnTo>
                  <a:close/>
                  <a:moveTo>
                    <a:pt x="338" y="30"/>
                  </a:moveTo>
                  <a:lnTo>
                    <a:pt x="360" y="30"/>
                  </a:lnTo>
                  <a:lnTo>
                    <a:pt x="360" y="25"/>
                  </a:lnTo>
                  <a:lnTo>
                    <a:pt x="338" y="25"/>
                  </a:lnTo>
                  <a:lnTo>
                    <a:pt x="338" y="30"/>
                  </a:lnTo>
                  <a:close/>
                  <a:moveTo>
                    <a:pt x="312" y="30"/>
                  </a:moveTo>
                  <a:lnTo>
                    <a:pt x="334" y="30"/>
                  </a:lnTo>
                  <a:lnTo>
                    <a:pt x="334" y="25"/>
                  </a:lnTo>
                  <a:lnTo>
                    <a:pt x="312" y="25"/>
                  </a:lnTo>
                  <a:lnTo>
                    <a:pt x="312" y="30"/>
                  </a:lnTo>
                  <a:close/>
                  <a:moveTo>
                    <a:pt x="306" y="80"/>
                  </a:moveTo>
                  <a:lnTo>
                    <a:pt x="366" y="80"/>
                  </a:lnTo>
                  <a:lnTo>
                    <a:pt x="366" y="0"/>
                  </a:lnTo>
                  <a:lnTo>
                    <a:pt x="306" y="0"/>
                  </a:lnTo>
                  <a:lnTo>
                    <a:pt x="306" y="80"/>
                  </a:lnTo>
                  <a:close/>
                  <a:moveTo>
                    <a:pt x="420" y="30"/>
                  </a:moveTo>
                  <a:lnTo>
                    <a:pt x="442" y="30"/>
                  </a:lnTo>
                  <a:lnTo>
                    <a:pt x="442" y="25"/>
                  </a:lnTo>
                  <a:lnTo>
                    <a:pt x="420" y="25"/>
                  </a:lnTo>
                  <a:lnTo>
                    <a:pt x="420" y="30"/>
                  </a:lnTo>
                  <a:close/>
                  <a:moveTo>
                    <a:pt x="393" y="30"/>
                  </a:moveTo>
                  <a:lnTo>
                    <a:pt x="416" y="30"/>
                  </a:lnTo>
                  <a:lnTo>
                    <a:pt x="416" y="25"/>
                  </a:lnTo>
                  <a:lnTo>
                    <a:pt x="393" y="25"/>
                  </a:lnTo>
                  <a:lnTo>
                    <a:pt x="393" y="30"/>
                  </a:lnTo>
                  <a:close/>
                  <a:moveTo>
                    <a:pt x="388" y="80"/>
                  </a:moveTo>
                  <a:lnTo>
                    <a:pt x="448" y="80"/>
                  </a:lnTo>
                  <a:lnTo>
                    <a:pt x="448" y="0"/>
                  </a:lnTo>
                  <a:lnTo>
                    <a:pt x="388" y="0"/>
                  </a:lnTo>
                  <a:lnTo>
                    <a:pt x="388" y="80"/>
                  </a:lnTo>
                  <a:close/>
                  <a:moveTo>
                    <a:pt x="502" y="30"/>
                  </a:moveTo>
                  <a:lnTo>
                    <a:pt x="524" y="30"/>
                  </a:lnTo>
                  <a:lnTo>
                    <a:pt x="524" y="25"/>
                  </a:lnTo>
                  <a:lnTo>
                    <a:pt x="502" y="25"/>
                  </a:lnTo>
                  <a:lnTo>
                    <a:pt x="502" y="30"/>
                  </a:lnTo>
                  <a:close/>
                  <a:moveTo>
                    <a:pt x="475" y="30"/>
                  </a:moveTo>
                  <a:lnTo>
                    <a:pt x="498" y="30"/>
                  </a:lnTo>
                  <a:lnTo>
                    <a:pt x="498" y="25"/>
                  </a:lnTo>
                  <a:lnTo>
                    <a:pt x="475" y="25"/>
                  </a:lnTo>
                  <a:lnTo>
                    <a:pt x="475" y="30"/>
                  </a:lnTo>
                  <a:close/>
                  <a:moveTo>
                    <a:pt x="470" y="80"/>
                  </a:moveTo>
                  <a:lnTo>
                    <a:pt x="530" y="80"/>
                  </a:lnTo>
                  <a:lnTo>
                    <a:pt x="530" y="0"/>
                  </a:lnTo>
                  <a:lnTo>
                    <a:pt x="470" y="0"/>
                  </a:lnTo>
                  <a:lnTo>
                    <a:pt x="470" y="80"/>
                  </a:lnTo>
                  <a:close/>
                  <a:moveTo>
                    <a:pt x="584" y="30"/>
                  </a:moveTo>
                  <a:lnTo>
                    <a:pt x="606" y="30"/>
                  </a:lnTo>
                  <a:lnTo>
                    <a:pt x="606" y="25"/>
                  </a:lnTo>
                  <a:lnTo>
                    <a:pt x="584" y="25"/>
                  </a:lnTo>
                  <a:lnTo>
                    <a:pt x="584" y="30"/>
                  </a:lnTo>
                  <a:close/>
                  <a:moveTo>
                    <a:pt x="558" y="30"/>
                  </a:moveTo>
                  <a:lnTo>
                    <a:pt x="580" y="30"/>
                  </a:lnTo>
                  <a:lnTo>
                    <a:pt x="580" y="25"/>
                  </a:lnTo>
                  <a:lnTo>
                    <a:pt x="558" y="25"/>
                  </a:lnTo>
                  <a:lnTo>
                    <a:pt x="558" y="30"/>
                  </a:lnTo>
                  <a:close/>
                  <a:moveTo>
                    <a:pt x="552" y="80"/>
                  </a:moveTo>
                  <a:lnTo>
                    <a:pt x="611" y="80"/>
                  </a:lnTo>
                  <a:lnTo>
                    <a:pt x="611" y="0"/>
                  </a:lnTo>
                  <a:lnTo>
                    <a:pt x="552" y="0"/>
                  </a:lnTo>
                  <a:lnTo>
                    <a:pt x="552" y="80"/>
                  </a:lnTo>
                  <a:close/>
                  <a:moveTo>
                    <a:pt x="0" y="80"/>
                  </a:moveTo>
                  <a:lnTo>
                    <a:pt x="30" y="80"/>
                  </a:lnTo>
                  <a:lnTo>
                    <a:pt x="30" y="20"/>
                  </a:lnTo>
                  <a:lnTo>
                    <a:pt x="0" y="20"/>
                  </a:lnTo>
                  <a:lnTo>
                    <a:pt x="0" y="80"/>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3582" name="Rectangle 1268"/>
            <p:cNvSpPr>
              <a:spLocks noChangeArrowheads="1"/>
            </p:cNvSpPr>
            <p:nvPr/>
          </p:nvSpPr>
          <p:spPr bwMode="auto">
            <a:xfrm>
              <a:off x="452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83" name="Rectangle 1269"/>
            <p:cNvSpPr>
              <a:spLocks noChangeArrowheads="1"/>
            </p:cNvSpPr>
            <p:nvPr/>
          </p:nvSpPr>
          <p:spPr bwMode="auto">
            <a:xfrm>
              <a:off x="4507"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84" name="Rectangle 1270"/>
            <p:cNvSpPr>
              <a:spLocks noChangeArrowheads="1"/>
            </p:cNvSpPr>
            <p:nvPr/>
          </p:nvSpPr>
          <p:spPr bwMode="auto">
            <a:xfrm>
              <a:off x="4503" y="1537"/>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85" name="Rectangle 1271"/>
            <p:cNvSpPr>
              <a:spLocks noChangeArrowheads="1"/>
            </p:cNvSpPr>
            <p:nvPr/>
          </p:nvSpPr>
          <p:spPr bwMode="auto">
            <a:xfrm>
              <a:off x="458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86" name="Rectangle 1272"/>
            <p:cNvSpPr>
              <a:spLocks noChangeArrowheads="1"/>
            </p:cNvSpPr>
            <p:nvPr/>
          </p:nvSpPr>
          <p:spPr bwMode="auto">
            <a:xfrm>
              <a:off x="4567"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87" name="Rectangle 1273"/>
            <p:cNvSpPr>
              <a:spLocks noChangeArrowheads="1"/>
            </p:cNvSpPr>
            <p:nvPr/>
          </p:nvSpPr>
          <p:spPr bwMode="auto">
            <a:xfrm>
              <a:off x="4563" y="1537"/>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88" name="Rectangle 1274"/>
            <p:cNvSpPr>
              <a:spLocks noChangeArrowheads="1"/>
            </p:cNvSpPr>
            <p:nvPr/>
          </p:nvSpPr>
          <p:spPr bwMode="auto">
            <a:xfrm>
              <a:off x="464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89" name="Rectangle 1275"/>
            <p:cNvSpPr>
              <a:spLocks noChangeArrowheads="1"/>
            </p:cNvSpPr>
            <p:nvPr/>
          </p:nvSpPr>
          <p:spPr bwMode="auto">
            <a:xfrm>
              <a:off x="4627"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90" name="Rectangle 1276"/>
            <p:cNvSpPr>
              <a:spLocks noChangeArrowheads="1"/>
            </p:cNvSpPr>
            <p:nvPr/>
          </p:nvSpPr>
          <p:spPr bwMode="auto">
            <a:xfrm>
              <a:off x="4623" y="1537"/>
              <a:ext cx="43"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91" name="Rectangle 1277"/>
            <p:cNvSpPr>
              <a:spLocks noChangeArrowheads="1"/>
            </p:cNvSpPr>
            <p:nvPr/>
          </p:nvSpPr>
          <p:spPr bwMode="auto">
            <a:xfrm>
              <a:off x="470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92" name="Rectangle 1278"/>
            <p:cNvSpPr>
              <a:spLocks noChangeArrowheads="1"/>
            </p:cNvSpPr>
            <p:nvPr/>
          </p:nvSpPr>
          <p:spPr bwMode="auto">
            <a:xfrm>
              <a:off x="4687"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93" name="Rectangle 1279"/>
            <p:cNvSpPr>
              <a:spLocks noChangeArrowheads="1"/>
            </p:cNvSpPr>
            <p:nvPr/>
          </p:nvSpPr>
          <p:spPr bwMode="auto">
            <a:xfrm>
              <a:off x="4682" y="1537"/>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94" name="Rectangle 1280"/>
            <p:cNvSpPr>
              <a:spLocks noChangeArrowheads="1"/>
            </p:cNvSpPr>
            <p:nvPr/>
          </p:nvSpPr>
          <p:spPr bwMode="auto">
            <a:xfrm>
              <a:off x="476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95" name="Rectangle 1281"/>
            <p:cNvSpPr>
              <a:spLocks noChangeArrowheads="1"/>
            </p:cNvSpPr>
            <p:nvPr/>
          </p:nvSpPr>
          <p:spPr bwMode="auto">
            <a:xfrm>
              <a:off x="4746" y="1554"/>
              <a:ext cx="17"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96" name="Rectangle 1282"/>
            <p:cNvSpPr>
              <a:spLocks noChangeArrowheads="1"/>
            </p:cNvSpPr>
            <p:nvPr/>
          </p:nvSpPr>
          <p:spPr bwMode="auto">
            <a:xfrm>
              <a:off x="4742" y="1537"/>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97" name="Rectangle 1283"/>
            <p:cNvSpPr>
              <a:spLocks noChangeArrowheads="1"/>
            </p:cNvSpPr>
            <p:nvPr/>
          </p:nvSpPr>
          <p:spPr bwMode="auto">
            <a:xfrm>
              <a:off x="4459" y="1551"/>
              <a:ext cx="22" cy="41"/>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98" name="Freeform 1284"/>
            <p:cNvSpPr>
              <a:spLocks/>
            </p:cNvSpPr>
            <p:nvPr/>
          </p:nvSpPr>
          <p:spPr bwMode="auto">
            <a:xfrm>
              <a:off x="4794" y="1578"/>
              <a:ext cx="18" cy="78"/>
            </a:xfrm>
            <a:custGeom>
              <a:avLst/>
              <a:gdLst>
                <a:gd name="T0" fmla="*/ 3 w 24"/>
                <a:gd name="T1" fmla="*/ 6 h 113"/>
                <a:gd name="T2" fmla="*/ 3 w 24"/>
                <a:gd name="T3" fmla="*/ 0 h 113"/>
                <a:gd name="T4" fmla="*/ 0 w 24"/>
                <a:gd name="T5" fmla="*/ 1 h 113"/>
                <a:gd name="T6" fmla="*/ 2 w 24"/>
                <a:gd name="T7" fmla="*/ 6 h 113"/>
                <a:gd name="T8" fmla="*/ 2 w 24"/>
                <a:gd name="T9" fmla="*/ 6 h 113"/>
                <a:gd name="T10" fmla="*/ 3 w 24"/>
                <a:gd name="T11" fmla="*/ 6 h 113"/>
                <a:gd name="T12" fmla="*/ 0 60000 65536"/>
                <a:gd name="T13" fmla="*/ 0 60000 65536"/>
                <a:gd name="T14" fmla="*/ 0 60000 65536"/>
                <a:gd name="T15" fmla="*/ 0 60000 65536"/>
                <a:gd name="T16" fmla="*/ 0 60000 65536"/>
                <a:gd name="T17" fmla="*/ 0 60000 65536"/>
                <a:gd name="T18" fmla="*/ 0 w 24"/>
                <a:gd name="T19" fmla="*/ 0 h 113"/>
                <a:gd name="T20" fmla="*/ 24 w 24"/>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24" h="113">
                  <a:moveTo>
                    <a:pt x="24" y="101"/>
                  </a:moveTo>
                  <a:lnTo>
                    <a:pt x="22" y="0"/>
                  </a:lnTo>
                  <a:lnTo>
                    <a:pt x="0" y="13"/>
                  </a:lnTo>
                  <a:lnTo>
                    <a:pt x="4" y="113"/>
                  </a:lnTo>
                  <a:lnTo>
                    <a:pt x="14" y="107"/>
                  </a:lnTo>
                  <a:lnTo>
                    <a:pt x="24" y="101"/>
                  </a:lnTo>
                  <a:close/>
                </a:path>
              </a:pathLst>
            </a:custGeom>
            <a:solidFill>
              <a:srgbClr val="CC6633"/>
            </a:solidFill>
            <a:ln w="9525">
              <a:noFill/>
              <a:round/>
              <a:headEnd/>
              <a:tailEnd/>
            </a:ln>
          </p:spPr>
          <p:txBody>
            <a:bodyPr/>
            <a:lstStyle/>
            <a:p>
              <a:endParaRPr lang="zh-TW" altLang="en-US">
                <a:solidFill>
                  <a:schemeClr val="bg1"/>
                </a:solidFill>
              </a:endParaRPr>
            </a:p>
          </p:txBody>
        </p:sp>
        <p:sp>
          <p:nvSpPr>
            <p:cNvPr id="23599" name="Rectangle 1285"/>
            <p:cNvSpPr>
              <a:spLocks noChangeArrowheads="1"/>
            </p:cNvSpPr>
            <p:nvPr/>
          </p:nvSpPr>
          <p:spPr bwMode="auto">
            <a:xfrm>
              <a:off x="4787" y="1574"/>
              <a:ext cx="22" cy="4"/>
            </a:xfrm>
            <a:prstGeom prst="rect">
              <a:avLst/>
            </a:prstGeom>
            <a:solidFill>
              <a:srgbClr val="F3F2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00" name="Rectangle 1286"/>
            <p:cNvSpPr>
              <a:spLocks noChangeArrowheads="1"/>
            </p:cNvSpPr>
            <p:nvPr/>
          </p:nvSpPr>
          <p:spPr bwMode="auto">
            <a:xfrm>
              <a:off x="4787" y="1581"/>
              <a:ext cx="22" cy="4"/>
            </a:xfrm>
            <a:prstGeom prst="rect">
              <a:avLst/>
            </a:prstGeom>
            <a:solidFill>
              <a:srgbClr val="E3CC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01" name="Rectangle 1287"/>
            <p:cNvSpPr>
              <a:spLocks noChangeArrowheads="1"/>
            </p:cNvSpPr>
            <p:nvPr/>
          </p:nvSpPr>
          <p:spPr bwMode="auto">
            <a:xfrm>
              <a:off x="4787" y="1585"/>
              <a:ext cx="22" cy="4"/>
            </a:xfrm>
            <a:prstGeom prst="rect">
              <a:avLst/>
            </a:prstGeom>
            <a:solidFill>
              <a:srgbClr val="E8D991"/>
            </a:solidFill>
            <a:ln w="9525">
              <a:noFill/>
              <a:miter lim="800000"/>
              <a:headEnd/>
              <a:tailEnd/>
            </a:ln>
          </p:spPr>
          <p:txBody>
            <a:bodyPr/>
            <a:lstStyle/>
            <a:p>
              <a:endParaRPr lang="en-US" altLang="zh-TW" sz="1900" dirty="0">
                <a:solidFill>
                  <a:schemeClr val="bg1"/>
                </a:solidFill>
                <a:latin typeface="Calibri" pitchFamily="34" charset="0"/>
              </a:endParaRPr>
            </a:p>
          </p:txBody>
        </p:sp>
        <p:pic>
          <p:nvPicPr>
            <p:cNvPr id="23602" name="Picture 1288"/>
            <p:cNvPicPr>
              <a:picLocks noChangeAspect="1" noChangeArrowheads="1"/>
            </p:cNvPicPr>
            <p:nvPr/>
          </p:nvPicPr>
          <p:blipFill>
            <a:blip r:embed="rId23" cstate="print"/>
            <a:srcRect/>
            <a:stretch>
              <a:fillRect/>
            </a:stretch>
          </p:blipFill>
          <p:spPr bwMode="auto">
            <a:xfrm>
              <a:off x="4776" y="1574"/>
              <a:ext cx="266" cy="152"/>
            </a:xfrm>
            <a:prstGeom prst="rect">
              <a:avLst/>
            </a:prstGeom>
            <a:noFill/>
            <a:ln w="9525">
              <a:noFill/>
              <a:miter lim="800000"/>
              <a:headEnd/>
              <a:tailEnd/>
            </a:ln>
          </p:spPr>
        </p:pic>
        <p:pic>
          <p:nvPicPr>
            <p:cNvPr id="23603" name="Picture 1289"/>
            <p:cNvPicPr>
              <a:picLocks noChangeAspect="1" noChangeArrowheads="1"/>
            </p:cNvPicPr>
            <p:nvPr/>
          </p:nvPicPr>
          <p:blipFill>
            <a:blip r:embed="rId24" cstate="print"/>
            <a:srcRect/>
            <a:stretch>
              <a:fillRect/>
            </a:stretch>
          </p:blipFill>
          <p:spPr bwMode="auto">
            <a:xfrm>
              <a:off x="4776" y="1574"/>
              <a:ext cx="266" cy="152"/>
            </a:xfrm>
            <a:prstGeom prst="rect">
              <a:avLst/>
            </a:prstGeom>
            <a:noFill/>
            <a:ln w="9525">
              <a:noFill/>
              <a:miter lim="800000"/>
              <a:headEnd/>
              <a:tailEnd/>
            </a:ln>
          </p:spPr>
        </p:pic>
        <p:sp>
          <p:nvSpPr>
            <p:cNvPr id="23604" name="Freeform 1290"/>
            <p:cNvSpPr>
              <a:spLocks noEditPoints="1"/>
            </p:cNvSpPr>
            <p:nvPr/>
          </p:nvSpPr>
          <p:spPr bwMode="auto">
            <a:xfrm>
              <a:off x="4782" y="1635"/>
              <a:ext cx="257" cy="90"/>
            </a:xfrm>
            <a:custGeom>
              <a:avLst/>
              <a:gdLst>
                <a:gd name="T0" fmla="*/ 28 w 352"/>
                <a:gd name="T1" fmla="*/ 1 h 131"/>
                <a:gd name="T2" fmla="*/ 11 w 352"/>
                <a:gd name="T3" fmla="*/ 7 h 131"/>
                <a:gd name="T4" fmla="*/ 11 w 352"/>
                <a:gd name="T5" fmla="*/ 6 h 131"/>
                <a:gd name="T6" fmla="*/ 28 w 352"/>
                <a:gd name="T7" fmla="*/ 0 h 131"/>
                <a:gd name="T8" fmla="*/ 28 w 352"/>
                <a:gd name="T9" fmla="*/ 1 h 131"/>
                <a:gd name="T10" fmla="*/ 1 w 352"/>
                <a:gd name="T11" fmla="*/ 2 h 131"/>
                <a:gd name="T12" fmla="*/ 11 w 352"/>
                <a:gd name="T13" fmla="*/ 6 h 131"/>
                <a:gd name="T14" fmla="*/ 11 w 352"/>
                <a:gd name="T15" fmla="*/ 7 h 131"/>
                <a:gd name="T16" fmla="*/ 0 w 352"/>
                <a:gd name="T17" fmla="*/ 2 h 131"/>
                <a:gd name="T18" fmla="*/ 0 w 352"/>
                <a:gd name="T19" fmla="*/ 2 h 131"/>
                <a:gd name="T20" fmla="*/ 1 w 352"/>
                <a:gd name="T21" fmla="*/ 2 h 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2"/>
                <a:gd name="T34" fmla="*/ 0 h 131"/>
                <a:gd name="T35" fmla="*/ 352 w 352"/>
                <a:gd name="T36" fmla="*/ 131 h 1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2" h="131">
                  <a:moveTo>
                    <a:pt x="352" y="6"/>
                  </a:moveTo>
                  <a:lnTo>
                    <a:pt x="138" y="131"/>
                  </a:lnTo>
                  <a:lnTo>
                    <a:pt x="138" y="125"/>
                  </a:lnTo>
                  <a:lnTo>
                    <a:pt x="352" y="0"/>
                  </a:lnTo>
                  <a:lnTo>
                    <a:pt x="352" y="6"/>
                  </a:lnTo>
                  <a:close/>
                  <a:moveTo>
                    <a:pt x="19" y="54"/>
                  </a:moveTo>
                  <a:lnTo>
                    <a:pt x="138" y="125"/>
                  </a:lnTo>
                  <a:lnTo>
                    <a:pt x="138" y="131"/>
                  </a:lnTo>
                  <a:lnTo>
                    <a:pt x="0" y="49"/>
                  </a:lnTo>
                  <a:lnTo>
                    <a:pt x="0" y="43"/>
                  </a:lnTo>
                  <a:lnTo>
                    <a:pt x="19" y="54"/>
                  </a:lnTo>
                  <a:close/>
                </a:path>
              </a:pathLst>
            </a:custGeom>
            <a:solidFill>
              <a:srgbClr val="CC6633"/>
            </a:solidFill>
            <a:ln w="9525">
              <a:noFill/>
              <a:round/>
              <a:headEnd/>
              <a:tailEnd/>
            </a:ln>
          </p:spPr>
          <p:txBody>
            <a:bodyPr/>
            <a:lstStyle/>
            <a:p>
              <a:endParaRPr lang="zh-TW" altLang="en-US">
                <a:solidFill>
                  <a:schemeClr val="bg1"/>
                </a:solidFill>
              </a:endParaRPr>
            </a:p>
          </p:txBody>
        </p:sp>
        <p:sp>
          <p:nvSpPr>
            <p:cNvPr id="23605" name="Freeform 1291"/>
            <p:cNvSpPr>
              <a:spLocks/>
            </p:cNvSpPr>
            <p:nvPr/>
          </p:nvSpPr>
          <p:spPr bwMode="auto">
            <a:xfrm>
              <a:off x="4883" y="1635"/>
              <a:ext cx="156" cy="90"/>
            </a:xfrm>
            <a:custGeom>
              <a:avLst/>
              <a:gdLst>
                <a:gd name="T0" fmla="*/ 17 w 214"/>
                <a:gd name="T1" fmla="*/ 1 h 131"/>
                <a:gd name="T2" fmla="*/ 0 w 214"/>
                <a:gd name="T3" fmla="*/ 7 h 131"/>
                <a:gd name="T4" fmla="*/ 0 w 214"/>
                <a:gd name="T5" fmla="*/ 6 h 131"/>
                <a:gd name="T6" fmla="*/ 17 w 214"/>
                <a:gd name="T7" fmla="*/ 0 h 131"/>
                <a:gd name="T8" fmla="*/ 17 w 214"/>
                <a:gd name="T9" fmla="*/ 1 h 131"/>
                <a:gd name="T10" fmla="*/ 0 60000 65536"/>
                <a:gd name="T11" fmla="*/ 0 60000 65536"/>
                <a:gd name="T12" fmla="*/ 0 60000 65536"/>
                <a:gd name="T13" fmla="*/ 0 60000 65536"/>
                <a:gd name="T14" fmla="*/ 0 60000 65536"/>
                <a:gd name="T15" fmla="*/ 0 w 214"/>
                <a:gd name="T16" fmla="*/ 0 h 131"/>
                <a:gd name="T17" fmla="*/ 214 w 214"/>
                <a:gd name="T18" fmla="*/ 131 h 131"/>
              </a:gdLst>
              <a:ahLst/>
              <a:cxnLst>
                <a:cxn ang="T10">
                  <a:pos x="T0" y="T1"/>
                </a:cxn>
                <a:cxn ang="T11">
                  <a:pos x="T2" y="T3"/>
                </a:cxn>
                <a:cxn ang="T12">
                  <a:pos x="T4" y="T5"/>
                </a:cxn>
                <a:cxn ang="T13">
                  <a:pos x="T6" y="T7"/>
                </a:cxn>
                <a:cxn ang="T14">
                  <a:pos x="T8" y="T9"/>
                </a:cxn>
              </a:cxnLst>
              <a:rect l="T15" t="T16" r="T17" b="T18"/>
              <a:pathLst>
                <a:path w="214" h="131">
                  <a:moveTo>
                    <a:pt x="214" y="6"/>
                  </a:moveTo>
                  <a:lnTo>
                    <a:pt x="0" y="131"/>
                  </a:lnTo>
                  <a:lnTo>
                    <a:pt x="0" y="125"/>
                  </a:lnTo>
                  <a:lnTo>
                    <a:pt x="214" y="0"/>
                  </a:lnTo>
                  <a:lnTo>
                    <a:pt x="214" y="6"/>
                  </a:lnTo>
                  <a:close/>
                </a:path>
              </a:pathLst>
            </a:custGeom>
            <a:noFill/>
            <a:ln w="3175" cap="flat">
              <a:solidFill>
                <a:srgbClr val="CC6633"/>
              </a:solidFill>
              <a:prstDash val="solid"/>
              <a:miter lim="800000"/>
              <a:headEnd/>
              <a:tailEnd/>
            </a:ln>
          </p:spPr>
          <p:txBody>
            <a:bodyPr/>
            <a:lstStyle/>
            <a:p>
              <a:endParaRPr lang="zh-TW" altLang="en-US">
                <a:solidFill>
                  <a:schemeClr val="bg1"/>
                </a:solidFill>
              </a:endParaRPr>
            </a:p>
          </p:txBody>
        </p:sp>
        <p:sp>
          <p:nvSpPr>
            <p:cNvPr id="23606" name="Freeform 1292"/>
            <p:cNvSpPr>
              <a:spLocks/>
            </p:cNvSpPr>
            <p:nvPr/>
          </p:nvSpPr>
          <p:spPr bwMode="auto">
            <a:xfrm>
              <a:off x="4782" y="1665"/>
              <a:ext cx="101" cy="60"/>
            </a:xfrm>
            <a:custGeom>
              <a:avLst/>
              <a:gdLst>
                <a:gd name="T0" fmla="*/ 1 w 138"/>
                <a:gd name="T1" fmla="*/ 1 h 88"/>
                <a:gd name="T2" fmla="*/ 11 w 138"/>
                <a:gd name="T3" fmla="*/ 3 h 88"/>
                <a:gd name="T4" fmla="*/ 11 w 138"/>
                <a:gd name="T5" fmla="*/ 4 h 88"/>
                <a:gd name="T6" fmla="*/ 0 w 138"/>
                <a:gd name="T7" fmla="*/ 1 h 88"/>
                <a:gd name="T8" fmla="*/ 0 w 138"/>
                <a:gd name="T9" fmla="*/ 0 h 88"/>
                <a:gd name="T10" fmla="*/ 1 w 138"/>
                <a:gd name="T11" fmla="*/ 1 h 88"/>
                <a:gd name="T12" fmla="*/ 0 60000 65536"/>
                <a:gd name="T13" fmla="*/ 0 60000 65536"/>
                <a:gd name="T14" fmla="*/ 0 60000 65536"/>
                <a:gd name="T15" fmla="*/ 0 60000 65536"/>
                <a:gd name="T16" fmla="*/ 0 60000 65536"/>
                <a:gd name="T17" fmla="*/ 0 60000 65536"/>
                <a:gd name="T18" fmla="*/ 0 w 138"/>
                <a:gd name="T19" fmla="*/ 0 h 88"/>
                <a:gd name="T20" fmla="*/ 138 w 138"/>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138" h="88">
                  <a:moveTo>
                    <a:pt x="19" y="11"/>
                  </a:moveTo>
                  <a:lnTo>
                    <a:pt x="138" y="82"/>
                  </a:lnTo>
                  <a:lnTo>
                    <a:pt x="138" y="88"/>
                  </a:lnTo>
                  <a:lnTo>
                    <a:pt x="0" y="6"/>
                  </a:lnTo>
                  <a:lnTo>
                    <a:pt x="0" y="0"/>
                  </a:lnTo>
                  <a:lnTo>
                    <a:pt x="19" y="11"/>
                  </a:lnTo>
                </a:path>
              </a:pathLst>
            </a:custGeom>
            <a:noFill/>
            <a:ln w="3175" cap="flat">
              <a:solidFill>
                <a:srgbClr val="CC6633"/>
              </a:solidFill>
              <a:prstDash val="solid"/>
              <a:miter lim="800000"/>
              <a:headEnd/>
              <a:tailEnd/>
            </a:ln>
          </p:spPr>
          <p:txBody>
            <a:bodyPr/>
            <a:lstStyle/>
            <a:p>
              <a:endParaRPr lang="zh-TW" altLang="en-US">
                <a:solidFill>
                  <a:schemeClr val="bg1"/>
                </a:solidFill>
              </a:endParaRPr>
            </a:p>
          </p:txBody>
        </p:sp>
        <p:pic>
          <p:nvPicPr>
            <p:cNvPr id="23607" name="Picture 1293"/>
            <p:cNvPicPr>
              <a:picLocks noChangeAspect="1" noChangeArrowheads="1"/>
            </p:cNvPicPr>
            <p:nvPr/>
          </p:nvPicPr>
          <p:blipFill>
            <a:blip r:embed="rId25" cstate="print"/>
            <a:srcRect/>
            <a:stretch>
              <a:fillRect/>
            </a:stretch>
          </p:blipFill>
          <p:spPr bwMode="auto">
            <a:xfrm>
              <a:off x="4853" y="1621"/>
              <a:ext cx="85" cy="55"/>
            </a:xfrm>
            <a:prstGeom prst="rect">
              <a:avLst/>
            </a:prstGeom>
            <a:noFill/>
            <a:ln w="9525">
              <a:noFill/>
              <a:miter lim="800000"/>
              <a:headEnd/>
              <a:tailEnd/>
            </a:ln>
          </p:spPr>
        </p:pic>
        <p:pic>
          <p:nvPicPr>
            <p:cNvPr id="23608" name="Picture 1294"/>
            <p:cNvPicPr>
              <a:picLocks noChangeAspect="1" noChangeArrowheads="1"/>
            </p:cNvPicPr>
            <p:nvPr/>
          </p:nvPicPr>
          <p:blipFill>
            <a:blip r:embed="rId26" cstate="print"/>
            <a:srcRect/>
            <a:stretch>
              <a:fillRect/>
            </a:stretch>
          </p:blipFill>
          <p:spPr bwMode="auto">
            <a:xfrm>
              <a:off x="4853" y="1621"/>
              <a:ext cx="85" cy="55"/>
            </a:xfrm>
            <a:prstGeom prst="rect">
              <a:avLst/>
            </a:prstGeom>
            <a:noFill/>
            <a:ln w="9525">
              <a:noFill/>
              <a:miter lim="800000"/>
              <a:headEnd/>
              <a:tailEnd/>
            </a:ln>
          </p:spPr>
        </p:pic>
        <p:sp>
          <p:nvSpPr>
            <p:cNvPr id="23609" name="Freeform 1295"/>
            <p:cNvSpPr>
              <a:spLocks/>
            </p:cNvSpPr>
            <p:nvPr/>
          </p:nvSpPr>
          <p:spPr bwMode="auto">
            <a:xfrm>
              <a:off x="4860" y="1625"/>
              <a:ext cx="76" cy="44"/>
            </a:xfrm>
            <a:custGeom>
              <a:avLst/>
              <a:gdLst>
                <a:gd name="T0" fmla="*/ 5 w 105"/>
                <a:gd name="T1" fmla="*/ 0 h 64"/>
                <a:gd name="T2" fmla="*/ 8 w 105"/>
                <a:gd name="T3" fmla="*/ 1 h 64"/>
                <a:gd name="T4" fmla="*/ 3 w 105"/>
                <a:gd name="T5" fmla="*/ 3 h 64"/>
                <a:gd name="T6" fmla="*/ 0 w 105"/>
                <a:gd name="T7" fmla="*/ 2 h 64"/>
                <a:gd name="T8" fmla="*/ 5 w 105"/>
                <a:gd name="T9" fmla="*/ 0 h 64"/>
                <a:gd name="T10" fmla="*/ 0 60000 65536"/>
                <a:gd name="T11" fmla="*/ 0 60000 65536"/>
                <a:gd name="T12" fmla="*/ 0 60000 65536"/>
                <a:gd name="T13" fmla="*/ 0 60000 65536"/>
                <a:gd name="T14" fmla="*/ 0 60000 65536"/>
                <a:gd name="T15" fmla="*/ 0 w 105"/>
                <a:gd name="T16" fmla="*/ 0 h 64"/>
                <a:gd name="T17" fmla="*/ 105 w 105"/>
                <a:gd name="T18" fmla="*/ 64 h 64"/>
              </a:gdLst>
              <a:ahLst/>
              <a:cxnLst>
                <a:cxn ang="T10">
                  <a:pos x="T0" y="T1"/>
                </a:cxn>
                <a:cxn ang="T11">
                  <a:pos x="T2" y="T3"/>
                </a:cxn>
                <a:cxn ang="T12">
                  <a:pos x="T4" y="T5"/>
                </a:cxn>
                <a:cxn ang="T13">
                  <a:pos x="T6" y="T7"/>
                </a:cxn>
                <a:cxn ang="T14">
                  <a:pos x="T8" y="T9"/>
                </a:cxn>
              </a:cxnLst>
              <a:rect l="T15" t="T16" r="T17" b="T18"/>
              <a:pathLst>
                <a:path w="105" h="64">
                  <a:moveTo>
                    <a:pt x="73" y="0"/>
                  </a:moveTo>
                  <a:lnTo>
                    <a:pt x="105" y="19"/>
                  </a:lnTo>
                  <a:lnTo>
                    <a:pt x="31" y="64"/>
                  </a:lnTo>
                  <a:lnTo>
                    <a:pt x="0" y="45"/>
                  </a:lnTo>
                  <a:lnTo>
                    <a:pt x="73" y="0"/>
                  </a:lnTo>
                </a:path>
              </a:pathLst>
            </a:custGeom>
            <a:noFill/>
            <a:ln w="4763" cap="rnd">
              <a:solidFill>
                <a:srgbClr val="295687"/>
              </a:solidFill>
              <a:prstDash val="solid"/>
              <a:round/>
              <a:headEnd/>
              <a:tailEnd/>
            </a:ln>
          </p:spPr>
          <p:txBody>
            <a:bodyPr/>
            <a:lstStyle/>
            <a:p>
              <a:endParaRPr lang="zh-TW" altLang="en-US">
                <a:solidFill>
                  <a:schemeClr val="bg1"/>
                </a:solidFill>
              </a:endParaRPr>
            </a:p>
          </p:txBody>
        </p:sp>
        <p:pic>
          <p:nvPicPr>
            <p:cNvPr id="23610" name="Picture 1296"/>
            <p:cNvPicPr>
              <a:picLocks noChangeAspect="1" noChangeArrowheads="1"/>
            </p:cNvPicPr>
            <p:nvPr/>
          </p:nvPicPr>
          <p:blipFill>
            <a:blip r:embed="rId27" cstate="print"/>
            <a:srcRect/>
            <a:stretch>
              <a:fillRect/>
            </a:stretch>
          </p:blipFill>
          <p:spPr bwMode="auto">
            <a:xfrm>
              <a:off x="4820" y="1545"/>
              <a:ext cx="70" cy="98"/>
            </a:xfrm>
            <a:prstGeom prst="rect">
              <a:avLst/>
            </a:prstGeom>
            <a:noFill/>
            <a:ln w="9525">
              <a:noFill/>
              <a:miter lim="800000"/>
              <a:headEnd/>
              <a:tailEnd/>
            </a:ln>
          </p:spPr>
        </p:pic>
        <p:sp>
          <p:nvSpPr>
            <p:cNvPr id="23611" name="Rectangle 1297"/>
            <p:cNvSpPr>
              <a:spLocks noChangeArrowheads="1"/>
            </p:cNvSpPr>
            <p:nvPr/>
          </p:nvSpPr>
          <p:spPr bwMode="auto">
            <a:xfrm>
              <a:off x="4790" y="1521"/>
              <a:ext cx="16" cy="4"/>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612" name="Rectangle 1298"/>
            <p:cNvSpPr>
              <a:spLocks noChangeArrowheads="1"/>
            </p:cNvSpPr>
            <p:nvPr/>
          </p:nvSpPr>
          <p:spPr bwMode="auto">
            <a:xfrm>
              <a:off x="4771" y="1521"/>
              <a:ext cx="16" cy="4"/>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613" name="Rectangle 1299"/>
            <p:cNvSpPr>
              <a:spLocks noChangeArrowheads="1"/>
            </p:cNvSpPr>
            <p:nvPr/>
          </p:nvSpPr>
          <p:spPr bwMode="auto">
            <a:xfrm>
              <a:off x="4767" y="1504"/>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614" name="Rectangle 1300"/>
            <p:cNvSpPr>
              <a:spLocks noChangeArrowheads="1"/>
            </p:cNvSpPr>
            <p:nvPr/>
          </p:nvSpPr>
          <p:spPr bwMode="auto">
            <a:xfrm>
              <a:off x="4850" y="1521"/>
              <a:ext cx="16" cy="4"/>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615" name="Rectangle 1301"/>
            <p:cNvSpPr>
              <a:spLocks noChangeArrowheads="1"/>
            </p:cNvSpPr>
            <p:nvPr/>
          </p:nvSpPr>
          <p:spPr bwMode="auto">
            <a:xfrm>
              <a:off x="4831" y="1521"/>
              <a:ext cx="16" cy="4"/>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616" name="Rectangle 1302"/>
            <p:cNvSpPr>
              <a:spLocks noChangeArrowheads="1"/>
            </p:cNvSpPr>
            <p:nvPr/>
          </p:nvSpPr>
          <p:spPr bwMode="auto">
            <a:xfrm>
              <a:off x="4827" y="1504"/>
              <a:ext cx="43"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617" name="Rectangle 1303"/>
            <p:cNvSpPr>
              <a:spLocks noChangeArrowheads="1"/>
            </p:cNvSpPr>
            <p:nvPr/>
          </p:nvSpPr>
          <p:spPr bwMode="auto">
            <a:xfrm>
              <a:off x="4329" y="1215"/>
              <a:ext cx="664" cy="207"/>
            </a:xfrm>
            <a:prstGeom prst="rect">
              <a:avLst/>
            </a:prstGeom>
            <a:noFill/>
            <a:ln w="9525">
              <a:noFill/>
              <a:miter lim="800000"/>
              <a:headEnd/>
              <a:tailEnd/>
            </a:ln>
          </p:spPr>
          <p:txBody>
            <a:bodyPr wrap="none" lIns="0" tIns="0" rIns="0" bIns="0">
              <a:spAutoFit/>
            </a:bodyPr>
            <a:lstStyle/>
            <a:p>
              <a:pPr algn="ctr" eaLnBrk="0" hangingPunct="0"/>
              <a:r>
                <a:rPr lang="en-US" altLang="zh-TW" sz="1900" b="1" dirty="0">
                  <a:solidFill>
                    <a:schemeClr val="bg1"/>
                  </a:solidFill>
                  <a:latin typeface="Calibri" pitchFamily="34" charset="0"/>
                </a:rPr>
                <a:t>Customer</a:t>
              </a:r>
            </a:p>
          </p:txBody>
        </p:sp>
        <p:pic>
          <p:nvPicPr>
            <p:cNvPr id="23618" name="Picture 1304"/>
            <p:cNvPicPr>
              <a:picLocks noChangeAspect="1" noChangeArrowheads="1"/>
            </p:cNvPicPr>
            <p:nvPr/>
          </p:nvPicPr>
          <p:blipFill>
            <a:blip r:embed="rId28" cstate="print"/>
            <a:srcRect/>
            <a:stretch>
              <a:fillRect/>
            </a:stretch>
          </p:blipFill>
          <p:spPr bwMode="auto">
            <a:xfrm>
              <a:off x="4830" y="1545"/>
              <a:ext cx="70" cy="98"/>
            </a:xfrm>
            <a:prstGeom prst="rect">
              <a:avLst/>
            </a:prstGeom>
            <a:noFill/>
            <a:ln w="9525">
              <a:noFill/>
              <a:miter lim="800000"/>
              <a:headEnd/>
              <a:tailEnd/>
            </a:ln>
          </p:spPr>
        </p:pic>
        <p:sp>
          <p:nvSpPr>
            <p:cNvPr id="23619" name="Rectangle 1305"/>
            <p:cNvSpPr>
              <a:spLocks noChangeArrowheads="1"/>
            </p:cNvSpPr>
            <p:nvPr/>
          </p:nvSpPr>
          <p:spPr bwMode="auto">
            <a:xfrm>
              <a:off x="4814" y="1534"/>
              <a:ext cx="4" cy="58"/>
            </a:xfrm>
            <a:prstGeom prst="rect">
              <a:avLst/>
            </a:prstGeom>
            <a:solidFill>
              <a:srgbClr val="F7F3E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20" name="Rectangle 1306"/>
            <p:cNvSpPr>
              <a:spLocks noChangeArrowheads="1"/>
            </p:cNvSpPr>
            <p:nvPr/>
          </p:nvSpPr>
          <p:spPr bwMode="auto">
            <a:xfrm>
              <a:off x="4818" y="1534"/>
              <a:ext cx="4" cy="58"/>
            </a:xfrm>
            <a:prstGeom prst="rect">
              <a:avLst/>
            </a:prstGeom>
            <a:solidFill>
              <a:srgbClr val="BBE7E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21" name="Rectangle 1307"/>
            <p:cNvSpPr>
              <a:spLocks noChangeArrowheads="1"/>
            </p:cNvSpPr>
            <p:nvPr/>
          </p:nvSpPr>
          <p:spPr bwMode="auto">
            <a:xfrm>
              <a:off x="4826" y="1534"/>
              <a:ext cx="4" cy="58"/>
            </a:xfrm>
            <a:prstGeom prst="rect">
              <a:avLst/>
            </a:prstGeom>
            <a:solidFill>
              <a:srgbClr val="C1E8E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22" name="Rectangle 1308"/>
            <p:cNvSpPr>
              <a:spLocks noChangeArrowheads="1"/>
            </p:cNvSpPr>
            <p:nvPr/>
          </p:nvSpPr>
          <p:spPr bwMode="auto">
            <a:xfrm>
              <a:off x="4833" y="1534"/>
              <a:ext cx="4" cy="58"/>
            </a:xfrm>
            <a:prstGeom prst="rect">
              <a:avLst/>
            </a:prstGeom>
            <a:solidFill>
              <a:srgbClr val="C7E9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23" name="Rectangle 1309"/>
            <p:cNvSpPr>
              <a:spLocks noChangeArrowheads="1"/>
            </p:cNvSpPr>
            <p:nvPr/>
          </p:nvSpPr>
          <p:spPr bwMode="auto">
            <a:xfrm>
              <a:off x="4837" y="1534"/>
              <a:ext cx="4" cy="58"/>
            </a:xfrm>
            <a:prstGeom prst="rect">
              <a:avLst/>
            </a:prstGeom>
            <a:solidFill>
              <a:srgbClr val="CAE9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24" name="Rectangle 1310"/>
            <p:cNvSpPr>
              <a:spLocks noChangeArrowheads="1"/>
            </p:cNvSpPr>
            <p:nvPr/>
          </p:nvSpPr>
          <p:spPr bwMode="auto">
            <a:xfrm>
              <a:off x="4841" y="1534"/>
              <a:ext cx="3" cy="58"/>
            </a:xfrm>
            <a:prstGeom prst="rect">
              <a:avLst/>
            </a:prstGeom>
            <a:solidFill>
              <a:srgbClr val="CDEA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25" name="Rectangle 1311"/>
            <p:cNvSpPr>
              <a:spLocks noChangeArrowheads="1"/>
            </p:cNvSpPr>
            <p:nvPr/>
          </p:nvSpPr>
          <p:spPr bwMode="auto">
            <a:xfrm>
              <a:off x="4844" y="1534"/>
              <a:ext cx="4" cy="58"/>
            </a:xfrm>
            <a:prstGeom prst="rect">
              <a:avLst/>
            </a:prstGeom>
            <a:solidFill>
              <a:srgbClr val="D0EB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26" name="Rectangle 1312"/>
            <p:cNvSpPr>
              <a:spLocks noChangeArrowheads="1"/>
            </p:cNvSpPr>
            <p:nvPr/>
          </p:nvSpPr>
          <p:spPr bwMode="auto">
            <a:xfrm>
              <a:off x="4848" y="1534"/>
              <a:ext cx="4" cy="58"/>
            </a:xfrm>
            <a:prstGeom prst="rect">
              <a:avLst/>
            </a:prstGeom>
            <a:solidFill>
              <a:srgbClr val="D3EC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27" name="Rectangle 1313"/>
            <p:cNvSpPr>
              <a:spLocks noChangeArrowheads="1"/>
            </p:cNvSpPr>
            <p:nvPr/>
          </p:nvSpPr>
          <p:spPr bwMode="auto">
            <a:xfrm>
              <a:off x="4852" y="1534"/>
              <a:ext cx="3" cy="58"/>
            </a:xfrm>
            <a:prstGeom prst="rect">
              <a:avLst/>
            </a:prstGeom>
            <a:solidFill>
              <a:srgbClr val="D6EC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28" name="Rectangle 1314"/>
            <p:cNvSpPr>
              <a:spLocks noChangeArrowheads="1"/>
            </p:cNvSpPr>
            <p:nvPr/>
          </p:nvSpPr>
          <p:spPr bwMode="auto">
            <a:xfrm>
              <a:off x="4855" y="1534"/>
              <a:ext cx="4" cy="58"/>
            </a:xfrm>
            <a:prstGeom prst="rect">
              <a:avLst/>
            </a:prstGeom>
            <a:solidFill>
              <a:srgbClr val="D8ED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29" name="Rectangle 1315"/>
            <p:cNvSpPr>
              <a:spLocks noChangeArrowheads="1"/>
            </p:cNvSpPr>
            <p:nvPr/>
          </p:nvSpPr>
          <p:spPr bwMode="auto">
            <a:xfrm>
              <a:off x="4866" y="1534"/>
              <a:ext cx="4" cy="58"/>
            </a:xfrm>
            <a:prstGeom prst="rect">
              <a:avLst/>
            </a:prstGeom>
            <a:solidFill>
              <a:srgbClr val="E0EE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30" name="Rectangle 1316"/>
            <p:cNvSpPr>
              <a:spLocks noChangeArrowheads="1"/>
            </p:cNvSpPr>
            <p:nvPr/>
          </p:nvSpPr>
          <p:spPr bwMode="auto">
            <a:xfrm>
              <a:off x="4870" y="1534"/>
              <a:ext cx="4" cy="58"/>
            </a:xfrm>
            <a:prstGeom prst="rect">
              <a:avLst/>
            </a:prstGeom>
            <a:solidFill>
              <a:srgbClr val="E3EFE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31" name="Rectangle 1317"/>
            <p:cNvSpPr>
              <a:spLocks noChangeArrowheads="1"/>
            </p:cNvSpPr>
            <p:nvPr/>
          </p:nvSpPr>
          <p:spPr bwMode="auto">
            <a:xfrm>
              <a:off x="4874" y="1534"/>
              <a:ext cx="3" cy="58"/>
            </a:xfrm>
            <a:prstGeom prst="rect">
              <a:avLst/>
            </a:prstGeom>
            <a:solidFill>
              <a:srgbClr val="E6F0E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32" name="Rectangle 1318"/>
            <p:cNvSpPr>
              <a:spLocks noChangeArrowheads="1"/>
            </p:cNvSpPr>
            <p:nvPr/>
          </p:nvSpPr>
          <p:spPr bwMode="auto">
            <a:xfrm>
              <a:off x="4877" y="1534"/>
              <a:ext cx="4" cy="58"/>
            </a:xfrm>
            <a:prstGeom prst="rect">
              <a:avLst/>
            </a:prstGeom>
            <a:solidFill>
              <a:srgbClr val="E9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33" name="Rectangle 1319"/>
            <p:cNvSpPr>
              <a:spLocks noChangeArrowheads="1"/>
            </p:cNvSpPr>
            <p:nvPr/>
          </p:nvSpPr>
          <p:spPr bwMode="auto">
            <a:xfrm>
              <a:off x="4881" y="1534"/>
              <a:ext cx="4" cy="58"/>
            </a:xfrm>
            <a:prstGeom prst="rect">
              <a:avLst/>
            </a:prstGeom>
            <a:solidFill>
              <a:srgbClr val="EC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34" name="Rectangle 1320"/>
            <p:cNvSpPr>
              <a:spLocks noChangeArrowheads="1"/>
            </p:cNvSpPr>
            <p:nvPr/>
          </p:nvSpPr>
          <p:spPr bwMode="auto">
            <a:xfrm>
              <a:off x="4885" y="1534"/>
              <a:ext cx="3" cy="58"/>
            </a:xfrm>
            <a:prstGeom prst="rect">
              <a:avLst/>
            </a:prstGeom>
            <a:solidFill>
              <a:srgbClr val="EF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35" name="Rectangle 1321"/>
            <p:cNvSpPr>
              <a:spLocks noChangeArrowheads="1"/>
            </p:cNvSpPr>
            <p:nvPr/>
          </p:nvSpPr>
          <p:spPr bwMode="auto">
            <a:xfrm>
              <a:off x="4888" y="1534"/>
              <a:ext cx="4" cy="58"/>
            </a:xfrm>
            <a:prstGeom prst="rect">
              <a:avLst/>
            </a:prstGeom>
            <a:solidFill>
              <a:srgbClr val="F2F2E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36" name="Rectangle 1322"/>
            <p:cNvSpPr>
              <a:spLocks noChangeArrowheads="1"/>
            </p:cNvSpPr>
            <p:nvPr/>
          </p:nvSpPr>
          <p:spPr bwMode="auto">
            <a:xfrm>
              <a:off x="4892" y="1534"/>
              <a:ext cx="4" cy="58"/>
            </a:xfrm>
            <a:prstGeom prst="rect">
              <a:avLst/>
            </a:prstGeom>
            <a:solidFill>
              <a:srgbClr val="F5F3E8"/>
            </a:solidFill>
            <a:ln w="9525">
              <a:noFill/>
              <a:miter lim="800000"/>
              <a:headEnd/>
              <a:tailEnd/>
            </a:ln>
          </p:spPr>
          <p:txBody>
            <a:bodyPr/>
            <a:lstStyle/>
            <a:p>
              <a:endParaRPr lang="en-US" altLang="zh-TW" sz="1900" dirty="0">
                <a:solidFill>
                  <a:schemeClr val="bg1"/>
                </a:solidFill>
                <a:latin typeface="Calibri" pitchFamily="34" charset="0"/>
              </a:endParaRPr>
            </a:p>
          </p:txBody>
        </p:sp>
        <p:pic>
          <p:nvPicPr>
            <p:cNvPr id="23637" name="Picture 1323"/>
            <p:cNvPicPr>
              <a:picLocks noChangeAspect="1" noChangeArrowheads="1"/>
            </p:cNvPicPr>
            <p:nvPr/>
          </p:nvPicPr>
          <p:blipFill>
            <a:blip r:embed="rId29" cstate="print"/>
            <a:srcRect/>
            <a:stretch>
              <a:fillRect/>
            </a:stretch>
          </p:blipFill>
          <p:spPr bwMode="auto">
            <a:xfrm>
              <a:off x="4811" y="1567"/>
              <a:ext cx="33" cy="72"/>
            </a:xfrm>
            <a:prstGeom prst="rect">
              <a:avLst/>
            </a:prstGeom>
            <a:noFill/>
            <a:ln w="9525">
              <a:noFill/>
              <a:miter lim="800000"/>
              <a:headEnd/>
              <a:tailEnd/>
            </a:ln>
          </p:spPr>
        </p:pic>
        <p:pic>
          <p:nvPicPr>
            <p:cNvPr id="23638" name="Picture 1324"/>
            <p:cNvPicPr>
              <a:picLocks noChangeAspect="1" noChangeArrowheads="1"/>
            </p:cNvPicPr>
            <p:nvPr/>
          </p:nvPicPr>
          <p:blipFill>
            <a:blip r:embed="rId30" cstate="print"/>
            <a:srcRect/>
            <a:stretch>
              <a:fillRect/>
            </a:stretch>
          </p:blipFill>
          <p:spPr bwMode="auto">
            <a:xfrm>
              <a:off x="4811" y="1567"/>
              <a:ext cx="33" cy="72"/>
            </a:xfrm>
            <a:prstGeom prst="rect">
              <a:avLst/>
            </a:prstGeom>
            <a:noFill/>
            <a:ln w="9525">
              <a:noFill/>
              <a:miter lim="800000"/>
              <a:headEnd/>
              <a:tailEnd/>
            </a:ln>
          </p:spPr>
        </p:pic>
        <p:sp>
          <p:nvSpPr>
            <p:cNvPr id="23639" name="Freeform 1325"/>
            <p:cNvSpPr>
              <a:spLocks/>
            </p:cNvSpPr>
            <p:nvPr/>
          </p:nvSpPr>
          <p:spPr bwMode="auto">
            <a:xfrm>
              <a:off x="4819" y="1627"/>
              <a:ext cx="20" cy="21"/>
            </a:xfrm>
            <a:custGeom>
              <a:avLst/>
              <a:gdLst>
                <a:gd name="T0" fmla="*/ 2 w 28"/>
                <a:gd name="T1" fmla="*/ 1 h 31"/>
                <a:gd name="T2" fmla="*/ 0 w 28"/>
                <a:gd name="T3" fmla="*/ 0 h 31"/>
                <a:gd name="T4" fmla="*/ 1 w 28"/>
                <a:gd name="T5" fmla="*/ 1 h 31"/>
                <a:gd name="T6" fmla="*/ 2 w 28"/>
                <a:gd name="T7" fmla="*/ 1 h 31"/>
                <a:gd name="T8" fmla="*/ 0 60000 65536"/>
                <a:gd name="T9" fmla="*/ 0 60000 65536"/>
                <a:gd name="T10" fmla="*/ 0 60000 65536"/>
                <a:gd name="T11" fmla="*/ 0 60000 65536"/>
                <a:gd name="T12" fmla="*/ 0 w 28"/>
                <a:gd name="T13" fmla="*/ 0 h 31"/>
                <a:gd name="T14" fmla="*/ 28 w 28"/>
                <a:gd name="T15" fmla="*/ 31 h 31"/>
              </a:gdLst>
              <a:ahLst/>
              <a:cxnLst>
                <a:cxn ang="T8">
                  <a:pos x="T0" y="T1"/>
                </a:cxn>
                <a:cxn ang="T9">
                  <a:pos x="T2" y="T3"/>
                </a:cxn>
                <a:cxn ang="T10">
                  <a:pos x="T4" y="T5"/>
                </a:cxn>
                <a:cxn ang="T11">
                  <a:pos x="T6" y="T7"/>
                </a:cxn>
              </a:cxnLst>
              <a:rect l="T12" t="T13" r="T14" b="T15"/>
              <a:pathLst>
                <a:path w="28" h="31">
                  <a:moveTo>
                    <a:pt x="28" y="16"/>
                  </a:moveTo>
                  <a:lnTo>
                    <a:pt x="0" y="0"/>
                  </a:lnTo>
                  <a:lnTo>
                    <a:pt x="3" y="31"/>
                  </a:lnTo>
                  <a:lnTo>
                    <a:pt x="28" y="16"/>
                  </a:lnTo>
                  <a:close/>
                </a:path>
              </a:pathLst>
            </a:custGeom>
            <a:solidFill>
              <a:srgbClr val="658EB8"/>
            </a:solidFill>
            <a:ln w="9525">
              <a:noFill/>
              <a:round/>
              <a:headEnd/>
              <a:tailEnd/>
            </a:ln>
          </p:spPr>
          <p:txBody>
            <a:bodyPr/>
            <a:lstStyle/>
            <a:p>
              <a:endParaRPr lang="zh-TW" altLang="en-US">
                <a:solidFill>
                  <a:schemeClr val="bg1"/>
                </a:solidFill>
              </a:endParaRPr>
            </a:p>
          </p:txBody>
        </p:sp>
        <p:pic>
          <p:nvPicPr>
            <p:cNvPr id="23640" name="Picture 1326"/>
            <p:cNvPicPr>
              <a:picLocks noChangeAspect="1" noChangeArrowheads="1"/>
            </p:cNvPicPr>
            <p:nvPr/>
          </p:nvPicPr>
          <p:blipFill>
            <a:blip r:embed="rId31" cstate="print"/>
            <a:srcRect/>
            <a:stretch>
              <a:fillRect/>
            </a:stretch>
          </p:blipFill>
          <p:spPr bwMode="auto">
            <a:xfrm>
              <a:off x="4863" y="1629"/>
              <a:ext cx="37" cy="32"/>
            </a:xfrm>
            <a:prstGeom prst="rect">
              <a:avLst/>
            </a:prstGeom>
            <a:noFill/>
            <a:ln w="9525">
              <a:noFill/>
              <a:miter lim="800000"/>
              <a:headEnd/>
              <a:tailEnd/>
            </a:ln>
          </p:spPr>
        </p:pic>
        <p:pic>
          <p:nvPicPr>
            <p:cNvPr id="23641" name="Picture 1327"/>
            <p:cNvPicPr>
              <a:picLocks noChangeAspect="1" noChangeArrowheads="1"/>
            </p:cNvPicPr>
            <p:nvPr/>
          </p:nvPicPr>
          <p:blipFill>
            <a:blip r:embed="rId32" cstate="print"/>
            <a:srcRect/>
            <a:stretch>
              <a:fillRect/>
            </a:stretch>
          </p:blipFill>
          <p:spPr bwMode="auto">
            <a:xfrm>
              <a:off x="4863" y="1629"/>
              <a:ext cx="37" cy="32"/>
            </a:xfrm>
            <a:prstGeom prst="rect">
              <a:avLst/>
            </a:prstGeom>
            <a:noFill/>
            <a:ln w="9525">
              <a:noFill/>
              <a:miter lim="800000"/>
              <a:headEnd/>
              <a:tailEnd/>
            </a:ln>
          </p:spPr>
        </p:pic>
        <p:sp>
          <p:nvSpPr>
            <p:cNvPr id="23642" name="Rectangle 1328"/>
            <p:cNvSpPr>
              <a:spLocks noChangeArrowheads="1"/>
            </p:cNvSpPr>
            <p:nvPr/>
          </p:nvSpPr>
          <p:spPr bwMode="auto">
            <a:xfrm>
              <a:off x="4837" y="1534"/>
              <a:ext cx="4" cy="22"/>
            </a:xfrm>
            <a:prstGeom prst="rect">
              <a:avLst/>
            </a:prstGeom>
            <a:solidFill>
              <a:srgbClr val="79B0C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43" name="Rectangle 1329"/>
            <p:cNvSpPr>
              <a:spLocks noChangeArrowheads="1"/>
            </p:cNvSpPr>
            <p:nvPr/>
          </p:nvSpPr>
          <p:spPr bwMode="auto">
            <a:xfrm>
              <a:off x="4841" y="1534"/>
              <a:ext cx="3" cy="22"/>
            </a:xfrm>
            <a:prstGeom prst="rect">
              <a:avLst/>
            </a:prstGeom>
            <a:solidFill>
              <a:srgbClr val="658EB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44" name="Rectangle 1330"/>
            <p:cNvSpPr>
              <a:spLocks noChangeArrowheads="1"/>
            </p:cNvSpPr>
            <p:nvPr/>
          </p:nvSpPr>
          <p:spPr bwMode="auto">
            <a:xfrm>
              <a:off x="4844" y="1534"/>
              <a:ext cx="4" cy="22"/>
            </a:xfrm>
            <a:prstGeom prst="rect">
              <a:avLst/>
            </a:prstGeom>
            <a:solidFill>
              <a:srgbClr val="6893B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45" name="Rectangle 1331"/>
            <p:cNvSpPr>
              <a:spLocks noChangeArrowheads="1"/>
            </p:cNvSpPr>
            <p:nvPr/>
          </p:nvSpPr>
          <p:spPr bwMode="auto">
            <a:xfrm>
              <a:off x="4848" y="1534"/>
              <a:ext cx="4" cy="22"/>
            </a:xfrm>
            <a:prstGeom prst="rect">
              <a:avLst/>
            </a:prstGeom>
            <a:solidFill>
              <a:srgbClr val="6A97B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46" name="Rectangle 1332"/>
            <p:cNvSpPr>
              <a:spLocks noChangeArrowheads="1"/>
            </p:cNvSpPr>
            <p:nvPr/>
          </p:nvSpPr>
          <p:spPr bwMode="auto">
            <a:xfrm>
              <a:off x="4852" y="1534"/>
              <a:ext cx="3" cy="22"/>
            </a:xfrm>
            <a:prstGeom prst="rect">
              <a:avLst/>
            </a:prstGeom>
            <a:solidFill>
              <a:srgbClr val="6C9BC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47" name="Rectangle 1333"/>
            <p:cNvSpPr>
              <a:spLocks noChangeArrowheads="1"/>
            </p:cNvSpPr>
            <p:nvPr/>
          </p:nvSpPr>
          <p:spPr bwMode="auto">
            <a:xfrm>
              <a:off x="4855" y="1534"/>
              <a:ext cx="4" cy="22"/>
            </a:xfrm>
            <a:prstGeom prst="rect">
              <a:avLst/>
            </a:prstGeom>
            <a:solidFill>
              <a:srgbClr val="6F9FC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48" name="Rectangle 1334"/>
            <p:cNvSpPr>
              <a:spLocks noChangeArrowheads="1"/>
            </p:cNvSpPr>
            <p:nvPr/>
          </p:nvSpPr>
          <p:spPr bwMode="auto">
            <a:xfrm>
              <a:off x="4866" y="1534"/>
              <a:ext cx="4" cy="22"/>
            </a:xfrm>
            <a:prstGeom prst="rect">
              <a:avLst/>
            </a:prstGeom>
            <a:solidFill>
              <a:srgbClr val="76ACC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49" name="Rectangle 1335"/>
            <p:cNvSpPr>
              <a:spLocks noChangeArrowheads="1"/>
            </p:cNvSpPr>
            <p:nvPr/>
          </p:nvSpPr>
          <p:spPr bwMode="auto">
            <a:xfrm>
              <a:off x="4870" y="1534"/>
              <a:ext cx="4" cy="22"/>
            </a:xfrm>
            <a:prstGeom prst="rect">
              <a:avLst/>
            </a:prstGeom>
            <a:solidFill>
              <a:srgbClr val="78B0C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50" name="Freeform 1336"/>
            <p:cNvSpPr>
              <a:spLocks/>
            </p:cNvSpPr>
            <p:nvPr/>
          </p:nvSpPr>
          <p:spPr bwMode="auto">
            <a:xfrm>
              <a:off x="4836" y="1618"/>
              <a:ext cx="37" cy="37"/>
            </a:xfrm>
            <a:custGeom>
              <a:avLst/>
              <a:gdLst>
                <a:gd name="T0" fmla="*/ 0 w 158"/>
                <a:gd name="T1" fmla="*/ 0 h 160"/>
                <a:gd name="T2" fmla="*/ 0 w 158"/>
                <a:gd name="T3" fmla="*/ 0 h 160"/>
                <a:gd name="T4" fmla="*/ 0 w 158"/>
                <a:gd name="T5" fmla="*/ 0 h 160"/>
                <a:gd name="T6" fmla="*/ 0 w 158"/>
                <a:gd name="T7" fmla="*/ 0 h 160"/>
                <a:gd name="T8" fmla="*/ 0 w 158"/>
                <a:gd name="T9" fmla="*/ 0 h 160"/>
                <a:gd name="T10" fmla="*/ 0 w 158"/>
                <a:gd name="T11" fmla="*/ 0 h 160"/>
                <a:gd name="T12" fmla="*/ 0 w 158"/>
                <a:gd name="T13" fmla="*/ 0 h 160"/>
                <a:gd name="T14" fmla="*/ 0 w 158"/>
                <a:gd name="T15" fmla="*/ 0 h 160"/>
                <a:gd name="T16" fmla="*/ 0 w 158"/>
                <a:gd name="T17" fmla="*/ 0 h 1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
                <a:gd name="T28" fmla="*/ 0 h 160"/>
                <a:gd name="T29" fmla="*/ 158 w 158"/>
                <a:gd name="T30" fmla="*/ 160 h 1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 h="160">
                  <a:moveTo>
                    <a:pt x="2" y="0"/>
                  </a:moveTo>
                  <a:lnTo>
                    <a:pt x="151" y="85"/>
                  </a:lnTo>
                  <a:cubicBezTo>
                    <a:pt x="136" y="103"/>
                    <a:pt x="138" y="130"/>
                    <a:pt x="156" y="145"/>
                  </a:cubicBezTo>
                  <a:cubicBezTo>
                    <a:pt x="156" y="145"/>
                    <a:pt x="157" y="146"/>
                    <a:pt x="158" y="146"/>
                  </a:cubicBezTo>
                  <a:cubicBezTo>
                    <a:pt x="142" y="160"/>
                    <a:pt x="118" y="158"/>
                    <a:pt x="104" y="142"/>
                  </a:cubicBezTo>
                  <a:cubicBezTo>
                    <a:pt x="103" y="142"/>
                    <a:pt x="102" y="141"/>
                    <a:pt x="102" y="140"/>
                  </a:cubicBezTo>
                  <a:lnTo>
                    <a:pt x="0" y="80"/>
                  </a:lnTo>
                  <a:lnTo>
                    <a:pt x="2" y="0"/>
                  </a:lnTo>
                  <a:close/>
                </a:path>
              </a:pathLst>
            </a:custGeom>
            <a:solidFill>
              <a:srgbClr val="7BB4D2"/>
            </a:solidFill>
            <a:ln w="0">
              <a:solidFill>
                <a:srgbClr val="000000"/>
              </a:solidFill>
              <a:prstDash val="solid"/>
              <a:round/>
              <a:headEnd/>
              <a:tailEnd/>
            </a:ln>
          </p:spPr>
          <p:txBody>
            <a:bodyPr/>
            <a:lstStyle/>
            <a:p>
              <a:endParaRPr lang="zh-TW" altLang="en-US">
                <a:solidFill>
                  <a:schemeClr val="bg1"/>
                </a:solidFill>
              </a:endParaRPr>
            </a:p>
          </p:txBody>
        </p:sp>
        <p:sp>
          <p:nvSpPr>
            <p:cNvPr id="23651" name="Freeform 1337"/>
            <p:cNvSpPr>
              <a:spLocks/>
            </p:cNvSpPr>
            <p:nvPr/>
          </p:nvSpPr>
          <p:spPr bwMode="auto">
            <a:xfrm>
              <a:off x="4887" y="1592"/>
              <a:ext cx="30" cy="34"/>
            </a:xfrm>
            <a:custGeom>
              <a:avLst/>
              <a:gdLst>
                <a:gd name="T0" fmla="*/ 3 w 41"/>
                <a:gd name="T1" fmla="*/ 3 h 49"/>
                <a:gd name="T2" fmla="*/ 0 w 41"/>
                <a:gd name="T3" fmla="*/ 1 h 49"/>
                <a:gd name="T4" fmla="*/ 0 w 41"/>
                <a:gd name="T5" fmla="*/ 0 h 49"/>
                <a:gd name="T6" fmla="*/ 4 w 41"/>
                <a:gd name="T7" fmla="*/ 1 h 49"/>
                <a:gd name="T8" fmla="*/ 3 w 41"/>
                <a:gd name="T9" fmla="*/ 3 h 49"/>
                <a:gd name="T10" fmla="*/ 0 60000 65536"/>
                <a:gd name="T11" fmla="*/ 0 60000 65536"/>
                <a:gd name="T12" fmla="*/ 0 60000 65536"/>
                <a:gd name="T13" fmla="*/ 0 60000 65536"/>
                <a:gd name="T14" fmla="*/ 0 60000 65536"/>
                <a:gd name="T15" fmla="*/ 0 w 41"/>
                <a:gd name="T16" fmla="*/ 0 h 49"/>
                <a:gd name="T17" fmla="*/ 41 w 41"/>
                <a:gd name="T18" fmla="*/ 49 h 49"/>
              </a:gdLst>
              <a:ahLst/>
              <a:cxnLst>
                <a:cxn ang="T10">
                  <a:pos x="T0" y="T1"/>
                </a:cxn>
                <a:cxn ang="T11">
                  <a:pos x="T2" y="T3"/>
                </a:cxn>
                <a:cxn ang="T12">
                  <a:pos x="T4" y="T5"/>
                </a:cxn>
                <a:cxn ang="T13">
                  <a:pos x="T6" y="T7"/>
                </a:cxn>
                <a:cxn ang="T14">
                  <a:pos x="T8" y="T9"/>
                </a:cxn>
              </a:cxnLst>
              <a:rect l="T15" t="T16" r="T17" b="T18"/>
              <a:pathLst>
                <a:path w="41" h="49">
                  <a:moveTo>
                    <a:pt x="39" y="49"/>
                  </a:moveTo>
                  <a:lnTo>
                    <a:pt x="0" y="26"/>
                  </a:lnTo>
                  <a:lnTo>
                    <a:pt x="0" y="0"/>
                  </a:lnTo>
                  <a:lnTo>
                    <a:pt x="41" y="22"/>
                  </a:lnTo>
                  <a:lnTo>
                    <a:pt x="39" y="49"/>
                  </a:lnTo>
                  <a:close/>
                </a:path>
              </a:pathLst>
            </a:custGeom>
            <a:solidFill>
              <a:srgbClr val="7BB4D2"/>
            </a:solidFill>
            <a:ln w="9525">
              <a:noFill/>
              <a:round/>
              <a:headEnd/>
              <a:tailEnd/>
            </a:ln>
          </p:spPr>
          <p:txBody>
            <a:bodyPr/>
            <a:lstStyle/>
            <a:p>
              <a:endParaRPr lang="zh-TW" altLang="en-US">
                <a:solidFill>
                  <a:schemeClr val="bg1"/>
                </a:solidFill>
              </a:endParaRPr>
            </a:p>
          </p:txBody>
        </p:sp>
        <p:sp>
          <p:nvSpPr>
            <p:cNvPr id="23652" name="Picture 1338"/>
            <p:cNvSpPr>
              <a:spLocks noChangeAspect="1" noChangeArrowheads="1"/>
            </p:cNvSpPr>
            <p:nvPr/>
          </p:nvSpPr>
          <p:spPr bwMode="auto">
            <a:xfrm>
              <a:off x="4830" y="1473"/>
              <a:ext cx="66" cy="76"/>
            </a:xfrm>
            <a:prstGeom prst="rect">
              <a:avLst/>
            </a:prstGeom>
            <a:noFill/>
            <a:ln w="9525">
              <a:noFill/>
              <a:miter lim="800000"/>
              <a:headEnd/>
              <a:tailEnd/>
            </a:ln>
          </p:spPr>
          <p:txBody>
            <a:bodyPr/>
            <a:lstStyle/>
            <a:p>
              <a:endParaRPr lang="en-US" altLang="zh-TW">
                <a:solidFill>
                  <a:schemeClr val="bg1"/>
                </a:solidFill>
              </a:endParaRPr>
            </a:p>
          </p:txBody>
        </p:sp>
        <p:sp>
          <p:nvSpPr>
            <p:cNvPr id="23653" name="Freeform 1339"/>
            <p:cNvSpPr>
              <a:spLocks/>
            </p:cNvSpPr>
            <p:nvPr/>
          </p:nvSpPr>
          <p:spPr bwMode="auto">
            <a:xfrm>
              <a:off x="4833" y="1492"/>
              <a:ext cx="49" cy="53"/>
            </a:xfrm>
            <a:custGeom>
              <a:avLst/>
              <a:gdLst>
                <a:gd name="T0" fmla="*/ 1 w 67"/>
                <a:gd name="T1" fmla="*/ 2 h 77"/>
                <a:gd name="T2" fmla="*/ 3 w 67"/>
                <a:gd name="T3" fmla="*/ 4 h 77"/>
                <a:gd name="T4" fmla="*/ 5 w 67"/>
                <a:gd name="T5" fmla="*/ 2 h 77"/>
                <a:gd name="T6" fmla="*/ 3 w 67"/>
                <a:gd name="T7" fmla="*/ 0 h 77"/>
                <a:gd name="T8" fmla="*/ 1 w 67"/>
                <a:gd name="T9" fmla="*/ 2 h 77"/>
                <a:gd name="T10" fmla="*/ 0 60000 65536"/>
                <a:gd name="T11" fmla="*/ 0 60000 65536"/>
                <a:gd name="T12" fmla="*/ 0 60000 65536"/>
                <a:gd name="T13" fmla="*/ 0 60000 65536"/>
                <a:gd name="T14" fmla="*/ 0 60000 65536"/>
                <a:gd name="T15" fmla="*/ 0 w 67"/>
                <a:gd name="T16" fmla="*/ 0 h 77"/>
                <a:gd name="T17" fmla="*/ 67 w 67"/>
                <a:gd name="T18" fmla="*/ 77 h 77"/>
              </a:gdLst>
              <a:ahLst/>
              <a:cxnLst>
                <a:cxn ang="T10">
                  <a:pos x="T0" y="T1"/>
                </a:cxn>
                <a:cxn ang="T11">
                  <a:pos x="T2" y="T3"/>
                </a:cxn>
                <a:cxn ang="T12">
                  <a:pos x="T4" y="T5"/>
                </a:cxn>
                <a:cxn ang="T13">
                  <a:pos x="T6" y="T7"/>
                </a:cxn>
                <a:cxn ang="T14">
                  <a:pos x="T8" y="T9"/>
                </a:cxn>
              </a:cxnLst>
              <a:rect l="T15" t="T16" r="T17" b="T18"/>
              <a:pathLst>
                <a:path w="67" h="77">
                  <a:moveTo>
                    <a:pt x="1" y="38"/>
                  </a:moveTo>
                  <a:cubicBezTo>
                    <a:pt x="0" y="58"/>
                    <a:pt x="14" y="75"/>
                    <a:pt x="33" y="77"/>
                  </a:cubicBezTo>
                  <a:cubicBezTo>
                    <a:pt x="52" y="75"/>
                    <a:pt x="67" y="58"/>
                    <a:pt x="65" y="38"/>
                  </a:cubicBezTo>
                  <a:cubicBezTo>
                    <a:pt x="67" y="18"/>
                    <a:pt x="52" y="1"/>
                    <a:pt x="33" y="0"/>
                  </a:cubicBezTo>
                  <a:cubicBezTo>
                    <a:pt x="14" y="1"/>
                    <a:pt x="0" y="18"/>
                    <a:pt x="1" y="38"/>
                  </a:cubicBezTo>
                </a:path>
              </a:pathLst>
            </a:custGeom>
            <a:noFill/>
            <a:ln w="4763" cap="flat">
              <a:solidFill>
                <a:srgbClr val="D75139"/>
              </a:solidFill>
              <a:prstDash val="solid"/>
              <a:miter lim="800000"/>
              <a:headEnd/>
              <a:tailEnd/>
            </a:ln>
          </p:spPr>
          <p:txBody>
            <a:bodyPr/>
            <a:lstStyle/>
            <a:p>
              <a:endParaRPr lang="zh-TW" altLang="en-US">
                <a:solidFill>
                  <a:schemeClr val="bg1"/>
                </a:solidFill>
              </a:endParaRPr>
            </a:p>
          </p:txBody>
        </p:sp>
        <p:sp>
          <p:nvSpPr>
            <p:cNvPr id="23654" name="Freeform 1340"/>
            <p:cNvSpPr>
              <a:spLocks noEditPoints="1"/>
            </p:cNvSpPr>
            <p:nvPr/>
          </p:nvSpPr>
          <p:spPr bwMode="auto">
            <a:xfrm>
              <a:off x="4838" y="1587"/>
              <a:ext cx="79" cy="51"/>
            </a:xfrm>
            <a:custGeom>
              <a:avLst/>
              <a:gdLst>
                <a:gd name="T0" fmla="*/ 0 w 347"/>
                <a:gd name="T1" fmla="*/ 0 h 226"/>
                <a:gd name="T2" fmla="*/ 0 w 347"/>
                <a:gd name="T3" fmla="*/ 0 h 226"/>
                <a:gd name="T4" fmla="*/ 0 w 347"/>
                <a:gd name="T5" fmla="*/ 0 h 226"/>
                <a:gd name="T6" fmla="*/ 0 w 347"/>
                <a:gd name="T7" fmla="*/ 0 h 226"/>
                <a:gd name="T8" fmla="*/ 0 w 347"/>
                <a:gd name="T9" fmla="*/ 0 h 226"/>
                <a:gd name="T10" fmla="*/ 0 w 347"/>
                <a:gd name="T11" fmla="*/ 0 h 226"/>
                <a:gd name="T12" fmla="*/ 0 w 347"/>
                <a:gd name="T13" fmla="*/ 0 h 226"/>
                <a:gd name="T14" fmla="*/ 0 w 347"/>
                <a:gd name="T15" fmla="*/ 0 h 226"/>
                <a:gd name="T16" fmla="*/ 0 w 347"/>
                <a:gd name="T17" fmla="*/ 0 h 226"/>
                <a:gd name="T18" fmla="*/ 0 w 347"/>
                <a:gd name="T19" fmla="*/ 0 h 226"/>
                <a:gd name="T20" fmla="*/ 0 w 347"/>
                <a:gd name="T21" fmla="*/ 0 h 226"/>
                <a:gd name="T22" fmla="*/ 0 w 347"/>
                <a:gd name="T23" fmla="*/ 0 h 226"/>
                <a:gd name="T24" fmla="*/ 0 w 347"/>
                <a:gd name="T25" fmla="*/ 0 h 2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7"/>
                <a:gd name="T40" fmla="*/ 0 h 226"/>
                <a:gd name="T41" fmla="*/ 347 w 347"/>
                <a:gd name="T42" fmla="*/ 226 h 2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7" h="226">
                  <a:moveTo>
                    <a:pt x="347" y="50"/>
                  </a:moveTo>
                  <a:cubicBezTo>
                    <a:pt x="317" y="33"/>
                    <a:pt x="287" y="17"/>
                    <a:pt x="257" y="0"/>
                  </a:cubicBezTo>
                  <a:lnTo>
                    <a:pt x="218" y="22"/>
                  </a:lnTo>
                  <a:lnTo>
                    <a:pt x="343" y="93"/>
                  </a:lnTo>
                  <a:lnTo>
                    <a:pt x="347" y="50"/>
                  </a:lnTo>
                  <a:close/>
                  <a:moveTo>
                    <a:pt x="0" y="141"/>
                  </a:moveTo>
                  <a:lnTo>
                    <a:pt x="146" y="226"/>
                  </a:lnTo>
                  <a:cubicBezTo>
                    <a:pt x="157" y="213"/>
                    <a:pt x="174" y="208"/>
                    <a:pt x="191" y="210"/>
                  </a:cubicBezTo>
                  <a:cubicBezTo>
                    <a:pt x="187" y="204"/>
                    <a:pt x="182" y="199"/>
                    <a:pt x="175" y="196"/>
                  </a:cubicBezTo>
                  <a:cubicBezTo>
                    <a:pt x="129" y="171"/>
                    <a:pt x="84" y="145"/>
                    <a:pt x="39" y="119"/>
                  </a:cubicBezTo>
                  <a:lnTo>
                    <a:pt x="0" y="141"/>
                  </a:lnTo>
                  <a:close/>
                </a:path>
              </a:pathLst>
            </a:custGeom>
            <a:solidFill>
              <a:srgbClr val="FFFFFF"/>
            </a:solidFill>
            <a:ln w="0">
              <a:solidFill>
                <a:srgbClr val="000000"/>
              </a:solidFill>
              <a:prstDash val="solid"/>
              <a:round/>
              <a:headEnd/>
              <a:tailEnd/>
            </a:ln>
          </p:spPr>
          <p:txBody>
            <a:bodyPr/>
            <a:lstStyle/>
            <a:p>
              <a:endParaRPr lang="zh-TW" altLang="en-US">
                <a:solidFill>
                  <a:schemeClr val="bg1"/>
                </a:solidFill>
              </a:endParaRPr>
            </a:p>
          </p:txBody>
        </p:sp>
        <p:sp>
          <p:nvSpPr>
            <p:cNvPr id="23655" name="Freeform 1341"/>
            <p:cNvSpPr>
              <a:spLocks noEditPoints="1"/>
            </p:cNvSpPr>
            <p:nvPr/>
          </p:nvSpPr>
          <p:spPr bwMode="auto">
            <a:xfrm>
              <a:off x="4814" y="1492"/>
              <a:ext cx="103" cy="166"/>
            </a:xfrm>
            <a:custGeom>
              <a:avLst/>
              <a:gdLst>
                <a:gd name="T0" fmla="*/ 0 w 450"/>
                <a:gd name="T1" fmla="*/ 0 h 735"/>
                <a:gd name="T2" fmla="*/ 0 w 450"/>
                <a:gd name="T3" fmla="*/ 0 h 735"/>
                <a:gd name="T4" fmla="*/ 0 w 450"/>
                <a:gd name="T5" fmla="*/ 0 h 735"/>
                <a:gd name="T6" fmla="*/ 0 w 450"/>
                <a:gd name="T7" fmla="*/ 0 h 735"/>
                <a:gd name="T8" fmla="*/ 0 w 450"/>
                <a:gd name="T9" fmla="*/ 0 h 735"/>
                <a:gd name="T10" fmla="*/ 0 w 450"/>
                <a:gd name="T11" fmla="*/ 0 h 735"/>
                <a:gd name="T12" fmla="*/ 0 w 450"/>
                <a:gd name="T13" fmla="*/ 0 h 735"/>
                <a:gd name="T14" fmla="*/ 0 w 450"/>
                <a:gd name="T15" fmla="*/ 0 h 735"/>
                <a:gd name="T16" fmla="*/ 0 w 450"/>
                <a:gd name="T17" fmla="*/ 0 h 735"/>
                <a:gd name="T18" fmla="*/ 0 w 450"/>
                <a:gd name="T19" fmla="*/ 0 h 735"/>
                <a:gd name="T20" fmla="*/ 0 w 450"/>
                <a:gd name="T21" fmla="*/ 0 h 735"/>
                <a:gd name="T22" fmla="*/ 0 w 450"/>
                <a:gd name="T23" fmla="*/ 0 h 735"/>
                <a:gd name="T24" fmla="*/ 0 w 450"/>
                <a:gd name="T25" fmla="*/ 0 h 735"/>
                <a:gd name="T26" fmla="*/ 0 w 450"/>
                <a:gd name="T27" fmla="*/ 0 h 735"/>
                <a:gd name="T28" fmla="*/ 0 w 450"/>
                <a:gd name="T29" fmla="*/ 0 h 735"/>
                <a:gd name="T30" fmla="*/ 0 w 450"/>
                <a:gd name="T31" fmla="*/ 0 h 735"/>
                <a:gd name="T32" fmla="*/ 0 w 450"/>
                <a:gd name="T33" fmla="*/ 0 h 735"/>
                <a:gd name="T34" fmla="*/ 0 w 450"/>
                <a:gd name="T35" fmla="*/ 0 h 735"/>
                <a:gd name="T36" fmla="*/ 0 w 450"/>
                <a:gd name="T37" fmla="*/ 0 h 735"/>
                <a:gd name="T38" fmla="*/ 0 w 450"/>
                <a:gd name="T39" fmla="*/ 0 h 735"/>
                <a:gd name="T40" fmla="*/ 0 w 450"/>
                <a:gd name="T41" fmla="*/ 0 h 735"/>
                <a:gd name="T42" fmla="*/ 0 w 450"/>
                <a:gd name="T43" fmla="*/ 0 h 735"/>
                <a:gd name="T44" fmla="*/ 0 w 450"/>
                <a:gd name="T45" fmla="*/ 0 h 735"/>
                <a:gd name="T46" fmla="*/ 0 w 450"/>
                <a:gd name="T47" fmla="*/ 0 h 735"/>
                <a:gd name="T48" fmla="*/ 0 w 450"/>
                <a:gd name="T49" fmla="*/ 0 h 735"/>
                <a:gd name="T50" fmla="*/ 0 w 450"/>
                <a:gd name="T51" fmla="*/ 0 h 735"/>
                <a:gd name="T52" fmla="*/ 0 w 450"/>
                <a:gd name="T53" fmla="*/ 0 h 735"/>
                <a:gd name="T54" fmla="*/ 0 w 450"/>
                <a:gd name="T55" fmla="*/ 0 h 735"/>
                <a:gd name="T56" fmla="*/ 0 w 450"/>
                <a:gd name="T57" fmla="*/ 0 h 735"/>
                <a:gd name="T58" fmla="*/ 0 w 450"/>
                <a:gd name="T59" fmla="*/ 0 h 735"/>
                <a:gd name="T60" fmla="*/ 0 w 450"/>
                <a:gd name="T61" fmla="*/ 0 h 735"/>
                <a:gd name="T62" fmla="*/ 0 w 450"/>
                <a:gd name="T63" fmla="*/ 0 h 7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50"/>
                <a:gd name="T97" fmla="*/ 0 h 735"/>
                <a:gd name="T98" fmla="*/ 450 w 450"/>
                <a:gd name="T99" fmla="*/ 735 h 73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50" h="735">
                  <a:moveTo>
                    <a:pt x="319" y="525"/>
                  </a:moveTo>
                  <a:lnTo>
                    <a:pt x="323" y="374"/>
                  </a:lnTo>
                  <a:moveTo>
                    <a:pt x="441" y="591"/>
                  </a:moveTo>
                  <a:lnTo>
                    <a:pt x="318" y="524"/>
                  </a:lnTo>
                  <a:moveTo>
                    <a:pt x="143" y="473"/>
                  </a:moveTo>
                  <a:lnTo>
                    <a:pt x="143" y="538"/>
                  </a:lnTo>
                  <a:lnTo>
                    <a:pt x="265" y="608"/>
                  </a:lnTo>
                  <a:cubicBezTo>
                    <a:pt x="275" y="612"/>
                    <a:pt x="285" y="619"/>
                    <a:pt x="293" y="628"/>
                  </a:cubicBezTo>
                  <a:cubicBezTo>
                    <a:pt x="320" y="629"/>
                    <a:pt x="344" y="643"/>
                    <a:pt x="360" y="666"/>
                  </a:cubicBezTo>
                  <a:cubicBezTo>
                    <a:pt x="371" y="689"/>
                    <a:pt x="362" y="716"/>
                    <a:pt x="339" y="728"/>
                  </a:cubicBezTo>
                  <a:cubicBezTo>
                    <a:pt x="325" y="735"/>
                    <a:pt x="309" y="734"/>
                    <a:pt x="295" y="727"/>
                  </a:cubicBezTo>
                  <a:cubicBezTo>
                    <a:pt x="281" y="723"/>
                    <a:pt x="267" y="716"/>
                    <a:pt x="256" y="706"/>
                  </a:cubicBezTo>
                  <a:cubicBezTo>
                    <a:pt x="230" y="717"/>
                    <a:pt x="199" y="710"/>
                    <a:pt x="180" y="688"/>
                  </a:cubicBezTo>
                  <a:lnTo>
                    <a:pt x="22" y="595"/>
                  </a:lnTo>
                  <a:cubicBezTo>
                    <a:pt x="6" y="580"/>
                    <a:pt x="0" y="558"/>
                    <a:pt x="3" y="537"/>
                  </a:cubicBezTo>
                  <a:cubicBezTo>
                    <a:pt x="6" y="491"/>
                    <a:pt x="9" y="444"/>
                    <a:pt x="12" y="397"/>
                  </a:cubicBezTo>
                  <a:cubicBezTo>
                    <a:pt x="19" y="344"/>
                    <a:pt x="46" y="295"/>
                    <a:pt x="89" y="262"/>
                  </a:cubicBezTo>
                  <a:cubicBezTo>
                    <a:pt x="102" y="252"/>
                    <a:pt x="115" y="242"/>
                    <a:pt x="129" y="233"/>
                  </a:cubicBezTo>
                  <a:lnTo>
                    <a:pt x="130" y="215"/>
                  </a:lnTo>
                  <a:cubicBezTo>
                    <a:pt x="102" y="192"/>
                    <a:pt x="86" y="157"/>
                    <a:pt x="87" y="121"/>
                  </a:cubicBezTo>
                  <a:cubicBezTo>
                    <a:pt x="81" y="60"/>
                    <a:pt x="126" y="6"/>
                    <a:pt x="186" y="0"/>
                  </a:cubicBezTo>
                  <a:cubicBezTo>
                    <a:pt x="187" y="0"/>
                    <a:pt x="188" y="0"/>
                    <a:pt x="189" y="0"/>
                  </a:cubicBezTo>
                  <a:cubicBezTo>
                    <a:pt x="249" y="4"/>
                    <a:pt x="295" y="56"/>
                    <a:pt x="291" y="116"/>
                  </a:cubicBezTo>
                  <a:cubicBezTo>
                    <a:pt x="290" y="118"/>
                    <a:pt x="290" y="119"/>
                    <a:pt x="290" y="121"/>
                  </a:cubicBezTo>
                  <a:cubicBezTo>
                    <a:pt x="291" y="157"/>
                    <a:pt x="275" y="192"/>
                    <a:pt x="248" y="216"/>
                  </a:cubicBezTo>
                  <a:lnTo>
                    <a:pt x="333" y="263"/>
                  </a:lnTo>
                  <a:cubicBezTo>
                    <a:pt x="349" y="274"/>
                    <a:pt x="358" y="293"/>
                    <a:pt x="357" y="312"/>
                  </a:cubicBezTo>
                  <a:lnTo>
                    <a:pt x="361" y="419"/>
                  </a:lnTo>
                  <a:cubicBezTo>
                    <a:pt x="391" y="435"/>
                    <a:pt x="421" y="451"/>
                    <a:pt x="450" y="468"/>
                  </a:cubicBezTo>
                </a:path>
              </a:pathLst>
            </a:custGeom>
            <a:noFill/>
            <a:ln w="4763" cap="rnd">
              <a:solidFill>
                <a:srgbClr val="295687"/>
              </a:solidFill>
              <a:prstDash val="solid"/>
              <a:round/>
              <a:headEnd/>
              <a:tailEnd/>
            </a:ln>
          </p:spPr>
          <p:txBody>
            <a:bodyPr/>
            <a:lstStyle/>
            <a:p>
              <a:endParaRPr lang="zh-TW" altLang="en-US">
                <a:solidFill>
                  <a:schemeClr val="bg1"/>
                </a:solidFill>
              </a:endParaRPr>
            </a:p>
          </p:txBody>
        </p:sp>
        <p:sp>
          <p:nvSpPr>
            <p:cNvPr id="23656" name="Freeform 1342"/>
            <p:cNvSpPr>
              <a:spLocks/>
            </p:cNvSpPr>
            <p:nvPr/>
          </p:nvSpPr>
          <p:spPr bwMode="auto">
            <a:xfrm>
              <a:off x="4865" y="1588"/>
              <a:ext cx="81" cy="85"/>
            </a:xfrm>
            <a:custGeom>
              <a:avLst/>
              <a:gdLst>
                <a:gd name="T0" fmla="*/ 6 w 111"/>
                <a:gd name="T1" fmla="*/ 5 h 124"/>
                <a:gd name="T2" fmla="*/ 9 w 111"/>
                <a:gd name="T3" fmla="*/ 3 h 124"/>
                <a:gd name="T4" fmla="*/ 9 w 111"/>
                <a:gd name="T5" fmla="*/ 3 h 124"/>
                <a:gd name="T6" fmla="*/ 6 w 111"/>
                <a:gd name="T7" fmla="*/ 5 h 124"/>
                <a:gd name="T8" fmla="*/ 6 w 111"/>
                <a:gd name="T9" fmla="*/ 5 h 124"/>
                <a:gd name="T10" fmla="*/ 5 w 111"/>
                <a:gd name="T11" fmla="*/ 5 h 124"/>
                <a:gd name="T12" fmla="*/ 3 w 111"/>
                <a:gd name="T13" fmla="*/ 6 h 124"/>
                <a:gd name="T14" fmla="*/ 0 w 111"/>
                <a:gd name="T15" fmla="*/ 5 h 124"/>
                <a:gd name="T16" fmla="*/ 1 w 111"/>
                <a:gd name="T17" fmla="*/ 5 h 124"/>
                <a:gd name="T18" fmla="*/ 3 w 111"/>
                <a:gd name="T19" fmla="*/ 5 h 124"/>
                <a:gd name="T20" fmla="*/ 5 w 111"/>
                <a:gd name="T21" fmla="*/ 5 h 124"/>
                <a:gd name="T22" fmla="*/ 6 w 111"/>
                <a:gd name="T23" fmla="*/ 0 h 124"/>
                <a:gd name="T24" fmla="*/ 7 w 111"/>
                <a:gd name="T25" fmla="*/ 1 h 124"/>
                <a:gd name="T26" fmla="*/ 6 w 111"/>
                <a:gd name="T27" fmla="*/ 5 h 1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124"/>
                <a:gd name="T44" fmla="*/ 111 w 111"/>
                <a:gd name="T45" fmla="*/ 124 h 1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124">
                  <a:moveTo>
                    <a:pt x="74" y="95"/>
                  </a:moveTo>
                  <a:lnTo>
                    <a:pt x="111" y="72"/>
                  </a:lnTo>
                  <a:lnTo>
                    <a:pt x="111" y="78"/>
                  </a:lnTo>
                  <a:lnTo>
                    <a:pt x="74" y="102"/>
                  </a:lnTo>
                  <a:lnTo>
                    <a:pt x="73" y="107"/>
                  </a:lnTo>
                  <a:lnTo>
                    <a:pt x="69" y="105"/>
                  </a:lnTo>
                  <a:lnTo>
                    <a:pt x="37" y="124"/>
                  </a:lnTo>
                  <a:lnTo>
                    <a:pt x="0" y="102"/>
                  </a:lnTo>
                  <a:lnTo>
                    <a:pt x="6" y="98"/>
                  </a:lnTo>
                  <a:lnTo>
                    <a:pt x="37" y="118"/>
                  </a:lnTo>
                  <a:lnTo>
                    <a:pt x="67" y="99"/>
                  </a:lnTo>
                  <a:lnTo>
                    <a:pt x="73" y="0"/>
                  </a:lnTo>
                  <a:lnTo>
                    <a:pt x="81" y="4"/>
                  </a:lnTo>
                  <a:lnTo>
                    <a:pt x="74" y="95"/>
                  </a:lnTo>
                  <a:close/>
                </a:path>
              </a:pathLst>
            </a:custGeom>
            <a:solidFill>
              <a:srgbClr val="295687"/>
            </a:solidFill>
            <a:ln w="9525">
              <a:noFill/>
              <a:round/>
              <a:headEnd/>
              <a:tailEnd/>
            </a:ln>
          </p:spPr>
          <p:txBody>
            <a:bodyPr/>
            <a:lstStyle/>
            <a:p>
              <a:endParaRPr lang="zh-TW" altLang="en-US">
                <a:solidFill>
                  <a:schemeClr val="bg1"/>
                </a:solidFill>
              </a:endParaRPr>
            </a:p>
          </p:txBody>
        </p:sp>
        <p:sp>
          <p:nvSpPr>
            <p:cNvPr id="23657" name="Freeform 1343"/>
            <p:cNvSpPr>
              <a:spLocks/>
            </p:cNvSpPr>
            <p:nvPr/>
          </p:nvSpPr>
          <p:spPr bwMode="auto">
            <a:xfrm>
              <a:off x="4865" y="1588"/>
              <a:ext cx="81" cy="85"/>
            </a:xfrm>
            <a:custGeom>
              <a:avLst/>
              <a:gdLst>
                <a:gd name="T0" fmla="*/ 6 w 111"/>
                <a:gd name="T1" fmla="*/ 5 h 124"/>
                <a:gd name="T2" fmla="*/ 9 w 111"/>
                <a:gd name="T3" fmla="*/ 3 h 124"/>
                <a:gd name="T4" fmla="*/ 9 w 111"/>
                <a:gd name="T5" fmla="*/ 3 h 124"/>
                <a:gd name="T6" fmla="*/ 6 w 111"/>
                <a:gd name="T7" fmla="*/ 5 h 124"/>
                <a:gd name="T8" fmla="*/ 6 w 111"/>
                <a:gd name="T9" fmla="*/ 5 h 124"/>
                <a:gd name="T10" fmla="*/ 5 w 111"/>
                <a:gd name="T11" fmla="*/ 5 h 124"/>
                <a:gd name="T12" fmla="*/ 3 w 111"/>
                <a:gd name="T13" fmla="*/ 6 h 124"/>
                <a:gd name="T14" fmla="*/ 0 w 111"/>
                <a:gd name="T15" fmla="*/ 5 h 124"/>
                <a:gd name="T16" fmla="*/ 1 w 111"/>
                <a:gd name="T17" fmla="*/ 5 h 124"/>
                <a:gd name="T18" fmla="*/ 3 w 111"/>
                <a:gd name="T19" fmla="*/ 5 h 124"/>
                <a:gd name="T20" fmla="*/ 5 w 111"/>
                <a:gd name="T21" fmla="*/ 5 h 124"/>
                <a:gd name="T22" fmla="*/ 6 w 111"/>
                <a:gd name="T23" fmla="*/ 0 h 124"/>
                <a:gd name="T24" fmla="*/ 7 w 111"/>
                <a:gd name="T25" fmla="*/ 1 h 124"/>
                <a:gd name="T26" fmla="*/ 6 w 111"/>
                <a:gd name="T27" fmla="*/ 5 h 1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124"/>
                <a:gd name="T44" fmla="*/ 111 w 111"/>
                <a:gd name="T45" fmla="*/ 124 h 1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124">
                  <a:moveTo>
                    <a:pt x="74" y="95"/>
                  </a:moveTo>
                  <a:lnTo>
                    <a:pt x="111" y="72"/>
                  </a:lnTo>
                  <a:lnTo>
                    <a:pt x="111" y="78"/>
                  </a:lnTo>
                  <a:lnTo>
                    <a:pt x="74" y="102"/>
                  </a:lnTo>
                  <a:lnTo>
                    <a:pt x="73" y="107"/>
                  </a:lnTo>
                  <a:lnTo>
                    <a:pt x="69" y="105"/>
                  </a:lnTo>
                  <a:lnTo>
                    <a:pt x="37" y="124"/>
                  </a:lnTo>
                  <a:lnTo>
                    <a:pt x="0" y="102"/>
                  </a:lnTo>
                  <a:lnTo>
                    <a:pt x="6" y="98"/>
                  </a:lnTo>
                  <a:lnTo>
                    <a:pt x="37" y="118"/>
                  </a:lnTo>
                  <a:lnTo>
                    <a:pt x="67" y="99"/>
                  </a:lnTo>
                  <a:lnTo>
                    <a:pt x="73" y="0"/>
                  </a:lnTo>
                  <a:lnTo>
                    <a:pt x="81" y="4"/>
                  </a:lnTo>
                  <a:lnTo>
                    <a:pt x="74" y="95"/>
                  </a:lnTo>
                  <a:close/>
                </a:path>
              </a:pathLst>
            </a:custGeom>
            <a:noFill/>
            <a:ln w="3175" cap="flat">
              <a:solidFill>
                <a:srgbClr val="295687"/>
              </a:solidFill>
              <a:prstDash val="solid"/>
              <a:miter lim="800000"/>
              <a:headEnd/>
              <a:tailEnd/>
            </a:ln>
          </p:spPr>
          <p:txBody>
            <a:bodyPr/>
            <a:lstStyle/>
            <a:p>
              <a:endParaRPr lang="zh-TW" altLang="en-US">
                <a:solidFill>
                  <a:schemeClr val="bg1"/>
                </a:solidFill>
              </a:endParaRPr>
            </a:p>
          </p:txBody>
        </p:sp>
        <p:sp>
          <p:nvSpPr>
            <p:cNvPr id="23658" name="Rectangle 1344"/>
            <p:cNvSpPr>
              <a:spLocks noChangeArrowheads="1"/>
            </p:cNvSpPr>
            <p:nvPr/>
          </p:nvSpPr>
          <p:spPr bwMode="auto">
            <a:xfrm>
              <a:off x="4914" y="1552"/>
              <a:ext cx="4" cy="44"/>
            </a:xfrm>
            <a:prstGeom prst="rect">
              <a:avLst/>
            </a:prstGeom>
            <a:solidFill>
              <a:srgbClr val="F7F3E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59" name="Rectangle 1345"/>
            <p:cNvSpPr>
              <a:spLocks noChangeArrowheads="1"/>
            </p:cNvSpPr>
            <p:nvPr/>
          </p:nvSpPr>
          <p:spPr bwMode="auto">
            <a:xfrm>
              <a:off x="4918" y="1552"/>
              <a:ext cx="4" cy="44"/>
            </a:xfrm>
            <a:prstGeom prst="rect">
              <a:avLst/>
            </a:prstGeom>
            <a:solidFill>
              <a:srgbClr val="BBE7E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60" name="Rectangle 1346"/>
            <p:cNvSpPr>
              <a:spLocks noChangeArrowheads="1"/>
            </p:cNvSpPr>
            <p:nvPr/>
          </p:nvSpPr>
          <p:spPr bwMode="auto">
            <a:xfrm>
              <a:off x="4922" y="1552"/>
              <a:ext cx="3" cy="44"/>
            </a:xfrm>
            <a:prstGeom prst="rect">
              <a:avLst/>
            </a:prstGeom>
            <a:solidFill>
              <a:srgbClr val="BEE8E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61" name="Rectangle 1347"/>
            <p:cNvSpPr>
              <a:spLocks noChangeArrowheads="1"/>
            </p:cNvSpPr>
            <p:nvPr/>
          </p:nvSpPr>
          <p:spPr bwMode="auto">
            <a:xfrm>
              <a:off x="4925" y="1552"/>
              <a:ext cx="4" cy="44"/>
            </a:xfrm>
            <a:prstGeom prst="rect">
              <a:avLst/>
            </a:prstGeom>
            <a:solidFill>
              <a:srgbClr val="C2E8E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62" name="Rectangle 1348"/>
            <p:cNvSpPr>
              <a:spLocks noChangeArrowheads="1"/>
            </p:cNvSpPr>
            <p:nvPr/>
          </p:nvSpPr>
          <p:spPr bwMode="auto">
            <a:xfrm>
              <a:off x="4933" y="1552"/>
              <a:ext cx="3" cy="44"/>
            </a:xfrm>
            <a:prstGeom prst="rect">
              <a:avLst/>
            </a:prstGeom>
            <a:solidFill>
              <a:srgbClr val="C9E9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63" name="Rectangle 1349"/>
            <p:cNvSpPr>
              <a:spLocks noChangeArrowheads="1"/>
            </p:cNvSpPr>
            <p:nvPr/>
          </p:nvSpPr>
          <p:spPr bwMode="auto">
            <a:xfrm>
              <a:off x="4936" y="1552"/>
              <a:ext cx="4" cy="44"/>
            </a:xfrm>
            <a:prstGeom prst="rect">
              <a:avLst/>
            </a:prstGeom>
            <a:solidFill>
              <a:srgbClr val="CCEA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64" name="Rectangle 1350"/>
            <p:cNvSpPr>
              <a:spLocks noChangeArrowheads="1"/>
            </p:cNvSpPr>
            <p:nvPr/>
          </p:nvSpPr>
          <p:spPr bwMode="auto">
            <a:xfrm>
              <a:off x="4940" y="1552"/>
              <a:ext cx="4" cy="44"/>
            </a:xfrm>
            <a:prstGeom prst="rect">
              <a:avLst/>
            </a:prstGeom>
            <a:solidFill>
              <a:srgbClr val="D0EB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65" name="Rectangle 1351"/>
            <p:cNvSpPr>
              <a:spLocks noChangeArrowheads="1"/>
            </p:cNvSpPr>
            <p:nvPr/>
          </p:nvSpPr>
          <p:spPr bwMode="auto">
            <a:xfrm>
              <a:off x="4947" y="1552"/>
              <a:ext cx="4" cy="44"/>
            </a:xfrm>
            <a:prstGeom prst="rect">
              <a:avLst/>
            </a:prstGeom>
            <a:solidFill>
              <a:srgbClr val="D6ED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66" name="Rectangle 1352"/>
            <p:cNvSpPr>
              <a:spLocks noChangeArrowheads="1"/>
            </p:cNvSpPr>
            <p:nvPr/>
          </p:nvSpPr>
          <p:spPr bwMode="auto">
            <a:xfrm>
              <a:off x="4951" y="1552"/>
              <a:ext cx="4" cy="44"/>
            </a:xfrm>
            <a:prstGeom prst="rect">
              <a:avLst/>
            </a:prstGeom>
            <a:solidFill>
              <a:srgbClr val="D9ED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67" name="Rectangle 1353"/>
            <p:cNvSpPr>
              <a:spLocks noChangeArrowheads="1"/>
            </p:cNvSpPr>
            <p:nvPr/>
          </p:nvSpPr>
          <p:spPr bwMode="auto">
            <a:xfrm>
              <a:off x="4955" y="1552"/>
              <a:ext cx="3" cy="44"/>
            </a:xfrm>
            <a:prstGeom prst="rect">
              <a:avLst/>
            </a:prstGeom>
            <a:solidFill>
              <a:srgbClr val="DCED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68" name="Rectangle 1354"/>
            <p:cNvSpPr>
              <a:spLocks noChangeArrowheads="1"/>
            </p:cNvSpPr>
            <p:nvPr/>
          </p:nvSpPr>
          <p:spPr bwMode="auto">
            <a:xfrm>
              <a:off x="4958" y="1552"/>
              <a:ext cx="4" cy="44"/>
            </a:xfrm>
            <a:prstGeom prst="rect">
              <a:avLst/>
            </a:prstGeom>
            <a:solidFill>
              <a:srgbClr val="E0EE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69" name="Rectangle 1355"/>
            <p:cNvSpPr>
              <a:spLocks noChangeArrowheads="1"/>
            </p:cNvSpPr>
            <p:nvPr/>
          </p:nvSpPr>
          <p:spPr bwMode="auto">
            <a:xfrm>
              <a:off x="4962" y="1552"/>
              <a:ext cx="4" cy="44"/>
            </a:xfrm>
            <a:prstGeom prst="rect">
              <a:avLst/>
            </a:prstGeom>
            <a:solidFill>
              <a:srgbClr val="E3EFE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70" name="Rectangle 1356"/>
            <p:cNvSpPr>
              <a:spLocks noChangeArrowheads="1"/>
            </p:cNvSpPr>
            <p:nvPr/>
          </p:nvSpPr>
          <p:spPr bwMode="auto">
            <a:xfrm>
              <a:off x="4969" y="1552"/>
              <a:ext cx="5" cy="44"/>
            </a:xfrm>
            <a:prstGeom prst="rect">
              <a:avLst/>
            </a:prstGeom>
            <a:solidFill>
              <a:srgbClr val="EA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71" name="Rectangle 1357"/>
            <p:cNvSpPr>
              <a:spLocks noChangeArrowheads="1"/>
            </p:cNvSpPr>
            <p:nvPr/>
          </p:nvSpPr>
          <p:spPr bwMode="auto">
            <a:xfrm>
              <a:off x="4974" y="1552"/>
              <a:ext cx="3" cy="44"/>
            </a:xfrm>
            <a:prstGeom prst="rect">
              <a:avLst/>
            </a:prstGeom>
            <a:solidFill>
              <a:srgbClr val="ED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72" name="Rectangle 1358"/>
            <p:cNvSpPr>
              <a:spLocks noChangeArrowheads="1"/>
            </p:cNvSpPr>
            <p:nvPr/>
          </p:nvSpPr>
          <p:spPr bwMode="auto">
            <a:xfrm>
              <a:off x="4977" y="1552"/>
              <a:ext cx="4" cy="44"/>
            </a:xfrm>
            <a:prstGeom prst="rect">
              <a:avLst/>
            </a:prstGeom>
            <a:solidFill>
              <a:srgbClr val="F1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673" name="Rectangle 1359"/>
            <p:cNvSpPr>
              <a:spLocks noChangeArrowheads="1"/>
            </p:cNvSpPr>
            <p:nvPr/>
          </p:nvSpPr>
          <p:spPr bwMode="auto">
            <a:xfrm>
              <a:off x="4981" y="1552"/>
              <a:ext cx="4" cy="44"/>
            </a:xfrm>
            <a:prstGeom prst="rect">
              <a:avLst/>
            </a:prstGeom>
            <a:solidFill>
              <a:srgbClr val="F4F2E8"/>
            </a:solidFill>
            <a:ln w="9525">
              <a:noFill/>
              <a:miter lim="800000"/>
              <a:headEnd/>
              <a:tailEnd/>
            </a:ln>
          </p:spPr>
          <p:txBody>
            <a:bodyPr/>
            <a:lstStyle/>
            <a:p>
              <a:endParaRPr lang="en-US" altLang="zh-TW" sz="1900" dirty="0">
                <a:solidFill>
                  <a:schemeClr val="bg1"/>
                </a:solidFill>
                <a:latin typeface="Calibri" pitchFamily="34" charset="0"/>
              </a:endParaRPr>
            </a:p>
          </p:txBody>
        </p:sp>
        <p:pic>
          <p:nvPicPr>
            <p:cNvPr id="23674" name="Picture 1360"/>
            <p:cNvPicPr>
              <a:picLocks noChangeAspect="1" noChangeArrowheads="1"/>
            </p:cNvPicPr>
            <p:nvPr/>
          </p:nvPicPr>
          <p:blipFill>
            <a:blip r:embed="rId33" cstate="print"/>
            <a:srcRect/>
            <a:stretch>
              <a:fillRect/>
            </a:stretch>
          </p:blipFill>
          <p:spPr bwMode="auto">
            <a:xfrm>
              <a:off x="4918" y="1643"/>
              <a:ext cx="67" cy="36"/>
            </a:xfrm>
            <a:prstGeom prst="rect">
              <a:avLst/>
            </a:prstGeom>
            <a:noFill/>
            <a:ln w="9525">
              <a:noFill/>
              <a:miter lim="800000"/>
              <a:headEnd/>
              <a:tailEnd/>
            </a:ln>
          </p:spPr>
        </p:pic>
        <p:pic>
          <p:nvPicPr>
            <p:cNvPr id="23675" name="Picture 1361"/>
            <p:cNvPicPr>
              <a:picLocks noChangeAspect="1" noChangeArrowheads="1"/>
            </p:cNvPicPr>
            <p:nvPr/>
          </p:nvPicPr>
          <p:blipFill>
            <a:blip r:embed="rId34" cstate="print"/>
            <a:srcRect/>
            <a:stretch>
              <a:fillRect/>
            </a:stretch>
          </p:blipFill>
          <p:spPr bwMode="auto">
            <a:xfrm>
              <a:off x="4918" y="1643"/>
              <a:ext cx="67" cy="36"/>
            </a:xfrm>
            <a:prstGeom prst="rect">
              <a:avLst/>
            </a:prstGeom>
            <a:noFill/>
            <a:ln w="9525">
              <a:noFill/>
              <a:miter lim="800000"/>
              <a:headEnd/>
              <a:tailEnd/>
            </a:ln>
          </p:spPr>
        </p:pic>
        <p:sp>
          <p:nvSpPr>
            <p:cNvPr id="23676" name="Freeform 1362"/>
            <p:cNvSpPr>
              <a:spLocks/>
            </p:cNvSpPr>
            <p:nvPr/>
          </p:nvSpPr>
          <p:spPr bwMode="auto">
            <a:xfrm>
              <a:off x="4923" y="1645"/>
              <a:ext cx="56" cy="30"/>
            </a:xfrm>
            <a:custGeom>
              <a:avLst/>
              <a:gdLst>
                <a:gd name="T0" fmla="*/ 0 w 77"/>
                <a:gd name="T1" fmla="*/ 1 h 43"/>
                <a:gd name="T2" fmla="*/ 3 w 77"/>
                <a:gd name="T3" fmla="*/ 2 h 43"/>
                <a:gd name="T4" fmla="*/ 7 w 77"/>
                <a:gd name="T5" fmla="*/ 1 h 43"/>
                <a:gd name="T6" fmla="*/ 3 w 77"/>
                <a:gd name="T7" fmla="*/ 1 h 43"/>
                <a:gd name="T8" fmla="*/ 0 w 77"/>
                <a:gd name="T9" fmla="*/ 1 h 43"/>
                <a:gd name="T10" fmla="*/ 0 60000 65536"/>
                <a:gd name="T11" fmla="*/ 0 60000 65536"/>
                <a:gd name="T12" fmla="*/ 0 60000 65536"/>
                <a:gd name="T13" fmla="*/ 0 60000 65536"/>
                <a:gd name="T14" fmla="*/ 0 60000 65536"/>
                <a:gd name="T15" fmla="*/ 0 w 77"/>
                <a:gd name="T16" fmla="*/ 0 h 43"/>
                <a:gd name="T17" fmla="*/ 77 w 77"/>
                <a:gd name="T18" fmla="*/ 43 h 43"/>
              </a:gdLst>
              <a:ahLst/>
              <a:cxnLst>
                <a:cxn ang="T10">
                  <a:pos x="T0" y="T1"/>
                </a:cxn>
                <a:cxn ang="T11">
                  <a:pos x="T2" y="T3"/>
                </a:cxn>
                <a:cxn ang="T12">
                  <a:pos x="T4" y="T5"/>
                </a:cxn>
                <a:cxn ang="T13">
                  <a:pos x="T6" y="T7"/>
                </a:cxn>
                <a:cxn ang="T14">
                  <a:pos x="T8" y="T9"/>
                </a:cxn>
              </a:cxnLst>
              <a:rect l="T15" t="T16" r="T17" b="T18"/>
              <a:pathLst>
                <a:path w="77" h="43">
                  <a:moveTo>
                    <a:pt x="0" y="21"/>
                  </a:moveTo>
                  <a:cubicBezTo>
                    <a:pt x="8" y="35"/>
                    <a:pt x="24" y="43"/>
                    <a:pt x="39" y="39"/>
                  </a:cubicBezTo>
                  <a:cubicBezTo>
                    <a:pt x="54" y="43"/>
                    <a:pt x="70" y="35"/>
                    <a:pt x="77" y="21"/>
                  </a:cubicBezTo>
                  <a:cubicBezTo>
                    <a:pt x="70" y="7"/>
                    <a:pt x="54" y="0"/>
                    <a:pt x="39" y="3"/>
                  </a:cubicBezTo>
                  <a:cubicBezTo>
                    <a:pt x="24" y="0"/>
                    <a:pt x="8" y="7"/>
                    <a:pt x="0" y="21"/>
                  </a:cubicBezTo>
                </a:path>
              </a:pathLst>
            </a:custGeom>
            <a:noFill/>
            <a:ln w="4763" cap="flat">
              <a:solidFill>
                <a:srgbClr val="295687"/>
              </a:solidFill>
              <a:prstDash val="solid"/>
              <a:miter lim="800000"/>
              <a:headEnd/>
              <a:tailEnd/>
            </a:ln>
          </p:spPr>
          <p:txBody>
            <a:bodyPr/>
            <a:lstStyle/>
            <a:p>
              <a:endParaRPr lang="zh-TW" altLang="en-US">
                <a:solidFill>
                  <a:schemeClr val="bg1"/>
                </a:solidFill>
              </a:endParaRPr>
            </a:p>
          </p:txBody>
        </p:sp>
        <p:pic>
          <p:nvPicPr>
            <p:cNvPr id="23677" name="Picture 1363"/>
            <p:cNvPicPr>
              <a:picLocks noChangeAspect="1" noChangeArrowheads="1"/>
            </p:cNvPicPr>
            <p:nvPr/>
          </p:nvPicPr>
          <p:blipFill>
            <a:blip r:embed="rId35" cstate="print"/>
            <a:srcRect/>
            <a:stretch>
              <a:fillRect/>
            </a:stretch>
          </p:blipFill>
          <p:spPr bwMode="auto">
            <a:xfrm>
              <a:off x="4914" y="1556"/>
              <a:ext cx="71" cy="112"/>
            </a:xfrm>
            <a:prstGeom prst="rect">
              <a:avLst/>
            </a:prstGeom>
            <a:noFill/>
            <a:ln w="9525">
              <a:noFill/>
              <a:miter lim="800000"/>
              <a:headEnd/>
              <a:tailEnd/>
            </a:ln>
          </p:spPr>
        </p:pic>
        <p:pic>
          <p:nvPicPr>
            <p:cNvPr id="23678" name="Picture 1364"/>
            <p:cNvPicPr>
              <a:picLocks noChangeAspect="1" noChangeArrowheads="1"/>
            </p:cNvPicPr>
            <p:nvPr/>
          </p:nvPicPr>
          <p:blipFill>
            <a:blip r:embed="rId36" cstate="print"/>
            <a:srcRect/>
            <a:stretch>
              <a:fillRect/>
            </a:stretch>
          </p:blipFill>
          <p:spPr bwMode="auto">
            <a:xfrm>
              <a:off x="4914" y="1556"/>
              <a:ext cx="71" cy="112"/>
            </a:xfrm>
            <a:prstGeom prst="rect">
              <a:avLst/>
            </a:prstGeom>
            <a:noFill/>
            <a:ln w="9525">
              <a:noFill/>
              <a:miter lim="800000"/>
              <a:headEnd/>
              <a:tailEnd/>
            </a:ln>
          </p:spPr>
        </p:pic>
        <p:sp>
          <p:nvSpPr>
            <p:cNvPr id="23679" name="Freeform 1365"/>
            <p:cNvSpPr>
              <a:spLocks/>
            </p:cNvSpPr>
            <p:nvPr/>
          </p:nvSpPr>
          <p:spPr bwMode="auto">
            <a:xfrm>
              <a:off x="4918" y="1560"/>
              <a:ext cx="62" cy="102"/>
            </a:xfrm>
            <a:custGeom>
              <a:avLst/>
              <a:gdLst>
                <a:gd name="T0" fmla="*/ 7 w 85"/>
                <a:gd name="T1" fmla="*/ 0 h 148"/>
                <a:gd name="T2" fmla="*/ 7 w 85"/>
                <a:gd name="T3" fmla="*/ 6 h 148"/>
                <a:gd name="T4" fmla="*/ 0 w 85"/>
                <a:gd name="T5" fmla="*/ 8 h 148"/>
                <a:gd name="T6" fmla="*/ 1 w 85"/>
                <a:gd name="T7" fmla="*/ 2 h 148"/>
                <a:gd name="T8" fmla="*/ 7 w 85"/>
                <a:gd name="T9" fmla="*/ 0 h 148"/>
                <a:gd name="T10" fmla="*/ 0 60000 65536"/>
                <a:gd name="T11" fmla="*/ 0 60000 65536"/>
                <a:gd name="T12" fmla="*/ 0 60000 65536"/>
                <a:gd name="T13" fmla="*/ 0 60000 65536"/>
                <a:gd name="T14" fmla="*/ 0 60000 65536"/>
                <a:gd name="T15" fmla="*/ 0 w 85"/>
                <a:gd name="T16" fmla="*/ 0 h 148"/>
                <a:gd name="T17" fmla="*/ 85 w 85"/>
                <a:gd name="T18" fmla="*/ 148 h 148"/>
              </a:gdLst>
              <a:ahLst/>
              <a:cxnLst>
                <a:cxn ang="T10">
                  <a:pos x="T0" y="T1"/>
                </a:cxn>
                <a:cxn ang="T11">
                  <a:pos x="T2" y="T3"/>
                </a:cxn>
                <a:cxn ang="T12">
                  <a:pos x="T4" y="T5"/>
                </a:cxn>
                <a:cxn ang="T13">
                  <a:pos x="T6" y="T7"/>
                </a:cxn>
                <a:cxn ang="T14">
                  <a:pos x="T8" y="T9"/>
                </a:cxn>
              </a:cxnLst>
              <a:rect l="T15" t="T16" r="T17" b="T18"/>
              <a:pathLst>
                <a:path w="85" h="148">
                  <a:moveTo>
                    <a:pt x="85" y="0"/>
                  </a:moveTo>
                  <a:lnTo>
                    <a:pt x="79" y="103"/>
                  </a:lnTo>
                  <a:lnTo>
                    <a:pt x="0" y="148"/>
                  </a:lnTo>
                  <a:lnTo>
                    <a:pt x="8" y="44"/>
                  </a:lnTo>
                  <a:lnTo>
                    <a:pt x="85" y="0"/>
                  </a:lnTo>
                  <a:close/>
                </a:path>
              </a:pathLst>
            </a:custGeom>
            <a:noFill/>
            <a:ln w="4763" cap="flat">
              <a:solidFill>
                <a:srgbClr val="295687"/>
              </a:solidFill>
              <a:prstDash val="solid"/>
              <a:miter lim="800000"/>
              <a:headEnd/>
              <a:tailEnd/>
            </a:ln>
          </p:spPr>
          <p:txBody>
            <a:bodyPr/>
            <a:lstStyle/>
            <a:p>
              <a:endParaRPr lang="zh-TW" altLang="en-US">
                <a:solidFill>
                  <a:schemeClr val="bg1"/>
                </a:solidFill>
              </a:endParaRPr>
            </a:p>
          </p:txBody>
        </p:sp>
        <p:sp>
          <p:nvSpPr>
            <p:cNvPr id="23680" name="Picture 1366"/>
            <p:cNvSpPr>
              <a:spLocks noChangeAspect="1" noChangeArrowheads="1"/>
            </p:cNvSpPr>
            <p:nvPr/>
          </p:nvSpPr>
          <p:spPr bwMode="auto">
            <a:xfrm>
              <a:off x="4944" y="1614"/>
              <a:ext cx="33" cy="61"/>
            </a:xfrm>
            <a:prstGeom prst="rect">
              <a:avLst/>
            </a:prstGeom>
            <a:noFill/>
            <a:ln w="9525">
              <a:noFill/>
              <a:miter lim="800000"/>
              <a:headEnd/>
              <a:tailEnd/>
            </a:ln>
          </p:spPr>
          <p:txBody>
            <a:bodyPr/>
            <a:lstStyle/>
            <a:p>
              <a:endParaRPr lang="en-US" altLang="zh-TW">
                <a:solidFill>
                  <a:schemeClr val="bg1"/>
                </a:solidFill>
              </a:endParaRPr>
            </a:p>
          </p:txBody>
        </p:sp>
        <p:sp>
          <p:nvSpPr>
            <p:cNvPr id="23681" name="Freeform 1367"/>
            <p:cNvSpPr>
              <a:spLocks/>
            </p:cNvSpPr>
            <p:nvPr/>
          </p:nvSpPr>
          <p:spPr bwMode="auto">
            <a:xfrm>
              <a:off x="4949" y="1618"/>
              <a:ext cx="25" cy="53"/>
            </a:xfrm>
            <a:custGeom>
              <a:avLst/>
              <a:gdLst>
                <a:gd name="T0" fmla="*/ 0 w 107"/>
                <a:gd name="T1" fmla="*/ 0 h 229"/>
                <a:gd name="T2" fmla="*/ 0 w 107"/>
                <a:gd name="T3" fmla="*/ 0 h 229"/>
                <a:gd name="T4" fmla="*/ 0 w 107"/>
                <a:gd name="T5" fmla="*/ 0 h 229"/>
                <a:gd name="T6" fmla="*/ 0 w 107"/>
                <a:gd name="T7" fmla="*/ 0 h 229"/>
                <a:gd name="T8" fmla="*/ 0 w 107"/>
                <a:gd name="T9" fmla="*/ 0 h 229"/>
                <a:gd name="T10" fmla="*/ 0 w 107"/>
                <a:gd name="T11" fmla="*/ 0 h 229"/>
                <a:gd name="T12" fmla="*/ 0 w 107"/>
                <a:gd name="T13" fmla="*/ 0 h 229"/>
                <a:gd name="T14" fmla="*/ 0 60000 65536"/>
                <a:gd name="T15" fmla="*/ 0 60000 65536"/>
                <a:gd name="T16" fmla="*/ 0 60000 65536"/>
                <a:gd name="T17" fmla="*/ 0 60000 65536"/>
                <a:gd name="T18" fmla="*/ 0 60000 65536"/>
                <a:gd name="T19" fmla="*/ 0 60000 65536"/>
                <a:gd name="T20" fmla="*/ 0 60000 65536"/>
                <a:gd name="T21" fmla="*/ 0 w 107"/>
                <a:gd name="T22" fmla="*/ 0 h 229"/>
                <a:gd name="T23" fmla="*/ 107 w 107"/>
                <a:gd name="T24" fmla="*/ 229 h 2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7" h="229">
                  <a:moveTo>
                    <a:pt x="39" y="0"/>
                  </a:moveTo>
                  <a:cubicBezTo>
                    <a:pt x="79" y="65"/>
                    <a:pt x="103" y="138"/>
                    <a:pt x="107" y="213"/>
                  </a:cubicBezTo>
                  <a:lnTo>
                    <a:pt x="68" y="229"/>
                  </a:lnTo>
                  <a:cubicBezTo>
                    <a:pt x="63" y="153"/>
                    <a:pt x="40" y="80"/>
                    <a:pt x="0" y="16"/>
                  </a:cubicBezTo>
                  <a:lnTo>
                    <a:pt x="39" y="0"/>
                  </a:lnTo>
                  <a:close/>
                </a:path>
              </a:pathLst>
            </a:custGeom>
            <a:noFill/>
            <a:ln w="4763" cap="rnd">
              <a:solidFill>
                <a:srgbClr val="295687"/>
              </a:solidFill>
              <a:prstDash val="solid"/>
              <a:round/>
              <a:headEnd/>
              <a:tailEnd/>
            </a:ln>
          </p:spPr>
          <p:txBody>
            <a:bodyPr/>
            <a:lstStyle/>
            <a:p>
              <a:endParaRPr lang="zh-TW" altLang="en-US">
                <a:solidFill>
                  <a:schemeClr val="bg1"/>
                </a:solidFill>
              </a:endParaRPr>
            </a:p>
          </p:txBody>
        </p:sp>
        <p:sp>
          <p:nvSpPr>
            <p:cNvPr id="23682" name="Freeform 1368"/>
            <p:cNvSpPr>
              <a:spLocks noEditPoints="1"/>
            </p:cNvSpPr>
            <p:nvPr/>
          </p:nvSpPr>
          <p:spPr bwMode="auto">
            <a:xfrm>
              <a:off x="4923" y="1622"/>
              <a:ext cx="56" cy="58"/>
            </a:xfrm>
            <a:custGeom>
              <a:avLst/>
              <a:gdLst>
                <a:gd name="T0" fmla="*/ 0 w 245"/>
                <a:gd name="T1" fmla="*/ 0 h 254"/>
                <a:gd name="T2" fmla="*/ 0 w 245"/>
                <a:gd name="T3" fmla="*/ 0 h 254"/>
                <a:gd name="T4" fmla="*/ 0 w 245"/>
                <a:gd name="T5" fmla="*/ 0 h 254"/>
                <a:gd name="T6" fmla="*/ 0 w 245"/>
                <a:gd name="T7" fmla="*/ 0 h 254"/>
                <a:gd name="T8" fmla="*/ 0 w 245"/>
                <a:gd name="T9" fmla="*/ 0 h 254"/>
                <a:gd name="T10" fmla="*/ 0 w 245"/>
                <a:gd name="T11" fmla="*/ 0 h 254"/>
                <a:gd name="T12" fmla="*/ 0 w 245"/>
                <a:gd name="T13" fmla="*/ 0 h 254"/>
                <a:gd name="T14" fmla="*/ 0 w 245"/>
                <a:gd name="T15" fmla="*/ 0 h 254"/>
                <a:gd name="T16" fmla="*/ 0 w 245"/>
                <a:gd name="T17" fmla="*/ 0 h 254"/>
                <a:gd name="T18" fmla="*/ 0 w 245"/>
                <a:gd name="T19" fmla="*/ 0 h 254"/>
                <a:gd name="T20" fmla="*/ 0 w 245"/>
                <a:gd name="T21" fmla="*/ 0 h 254"/>
                <a:gd name="T22" fmla="*/ 0 w 245"/>
                <a:gd name="T23" fmla="*/ 0 h 254"/>
                <a:gd name="T24" fmla="*/ 0 w 245"/>
                <a:gd name="T25" fmla="*/ 0 h 2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5"/>
                <a:gd name="T40" fmla="*/ 0 h 254"/>
                <a:gd name="T41" fmla="*/ 245 w 245"/>
                <a:gd name="T42" fmla="*/ 254 h 2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5" h="254">
                  <a:moveTo>
                    <a:pt x="112" y="0"/>
                  </a:moveTo>
                  <a:lnTo>
                    <a:pt x="98" y="168"/>
                  </a:lnTo>
                  <a:lnTo>
                    <a:pt x="179" y="214"/>
                  </a:lnTo>
                  <a:cubicBezTo>
                    <a:pt x="174" y="138"/>
                    <a:pt x="151" y="65"/>
                    <a:pt x="112" y="0"/>
                  </a:cubicBezTo>
                  <a:close/>
                  <a:moveTo>
                    <a:pt x="0" y="166"/>
                  </a:moveTo>
                  <a:cubicBezTo>
                    <a:pt x="24" y="210"/>
                    <a:pt x="74" y="232"/>
                    <a:pt x="122" y="221"/>
                  </a:cubicBezTo>
                  <a:cubicBezTo>
                    <a:pt x="171" y="232"/>
                    <a:pt x="221" y="210"/>
                    <a:pt x="245" y="166"/>
                  </a:cubicBezTo>
                  <a:lnTo>
                    <a:pt x="245" y="188"/>
                  </a:lnTo>
                  <a:cubicBezTo>
                    <a:pt x="221" y="231"/>
                    <a:pt x="171" y="254"/>
                    <a:pt x="122" y="243"/>
                  </a:cubicBezTo>
                  <a:cubicBezTo>
                    <a:pt x="74" y="254"/>
                    <a:pt x="24" y="231"/>
                    <a:pt x="0" y="188"/>
                  </a:cubicBezTo>
                  <a:lnTo>
                    <a:pt x="0" y="166"/>
                  </a:lnTo>
                  <a:close/>
                </a:path>
              </a:pathLst>
            </a:custGeom>
            <a:solidFill>
              <a:srgbClr val="295687"/>
            </a:solidFill>
            <a:ln w="0">
              <a:solidFill>
                <a:srgbClr val="000000"/>
              </a:solidFill>
              <a:prstDash val="solid"/>
              <a:round/>
              <a:headEnd/>
              <a:tailEnd/>
            </a:ln>
          </p:spPr>
          <p:txBody>
            <a:bodyPr/>
            <a:lstStyle/>
            <a:p>
              <a:endParaRPr lang="zh-TW" altLang="en-US">
                <a:solidFill>
                  <a:schemeClr val="bg1"/>
                </a:solidFill>
              </a:endParaRPr>
            </a:p>
          </p:txBody>
        </p:sp>
        <p:sp>
          <p:nvSpPr>
            <p:cNvPr id="23683" name="Freeform 1369"/>
            <p:cNvSpPr>
              <a:spLocks noEditPoints="1"/>
            </p:cNvSpPr>
            <p:nvPr/>
          </p:nvSpPr>
          <p:spPr bwMode="auto">
            <a:xfrm>
              <a:off x="4923" y="1622"/>
              <a:ext cx="56" cy="58"/>
            </a:xfrm>
            <a:custGeom>
              <a:avLst/>
              <a:gdLst>
                <a:gd name="T0" fmla="*/ 0 w 245"/>
                <a:gd name="T1" fmla="*/ 0 h 254"/>
                <a:gd name="T2" fmla="*/ 0 w 245"/>
                <a:gd name="T3" fmla="*/ 0 h 254"/>
                <a:gd name="T4" fmla="*/ 0 w 245"/>
                <a:gd name="T5" fmla="*/ 0 h 254"/>
                <a:gd name="T6" fmla="*/ 0 w 245"/>
                <a:gd name="T7" fmla="*/ 0 h 254"/>
                <a:gd name="T8" fmla="*/ 0 w 245"/>
                <a:gd name="T9" fmla="*/ 0 h 254"/>
                <a:gd name="T10" fmla="*/ 0 w 245"/>
                <a:gd name="T11" fmla="*/ 0 h 254"/>
                <a:gd name="T12" fmla="*/ 0 w 245"/>
                <a:gd name="T13" fmla="*/ 0 h 254"/>
                <a:gd name="T14" fmla="*/ 0 w 245"/>
                <a:gd name="T15" fmla="*/ 0 h 254"/>
                <a:gd name="T16" fmla="*/ 0 w 245"/>
                <a:gd name="T17" fmla="*/ 0 h 254"/>
                <a:gd name="T18" fmla="*/ 0 w 245"/>
                <a:gd name="T19" fmla="*/ 0 h 254"/>
                <a:gd name="T20" fmla="*/ 0 w 245"/>
                <a:gd name="T21" fmla="*/ 0 h 254"/>
                <a:gd name="T22" fmla="*/ 0 w 245"/>
                <a:gd name="T23" fmla="*/ 0 h 254"/>
                <a:gd name="T24" fmla="*/ 0 w 245"/>
                <a:gd name="T25" fmla="*/ 0 h 2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5"/>
                <a:gd name="T40" fmla="*/ 0 h 254"/>
                <a:gd name="T41" fmla="*/ 245 w 245"/>
                <a:gd name="T42" fmla="*/ 254 h 2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5" h="254">
                  <a:moveTo>
                    <a:pt x="112" y="0"/>
                  </a:moveTo>
                  <a:lnTo>
                    <a:pt x="98" y="168"/>
                  </a:lnTo>
                  <a:lnTo>
                    <a:pt x="179" y="214"/>
                  </a:lnTo>
                  <a:cubicBezTo>
                    <a:pt x="174" y="138"/>
                    <a:pt x="151" y="65"/>
                    <a:pt x="112" y="0"/>
                  </a:cubicBezTo>
                  <a:close/>
                  <a:moveTo>
                    <a:pt x="0" y="166"/>
                  </a:moveTo>
                  <a:cubicBezTo>
                    <a:pt x="24" y="210"/>
                    <a:pt x="74" y="232"/>
                    <a:pt x="122" y="221"/>
                  </a:cubicBezTo>
                  <a:cubicBezTo>
                    <a:pt x="171" y="232"/>
                    <a:pt x="221" y="210"/>
                    <a:pt x="245" y="166"/>
                  </a:cubicBezTo>
                  <a:lnTo>
                    <a:pt x="245" y="188"/>
                  </a:lnTo>
                  <a:cubicBezTo>
                    <a:pt x="221" y="231"/>
                    <a:pt x="171" y="254"/>
                    <a:pt x="122" y="243"/>
                  </a:cubicBezTo>
                  <a:cubicBezTo>
                    <a:pt x="74" y="254"/>
                    <a:pt x="24" y="231"/>
                    <a:pt x="0" y="188"/>
                  </a:cubicBezTo>
                  <a:lnTo>
                    <a:pt x="0" y="166"/>
                  </a:lnTo>
                  <a:close/>
                </a:path>
              </a:pathLst>
            </a:custGeom>
            <a:noFill/>
            <a:ln w="4763" cap="flat">
              <a:solidFill>
                <a:srgbClr val="295687"/>
              </a:solidFill>
              <a:prstDash val="solid"/>
              <a:miter lim="800000"/>
              <a:headEnd/>
              <a:tailEnd/>
            </a:ln>
          </p:spPr>
          <p:txBody>
            <a:bodyPr/>
            <a:lstStyle/>
            <a:p>
              <a:endParaRPr lang="zh-TW" altLang="en-US">
                <a:solidFill>
                  <a:schemeClr val="bg1"/>
                </a:solidFill>
              </a:endParaRPr>
            </a:p>
          </p:txBody>
        </p:sp>
        <p:sp>
          <p:nvSpPr>
            <p:cNvPr id="23684" name="Freeform 1370"/>
            <p:cNvSpPr>
              <a:spLocks/>
            </p:cNvSpPr>
            <p:nvPr/>
          </p:nvSpPr>
          <p:spPr bwMode="auto">
            <a:xfrm>
              <a:off x="4792" y="1492"/>
              <a:ext cx="257" cy="233"/>
            </a:xfrm>
            <a:custGeom>
              <a:avLst/>
              <a:gdLst>
                <a:gd name="T0" fmla="*/ 0 w 1116"/>
                <a:gd name="T1" fmla="*/ 0 h 1030"/>
                <a:gd name="T2" fmla="*/ 0 w 1116"/>
                <a:gd name="T3" fmla="*/ 0 h 1030"/>
                <a:gd name="T4" fmla="*/ 0 w 1116"/>
                <a:gd name="T5" fmla="*/ 0 h 1030"/>
                <a:gd name="T6" fmla="*/ 0 w 1116"/>
                <a:gd name="T7" fmla="*/ 0 h 1030"/>
                <a:gd name="T8" fmla="*/ 0 w 1116"/>
                <a:gd name="T9" fmla="*/ 0 h 1030"/>
                <a:gd name="T10" fmla="*/ 0 w 1116"/>
                <a:gd name="T11" fmla="*/ 0 h 1030"/>
                <a:gd name="T12" fmla="*/ 0 w 1116"/>
                <a:gd name="T13" fmla="*/ 0 h 1030"/>
                <a:gd name="T14" fmla="*/ 0 w 1116"/>
                <a:gd name="T15" fmla="*/ 0 h 1030"/>
                <a:gd name="T16" fmla="*/ 0 w 1116"/>
                <a:gd name="T17" fmla="*/ 0 h 1030"/>
                <a:gd name="T18" fmla="*/ 0 w 1116"/>
                <a:gd name="T19" fmla="*/ 0 h 1030"/>
                <a:gd name="T20" fmla="*/ 0 w 1116"/>
                <a:gd name="T21" fmla="*/ 0 h 1030"/>
                <a:gd name="T22" fmla="*/ 0 w 1116"/>
                <a:gd name="T23" fmla="*/ 0 h 1030"/>
                <a:gd name="T24" fmla="*/ 0 w 1116"/>
                <a:gd name="T25" fmla="*/ 0 h 1030"/>
                <a:gd name="T26" fmla="*/ 0 w 1116"/>
                <a:gd name="T27" fmla="*/ 0 h 1030"/>
                <a:gd name="T28" fmla="*/ 0 w 1116"/>
                <a:gd name="T29" fmla="*/ 0 h 1030"/>
                <a:gd name="T30" fmla="*/ 0 w 1116"/>
                <a:gd name="T31" fmla="*/ 0 h 1030"/>
                <a:gd name="T32" fmla="*/ 0 w 1116"/>
                <a:gd name="T33" fmla="*/ 0 h 1030"/>
                <a:gd name="T34" fmla="*/ 0 w 1116"/>
                <a:gd name="T35" fmla="*/ 0 h 1030"/>
                <a:gd name="T36" fmla="*/ 0 w 1116"/>
                <a:gd name="T37" fmla="*/ 0 h 1030"/>
                <a:gd name="T38" fmla="*/ 0 w 1116"/>
                <a:gd name="T39" fmla="*/ 0 h 1030"/>
                <a:gd name="T40" fmla="*/ 0 w 1116"/>
                <a:gd name="T41" fmla="*/ 0 h 1030"/>
                <a:gd name="T42" fmla="*/ 0 w 1116"/>
                <a:gd name="T43" fmla="*/ 0 h 1030"/>
                <a:gd name="T44" fmla="*/ 0 w 1116"/>
                <a:gd name="T45" fmla="*/ 0 h 1030"/>
                <a:gd name="T46" fmla="*/ 0 w 1116"/>
                <a:gd name="T47" fmla="*/ 0 h 1030"/>
                <a:gd name="T48" fmla="*/ 0 w 1116"/>
                <a:gd name="T49" fmla="*/ 0 h 1030"/>
                <a:gd name="T50" fmla="*/ 0 w 1116"/>
                <a:gd name="T51" fmla="*/ 0 h 10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16"/>
                <a:gd name="T79" fmla="*/ 0 h 1030"/>
                <a:gd name="T80" fmla="*/ 1116 w 1116"/>
                <a:gd name="T81" fmla="*/ 1030 h 10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16" h="1030">
                  <a:moveTo>
                    <a:pt x="345" y="216"/>
                  </a:moveTo>
                  <a:lnTo>
                    <a:pt x="425" y="259"/>
                  </a:lnTo>
                  <a:cubicBezTo>
                    <a:pt x="433" y="263"/>
                    <a:pt x="440" y="270"/>
                    <a:pt x="445" y="278"/>
                  </a:cubicBezTo>
                  <a:cubicBezTo>
                    <a:pt x="456" y="324"/>
                    <a:pt x="460" y="372"/>
                    <a:pt x="458" y="419"/>
                  </a:cubicBezTo>
                  <a:cubicBezTo>
                    <a:pt x="488" y="435"/>
                    <a:pt x="518" y="451"/>
                    <a:pt x="547" y="469"/>
                  </a:cubicBezTo>
                  <a:lnTo>
                    <a:pt x="547" y="449"/>
                  </a:lnTo>
                  <a:lnTo>
                    <a:pt x="550" y="424"/>
                  </a:lnTo>
                  <a:lnTo>
                    <a:pt x="795" y="290"/>
                  </a:lnTo>
                  <a:lnTo>
                    <a:pt x="819" y="302"/>
                  </a:lnTo>
                  <a:lnTo>
                    <a:pt x="808" y="457"/>
                  </a:lnTo>
                  <a:lnTo>
                    <a:pt x="1116" y="632"/>
                  </a:lnTo>
                  <a:lnTo>
                    <a:pt x="1116" y="649"/>
                  </a:lnTo>
                  <a:lnTo>
                    <a:pt x="439" y="1030"/>
                  </a:lnTo>
                  <a:lnTo>
                    <a:pt x="0" y="780"/>
                  </a:lnTo>
                  <a:lnTo>
                    <a:pt x="0" y="762"/>
                  </a:lnTo>
                  <a:lnTo>
                    <a:pt x="64" y="726"/>
                  </a:lnTo>
                  <a:lnTo>
                    <a:pt x="51" y="421"/>
                  </a:lnTo>
                  <a:lnTo>
                    <a:pt x="110" y="387"/>
                  </a:lnTo>
                  <a:cubicBezTo>
                    <a:pt x="124" y="321"/>
                    <a:pt x="167" y="265"/>
                    <a:pt x="226" y="233"/>
                  </a:cubicBezTo>
                  <a:cubicBezTo>
                    <a:pt x="227" y="227"/>
                    <a:pt x="227" y="221"/>
                    <a:pt x="227" y="215"/>
                  </a:cubicBezTo>
                  <a:cubicBezTo>
                    <a:pt x="197" y="190"/>
                    <a:pt x="181" y="152"/>
                    <a:pt x="184" y="113"/>
                  </a:cubicBezTo>
                  <a:cubicBezTo>
                    <a:pt x="181" y="54"/>
                    <a:pt x="227" y="3"/>
                    <a:pt x="286" y="0"/>
                  </a:cubicBezTo>
                  <a:cubicBezTo>
                    <a:pt x="345" y="2"/>
                    <a:pt x="390" y="52"/>
                    <a:pt x="388" y="111"/>
                  </a:cubicBezTo>
                  <a:cubicBezTo>
                    <a:pt x="388" y="111"/>
                    <a:pt x="388" y="111"/>
                    <a:pt x="388" y="111"/>
                  </a:cubicBezTo>
                  <a:cubicBezTo>
                    <a:pt x="391" y="151"/>
                    <a:pt x="375" y="190"/>
                    <a:pt x="345" y="216"/>
                  </a:cubicBezTo>
                  <a:close/>
                </a:path>
              </a:pathLst>
            </a:custGeom>
            <a:noFill/>
            <a:ln w="7938" cap="rnd">
              <a:solidFill>
                <a:srgbClr val="000000"/>
              </a:solidFill>
              <a:prstDash val="solid"/>
              <a:round/>
              <a:headEnd/>
              <a:tailEnd/>
            </a:ln>
          </p:spPr>
          <p:txBody>
            <a:bodyPr/>
            <a:lstStyle/>
            <a:p>
              <a:endParaRPr lang="zh-TW" altLang="en-US">
                <a:solidFill>
                  <a:schemeClr val="bg1"/>
                </a:solidFill>
              </a:endParaRPr>
            </a:p>
          </p:txBody>
        </p:sp>
      </p:grpSp>
      <p:grpSp>
        <p:nvGrpSpPr>
          <p:cNvPr id="7" name="Group 1484"/>
          <p:cNvGrpSpPr>
            <a:grpSpLocks/>
          </p:cNvGrpSpPr>
          <p:nvPr/>
        </p:nvGrpSpPr>
        <p:grpSpPr bwMode="auto">
          <a:xfrm rot="8714730">
            <a:off x="9167284" y="901483"/>
            <a:ext cx="785283" cy="481012"/>
            <a:chOff x="1292" y="1567"/>
            <a:chExt cx="1407" cy="1138"/>
          </a:xfrm>
        </p:grpSpPr>
        <p:sp>
          <p:nvSpPr>
            <p:cNvPr id="23569" name="AutoShape 1485"/>
            <p:cNvSpPr>
              <a:spLocks noChangeArrowheads="1"/>
            </p:cNvSpPr>
            <p:nvPr/>
          </p:nvSpPr>
          <p:spPr bwMode="auto">
            <a:xfrm rot="350117">
              <a:off x="1948" y="1573"/>
              <a:ext cx="273" cy="548"/>
            </a:xfrm>
            <a:prstGeom prst="parallelogram">
              <a:avLst>
                <a:gd name="adj" fmla="val 53699"/>
              </a:avLst>
            </a:prstGeom>
            <a:solidFill>
              <a:schemeClr val="accent2"/>
            </a:solidFill>
            <a:ln w="9525">
              <a:solidFill>
                <a:schemeClr val="tx1"/>
              </a:solidFill>
              <a:miter lim="800000"/>
              <a:headEnd/>
              <a:tailEnd/>
            </a:ln>
          </p:spPr>
          <p:txBody>
            <a:bodyPr wrap="none" anchor="ctr"/>
            <a:lstStyle/>
            <a:p>
              <a:endParaRPr lang="en-US" altLang="zh-TW" sz="1900" dirty="0">
                <a:solidFill>
                  <a:schemeClr val="bg1"/>
                </a:solidFill>
                <a:latin typeface="Calibri" pitchFamily="34" charset="0"/>
              </a:endParaRPr>
            </a:p>
          </p:txBody>
        </p:sp>
        <p:sp>
          <p:nvSpPr>
            <p:cNvPr id="23570" name="AutoShape 1486"/>
            <p:cNvSpPr>
              <a:spLocks noChangeArrowheads="1"/>
            </p:cNvSpPr>
            <p:nvPr/>
          </p:nvSpPr>
          <p:spPr bwMode="auto">
            <a:xfrm rot="350117">
              <a:off x="1747" y="2165"/>
              <a:ext cx="269" cy="545"/>
            </a:xfrm>
            <a:prstGeom prst="parallelogram">
              <a:avLst>
                <a:gd name="adj" fmla="val 53699"/>
              </a:avLst>
            </a:prstGeom>
            <a:solidFill>
              <a:schemeClr val="accent2"/>
            </a:solidFill>
            <a:ln w="9525">
              <a:solidFill>
                <a:schemeClr val="tx1"/>
              </a:solidFill>
              <a:miter lim="800000"/>
              <a:headEnd/>
              <a:tailEnd/>
            </a:ln>
          </p:spPr>
          <p:txBody>
            <a:bodyPr wrap="none" anchor="ctr"/>
            <a:lstStyle/>
            <a:p>
              <a:endParaRPr lang="en-US" altLang="zh-TW" sz="1900" dirty="0">
                <a:solidFill>
                  <a:schemeClr val="bg1"/>
                </a:solidFill>
                <a:latin typeface="Calibri" pitchFamily="34" charset="0"/>
              </a:endParaRPr>
            </a:p>
          </p:txBody>
        </p:sp>
        <p:sp>
          <p:nvSpPr>
            <p:cNvPr id="23571" name="AutoShape 1487"/>
            <p:cNvSpPr>
              <a:spLocks noChangeArrowheads="1"/>
            </p:cNvSpPr>
            <p:nvPr/>
          </p:nvSpPr>
          <p:spPr bwMode="auto">
            <a:xfrm rot="350117">
              <a:off x="2510" y="1816"/>
              <a:ext cx="193" cy="319"/>
            </a:xfrm>
            <a:prstGeom prst="parallelogram">
              <a:avLst>
                <a:gd name="adj" fmla="val 53699"/>
              </a:avLst>
            </a:prstGeom>
            <a:solidFill>
              <a:schemeClr val="accent2"/>
            </a:solidFill>
            <a:ln w="9525">
              <a:solidFill>
                <a:schemeClr val="tx1"/>
              </a:solidFill>
              <a:miter lim="800000"/>
              <a:headEnd/>
              <a:tailEnd/>
            </a:ln>
          </p:spPr>
          <p:txBody>
            <a:bodyPr wrap="none" anchor="ctr"/>
            <a:lstStyle/>
            <a:p>
              <a:endParaRPr lang="en-US" altLang="zh-TW" sz="1900" dirty="0">
                <a:solidFill>
                  <a:schemeClr val="bg1"/>
                </a:solidFill>
                <a:latin typeface="Calibri" pitchFamily="34" charset="0"/>
              </a:endParaRPr>
            </a:p>
          </p:txBody>
        </p:sp>
        <p:sp>
          <p:nvSpPr>
            <p:cNvPr id="23572" name="AutoShape 1488"/>
            <p:cNvSpPr>
              <a:spLocks noChangeArrowheads="1"/>
            </p:cNvSpPr>
            <p:nvPr/>
          </p:nvSpPr>
          <p:spPr bwMode="auto">
            <a:xfrm rot="350117">
              <a:off x="2375" y="2115"/>
              <a:ext cx="190" cy="315"/>
            </a:xfrm>
            <a:prstGeom prst="parallelogram">
              <a:avLst>
                <a:gd name="adj" fmla="val 53699"/>
              </a:avLst>
            </a:prstGeom>
            <a:solidFill>
              <a:schemeClr val="accent2"/>
            </a:solidFill>
            <a:ln w="9525">
              <a:solidFill>
                <a:schemeClr val="tx1"/>
              </a:solidFill>
              <a:miter lim="800000"/>
              <a:headEnd/>
              <a:tailEnd/>
            </a:ln>
          </p:spPr>
          <p:txBody>
            <a:bodyPr wrap="none" anchor="ctr"/>
            <a:lstStyle/>
            <a:p>
              <a:endParaRPr lang="en-US" altLang="zh-TW" sz="1900" dirty="0">
                <a:solidFill>
                  <a:schemeClr val="bg1"/>
                </a:solidFill>
                <a:latin typeface="Calibri" pitchFamily="34" charset="0"/>
              </a:endParaRPr>
            </a:p>
          </p:txBody>
        </p:sp>
        <p:sp>
          <p:nvSpPr>
            <p:cNvPr id="23573" name="Oval 1489"/>
            <p:cNvSpPr>
              <a:spLocks noChangeArrowheads="1"/>
            </p:cNvSpPr>
            <p:nvPr/>
          </p:nvSpPr>
          <p:spPr bwMode="auto">
            <a:xfrm>
              <a:off x="1297" y="2022"/>
              <a:ext cx="1361" cy="225"/>
            </a:xfrm>
            <a:prstGeom prst="ellipse">
              <a:avLst/>
            </a:prstGeom>
            <a:solidFill>
              <a:schemeClr val="accent2"/>
            </a:solidFill>
            <a:ln w="9525">
              <a:solidFill>
                <a:schemeClr val="tx1"/>
              </a:solidFill>
              <a:round/>
              <a:headEnd/>
              <a:tailEnd/>
            </a:ln>
          </p:spPr>
          <p:txBody>
            <a:bodyPr wrap="none" anchor="ctr"/>
            <a:lstStyle/>
            <a:p>
              <a:endParaRPr lang="en-US" altLang="zh-TW" sz="1900" dirty="0">
                <a:solidFill>
                  <a:schemeClr val="bg1"/>
                </a:solidFill>
                <a:latin typeface="Calibri" pitchFamily="34" charset="0"/>
              </a:endParaRPr>
            </a:p>
          </p:txBody>
        </p:sp>
      </p:grpSp>
      <p:grpSp>
        <p:nvGrpSpPr>
          <p:cNvPr id="8" name="Group 1490"/>
          <p:cNvGrpSpPr>
            <a:grpSpLocks/>
          </p:cNvGrpSpPr>
          <p:nvPr/>
        </p:nvGrpSpPr>
        <p:grpSpPr bwMode="auto">
          <a:xfrm>
            <a:off x="8957735" y="4599205"/>
            <a:ext cx="768351" cy="215900"/>
            <a:chOff x="2997" y="1415"/>
            <a:chExt cx="618" cy="315"/>
          </a:xfrm>
        </p:grpSpPr>
        <p:sp>
          <p:nvSpPr>
            <p:cNvPr id="23563" name="Rectangle 1491"/>
            <p:cNvSpPr>
              <a:spLocks noChangeArrowheads="1"/>
            </p:cNvSpPr>
            <p:nvPr/>
          </p:nvSpPr>
          <p:spPr bwMode="auto">
            <a:xfrm>
              <a:off x="3010" y="1505"/>
              <a:ext cx="90" cy="45"/>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64" name="Rectangle 1492"/>
            <p:cNvSpPr>
              <a:spLocks noChangeArrowheads="1"/>
            </p:cNvSpPr>
            <p:nvPr/>
          </p:nvSpPr>
          <p:spPr bwMode="auto">
            <a:xfrm>
              <a:off x="3010" y="1505"/>
              <a:ext cx="90" cy="45"/>
            </a:xfrm>
            <a:prstGeom prst="rect">
              <a:avLst/>
            </a:prstGeom>
            <a:noFill/>
            <a:ln w="7938"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565" name="Freeform 1493"/>
            <p:cNvSpPr>
              <a:spLocks noEditPoints="1"/>
            </p:cNvSpPr>
            <p:nvPr/>
          </p:nvSpPr>
          <p:spPr bwMode="auto">
            <a:xfrm>
              <a:off x="2997" y="1415"/>
              <a:ext cx="618" cy="315"/>
            </a:xfrm>
            <a:custGeom>
              <a:avLst/>
              <a:gdLst>
                <a:gd name="T0" fmla="*/ 0 w 1958"/>
                <a:gd name="T1" fmla="*/ 0 h 960"/>
                <a:gd name="T2" fmla="*/ 0 w 1958"/>
                <a:gd name="T3" fmla="*/ 0 h 960"/>
                <a:gd name="T4" fmla="*/ 0 w 1958"/>
                <a:gd name="T5" fmla="*/ 0 h 960"/>
                <a:gd name="T6" fmla="*/ 0 w 1958"/>
                <a:gd name="T7" fmla="*/ 0 h 960"/>
                <a:gd name="T8" fmla="*/ 0 w 1958"/>
                <a:gd name="T9" fmla="*/ 0 h 960"/>
                <a:gd name="T10" fmla="*/ 0 w 1958"/>
                <a:gd name="T11" fmla="*/ 0 h 960"/>
                <a:gd name="T12" fmla="*/ 0 w 1958"/>
                <a:gd name="T13" fmla="*/ 0 h 960"/>
                <a:gd name="T14" fmla="*/ 0 w 1958"/>
                <a:gd name="T15" fmla="*/ 0 h 960"/>
                <a:gd name="T16" fmla="*/ 0 w 1958"/>
                <a:gd name="T17" fmla="*/ 0 h 960"/>
                <a:gd name="T18" fmla="*/ 0 w 1958"/>
                <a:gd name="T19" fmla="*/ 0 h 960"/>
                <a:gd name="T20" fmla="*/ 0 w 1958"/>
                <a:gd name="T21" fmla="*/ 0 h 960"/>
                <a:gd name="T22" fmla="*/ 0 w 1958"/>
                <a:gd name="T23" fmla="*/ 0 h 960"/>
                <a:gd name="T24" fmla="*/ 0 w 1958"/>
                <a:gd name="T25" fmla="*/ 0 h 960"/>
                <a:gd name="T26" fmla="*/ 0 w 1958"/>
                <a:gd name="T27" fmla="*/ 0 h 960"/>
                <a:gd name="T28" fmla="*/ 0 w 1958"/>
                <a:gd name="T29" fmla="*/ 0 h 960"/>
                <a:gd name="T30" fmla="*/ 0 w 1958"/>
                <a:gd name="T31" fmla="*/ 0 h 960"/>
                <a:gd name="T32" fmla="*/ 0 w 1958"/>
                <a:gd name="T33" fmla="*/ 0 h 960"/>
                <a:gd name="T34" fmla="*/ 0 w 1958"/>
                <a:gd name="T35" fmla="*/ 0 h 960"/>
                <a:gd name="T36" fmla="*/ 0 w 1958"/>
                <a:gd name="T37" fmla="*/ 0 h 960"/>
                <a:gd name="T38" fmla="*/ 0 w 1958"/>
                <a:gd name="T39" fmla="*/ 0 h 960"/>
                <a:gd name="T40" fmla="*/ 0 w 1958"/>
                <a:gd name="T41" fmla="*/ 0 h 960"/>
                <a:gd name="T42" fmla="*/ 0 w 1958"/>
                <a:gd name="T43" fmla="*/ 0 h 960"/>
                <a:gd name="T44" fmla="*/ 0 w 1958"/>
                <a:gd name="T45" fmla="*/ 0 h 960"/>
                <a:gd name="T46" fmla="*/ 0 w 1958"/>
                <a:gd name="T47" fmla="*/ 0 h 960"/>
                <a:gd name="T48" fmla="*/ 0 w 1958"/>
                <a:gd name="T49" fmla="*/ 0 h 960"/>
                <a:gd name="T50" fmla="*/ 0 w 1958"/>
                <a:gd name="T51" fmla="*/ 0 h 960"/>
                <a:gd name="T52" fmla="*/ 0 w 1958"/>
                <a:gd name="T53" fmla="*/ 0 h 960"/>
                <a:gd name="T54" fmla="*/ 0 w 1958"/>
                <a:gd name="T55" fmla="*/ 0 h 960"/>
                <a:gd name="T56" fmla="*/ 0 w 1958"/>
                <a:gd name="T57" fmla="*/ 0 h 960"/>
                <a:gd name="T58" fmla="*/ 0 w 1958"/>
                <a:gd name="T59" fmla="*/ 0 h 960"/>
                <a:gd name="T60" fmla="*/ 0 w 1958"/>
                <a:gd name="T61" fmla="*/ 0 h 960"/>
                <a:gd name="T62" fmla="*/ 0 w 1958"/>
                <a:gd name="T63" fmla="*/ 0 h 960"/>
                <a:gd name="T64" fmla="*/ 0 w 1958"/>
                <a:gd name="T65" fmla="*/ 0 h 960"/>
                <a:gd name="T66" fmla="*/ 0 w 1958"/>
                <a:gd name="T67" fmla="*/ 0 h 960"/>
                <a:gd name="T68" fmla="*/ 0 w 1958"/>
                <a:gd name="T69" fmla="*/ 0 h 960"/>
                <a:gd name="T70" fmla="*/ 0 w 1958"/>
                <a:gd name="T71" fmla="*/ 0 h 960"/>
                <a:gd name="T72" fmla="*/ 0 w 1958"/>
                <a:gd name="T73" fmla="*/ 0 h 960"/>
                <a:gd name="T74" fmla="*/ 0 w 1958"/>
                <a:gd name="T75" fmla="*/ 0 h 960"/>
                <a:gd name="T76" fmla="*/ 0 w 1958"/>
                <a:gd name="T77" fmla="*/ 0 h 960"/>
                <a:gd name="T78" fmla="*/ 0 w 1958"/>
                <a:gd name="T79" fmla="*/ 0 h 960"/>
                <a:gd name="T80" fmla="*/ 0 w 1958"/>
                <a:gd name="T81" fmla="*/ 0 h 960"/>
                <a:gd name="T82" fmla="*/ 0 w 1958"/>
                <a:gd name="T83" fmla="*/ 0 h 9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58"/>
                <a:gd name="T127" fmla="*/ 0 h 960"/>
                <a:gd name="T128" fmla="*/ 1958 w 1958"/>
                <a:gd name="T129" fmla="*/ 960 h 9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58" h="960">
                  <a:moveTo>
                    <a:pt x="92" y="154"/>
                  </a:moveTo>
                  <a:lnTo>
                    <a:pt x="143" y="154"/>
                  </a:lnTo>
                  <a:lnTo>
                    <a:pt x="143" y="0"/>
                  </a:lnTo>
                  <a:lnTo>
                    <a:pt x="92" y="0"/>
                  </a:lnTo>
                  <a:lnTo>
                    <a:pt x="92" y="154"/>
                  </a:lnTo>
                  <a:close/>
                  <a:moveTo>
                    <a:pt x="0" y="411"/>
                  </a:moveTo>
                  <a:lnTo>
                    <a:pt x="0" y="777"/>
                  </a:lnTo>
                  <a:cubicBezTo>
                    <a:pt x="22" y="866"/>
                    <a:pt x="84" y="935"/>
                    <a:pt x="163" y="960"/>
                  </a:cubicBezTo>
                  <a:lnTo>
                    <a:pt x="1795" y="960"/>
                  </a:lnTo>
                  <a:cubicBezTo>
                    <a:pt x="1810" y="765"/>
                    <a:pt x="1866" y="577"/>
                    <a:pt x="1958" y="411"/>
                  </a:cubicBezTo>
                  <a:lnTo>
                    <a:pt x="1468" y="411"/>
                  </a:lnTo>
                  <a:cubicBezTo>
                    <a:pt x="1439" y="439"/>
                    <a:pt x="1411" y="469"/>
                    <a:pt x="1387" y="503"/>
                  </a:cubicBezTo>
                  <a:lnTo>
                    <a:pt x="489" y="503"/>
                  </a:lnTo>
                  <a:lnTo>
                    <a:pt x="367" y="411"/>
                  </a:lnTo>
                  <a:lnTo>
                    <a:pt x="0" y="411"/>
                  </a:lnTo>
                  <a:close/>
                  <a:moveTo>
                    <a:pt x="61" y="343"/>
                  </a:moveTo>
                  <a:cubicBezTo>
                    <a:pt x="61" y="324"/>
                    <a:pt x="70" y="308"/>
                    <a:pt x="82" y="308"/>
                  </a:cubicBezTo>
                  <a:cubicBezTo>
                    <a:pt x="93" y="308"/>
                    <a:pt x="102" y="324"/>
                    <a:pt x="102" y="343"/>
                  </a:cubicBezTo>
                  <a:cubicBezTo>
                    <a:pt x="102" y="343"/>
                    <a:pt x="102" y="343"/>
                    <a:pt x="102" y="343"/>
                  </a:cubicBezTo>
                  <a:cubicBezTo>
                    <a:pt x="102" y="362"/>
                    <a:pt x="93" y="377"/>
                    <a:pt x="82" y="377"/>
                  </a:cubicBezTo>
                  <a:cubicBezTo>
                    <a:pt x="70" y="377"/>
                    <a:pt x="61" y="362"/>
                    <a:pt x="61" y="343"/>
                  </a:cubicBezTo>
                  <a:close/>
                  <a:moveTo>
                    <a:pt x="129" y="343"/>
                  </a:moveTo>
                  <a:cubicBezTo>
                    <a:pt x="129" y="324"/>
                    <a:pt x="138" y="308"/>
                    <a:pt x="150" y="308"/>
                  </a:cubicBezTo>
                  <a:cubicBezTo>
                    <a:pt x="161" y="308"/>
                    <a:pt x="170" y="324"/>
                    <a:pt x="170" y="343"/>
                  </a:cubicBezTo>
                  <a:cubicBezTo>
                    <a:pt x="170" y="343"/>
                    <a:pt x="170" y="343"/>
                    <a:pt x="170" y="343"/>
                  </a:cubicBezTo>
                  <a:cubicBezTo>
                    <a:pt x="170" y="362"/>
                    <a:pt x="161" y="377"/>
                    <a:pt x="150" y="377"/>
                  </a:cubicBezTo>
                  <a:cubicBezTo>
                    <a:pt x="138" y="377"/>
                    <a:pt x="129" y="362"/>
                    <a:pt x="129" y="343"/>
                  </a:cubicBezTo>
                  <a:close/>
                  <a:moveTo>
                    <a:pt x="197" y="343"/>
                  </a:moveTo>
                  <a:cubicBezTo>
                    <a:pt x="197" y="324"/>
                    <a:pt x="206" y="308"/>
                    <a:pt x="218" y="308"/>
                  </a:cubicBezTo>
                  <a:cubicBezTo>
                    <a:pt x="229" y="308"/>
                    <a:pt x="238" y="324"/>
                    <a:pt x="238" y="343"/>
                  </a:cubicBezTo>
                  <a:cubicBezTo>
                    <a:pt x="238" y="343"/>
                    <a:pt x="238" y="343"/>
                    <a:pt x="238" y="343"/>
                  </a:cubicBezTo>
                  <a:cubicBezTo>
                    <a:pt x="238" y="362"/>
                    <a:pt x="229" y="377"/>
                    <a:pt x="218" y="377"/>
                  </a:cubicBezTo>
                  <a:cubicBezTo>
                    <a:pt x="206" y="377"/>
                    <a:pt x="197" y="362"/>
                    <a:pt x="197" y="343"/>
                  </a:cubicBezTo>
                  <a:close/>
                  <a:moveTo>
                    <a:pt x="265" y="343"/>
                  </a:moveTo>
                  <a:cubicBezTo>
                    <a:pt x="265" y="324"/>
                    <a:pt x="274" y="308"/>
                    <a:pt x="286" y="308"/>
                  </a:cubicBezTo>
                  <a:cubicBezTo>
                    <a:pt x="297" y="308"/>
                    <a:pt x="306" y="324"/>
                    <a:pt x="306" y="343"/>
                  </a:cubicBezTo>
                  <a:cubicBezTo>
                    <a:pt x="306" y="343"/>
                    <a:pt x="306" y="343"/>
                    <a:pt x="306" y="343"/>
                  </a:cubicBezTo>
                  <a:cubicBezTo>
                    <a:pt x="306" y="362"/>
                    <a:pt x="297" y="377"/>
                    <a:pt x="286" y="377"/>
                  </a:cubicBezTo>
                  <a:cubicBezTo>
                    <a:pt x="274" y="377"/>
                    <a:pt x="265" y="362"/>
                    <a:pt x="265" y="343"/>
                  </a:cubicBezTo>
                  <a:close/>
                </a:path>
              </a:pathLst>
            </a:custGeom>
            <a:solidFill>
              <a:srgbClr val="99CCFF"/>
            </a:solidFill>
            <a:ln w="0">
              <a:solidFill>
                <a:srgbClr val="000000"/>
              </a:solidFill>
              <a:prstDash val="solid"/>
              <a:round/>
              <a:headEnd/>
              <a:tailEnd/>
            </a:ln>
          </p:spPr>
          <p:txBody>
            <a:bodyPr/>
            <a:lstStyle/>
            <a:p>
              <a:endParaRPr lang="zh-TW" altLang="en-US">
                <a:solidFill>
                  <a:schemeClr val="bg1"/>
                </a:solidFill>
              </a:endParaRPr>
            </a:p>
          </p:txBody>
        </p:sp>
        <p:sp>
          <p:nvSpPr>
            <p:cNvPr id="23566" name="Freeform 1494"/>
            <p:cNvSpPr>
              <a:spLocks noEditPoints="1"/>
            </p:cNvSpPr>
            <p:nvPr/>
          </p:nvSpPr>
          <p:spPr bwMode="auto">
            <a:xfrm>
              <a:off x="2997" y="1415"/>
              <a:ext cx="618" cy="315"/>
            </a:xfrm>
            <a:custGeom>
              <a:avLst/>
              <a:gdLst>
                <a:gd name="T0" fmla="*/ 0 w 1958"/>
                <a:gd name="T1" fmla="*/ 0 h 960"/>
                <a:gd name="T2" fmla="*/ 0 w 1958"/>
                <a:gd name="T3" fmla="*/ 0 h 960"/>
                <a:gd name="T4" fmla="*/ 0 w 1958"/>
                <a:gd name="T5" fmla="*/ 0 h 960"/>
                <a:gd name="T6" fmla="*/ 0 w 1958"/>
                <a:gd name="T7" fmla="*/ 0 h 960"/>
                <a:gd name="T8" fmla="*/ 0 w 1958"/>
                <a:gd name="T9" fmla="*/ 0 h 960"/>
                <a:gd name="T10" fmla="*/ 0 w 1958"/>
                <a:gd name="T11" fmla="*/ 0 h 960"/>
                <a:gd name="T12" fmla="*/ 0 w 1958"/>
                <a:gd name="T13" fmla="*/ 0 h 960"/>
                <a:gd name="T14" fmla="*/ 0 w 1958"/>
                <a:gd name="T15" fmla="*/ 0 h 960"/>
                <a:gd name="T16" fmla="*/ 0 w 1958"/>
                <a:gd name="T17" fmla="*/ 0 h 960"/>
                <a:gd name="T18" fmla="*/ 0 w 1958"/>
                <a:gd name="T19" fmla="*/ 0 h 960"/>
                <a:gd name="T20" fmla="*/ 0 w 1958"/>
                <a:gd name="T21" fmla="*/ 0 h 960"/>
                <a:gd name="T22" fmla="*/ 0 w 1958"/>
                <a:gd name="T23" fmla="*/ 0 h 960"/>
                <a:gd name="T24" fmla="*/ 0 w 1958"/>
                <a:gd name="T25" fmla="*/ 0 h 960"/>
                <a:gd name="T26" fmla="*/ 0 w 1958"/>
                <a:gd name="T27" fmla="*/ 0 h 960"/>
                <a:gd name="T28" fmla="*/ 0 w 1958"/>
                <a:gd name="T29" fmla="*/ 0 h 960"/>
                <a:gd name="T30" fmla="*/ 0 w 1958"/>
                <a:gd name="T31" fmla="*/ 0 h 960"/>
                <a:gd name="T32" fmla="*/ 0 w 1958"/>
                <a:gd name="T33" fmla="*/ 0 h 960"/>
                <a:gd name="T34" fmla="*/ 0 w 1958"/>
                <a:gd name="T35" fmla="*/ 0 h 960"/>
                <a:gd name="T36" fmla="*/ 0 w 1958"/>
                <a:gd name="T37" fmla="*/ 0 h 960"/>
                <a:gd name="T38" fmla="*/ 0 w 1958"/>
                <a:gd name="T39" fmla="*/ 0 h 960"/>
                <a:gd name="T40" fmla="*/ 0 w 1958"/>
                <a:gd name="T41" fmla="*/ 0 h 960"/>
                <a:gd name="T42" fmla="*/ 0 w 1958"/>
                <a:gd name="T43" fmla="*/ 0 h 960"/>
                <a:gd name="T44" fmla="*/ 0 w 1958"/>
                <a:gd name="T45" fmla="*/ 0 h 960"/>
                <a:gd name="T46" fmla="*/ 0 w 1958"/>
                <a:gd name="T47" fmla="*/ 0 h 960"/>
                <a:gd name="T48" fmla="*/ 0 w 1958"/>
                <a:gd name="T49" fmla="*/ 0 h 960"/>
                <a:gd name="T50" fmla="*/ 0 w 1958"/>
                <a:gd name="T51" fmla="*/ 0 h 960"/>
                <a:gd name="T52" fmla="*/ 0 w 1958"/>
                <a:gd name="T53" fmla="*/ 0 h 960"/>
                <a:gd name="T54" fmla="*/ 0 w 1958"/>
                <a:gd name="T55" fmla="*/ 0 h 960"/>
                <a:gd name="T56" fmla="*/ 0 w 1958"/>
                <a:gd name="T57" fmla="*/ 0 h 960"/>
                <a:gd name="T58" fmla="*/ 0 w 1958"/>
                <a:gd name="T59" fmla="*/ 0 h 960"/>
                <a:gd name="T60" fmla="*/ 0 w 1958"/>
                <a:gd name="T61" fmla="*/ 0 h 960"/>
                <a:gd name="T62" fmla="*/ 0 w 1958"/>
                <a:gd name="T63" fmla="*/ 0 h 960"/>
                <a:gd name="T64" fmla="*/ 0 w 1958"/>
                <a:gd name="T65" fmla="*/ 0 h 960"/>
                <a:gd name="T66" fmla="*/ 0 w 1958"/>
                <a:gd name="T67" fmla="*/ 0 h 960"/>
                <a:gd name="T68" fmla="*/ 0 w 1958"/>
                <a:gd name="T69" fmla="*/ 0 h 960"/>
                <a:gd name="T70" fmla="*/ 0 w 1958"/>
                <a:gd name="T71" fmla="*/ 0 h 960"/>
                <a:gd name="T72" fmla="*/ 0 w 1958"/>
                <a:gd name="T73" fmla="*/ 0 h 960"/>
                <a:gd name="T74" fmla="*/ 0 w 1958"/>
                <a:gd name="T75" fmla="*/ 0 h 960"/>
                <a:gd name="T76" fmla="*/ 0 w 1958"/>
                <a:gd name="T77" fmla="*/ 0 h 960"/>
                <a:gd name="T78" fmla="*/ 0 w 1958"/>
                <a:gd name="T79" fmla="*/ 0 h 960"/>
                <a:gd name="T80" fmla="*/ 0 w 1958"/>
                <a:gd name="T81" fmla="*/ 0 h 960"/>
                <a:gd name="T82" fmla="*/ 0 w 1958"/>
                <a:gd name="T83" fmla="*/ 0 h 9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58"/>
                <a:gd name="T127" fmla="*/ 0 h 960"/>
                <a:gd name="T128" fmla="*/ 1958 w 1958"/>
                <a:gd name="T129" fmla="*/ 960 h 9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58" h="960">
                  <a:moveTo>
                    <a:pt x="92" y="154"/>
                  </a:moveTo>
                  <a:lnTo>
                    <a:pt x="143" y="154"/>
                  </a:lnTo>
                  <a:lnTo>
                    <a:pt x="143" y="0"/>
                  </a:lnTo>
                  <a:lnTo>
                    <a:pt x="92" y="0"/>
                  </a:lnTo>
                  <a:lnTo>
                    <a:pt x="92" y="154"/>
                  </a:lnTo>
                  <a:close/>
                  <a:moveTo>
                    <a:pt x="0" y="411"/>
                  </a:moveTo>
                  <a:lnTo>
                    <a:pt x="0" y="777"/>
                  </a:lnTo>
                  <a:cubicBezTo>
                    <a:pt x="22" y="866"/>
                    <a:pt x="84" y="935"/>
                    <a:pt x="163" y="960"/>
                  </a:cubicBezTo>
                  <a:lnTo>
                    <a:pt x="1795" y="960"/>
                  </a:lnTo>
                  <a:cubicBezTo>
                    <a:pt x="1810" y="765"/>
                    <a:pt x="1866" y="577"/>
                    <a:pt x="1958" y="411"/>
                  </a:cubicBezTo>
                  <a:lnTo>
                    <a:pt x="1468" y="411"/>
                  </a:lnTo>
                  <a:cubicBezTo>
                    <a:pt x="1439" y="439"/>
                    <a:pt x="1411" y="469"/>
                    <a:pt x="1387" y="503"/>
                  </a:cubicBezTo>
                  <a:lnTo>
                    <a:pt x="489" y="503"/>
                  </a:lnTo>
                  <a:lnTo>
                    <a:pt x="367" y="411"/>
                  </a:lnTo>
                  <a:lnTo>
                    <a:pt x="0" y="411"/>
                  </a:lnTo>
                  <a:close/>
                  <a:moveTo>
                    <a:pt x="61" y="343"/>
                  </a:moveTo>
                  <a:cubicBezTo>
                    <a:pt x="61" y="324"/>
                    <a:pt x="70" y="308"/>
                    <a:pt x="82" y="308"/>
                  </a:cubicBezTo>
                  <a:cubicBezTo>
                    <a:pt x="93" y="308"/>
                    <a:pt x="102" y="324"/>
                    <a:pt x="102" y="343"/>
                  </a:cubicBezTo>
                  <a:cubicBezTo>
                    <a:pt x="102" y="343"/>
                    <a:pt x="102" y="343"/>
                    <a:pt x="102" y="343"/>
                  </a:cubicBezTo>
                  <a:cubicBezTo>
                    <a:pt x="102" y="362"/>
                    <a:pt x="93" y="377"/>
                    <a:pt x="82" y="377"/>
                  </a:cubicBezTo>
                  <a:cubicBezTo>
                    <a:pt x="70" y="377"/>
                    <a:pt x="61" y="362"/>
                    <a:pt x="61" y="343"/>
                  </a:cubicBezTo>
                  <a:close/>
                  <a:moveTo>
                    <a:pt x="129" y="343"/>
                  </a:moveTo>
                  <a:cubicBezTo>
                    <a:pt x="129" y="324"/>
                    <a:pt x="138" y="308"/>
                    <a:pt x="150" y="308"/>
                  </a:cubicBezTo>
                  <a:cubicBezTo>
                    <a:pt x="161" y="308"/>
                    <a:pt x="170" y="324"/>
                    <a:pt x="170" y="343"/>
                  </a:cubicBezTo>
                  <a:cubicBezTo>
                    <a:pt x="170" y="343"/>
                    <a:pt x="170" y="343"/>
                    <a:pt x="170" y="343"/>
                  </a:cubicBezTo>
                  <a:cubicBezTo>
                    <a:pt x="170" y="362"/>
                    <a:pt x="161" y="377"/>
                    <a:pt x="150" y="377"/>
                  </a:cubicBezTo>
                  <a:cubicBezTo>
                    <a:pt x="138" y="377"/>
                    <a:pt x="129" y="362"/>
                    <a:pt x="129" y="343"/>
                  </a:cubicBezTo>
                  <a:close/>
                  <a:moveTo>
                    <a:pt x="197" y="343"/>
                  </a:moveTo>
                  <a:cubicBezTo>
                    <a:pt x="197" y="324"/>
                    <a:pt x="206" y="308"/>
                    <a:pt x="218" y="308"/>
                  </a:cubicBezTo>
                  <a:cubicBezTo>
                    <a:pt x="229" y="308"/>
                    <a:pt x="238" y="324"/>
                    <a:pt x="238" y="343"/>
                  </a:cubicBezTo>
                  <a:cubicBezTo>
                    <a:pt x="238" y="343"/>
                    <a:pt x="238" y="343"/>
                    <a:pt x="238" y="343"/>
                  </a:cubicBezTo>
                  <a:cubicBezTo>
                    <a:pt x="238" y="362"/>
                    <a:pt x="229" y="377"/>
                    <a:pt x="218" y="377"/>
                  </a:cubicBezTo>
                  <a:cubicBezTo>
                    <a:pt x="206" y="377"/>
                    <a:pt x="197" y="362"/>
                    <a:pt x="197" y="343"/>
                  </a:cubicBezTo>
                  <a:close/>
                  <a:moveTo>
                    <a:pt x="265" y="343"/>
                  </a:moveTo>
                  <a:cubicBezTo>
                    <a:pt x="265" y="324"/>
                    <a:pt x="274" y="308"/>
                    <a:pt x="286" y="308"/>
                  </a:cubicBezTo>
                  <a:cubicBezTo>
                    <a:pt x="297" y="308"/>
                    <a:pt x="306" y="324"/>
                    <a:pt x="306" y="343"/>
                  </a:cubicBezTo>
                  <a:cubicBezTo>
                    <a:pt x="306" y="343"/>
                    <a:pt x="306" y="343"/>
                    <a:pt x="306" y="343"/>
                  </a:cubicBezTo>
                  <a:cubicBezTo>
                    <a:pt x="306" y="362"/>
                    <a:pt x="297" y="377"/>
                    <a:pt x="286" y="377"/>
                  </a:cubicBezTo>
                  <a:cubicBezTo>
                    <a:pt x="274" y="377"/>
                    <a:pt x="265" y="362"/>
                    <a:pt x="265" y="343"/>
                  </a:cubicBezTo>
                  <a:close/>
                </a:path>
              </a:pathLst>
            </a:custGeom>
            <a:noFill/>
            <a:ln w="7938" cap="rnd">
              <a:solidFill>
                <a:srgbClr val="000000"/>
              </a:solidFill>
              <a:prstDash val="solid"/>
              <a:round/>
              <a:headEnd/>
              <a:tailEnd/>
            </a:ln>
          </p:spPr>
          <p:txBody>
            <a:bodyPr/>
            <a:lstStyle/>
            <a:p>
              <a:endParaRPr lang="zh-TW" altLang="en-US">
                <a:solidFill>
                  <a:schemeClr val="bg1"/>
                </a:solidFill>
              </a:endParaRPr>
            </a:p>
          </p:txBody>
        </p:sp>
        <p:sp>
          <p:nvSpPr>
            <p:cNvPr id="23567" name="Rectangle 1495"/>
            <p:cNvSpPr>
              <a:spLocks noChangeArrowheads="1"/>
            </p:cNvSpPr>
            <p:nvPr/>
          </p:nvSpPr>
          <p:spPr bwMode="auto">
            <a:xfrm>
              <a:off x="3023" y="1466"/>
              <a:ext cx="64" cy="39"/>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68" name="Rectangle 1496"/>
            <p:cNvSpPr>
              <a:spLocks noChangeArrowheads="1"/>
            </p:cNvSpPr>
            <p:nvPr/>
          </p:nvSpPr>
          <p:spPr bwMode="auto">
            <a:xfrm>
              <a:off x="3023" y="1466"/>
              <a:ext cx="64" cy="39"/>
            </a:xfrm>
            <a:prstGeom prst="rect">
              <a:avLst/>
            </a:prstGeom>
            <a:noFill/>
            <a:ln w="7938" cap="rnd">
              <a:solidFill>
                <a:srgbClr val="000000"/>
              </a:solidFill>
              <a:round/>
              <a:headEnd/>
              <a:tailEnd/>
            </a:ln>
          </p:spPr>
          <p:txBody>
            <a:bodyPr/>
            <a:lstStyle/>
            <a:p>
              <a:endParaRPr lang="en-US" altLang="zh-TW" sz="1900" dirty="0">
                <a:solidFill>
                  <a:schemeClr val="bg1"/>
                </a:solidFill>
                <a:latin typeface="Calibri" pitchFamily="34" charset="0"/>
              </a:endParaRPr>
            </a:p>
          </p:txBody>
        </p:sp>
      </p:grpSp>
      <p:grpSp>
        <p:nvGrpSpPr>
          <p:cNvPr id="9" name="Group 1531"/>
          <p:cNvGrpSpPr>
            <a:grpSpLocks/>
          </p:cNvGrpSpPr>
          <p:nvPr/>
        </p:nvGrpSpPr>
        <p:grpSpPr bwMode="auto">
          <a:xfrm>
            <a:off x="7518400" y="4672230"/>
            <a:ext cx="1320800" cy="452439"/>
            <a:chOff x="4771" y="2291"/>
            <a:chExt cx="934" cy="525"/>
          </a:xfrm>
        </p:grpSpPr>
        <p:pic>
          <p:nvPicPr>
            <p:cNvPr id="23191" name="Picture 1532"/>
            <p:cNvPicPr>
              <a:picLocks noChangeAspect="1" noChangeArrowheads="1"/>
            </p:cNvPicPr>
            <p:nvPr/>
          </p:nvPicPr>
          <p:blipFill>
            <a:blip r:embed="rId2" cstate="print"/>
            <a:srcRect/>
            <a:stretch>
              <a:fillRect/>
            </a:stretch>
          </p:blipFill>
          <p:spPr bwMode="auto">
            <a:xfrm>
              <a:off x="4902" y="2291"/>
              <a:ext cx="803" cy="525"/>
            </a:xfrm>
            <a:prstGeom prst="rect">
              <a:avLst/>
            </a:prstGeom>
            <a:noFill/>
            <a:ln w="9525">
              <a:noFill/>
              <a:miter lim="800000"/>
              <a:headEnd/>
              <a:tailEnd/>
            </a:ln>
          </p:spPr>
        </p:pic>
        <p:sp>
          <p:nvSpPr>
            <p:cNvPr id="23192" name="Freeform 1533"/>
            <p:cNvSpPr>
              <a:spLocks/>
            </p:cNvSpPr>
            <p:nvPr/>
          </p:nvSpPr>
          <p:spPr bwMode="auto">
            <a:xfrm>
              <a:off x="4872" y="2481"/>
              <a:ext cx="260" cy="260"/>
            </a:xfrm>
            <a:custGeom>
              <a:avLst/>
              <a:gdLst>
                <a:gd name="T0" fmla="*/ 258 w 260"/>
                <a:gd name="T1" fmla="*/ 179 h 260"/>
                <a:gd name="T2" fmla="*/ 217 w 260"/>
                <a:gd name="T3" fmla="*/ 104 h 260"/>
                <a:gd name="T4" fmla="*/ 215 w 260"/>
                <a:gd name="T5" fmla="*/ 102 h 260"/>
                <a:gd name="T6" fmla="*/ 171 w 260"/>
                <a:gd name="T7" fmla="*/ 28 h 260"/>
                <a:gd name="T8" fmla="*/ 169 w 260"/>
                <a:gd name="T9" fmla="*/ 26 h 260"/>
                <a:gd name="T10" fmla="*/ 116 w 260"/>
                <a:gd name="T11" fmla="*/ 6 h 260"/>
                <a:gd name="T12" fmla="*/ 100 w 260"/>
                <a:gd name="T13" fmla="*/ 19 h 260"/>
                <a:gd name="T14" fmla="*/ 87 w 260"/>
                <a:gd name="T15" fmla="*/ 23 h 260"/>
                <a:gd name="T16" fmla="*/ 85 w 260"/>
                <a:gd name="T17" fmla="*/ 28 h 260"/>
                <a:gd name="T18" fmla="*/ 74 w 260"/>
                <a:gd name="T19" fmla="*/ 82 h 260"/>
                <a:gd name="T20" fmla="*/ 59 w 260"/>
                <a:gd name="T21" fmla="*/ 95 h 260"/>
                <a:gd name="T22" fmla="*/ 45 w 260"/>
                <a:gd name="T23" fmla="*/ 99 h 260"/>
                <a:gd name="T24" fmla="*/ 43 w 260"/>
                <a:gd name="T25" fmla="*/ 104 h 260"/>
                <a:gd name="T26" fmla="*/ 42 w 260"/>
                <a:gd name="T27" fmla="*/ 153 h 260"/>
                <a:gd name="T28" fmla="*/ 32 w 260"/>
                <a:gd name="T29" fmla="*/ 162 h 260"/>
                <a:gd name="T30" fmla="*/ 13 w 260"/>
                <a:gd name="T31" fmla="*/ 170 h 260"/>
                <a:gd name="T32" fmla="*/ 3 w 260"/>
                <a:gd name="T33" fmla="*/ 180 h 260"/>
                <a:gd name="T34" fmla="*/ 0 w 260"/>
                <a:gd name="T35" fmla="*/ 231 h 260"/>
                <a:gd name="T36" fmla="*/ 2 w 260"/>
                <a:gd name="T37" fmla="*/ 234 h 260"/>
                <a:gd name="T38" fmla="*/ 55 w 260"/>
                <a:gd name="T39" fmla="*/ 254 h 260"/>
                <a:gd name="T40" fmla="*/ 75 w 260"/>
                <a:gd name="T41" fmla="*/ 238 h 260"/>
                <a:gd name="T42" fmla="*/ 85 w 260"/>
                <a:gd name="T43" fmla="*/ 234 h 260"/>
                <a:gd name="T44" fmla="*/ 87 w 260"/>
                <a:gd name="T45" fmla="*/ 231 h 260"/>
                <a:gd name="T46" fmla="*/ 89 w 260"/>
                <a:gd name="T47" fmla="*/ 234 h 260"/>
                <a:gd name="T48" fmla="*/ 142 w 260"/>
                <a:gd name="T49" fmla="*/ 254 h 260"/>
                <a:gd name="T50" fmla="*/ 162 w 260"/>
                <a:gd name="T51" fmla="*/ 238 h 260"/>
                <a:gd name="T52" fmla="*/ 172 w 260"/>
                <a:gd name="T53" fmla="*/ 234 h 260"/>
                <a:gd name="T54" fmla="*/ 175 w 260"/>
                <a:gd name="T55" fmla="*/ 233 h 260"/>
                <a:gd name="T56" fmla="*/ 218 w 260"/>
                <a:gd name="T57" fmla="*/ 260 h 260"/>
                <a:gd name="T58" fmla="*/ 228 w 260"/>
                <a:gd name="T59" fmla="*/ 250 h 260"/>
                <a:gd name="T60" fmla="*/ 248 w 260"/>
                <a:gd name="T61" fmla="*/ 241 h 260"/>
                <a:gd name="T62" fmla="*/ 258 w 260"/>
                <a:gd name="T63" fmla="*/ 232 h 260"/>
                <a:gd name="T64" fmla="*/ 260 w 260"/>
                <a:gd name="T65" fmla="*/ 181 h 2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0"/>
                <a:gd name="T100" fmla="*/ 0 h 260"/>
                <a:gd name="T101" fmla="*/ 260 w 260"/>
                <a:gd name="T102" fmla="*/ 260 h 2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0" h="260">
                  <a:moveTo>
                    <a:pt x="258" y="180"/>
                  </a:moveTo>
                  <a:lnTo>
                    <a:pt x="258" y="179"/>
                  </a:lnTo>
                  <a:lnTo>
                    <a:pt x="217" y="154"/>
                  </a:lnTo>
                  <a:lnTo>
                    <a:pt x="217" y="104"/>
                  </a:lnTo>
                  <a:lnTo>
                    <a:pt x="215" y="103"/>
                  </a:lnTo>
                  <a:lnTo>
                    <a:pt x="215" y="102"/>
                  </a:lnTo>
                  <a:lnTo>
                    <a:pt x="172" y="76"/>
                  </a:lnTo>
                  <a:lnTo>
                    <a:pt x="171" y="28"/>
                  </a:lnTo>
                  <a:lnTo>
                    <a:pt x="169" y="27"/>
                  </a:lnTo>
                  <a:lnTo>
                    <a:pt x="169" y="26"/>
                  </a:lnTo>
                  <a:lnTo>
                    <a:pt x="126" y="0"/>
                  </a:lnTo>
                  <a:lnTo>
                    <a:pt x="116" y="6"/>
                  </a:lnTo>
                  <a:lnTo>
                    <a:pt x="116" y="9"/>
                  </a:lnTo>
                  <a:lnTo>
                    <a:pt x="100" y="19"/>
                  </a:lnTo>
                  <a:lnTo>
                    <a:pt x="97" y="17"/>
                  </a:lnTo>
                  <a:lnTo>
                    <a:pt x="87" y="23"/>
                  </a:lnTo>
                  <a:lnTo>
                    <a:pt x="87" y="27"/>
                  </a:lnTo>
                  <a:lnTo>
                    <a:pt x="85" y="28"/>
                  </a:lnTo>
                  <a:lnTo>
                    <a:pt x="85" y="76"/>
                  </a:lnTo>
                  <a:lnTo>
                    <a:pt x="74" y="82"/>
                  </a:lnTo>
                  <a:lnTo>
                    <a:pt x="74" y="85"/>
                  </a:lnTo>
                  <a:lnTo>
                    <a:pt x="59" y="95"/>
                  </a:lnTo>
                  <a:lnTo>
                    <a:pt x="56" y="93"/>
                  </a:lnTo>
                  <a:lnTo>
                    <a:pt x="45" y="99"/>
                  </a:lnTo>
                  <a:lnTo>
                    <a:pt x="45" y="103"/>
                  </a:lnTo>
                  <a:lnTo>
                    <a:pt x="43" y="104"/>
                  </a:lnTo>
                  <a:lnTo>
                    <a:pt x="43" y="154"/>
                  </a:lnTo>
                  <a:lnTo>
                    <a:pt x="42" y="153"/>
                  </a:lnTo>
                  <a:lnTo>
                    <a:pt x="32" y="159"/>
                  </a:lnTo>
                  <a:lnTo>
                    <a:pt x="32" y="162"/>
                  </a:lnTo>
                  <a:lnTo>
                    <a:pt x="15" y="172"/>
                  </a:lnTo>
                  <a:lnTo>
                    <a:pt x="13" y="170"/>
                  </a:lnTo>
                  <a:lnTo>
                    <a:pt x="3" y="176"/>
                  </a:lnTo>
                  <a:lnTo>
                    <a:pt x="3" y="180"/>
                  </a:lnTo>
                  <a:lnTo>
                    <a:pt x="0" y="181"/>
                  </a:lnTo>
                  <a:lnTo>
                    <a:pt x="0" y="231"/>
                  </a:lnTo>
                  <a:lnTo>
                    <a:pt x="2" y="232"/>
                  </a:lnTo>
                  <a:lnTo>
                    <a:pt x="2" y="234"/>
                  </a:lnTo>
                  <a:lnTo>
                    <a:pt x="45" y="260"/>
                  </a:lnTo>
                  <a:lnTo>
                    <a:pt x="55" y="254"/>
                  </a:lnTo>
                  <a:lnTo>
                    <a:pt x="55" y="250"/>
                  </a:lnTo>
                  <a:lnTo>
                    <a:pt x="75" y="238"/>
                  </a:lnTo>
                  <a:lnTo>
                    <a:pt x="75" y="241"/>
                  </a:lnTo>
                  <a:lnTo>
                    <a:pt x="85" y="234"/>
                  </a:lnTo>
                  <a:lnTo>
                    <a:pt x="85" y="232"/>
                  </a:lnTo>
                  <a:lnTo>
                    <a:pt x="87" y="231"/>
                  </a:lnTo>
                  <a:lnTo>
                    <a:pt x="89" y="232"/>
                  </a:lnTo>
                  <a:lnTo>
                    <a:pt x="89" y="234"/>
                  </a:lnTo>
                  <a:lnTo>
                    <a:pt x="132" y="260"/>
                  </a:lnTo>
                  <a:lnTo>
                    <a:pt x="142" y="254"/>
                  </a:lnTo>
                  <a:lnTo>
                    <a:pt x="142" y="250"/>
                  </a:lnTo>
                  <a:lnTo>
                    <a:pt x="162" y="238"/>
                  </a:lnTo>
                  <a:lnTo>
                    <a:pt x="162" y="241"/>
                  </a:lnTo>
                  <a:lnTo>
                    <a:pt x="172" y="234"/>
                  </a:lnTo>
                  <a:lnTo>
                    <a:pt x="172" y="231"/>
                  </a:lnTo>
                  <a:lnTo>
                    <a:pt x="175" y="233"/>
                  </a:lnTo>
                  <a:lnTo>
                    <a:pt x="175" y="234"/>
                  </a:lnTo>
                  <a:lnTo>
                    <a:pt x="218" y="260"/>
                  </a:lnTo>
                  <a:lnTo>
                    <a:pt x="228" y="254"/>
                  </a:lnTo>
                  <a:lnTo>
                    <a:pt x="228" y="250"/>
                  </a:lnTo>
                  <a:lnTo>
                    <a:pt x="248" y="238"/>
                  </a:lnTo>
                  <a:lnTo>
                    <a:pt x="248" y="241"/>
                  </a:lnTo>
                  <a:lnTo>
                    <a:pt x="258" y="234"/>
                  </a:lnTo>
                  <a:lnTo>
                    <a:pt x="258" y="232"/>
                  </a:lnTo>
                  <a:lnTo>
                    <a:pt x="260" y="231"/>
                  </a:lnTo>
                  <a:lnTo>
                    <a:pt x="260" y="181"/>
                  </a:lnTo>
                  <a:lnTo>
                    <a:pt x="258" y="180"/>
                  </a:lnTo>
                  <a:close/>
                </a:path>
              </a:pathLst>
            </a:custGeom>
            <a:solidFill>
              <a:srgbClr val="DAA238"/>
            </a:solidFill>
            <a:ln w="9525">
              <a:noFill/>
              <a:round/>
              <a:headEnd/>
              <a:tailEnd/>
            </a:ln>
          </p:spPr>
          <p:txBody>
            <a:bodyPr/>
            <a:lstStyle/>
            <a:p>
              <a:endParaRPr lang="zh-TW" altLang="en-US">
                <a:solidFill>
                  <a:schemeClr val="bg1"/>
                </a:solidFill>
              </a:endParaRPr>
            </a:p>
          </p:txBody>
        </p:sp>
        <p:pic>
          <p:nvPicPr>
            <p:cNvPr id="23193" name="Picture 1534"/>
            <p:cNvPicPr>
              <a:picLocks noChangeAspect="1" noChangeArrowheads="1"/>
            </p:cNvPicPr>
            <p:nvPr/>
          </p:nvPicPr>
          <p:blipFill>
            <a:blip r:embed="rId3" cstate="print"/>
            <a:srcRect/>
            <a:stretch>
              <a:fillRect/>
            </a:stretch>
          </p:blipFill>
          <p:spPr bwMode="auto">
            <a:xfrm>
              <a:off x="4963" y="2553"/>
              <a:ext cx="35" cy="27"/>
            </a:xfrm>
            <a:prstGeom prst="rect">
              <a:avLst/>
            </a:prstGeom>
            <a:noFill/>
            <a:ln w="9525">
              <a:noFill/>
              <a:miter lim="800000"/>
              <a:headEnd/>
              <a:tailEnd/>
            </a:ln>
          </p:spPr>
        </p:pic>
        <p:pic>
          <p:nvPicPr>
            <p:cNvPr id="23194" name="Picture 1535"/>
            <p:cNvPicPr>
              <a:picLocks noChangeAspect="1" noChangeArrowheads="1"/>
            </p:cNvPicPr>
            <p:nvPr/>
          </p:nvPicPr>
          <p:blipFill>
            <a:blip r:embed="rId4" cstate="print"/>
            <a:srcRect/>
            <a:stretch>
              <a:fillRect/>
            </a:stretch>
          </p:blipFill>
          <p:spPr bwMode="auto">
            <a:xfrm>
              <a:off x="4963" y="2553"/>
              <a:ext cx="35" cy="27"/>
            </a:xfrm>
            <a:prstGeom prst="rect">
              <a:avLst/>
            </a:prstGeom>
            <a:noFill/>
            <a:ln w="9525">
              <a:noFill/>
              <a:miter lim="800000"/>
              <a:headEnd/>
              <a:tailEnd/>
            </a:ln>
          </p:spPr>
        </p:pic>
        <p:sp>
          <p:nvSpPr>
            <p:cNvPr id="23195" name="Freeform 1536"/>
            <p:cNvSpPr>
              <a:spLocks/>
            </p:cNvSpPr>
            <p:nvPr/>
          </p:nvSpPr>
          <p:spPr bwMode="auto">
            <a:xfrm>
              <a:off x="4968" y="2563"/>
              <a:ext cx="22" cy="15"/>
            </a:xfrm>
            <a:custGeom>
              <a:avLst/>
              <a:gdLst>
                <a:gd name="T0" fmla="*/ 21 w 22"/>
                <a:gd name="T1" fmla="*/ 15 h 15"/>
                <a:gd name="T2" fmla="*/ 0 w 22"/>
                <a:gd name="T3" fmla="*/ 2 h 15"/>
                <a:gd name="T4" fmla="*/ 4 w 22"/>
                <a:gd name="T5" fmla="*/ 0 h 15"/>
                <a:gd name="T6" fmla="*/ 22 w 22"/>
                <a:gd name="T7" fmla="*/ 10 h 15"/>
                <a:gd name="T8" fmla="*/ 0 60000 65536"/>
                <a:gd name="T9" fmla="*/ 0 60000 65536"/>
                <a:gd name="T10" fmla="*/ 0 60000 65536"/>
                <a:gd name="T11" fmla="*/ 0 60000 65536"/>
                <a:gd name="T12" fmla="*/ 0 w 22"/>
                <a:gd name="T13" fmla="*/ 0 h 15"/>
                <a:gd name="T14" fmla="*/ 22 w 22"/>
                <a:gd name="T15" fmla="*/ 15 h 15"/>
              </a:gdLst>
              <a:ahLst/>
              <a:cxnLst>
                <a:cxn ang="T8">
                  <a:pos x="T0" y="T1"/>
                </a:cxn>
                <a:cxn ang="T9">
                  <a:pos x="T2" y="T3"/>
                </a:cxn>
                <a:cxn ang="T10">
                  <a:pos x="T4" y="T5"/>
                </a:cxn>
                <a:cxn ang="T11">
                  <a:pos x="T6" y="T7"/>
                </a:cxn>
              </a:cxnLst>
              <a:rect l="T12" t="T13" r="T14" b="T15"/>
              <a:pathLst>
                <a:path w="22" h="15">
                  <a:moveTo>
                    <a:pt x="21" y="15"/>
                  </a:moveTo>
                  <a:lnTo>
                    <a:pt x="0" y="2"/>
                  </a:lnTo>
                  <a:lnTo>
                    <a:pt x="4" y="0"/>
                  </a:lnTo>
                  <a:lnTo>
                    <a:pt x="22"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3196" name="Picture 1537"/>
            <p:cNvPicPr>
              <a:picLocks noChangeAspect="1" noChangeArrowheads="1"/>
            </p:cNvPicPr>
            <p:nvPr/>
          </p:nvPicPr>
          <p:blipFill>
            <a:blip r:embed="rId5" cstate="print"/>
            <a:srcRect/>
            <a:stretch>
              <a:fillRect/>
            </a:stretch>
          </p:blipFill>
          <p:spPr bwMode="auto">
            <a:xfrm>
              <a:off x="5008" y="2632"/>
              <a:ext cx="35" cy="26"/>
            </a:xfrm>
            <a:prstGeom prst="rect">
              <a:avLst/>
            </a:prstGeom>
            <a:noFill/>
            <a:ln w="9525">
              <a:noFill/>
              <a:miter lim="800000"/>
              <a:headEnd/>
              <a:tailEnd/>
            </a:ln>
          </p:spPr>
        </p:pic>
        <p:pic>
          <p:nvPicPr>
            <p:cNvPr id="23197" name="Picture 1538"/>
            <p:cNvPicPr>
              <a:picLocks noChangeAspect="1" noChangeArrowheads="1"/>
            </p:cNvPicPr>
            <p:nvPr/>
          </p:nvPicPr>
          <p:blipFill>
            <a:blip r:embed="rId6" cstate="print"/>
            <a:srcRect/>
            <a:stretch>
              <a:fillRect/>
            </a:stretch>
          </p:blipFill>
          <p:spPr bwMode="auto">
            <a:xfrm>
              <a:off x="5008" y="2632"/>
              <a:ext cx="35" cy="26"/>
            </a:xfrm>
            <a:prstGeom prst="rect">
              <a:avLst/>
            </a:prstGeom>
            <a:noFill/>
            <a:ln w="9525">
              <a:noFill/>
              <a:miter lim="800000"/>
              <a:headEnd/>
              <a:tailEnd/>
            </a:ln>
          </p:spPr>
        </p:pic>
        <p:sp>
          <p:nvSpPr>
            <p:cNvPr id="23198" name="Freeform 1539"/>
            <p:cNvSpPr>
              <a:spLocks/>
            </p:cNvSpPr>
            <p:nvPr/>
          </p:nvSpPr>
          <p:spPr bwMode="auto">
            <a:xfrm>
              <a:off x="5014" y="2639"/>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3199" name="Picture 1540"/>
            <p:cNvPicPr>
              <a:picLocks noChangeAspect="1" noChangeArrowheads="1"/>
            </p:cNvPicPr>
            <p:nvPr/>
          </p:nvPicPr>
          <p:blipFill>
            <a:blip r:embed="rId7" cstate="print"/>
            <a:srcRect/>
            <a:stretch>
              <a:fillRect/>
            </a:stretch>
          </p:blipFill>
          <p:spPr bwMode="auto">
            <a:xfrm>
              <a:off x="4917" y="2632"/>
              <a:ext cx="35" cy="26"/>
            </a:xfrm>
            <a:prstGeom prst="rect">
              <a:avLst/>
            </a:prstGeom>
            <a:noFill/>
            <a:ln w="9525">
              <a:noFill/>
              <a:miter lim="800000"/>
              <a:headEnd/>
              <a:tailEnd/>
            </a:ln>
          </p:spPr>
        </p:pic>
        <p:pic>
          <p:nvPicPr>
            <p:cNvPr id="23200" name="Picture 1541"/>
            <p:cNvPicPr>
              <a:picLocks noChangeAspect="1" noChangeArrowheads="1"/>
            </p:cNvPicPr>
            <p:nvPr/>
          </p:nvPicPr>
          <p:blipFill>
            <a:blip r:embed="rId8" cstate="print"/>
            <a:srcRect/>
            <a:stretch>
              <a:fillRect/>
            </a:stretch>
          </p:blipFill>
          <p:spPr bwMode="auto">
            <a:xfrm>
              <a:off x="4917" y="2632"/>
              <a:ext cx="35" cy="26"/>
            </a:xfrm>
            <a:prstGeom prst="rect">
              <a:avLst/>
            </a:prstGeom>
            <a:noFill/>
            <a:ln w="9525">
              <a:noFill/>
              <a:miter lim="800000"/>
              <a:headEnd/>
              <a:tailEnd/>
            </a:ln>
          </p:spPr>
        </p:pic>
        <p:sp>
          <p:nvSpPr>
            <p:cNvPr id="23201" name="Freeform 1542"/>
            <p:cNvSpPr>
              <a:spLocks/>
            </p:cNvSpPr>
            <p:nvPr/>
          </p:nvSpPr>
          <p:spPr bwMode="auto">
            <a:xfrm>
              <a:off x="4927" y="2639"/>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3202" name="Picture 1543"/>
            <p:cNvPicPr>
              <a:picLocks noChangeAspect="1" noChangeArrowheads="1"/>
            </p:cNvPicPr>
            <p:nvPr/>
          </p:nvPicPr>
          <p:blipFill>
            <a:blip r:embed="rId9" cstate="print"/>
            <a:srcRect/>
            <a:stretch>
              <a:fillRect/>
            </a:stretch>
          </p:blipFill>
          <p:spPr bwMode="auto">
            <a:xfrm>
              <a:off x="5048" y="2706"/>
              <a:ext cx="36" cy="26"/>
            </a:xfrm>
            <a:prstGeom prst="rect">
              <a:avLst/>
            </a:prstGeom>
            <a:noFill/>
            <a:ln w="9525">
              <a:noFill/>
              <a:miter lim="800000"/>
              <a:headEnd/>
              <a:tailEnd/>
            </a:ln>
          </p:spPr>
        </p:pic>
        <p:pic>
          <p:nvPicPr>
            <p:cNvPr id="23203" name="Picture 1544"/>
            <p:cNvPicPr>
              <a:picLocks noChangeAspect="1" noChangeArrowheads="1"/>
            </p:cNvPicPr>
            <p:nvPr/>
          </p:nvPicPr>
          <p:blipFill>
            <a:blip r:embed="rId10" cstate="print"/>
            <a:srcRect/>
            <a:stretch>
              <a:fillRect/>
            </a:stretch>
          </p:blipFill>
          <p:spPr bwMode="auto">
            <a:xfrm>
              <a:off x="5048" y="2706"/>
              <a:ext cx="36" cy="26"/>
            </a:xfrm>
            <a:prstGeom prst="rect">
              <a:avLst/>
            </a:prstGeom>
            <a:noFill/>
            <a:ln w="9525">
              <a:noFill/>
              <a:miter lim="800000"/>
              <a:headEnd/>
              <a:tailEnd/>
            </a:ln>
          </p:spPr>
        </p:pic>
        <p:sp>
          <p:nvSpPr>
            <p:cNvPr id="23204" name="Freeform 1545"/>
            <p:cNvSpPr>
              <a:spLocks/>
            </p:cNvSpPr>
            <p:nvPr/>
          </p:nvSpPr>
          <p:spPr bwMode="auto">
            <a:xfrm>
              <a:off x="5057"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3205" name="Picture 1546"/>
            <p:cNvPicPr>
              <a:picLocks noChangeAspect="1" noChangeArrowheads="1"/>
            </p:cNvPicPr>
            <p:nvPr/>
          </p:nvPicPr>
          <p:blipFill>
            <a:blip r:embed="rId11" cstate="print"/>
            <a:srcRect/>
            <a:stretch>
              <a:fillRect/>
            </a:stretch>
          </p:blipFill>
          <p:spPr bwMode="auto">
            <a:xfrm>
              <a:off x="4963" y="2706"/>
              <a:ext cx="35" cy="26"/>
            </a:xfrm>
            <a:prstGeom prst="rect">
              <a:avLst/>
            </a:prstGeom>
            <a:noFill/>
            <a:ln w="9525">
              <a:noFill/>
              <a:miter lim="800000"/>
              <a:headEnd/>
              <a:tailEnd/>
            </a:ln>
          </p:spPr>
        </p:pic>
        <p:pic>
          <p:nvPicPr>
            <p:cNvPr id="23206" name="Picture 1547"/>
            <p:cNvPicPr>
              <a:picLocks noChangeAspect="1" noChangeArrowheads="1"/>
            </p:cNvPicPr>
            <p:nvPr/>
          </p:nvPicPr>
          <p:blipFill>
            <a:blip r:embed="rId12" cstate="print"/>
            <a:srcRect/>
            <a:stretch>
              <a:fillRect/>
            </a:stretch>
          </p:blipFill>
          <p:spPr bwMode="auto">
            <a:xfrm>
              <a:off x="4963" y="2706"/>
              <a:ext cx="35" cy="26"/>
            </a:xfrm>
            <a:prstGeom prst="rect">
              <a:avLst/>
            </a:prstGeom>
            <a:noFill/>
            <a:ln w="9525">
              <a:noFill/>
              <a:miter lim="800000"/>
              <a:headEnd/>
              <a:tailEnd/>
            </a:ln>
          </p:spPr>
        </p:pic>
        <p:sp>
          <p:nvSpPr>
            <p:cNvPr id="23207" name="Freeform 1548"/>
            <p:cNvSpPr>
              <a:spLocks/>
            </p:cNvSpPr>
            <p:nvPr/>
          </p:nvSpPr>
          <p:spPr bwMode="auto">
            <a:xfrm>
              <a:off x="4971"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3208" name="Picture 1549"/>
            <p:cNvPicPr>
              <a:picLocks noChangeAspect="1" noChangeArrowheads="1"/>
            </p:cNvPicPr>
            <p:nvPr/>
          </p:nvPicPr>
          <p:blipFill>
            <a:blip r:embed="rId13" cstate="print"/>
            <a:srcRect/>
            <a:stretch>
              <a:fillRect/>
            </a:stretch>
          </p:blipFill>
          <p:spPr bwMode="auto">
            <a:xfrm>
              <a:off x="4877" y="2706"/>
              <a:ext cx="35" cy="26"/>
            </a:xfrm>
            <a:prstGeom prst="rect">
              <a:avLst/>
            </a:prstGeom>
            <a:noFill/>
            <a:ln w="9525">
              <a:noFill/>
              <a:miter lim="800000"/>
              <a:headEnd/>
              <a:tailEnd/>
            </a:ln>
          </p:spPr>
        </p:pic>
        <p:pic>
          <p:nvPicPr>
            <p:cNvPr id="23209" name="Picture 1550"/>
            <p:cNvPicPr>
              <a:picLocks noChangeAspect="1" noChangeArrowheads="1"/>
            </p:cNvPicPr>
            <p:nvPr/>
          </p:nvPicPr>
          <p:blipFill>
            <a:blip r:embed="rId14" cstate="print"/>
            <a:srcRect/>
            <a:stretch>
              <a:fillRect/>
            </a:stretch>
          </p:blipFill>
          <p:spPr bwMode="auto">
            <a:xfrm>
              <a:off x="4877" y="2706"/>
              <a:ext cx="35" cy="26"/>
            </a:xfrm>
            <a:prstGeom prst="rect">
              <a:avLst/>
            </a:prstGeom>
            <a:noFill/>
            <a:ln w="9525">
              <a:noFill/>
              <a:miter lim="800000"/>
              <a:headEnd/>
              <a:tailEnd/>
            </a:ln>
          </p:spPr>
        </p:pic>
        <p:sp>
          <p:nvSpPr>
            <p:cNvPr id="23210" name="Freeform 1551"/>
            <p:cNvSpPr>
              <a:spLocks/>
            </p:cNvSpPr>
            <p:nvPr/>
          </p:nvSpPr>
          <p:spPr bwMode="auto">
            <a:xfrm>
              <a:off x="4884"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3211" name="Freeform 1552"/>
            <p:cNvSpPr>
              <a:spLocks noEditPoints="1"/>
            </p:cNvSpPr>
            <p:nvPr/>
          </p:nvSpPr>
          <p:spPr bwMode="auto">
            <a:xfrm>
              <a:off x="4882" y="2490"/>
              <a:ext cx="250" cy="248"/>
            </a:xfrm>
            <a:custGeom>
              <a:avLst/>
              <a:gdLst>
                <a:gd name="T0" fmla="*/ 161 w 250"/>
                <a:gd name="T1" fmla="*/ 19 h 248"/>
                <a:gd name="T2" fmla="*/ 118 w 250"/>
                <a:gd name="T3" fmla="*/ 95 h 248"/>
                <a:gd name="T4" fmla="*/ 76 w 250"/>
                <a:gd name="T5" fmla="*/ 121 h 248"/>
                <a:gd name="T6" fmla="*/ 120 w 250"/>
                <a:gd name="T7" fmla="*/ 145 h 248"/>
                <a:gd name="T8" fmla="*/ 76 w 250"/>
                <a:gd name="T9" fmla="*/ 121 h 248"/>
                <a:gd name="T10" fmla="*/ 77 w 250"/>
                <a:gd name="T11" fmla="*/ 172 h 248"/>
                <a:gd name="T12" fmla="*/ 34 w 250"/>
                <a:gd name="T13" fmla="*/ 248 h 248"/>
                <a:gd name="T14" fmla="*/ 163 w 250"/>
                <a:gd name="T15" fmla="*/ 121 h 248"/>
                <a:gd name="T16" fmla="*/ 207 w 250"/>
                <a:gd name="T17" fmla="*/ 145 h 248"/>
                <a:gd name="T18" fmla="*/ 163 w 250"/>
                <a:gd name="T19" fmla="*/ 121 h 248"/>
                <a:gd name="T20" fmla="*/ 164 w 250"/>
                <a:gd name="T21" fmla="*/ 172 h 248"/>
                <a:gd name="T22" fmla="*/ 120 w 250"/>
                <a:gd name="T23" fmla="*/ 248 h 248"/>
                <a:gd name="T24" fmla="*/ 206 w 250"/>
                <a:gd name="T25" fmla="*/ 198 h 248"/>
                <a:gd name="T26" fmla="*/ 250 w 250"/>
                <a:gd name="T27" fmla="*/ 222 h 248"/>
                <a:gd name="T28" fmla="*/ 206 w 250"/>
                <a:gd name="T29" fmla="*/ 198 h 248"/>
                <a:gd name="T30" fmla="*/ 85 w 250"/>
                <a:gd name="T31" fmla="*/ 76 h 248"/>
                <a:gd name="T32" fmla="*/ 128 w 250"/>
                <a:gd name="T33" fmla="*/ 0 h 248"/>
                <a:gd name="T34" fmla="*/ 90 w 250"/>
                <a:gd name="T35" fmla="*/ 73 h 248"/>
                <a:gd name="T36" fmla="*/ 43 w 250"/>
                <a:gd name="T37" fmla="*/ 151 h 248"/>
                <a:gd name="T38" fmla="*/ 87 w 250"/>
                <a:gd name="T39" fmla="*/ 75 h 248"/>
                <a:gd name="T40" fmla="*/ 48 w 250"/>
                <a:gd name="T41" fmla="*/ 149 h 248"/>
                <a:gd name="T42" fmla="*/ 0 w 250"/>
                <a:gd name="T43" fmla="*/ 229 h 248"/>
                <a:gd name="T44" fmla="*/ 44 w 250"/>
                <a:gd name="T45" fmla="*/ 152 h 248"/>
                <a:gd name="T46" fmla="*/ 5 w 250"/>
                <a:gd name="T47" fmla="*/ 226 h 248"/>
                <a:gd name="T48" fmla="*/ 130 w 250"/>
                <a:gd name="T49" fmla="*/ 151 h 248"/>
                <a:gd name="T50" fmla="*/ 174 w 250"/>
                <a:gd name="T51" fmla="*/ 75 h 248"/>
                <a:gd name="T52" fmla="*/ 135 w 250"/>
                <a:gd name="T53" fmla="*/ 149 h 248"/>
                <a:gd name="T54" fmla="*/ 87 w 250"/>
                <a:gd name="T55" fmla="*/ 229 h 248"/>
                <a:gd name="T56" fmla="*/ 131 w 250"/>
                <a:gd name="T57" fmla="*/ 152 h 248"/>
                <a:gd name="T58" fmla="*/ 92 w 250"/>
                <a:gd name="T59" fmla="*/ 226 h 248"/>
                <a:gd name="T60" fmla="*/ 174 w 250"/>
                <a:gd name="T61" fmla="*/ 229 h 248"/>
                <a:gd name="T62" fmla="*/ 217 w 250"/>
                <a:gd name="T63" fmla="*/ 152 h 248"/>
                <a:gd name="T64" fmla="*/ 178 w 250"/>
                <a:gd name="T65" fmla="*/ 226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0"/>
                <a:gd name="T100" fmla="*/ 0 h 248"/>
                <a:gd name="T101" fmla="*/ 250 w 250"/>
                <a:gd name="T102" fmla="*/ 248 h 2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0" h="248">
                  <a:moveTo>
                    <a:pt x="118" y="45"/>
                  </a:moveTo>
                  <a:lnTo>
                    <a:pt x="161" y="19"/>
                  </a:lnTo>
                  <a:lnTo>
                    <a:pt x="161" y="69"/>
                  </a:lnTo>
                  <a:lnTo>
                    <a:pt x="118" y="95"/>
                  </a:lnTo>
                  <a:lnTo>
                    <a:pt x="118" y="45"/>
                  </a:lnTo>
                  <a:close/>
                  <a:moveTo>
                    <a:pt x="76" y="121"/>
                  </a:moveTo>
                  <a:lnTo>
                    <a:pt x="120" y="95"/>
                  </a:lnTo>
                  <a:lnTo>
                    <a:pt x="120" y="145"/>
                  </a:lnTo>
                  <a:lnTo>
                    <a:pt x="76" y="171"/>
                  </a:lnTo>
                  <a:lnTo>
                    <a:pt x="76" y="121"/>
                  </a:lnTo>
                  <a:close/>
                  <a:moveTo>
                    <a:pt x="34" y="198"/>
                  </a:moveTo>
                  <a:lnTo>
                    <a:pt x="77" y="172"/>
                  </a:lnTo>
                  <a:lnTo>
                    <a:pt x="77" y="222"/>
                  </a:lnTo>
                  <a:lnTo>
                    <a:pt x="34" y="248"/>
                  </a:lnTo>
                  <a:lnTo>
                    <a:pt x="34" y="198"/>
                  </a:lnTo>
                  <a:close/>
                  <a:moveTo>
                    <a:pt x="163" y="121"/>
                  </a:moveTo>
                  <a:lnTo>
                    <a:pt x="207" y="95"/>
                  </a:lnTo>
                  <a:lnTo>
                    <a:pt x="207" y="145"/>
                  </a:lnTo>
                  <a:lnTo>
                    <a:pt x="163" y="171"/>
                  </a:lnTo>
                  <a:lnTo>
                    <a:pt x="163" y="121"/>
                  </a:lnTo>
                  <a:close/>
                  <a:moveTo>
                    <a:pt x="120" y="198"/>
                  </a:moveTo>
                  <a:lnTo>
                    <a:pt x="164" y="172"/>
                  </a:lnTo>
                  <a:lnTo>
                    <a:pt x="164" y="222"/>
                  </a:lnTo>
                  <a:lnTo>
                    <a:pt x="120" y="248"/>
                  </a:lnTo>
                  <a:lnTo>
                    <a:pt x="120" y="198"/>
                  </a:lnTo>
                  <a:close/>
                  <a:moveTo>
                    <a:pt x="206" y="198"/>
                  </a:moveTo>
                  <a:lnTo>
                    <a:pt x="250" y="172"/>
                  </a:lnTo>
                  <a:lnTo>
                    <a:pt x="250" y="222"/>
                  </a:lnTo>
                  <a:lnTo>
                    <a:pt x="206" y="248"/>
                  </a:lnTo>
                  <a:lnTo>
                    <a:pt x="206" y="198"/>
                  </a:lnTo>
                  <a:close/>
                  <a:moveTo>
                    <a:pt x="90" y="73"/>
                  </a:moveTo>
                  <a:lnTo>
                    <a:pt x="85" y="76"/>
                  </a:lnTo>
                  <a:lnTo>
                    <a:pt x="85" y="26"/>
                  </a:lnTo>
                  <a:lnTo>
                    <a:pt x="128" y="0"/>
                  </a:lnTo>
                  <a:lnTo>
                    <a:pt x="128" y="6"/>
                  </a:lnTo>
                  <a:lnTo>
                    <a:pt x="90" y="73"/>
                  </a:lnTo>
                  <a:close/>
                  <a:moveTo>
                    <a:pt x="48" y="149"/>
                  </a:moveTo>
                  <a:lnTo>
                    <a:pt x="43" y="151"/>
                  </a:lnTo>
                  <a:lnTo>
                    <a:pt x="43" y="101"/>
                  </a:lnTo>
                  <a:lnTo>
                    <a:pt x="87" y="75"/>
                  </a:lnTo>
                  <a:lnTo>
                    <a:pt x="87" y="81"/>
                  </a:lnTo>
                  <a:lnTo>
                    <a:pt x="48" y="149"/>
                  </a:lnTo>
                  <a:close/>
                  <a:moveTo>
                    <a:pt x="5" y="226"/>
                  </a:moveTo>
                  <a:lnTo>
                    <a:pt x="0" y="229"/>
                  </a:lnTo>
                  <a:lnTo>
                    <a:pt x="0" y="178"/>
                  </a:lnTo>
                  <a:lnTo>
                    <a:pt x="44" y="152"/>
                  </a:lnTo>
                  <a:lnTo>
                    <a:pt x="44" y="159"/>
                  </a:lnTo>
                  <a:lnTo>
                    <a:pt x="5" y="226"/>
                  </a:lnTo>
                  <a:close/>
                  <a:moveTo>
                    <a:pt x="135" y="149"/>
                  </a:moveTo>
                  <a:lnTo>
                    <a:pt x="130" y="151"/>
                  </a:lnTo>
                  <a:lnTo>
                    <a:pt x="130" y="101"/>
                  </a:lnTo>
                  <a:lnTo>
                    <a:pt x="174" y="75"/>
                  </a:lnTo>
                  <a:lnTo>
                    <a:pt x="174" y="81"/>
                  </a:lnTo>
                  <a:lnTo>
                    <a:pt x="135" y="149"/>
                  </a:lnTo>
                  <a:close/>
                  <a:moveTo>
                    <a:pt x="92" y="226"/>
                  </a:moveTo>
                  <a:lnTo>
                    <a:pt x="87" y="229"/>
                  </a:lnTo>
                  <a:lnTo>
                    <a:pt x="87" y="178"/>
                  </a:lnTo>
                  <a:lnTo>
                    <a:pt x="131" y="152"/>
                  </a:lnTo>
                  <a:lnTo>
                    <a:pt x="131" y="159"/>
                  </a:lnTo>
                  <a:lnTo>
                    <a:pt x="92" y="226"/>
                  </a:lnTo>
                  <a:close/>
                  <a:moveTo>
                    <a:pt x="178" y="226"/>
                  </a:moveTo>
                  <a:lnTo>
                    <a:pt x="174" y="229"/>
                  </a:lnTo>
                  <a:lnTo>
                    <a:pt x="174" y="178"/>
                  </a:lnTo>
                  <a:lnTo>
                    <a:pt x="217" y="152"/>
                  </a:lnTo>
                  <a:lnTo>
                    <a:pt x="217" y="159"/>
                  </a:lnTo>
                  <a:lnTo>
                    <a:pt x="178" y="226"/>
                  </a:lnTo>
                  <a:close/>
                </a:path>
              </a:pathLst>
            </a:custGeom>
            <a:solidFill>
              <a:srgbClr val="DA8B34"/>
            </a:solidFill>
            <a:ln w="9525">
              <a:noFill/>
              <a:round/>
              <a:headEnd/>
              <a:tailEnd/>
            </a:ln>
          </p:spPr>
          <p:txBody>
            <a:bodyPr/>
            <a:lstStyle/>
            <a:p>
              <a:endParaRPr lang="zh-TW" altLang="en-US">
                <a:solidFill>
                  <a:schemeClr val="bg1"/>
                </a:solidFill>
              </a:endParaRPr>
            </a:p>
          </p:txBody>
        </p:sp>
        <p:sp>
          <p:nvSpPr>
            <p:cNvPr id="23212" name="Freeform 1553"/>
            <p:cNvSpPr>
              <a:spLocks/>
            </p:cNvSpPr>
            <p:nvPr/>
          </p:nvSpPr>
          <p:spPr bwMode="auto">
            <a:xfrm>
              <a:off x="5000" y="2509"/>
              <a:ext cx="43" cy="76"/>
            </a:xfrm>
            <a:custGeom>
              <a:avLst/>
              <a:gdLst>
                <a:gd name="T0" fmla="*/ 0 w 43"/>
                <a:gd name="T1" fmla="*/ 26 h 76"/>
                <a:gd name="T2" fmla="*/ 43 w 43"/>
                <a:gd name="T3" fmla="*/ 0 h 76"/>
                <a:gd name="T4" fmla="*/ 43 w 43"/>
                <a:gd name="T5" fmla="*/ 50 h 76"/>
                <a:gd name="T6" fmla="*/ 0 w 43"/>
                <a:gd name="T7" fmla="*/ 76 h 76"/>
                <a:gd name="T8" fmla="*/ 0 w 43"/>
                <a:gd name="T9" fmla="*/ 26 h 76"/>
                <a:gd name="T10" fmla="*/ 0 60000 65536"/>
                <a:gd name="T11" fmla="*/ 0 60000 65536"/>
                <a:gd name="T12" fmla="*/ 0 60000 65536"/>
                <a:gd name="T13" fmla="*/ 0 60000 65536"/>
                <a:gd name="T14" fmla="*/ 0 60000 65536"/>
                <a:gd name="T15" fmla="*/ 0 w 43"/>
                <a:gd name="T16" fmla="*/ 0 h 76"/>
                <a:gd name="T17" fmla="*/ 43 w 43"/>
                <a:gd name="T18" fmla="*/ 76 h 76"/>
              </a:gdLst>
              <a:ahLst/>
              <a:cxnLst>
                <a:cxn ang="T10">
                  <a:pos x="T0" y="T1"/>
                </a:cxn>
                <a:cxn ang="T11">
                  <a:pos x="T2" y="T3"/>
                </a:cxn>
                <a:cxn ang="T12">
                  <a:pos x="T4" y="T5"/>
                </a:cxn>
                <a:cxn ang="T13">
                  <a:pos x="T6" y="T7"/>
                </a:cxn>
                <a:cxn ang="T14">
                  <a:pos x="T8" y="T9"/>
                </a:cxn>
              </a:cxnLst>
              <a:rect l="T15" t="T16" r="T17" b="T18"/>
              <a:pathLst>
                <a:path w="43" h="76">
                  <a:moveTo>
                    <a:pt x="0" y="26"/>
                  </a:moveTo>
                  <a:lnTo>
                    <a:pt x="43" y="0"/>
                  </a:lnTo>
                  <a:lnTo>
                    <a:pt x="43"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13" name="Freeform 1554"/>
            <p:cNvSpPr>
              <a:spLocks/>
            </p:cNvSpPr>
            <p:nvPr/>
          </p:nvSpPr>
          <p:spPr bwMode="auto">
            <a:xfrm>
              <a:off x="4958" y="2585"/>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14" name="Freeform 1555"/>
            <p:cNvSpPr>
              <a:spLocks/>
            </p:cNvSpPr>
            <p:nvPr/>
          </p:nvSpPr>
          <p:spPr bwMode="auto">
            <a:xfrm>
              <a:off x="4916" y="2662"/>
              <a:ext cx="43" cy="76"/>
            </a:xfrm>
            <a:custGeom>
              <a:avLst/>
              <a:gdLst>
                <a:gd name="T0" fmla="*/ 0 w 43"/>
                <a:gd name="T1" fmla="*/ 26 h 76"/>
                <a:gd name="T2" fmla="*/ 43 w 43"/>
                <a:gd name="T3" fmla="*/ 0 h 76"/>
                <a:gd name="T4" fmla="*/ 43 w 43"/>
                <a:gd name="T5" fmla="*/ 50 h 76"/>
                <a:gd name="T6" fmla="*/ 0 w 43"/>
                <a:gd name="T7" fmla="*/ 76 h 76"/>
                <a:gd name="T8" fmla="*/ 0 w 43"/>
                <a:gd name="T9" fmla="*/ 26 h 76"/>
                <a:gd name="T10" fmla="*/ 0 60000 65536"/>
                <a:gd name="T11" fmla="*/ 0 60000 65536"/>
                <a:gd name="T12" fmla="*/ 0 60000 65536"/>
                <a:gd name="T13" fmla="*/ 0 60000 65536"/>
                <a:gd name="T14" fmla="*/ 0 60000 65536"/>
                <a:gd name="T15" fmla="*/ 0 w 43"/>
                <a:gd name="T16" fmla="*/ 0 h 76"/>
                <a:gd name="T17" fmla="*/ 43 w 43"/>
                <a:gd name="T18" fmla="*/ 76 h 76"/>
              </a:gdLst>
              <a:ahLst/>
              <a:cxnLst>
                <a:cxn ang="T10">
                  <a:pos x="T0" y="T1"/>
                </a:cxn>
                <a:cxn ang="T11">
                  <a:pos x="T2" y="T3"/>
                </a:cxn>
                <a:cxn ang="T12">
                  <a:pos x="T4" y="T5"/>
                </a:cxn>
                <a:cxn ang="T13">
                  <a:pos x="T6" y="T7"/>
                </a:cxn>
                <a:cxn ang="T14">
                  <a:pos x="T8" y="T9"/>
                </a:cxn>
              </a:cxnLst>
              <a:rect l="T15" t="T16" r="T17" b="T18"/>
              <a:pathLst>
                <a:path w="43" h="76">
                  <a:moveTo>
                    <a:pt x="0" y="26"/>
                  </a:moveTo>
                  <a:lnTo>
                    <a:pt x="43" y="0"/>
                  </a:lnTo>
                  <a:lnTo>
                    <a:pt x="43"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15" name="Freeform 1556"/>
            <p:cNvSpPr>
              <a:spLocks/>
            </p:cNvSpPr>
            <p:nvPr/>
          </p:nvSpPr>
          <p:spPr bwMode="auto">
            <a:xfrm>
              <a:off x="5045" y="2585"/>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16" name="Freeform 1557"/>
            <p:cNvSpPr>
              <a:spLocks/>
            </p:cNvSpPr>
            <p:nvPr/>
          </p:nvSpPr>
          <p:spPr bwMode="auto">
            <a:xfrm>
              <a:off x="5002" y="2662"/>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17" name="Freeform 1558"/>
            <p:cNvSpPr>
              <a:spLocks/>
            </p:cNvSpPr>
            <p:nvPr/>
          </p:nvSpPr>
          <p:spPr bwMode="auto">
            <a:xfrm>
              <a:off x="5088" y="2662"/>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18" name="Freeform 1559"/>
            <p:cNvSpPr>
              <a:spLocks noEditPoints="1"/>
            </p:cNvSpPr>
            <p:nvPr/>
          </p:nvSpPr>
          <p:spPr bwMode="auto">
            <a:xfrm>
              <a:off x="4882" y="2490"/>
              <a:ext cx="217" cy="229"/>
            </a:xfrm>
            <a:custGeom>
              <a:avLst/>
              <a:gdLst>
                <a:gd name="T0" fmla="*/ 90 w 217"/>
                <a:gd name="T1" fmla="*/ 73 h 229"/>
                <a:gd name="T2" fmla="*/ 85 w 217"/>
                <a:gd name="T3" fmla="*/ 76 h 229"/>
                <a:gd name="T4" fmla="*/ 85 w 217"/>
                <a:gd name="T5" fmla="*/ 26 h 229"/>
                <a:gd name="T6" fmla="*/ 128 w 217"/>
                <a:gd name="T7" fmla="*/ 0 h 229"/>
                <a:gd name="T8" fmla="*/ 128 w 217"/>
                <a:gd name="T9" fmla="*/ 6 h 229"/>
                <a:gd name="T10" fmla="*/ 48 w 217"/>
                <a:gd name="T11" fmla="*/ 149 h 229"/>
                <a:gd name="T12" fmla="*/ 43 w 217"/>
                <a:gd name="T13" fmla="*/ 151 h 229"/>
                <a:gd name="T14" fmla="*/ 43 w 217"/>
                <a:gd name="T15" fmla="*/ 101 h 229"/>
                <a:gd name="T16" fmla="*/ 87 w 217"/>
                <a:gd name="T17" fmla="*/ 75 h 229"/>
                <a:gd name="T18" fmla="*/ 87 w 217"/>
                <a:gd name="T19" fmla="*/ 81 h 229"/>
                <a:gd name="T20" fmla="*/ 5 w 217"/>
                <a:gd name="T21" fmla="*/ 226 h 229"/>
                <a:gd name="T22" fmla="*/ 0 w 217"/>
                <a:gd name="T23" fmla="*/ 229 h 229"/>
                <a:gd name="T24" fmla="*/ 0 w 217"/>
                <a:gd name="T25" fmla="*/ 178 h 229"/>
                <a:gd name="T26" fmla="*/ 44 w 217"/>
                <a:gd name="T27" fmla="*/ 152 h 229"/>
                <a:gd name="T28" fmla="*/ 44 w 217"/>
                <a:gd name="T29" fmla="*/ 159 h 229"/>
                <a:gd name="T30" fmla="*/ 135 w 217"/>
                <a:gd name="T31" fmla="*/ 149 h 229"/>
                <a:gd name="T32" fmla="*/ 130 w 217"/>
                <a:gd name="T33" fmla="*/ 151 h 229"/>
                <a:gd name="T34" fmla="*/ 130 w 217"/>
                <a:gd name="T35" fmla="*/ 101 h 229"/>
                <a:gd name="T36" fmla="*/ 174 w 217"/>
                <a:gd name="T37" fmla="*/ 75 h 229"/>
                <a:gd name="T38" fmla="*/ 174 w 217"/>
                <a:gd name="T39" fmla="*/ 81 h 229"/>
                <a:gd name="T40" fmla="*/ 92 w 217"/>
                <a:gd name="T41" fmla="*/ 226 h 229"/>
                <a:gd name="T42" fmla="*/ 87 w 217"/>
                <a:gd name="T43" fmla="*/ 229 h 229"/>
                <a:gd name="T44" fmla="*/ 87 w 217"/>
                <a:gd name="T45" fmla="*/ 178 h 229"/>
                <a:gd name="T46" fmla="*/ 131 w 217"/>
                <a:gd name="T47" fmla="*/ 152 h 229"/>
                <a:gd name="T48" fmla="*/ 131 w 217"/>
                <a:gd name="T49" fmla="*/ 159 h 229"/>
                <a:gd name="T50" fmla="*/ 178 w 217"/>
                <a:gd name="T51" fmla="*/ 226 h 229"/>
                <a:gd name="T52" fmla="*/ 174 w 217"/>
                <a:gd name="T53" fmla="*/ 229 h 229"/>
                <a:gd name="T54" fmla="*/ 174 w 217"/>
                <a:gd name="T55" fmla="*/ 178 h 229"/>
                <a:gd name="T56" fmla="*/ 217 w 217"/>
                <a:gd name="T57" fmla="*/ 152 h 229"/>
                <a:gd name="T58" fmla="*/ 217 w 217"/>
                <a:gd name="T59" fmla="*/ 159 h 2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7"/>
                <a:gd name="T91" fmla="*/ 0 h 229"/>
                <a:gd name="T92" fmla="*/ 217 w 217"/>
                <a:gd name="T93" fmla="*/ 229 h 2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7" h="229">
                  <a:moveTo>
                    <a:pt x="90" y="73"/>
                  </a:moveTo>
                  <a:lnTo>
                    <a:pt x="85" y="76"/>
                  </a:lnTo>
                  <a:lnTo>
                    <a:pt x="85" y="26"/>
                  </a:lnTo>
                  <a:lnTo>
                    <a:pt x="128" y="0"/>
                  </a:lnTo>
                  <a:lnTo>
                    <a:pt x="128" y="6"/>
                  </a:lnTo>
                  <a:moveTo>
                    <a:pt x="48" y="149"/>
                  </a:moveTo>
                  <a:lnTo>
                    <a:pt x="43" y="151"/>
                  </a:lnTo>
                  <a:lnTo>
                    <a:pt x="43" y="101"/>
                  </a:lnTo>
                  <a:lnTo>
                    <a:pt x="87" y="75"/>
                  </a:lnTo>
                  <a:lnTo>
                    <a:pt x="87" y="81"/>
                  </a:lnTo>
                  <a:moveTo>
                    <a:pt x="5" y="226"/>
                  </a:moveTo>
                  <a:lnTo>
                    <a:pt x="0" y="229"/>
                  </a:lnTo>
                  <a:lnTo>
                    <a:pt x="0" y="178"/>
                  </a:lnTo>
                  <a:lnTo>
                    <a:pt x="44" y="152"/>
                  </a:lnTo>
                  <a:lnTo>
                    <a:pt x="44" y="159"/>
                  </a:lnTo>
                  <a:moveTo>
                    <a:pt x="135" y="149"/>
                  </a:moveTo>
                  <a:lnTo>
                    <a:pt x="130" y="151"/>
                  </a:lnTo>
                  <a:lnTo>
                    <a:pt x="130" y="101"/>
                  </a:lnTo>
                  <a:lnTo>
                    <a:pt x="174" y="75"/>
                  </a:lnTo>
                  <a:lnTo>
                    <a:pt x="174" y="81"/>
                  </a:lnTo>
                  <a:moveTo>
                    <a:pt x="92" y="226"/>
                  </a:moveTo>
                  <a:lnTo>
                    <a:pt x="87" y="229"/>
                  </a:lnTo>
                  <a:lnTo>
                    <a:pt x="87" y="178"/>
                  </a:lnTo>
                  <a:lnTo>
                    <a:pt x="131" y="152"/>
                  </a:lnTo>
                  <a:lnTo>
                    <a:pt x="131" y="159"/>
                  </a:lnTo>
                  <a:moveTo>
                    <a:pt x="178" y="226"/>
                  </a:moveTo>
                  <a:lnTo>
                    <a:pt x="174" y="229"/>
                  </a:lnTo>
                  <a:lnTo>
                    <a:pt x="174" y="178"/>
                  </a:lnTo>
                  <a:lnTo>
                    <a:pt x="217" y="152"/>
                  </a:lnTo>
                  <a:lnTo>
                    <a:pt x="217" y="159"/>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3219" name="Picture 1560"/>
            <p:cNvPicPr>
              <a:picLocks noChangeAspect="1" noChangeArrowheads="1"/>
            </p:cNvPicPr>
            <p:nvPr/>
          </p:nvPicPr>
          <p:blipFill>
            <a:blip r:embed="rId15" cstate="print"/>
            <a:srcRect/>
            <a:stretch>
              <a:fillRect/>
            </a:stretch>
          </p:blipFill>
          <p:spPr bwMode="auto">
            <a:xfrm>
              <a:off x="4963" y="2485"/>
              <a:ext cx="70" cy="47"/>
            </a:xfrm>
            <a:prstGeom prst="rect">
              <a:avLst/>
            </a:prstGeom>
            <a:noFill/>
            <a:ln w="9525">
              <a:noFill/>
              <a:miter lim="800000"/>
              <a:headEnd/>
              <a:tailEnd/>
            </a:ln>
          </p:spPr>
        </p:pic>
        <p:pic>
          <p:nvPicPr>
            <p:cNvPr id="23220" name="Picture 1561"/>
            <p:cNvPicPr>
              <a:picLocks noChangeAspect="1" noChangeArrowheads="1"/>
            </p:cNvPicPr>
            <p:nvPr/>
          </p:nvPicPr>
          <p:blipFill>
            <a:blip r:embed="rId16" cstate="print"/>
            <a:srcRect/>
            <a:stretch>
              <a:fillRect/>
            </a:stretch>
          </p:blipFill>
          <p:spPr bwMode="auto">
            <a:xfrm>
              <a:off x="4963" y="2485"/>
              <a:ext cx="70" cy="47"/>
            </a:xfrm>
            <a:prstGeom prst="rect">
              <a:avLst/>
            </a:prstGeom>
            <a:noFill/>
            <a:ln w="9525">
              <a:noFill/>
              <a:miter lim="800000"/>
              <a:headEnd/>
              <a:tailEnd/>
            </a:ln>
          </p:spPr>
        </p:pic>
        <p:sp>
          <p:nvSpPr>
            <p:cNvPr id="23221" name="Freeform 1562"/>
            <p:cNvSpPr>
              <a:spLocks/>
            </p:cNvSpPr>
            <p:nvPr/>
          </p:nvSpPr>
          <p:spPr bwMode="auto">
            <a:xfrm>
              <a:off x="4969" y="2494"/>
              <a:ext cx="58" cy="35"/>
            </a:xfrm>
            <a:custGeom>
              <a:avLst/>
              <a:gdLst>
                <a:gd name="T0" fmla="*/ 58 w 58"/>
                <a:gd name="T1" fmla="*/ 12 h 35"/>
                <a:gd name="T2" fmla="*/ 39 w 58"/>
                <a:gd name="T3" fmla="*/ 0 h 35"/>
                <a:gd name="T4" fmla="*/ 0 w 58"/>
                <a:gd name="T5" fmla="*/ 23 h 35"/>
                <a:gd name="T6" fmla="*/ 21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9" y="0"/>
                  </a:lnTo>
                  <a:lnTo>
                    <a:pt x="0" y="23"/>
                  </a:lnTo>
                  <a:lnTo>
                    <a:pt x="21"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22" name="Rectangle 1563"/>
            <p:cNvSpPr>
              <a:spLocks noChangeArrowheads="1"/>
            </p:cNvSpPr>
            <p:nvPr/>
          </p:nvSpPr>
          <p:spPr bwMode="auto">
            <a:xfrm>
              <a:off x="4963" y="2511"/>
              <a:ext cx="5" cy="69"/>
            </a:xfrm>
            <a:prstGeom prst="rect">
              <a:avLst/>
            </a:prstGeom>
            <a:solidFill>
              <a:srgbClr val="FDFCF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23" name="Rectangle 1564"/>
            <p:cNvSpPr>
              <a:spLocks noChangeArrowheads="1"/>
            </p:cNvSpPr>
            <p:nvPr/>
          </p:nvSpPr>
          <p:spPr bwMode="auto">
            <a:xfrm>
              <a:off x="4968" y="2511"/>
              <a:ext cx="5" cy="69"/>
            </a:xfrm>
            <a:prstGeom prst="rect">
              <a:avLst/>
            </a:prstGeom>
            <a:solidFill>
              <a:srgbClr val="DFC08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24" name="Rectangle 1565"/>
            <p:cNvSpPr>
              <a:spLocks noChangeArrowheads="1"/>
            </p:cNvSpPr>
            <p:nvPr/>
          </p:nvSpPr>
          <p:spPr bwMode="auto">
            <a:xfrm>
              <a:off x="4973" y="2511"/>
              <a:ext cx="5" cy="69"/>
            </a:xfrm>
            <a:prstGeom prst="rect">
              <a:avLst/>
            </a:prstGeom>
            <a:solidFill>
              <a:srgbClr val="E5CC9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25" name="Rectangle 1566"/>
            <p:cNvSpPr>
              <a:spLocks noChangeArrowheads="1"/>
            </p:cNvSpPr>
            <p:nvPr/>
          </p:nvSpPr>
          <p:spPr bwMode="auto">
            <a:xfrm>
              <a:off x="4978" y="2511"/>
              <a:ext cx="5" cy="69"/>
            </a:xfrm>
            <a:prstGeom prst="rect">
              <a:avLst/>
            </a:prstGeom>
            <a:solidFill>
              <a:srgbClr val="EBD8B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26" name="Rectangle 1567"/>
            <p:cNvSpPr>
              <a:spLocks noChangeArrowheads="1"/>
            </p:cNvSpPr>
            <p:nvPr/>
          </p:nvSpPr>
          <p:spPr bwMode="auto">
            <a:xfrm>
              <a:off x="4983" y="2511"/>
              <a:ext cx="5" cy="69"/>
            </a:xfrm>
            <a:prstGeom prst="rect">
              <a:avLst/>
            </a:prstGeom>
            <a:solidFill>
              <a:srgbClr val="F1E4C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27" name="Rectangle 1568"/>
            <p:cNvSpPr>
              <a:spLocks noChangeArrowheads="1"/>
            </p:cNvSpPr>
            <p:nvPr/>
          </p:nvSpPr>
          <p:spPr bwMode="auto">
            <a:xfrm>
              <a:off x="4988" y="2511"/>
              <a:ext cx="5" cy="69"/>
            </a:xfrm>
            <a:prstGeom prst="rect">
              <a:avLst/>
            </a:prstGeom>
            <a:solidFill>
              <a:srgbClr val="F7F0E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28" name="Freeform 1569"/>
            <p:cNvSpPr>
              <a:spLocks/>
            </p:cNvSpPr>
            <p:nvPr/>
          </p:nvSpPr>
          <p:spPr bwMode="auto">
            <a:xfrm>
              <a:off x="4969" y="2517"/>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29" name="Picture 1570"/>
            <p:cNvSpPr>
              <a:spLocks noChangeAspect="1" noChangeArrowheads="1"/>
            </p:cNvSpPr>
            <p:nvPr/>
          </p:nvSpPr>
          <p:spPr bwMode="auto">
            <a:xfrm>
              <a:off x="5008" y="2564"/>
              <a:ext cx="71" cy="47"/>
            </a:xfrm>
            <a:prstGeom prst="rect">
              <a:avLst/>
            </a:prstGeom>
            <a:noFill/>
            <a:ln w="9525">
              <a:noFill/>
              <a:miter lim="800000"/>
              <a:headEnd/>
              <a:tailEnd/>
            </a:ln>
          </p:spPr>
          <p:txBody>
            <a:bodyPr/>
            <a:lstStyle/>
            <a:p>
              <a:endParaRPr lang="en-US" altLang="zh-TW">
                <a:solidFill>
                  <a:schemeClr val="bg1"/>
                </a:solidFill>
              </a:endParaRPr>
            </a:p>
          </p:txBody>
        </p:sp>
        <p:sp>
          <p:nvSpPr>
            <p:cNvPr id="23230" name="Freeform 1571"/>
            <p:cNvSpPr>
              <a:spLocks/>
            </p:cNvSpPr>
            <p:nvPr/>
          </p:nvSpPr>
          <p:spPr bwMode="auto">
            <a:xfrm>
              <a:off x="5015" y="2570"/>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31" name="Rectangle 1572"/>
            <p:cNvSpPr>
              <a:spLocks noChangeArrowheads="1"/>
            </p:cNvSpPr>
            <p:nvPr/>
          </p:nvSpPr>
          <p:spPr bwMode="auto">
            <a:xfrm>
              <a:off x="5008" y="2585"/>
              <a:ext cx="5" cy="68"/>
            </a:xfrm>
            <a:prstGeom prst="rect">
              <a:avLst/>
            </a:prstGeom>
            <a:solidFill>
              <a:srgbClr val="FDFCF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32" name="Rectangle 1573"/>
            <p:cNvSpPr>
              <a:spLocks noChangeArrowheads="1"/>
            </p:cNvSpPr>
            <p:nvPr/>
          </p:nvSpPr>
          <p:spPr bwMode="auto">
            <a:xfrm>
              <a:off x="5013" y="2585"/>
              <a:ext cx="5" cy="68"/>
            </a:xfrm>
            <a:prstGeom prst="rect">
              <a:avLst/>
            </a:prstGeom>
            <a:solidFill>
              <a:srgbClr val="DEC0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33" name="Rectangle 1574"/>
            <p:cNvSpPr>
              <a:spLocks noChangeArrowheads="1"/>
            </p:cNvSpPr>
            <p:nvPr/>
          </p:nvSpPr>
          <p:spPr bwMode="auto">
            <a:xfrm>
              <a:off x="5018" y="2585"/>
              <a:ext cx="5" cy="68"/>
            </a:xfrm>
            <a:prstGeom prst="rect">
              <a:avLst/>
            </a:prstGeom>
            <a:solidFill>
              <a:srgbClr val="E5CC9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34" name="Rectangle 1575"/>
            <p:cNvSpPr>
              <a:spLocks noChangeArrowheads="1"/>
            </p:cNvSpPr>
            <p:nvPr/>
          </p:nvSpPr>
          <p:spPr bwMode="auto">
            <a:xfrm>
              <a:off x="5023" y="2585"/>
              <a:ext cx="5" cy="68"/>
            </a:xfrm>
            <a:prstGeom prst="rect">
              <a:avLst/>
            </a:prstGeom>
            <a:solidFill>
              <a:srgbClr val="EBD8B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35" name="Rectangle 1576"/>
            <p:cNvSpPr>
              <a:spLocks noChangeArrowheads="1"/>
            </p:cNvSpPr>
            <p:nvPr/>
          </p:nvSpPr>
          <p:spPr bwMode="auto">
            <a:xfrm>
              <a:off x="5028" y="2585"/>
              <a:ext cx="5" cy="68"/>
            </a:xfrm>
            <a:prstGeom prst="rect">
              <a:avLst/>
            </a:prstGeom>
            <a:solidFill>
              <a:srgbClr val="F1E4C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36" name="Rectangle 1577"/>
            <p:cNvSpPr>
              <a:spLocks noChangeArrowheads="1"/>
            </p:cNvSpPr>
            <p:nvPr/>
          </p:nvSpPr>
          <p:spPr bwMode="auto">
            <a:xfrm>
              <a:off x="5033" y="2585"/>
              <a:ext cx="5" cy="68"/>
            </a:xfrm>
            <a:prstGeom prst="rect">
              <a:avLst/>
            </a:prstGeom>
            <a:solidFill>
              <a:srgbClr val="F7F0E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37" name="Freeform 1578"/>
            <p:cNvSpPr>
              <a:spLocks/>
            </p:cNvSpPr>
            <p:nvPr/>
          </p:nvSpPr>
          <p:spPr bwMode="auto">
            <a:xfrm>
              <a:off x="5015" y="2593"/>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38" name="Picture 1579"/>
            <p:cNvSpPr>
              <a:spLocks noChangeAspect="1" noChangeArrowheads="1"/>
            </p:cNvSpPr>
            <p:nvPr/>
          </p:nvSpPr>
          <p:spPr bwMode="auto">
            <a:xfrm>
              <a:off x="4922" y="2564"/>
              <a:ext cx="71" cy="47"/>
            </a:xfrm>
            <a:prstGeom prst="rect">
              <a:avLst/>
            </a:prstGeom>
            <a:noFill/>
            <a:ln w="9525">
              <a:noFill/>
              <a:miter lim="800000"/>
              <a:headEnd/>
              <a:tailEnd/>
            </a:ln>
          </p:spPr>
          <p:txBody>
            <a:bodyPr/>
            <a:lstStyle/>
            <a:p>
              <a:endParaRPr lang="en-US" altLang="zh-TW">
                <a:solidFill>
                  <a:schemeClr val="bg1"/>
                </a:solidFill>
              </a:endParaRPr>
            </a:p>
          </p:txBody>
        </p:sp>
        <p:sp>
          <p:nvSpPr>
            <p:cNvPr id="23239" name="Freeform 1580"/>
            <p:cNvSpPr>
              <a:spLocks/>
            </p:cNvSpPr>
            <p:nvPr/>
          </p:nvSpPr>
          <p:spPr bwMode="auto">
            <a:xfrm>
              <a:off x="4928" y="2570"/>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40" name="Rectangle 1581"/>
            <p:cNvSpPr>
              <a:spLocks noChangeArrowheads="1"/>
            </p:cNvSpPr>
            <p:nvPr/>
          </p:nvSpPr>
          <p:spPr bwMode="auto">
            <a:xfrm>
              <a:off x="4922" y="2585"/>
              <a:ext cx="5" cy="68"/>
            </a:xfrm>
            <a:prstGeom prst="rect">
              <a:avLst/>
            </a:prstGeom>
            <a:solidFill>
              <a:srgbClr val="FFFEF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41" name="Rectangle 1582"/>
            <p:cNvSpPr>
              <a:spLocks noChangeArrowheads="1"/>
            </p:cNvSpPr>
            <p:nvPr/>
          </p:nvSpPr>
          <p:spPr bwMode="auto">
            <a:xfrm>
              <a:off x="4927" y="2585"/>
              <a:ext cx="5" cy="68"/>
            </a:xfrm>
            <a:prstGeom prst="rect">
              <a:avLst/>
            </a:prstGeom>
            <a:solidFill>
              <a:srgbClr val="E0C3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42" name="Rectangle 1583"/>
            <p:cNvSpPr>
              <a:spLocks noChangeArrowheads="1"/>
            </p:cNvSpPr>
            <p:nvPr/>
          </p:nvSpPr>
          <p:spPr bwMode="auto">
            <a:xfrm>
              <a:off x="4932" y="2585"/>
              <a:ext cx="5" cy="68"/>
            </a:xfrm>
            <a:prstGeom prst="rect">
              <a:avLst/>
            </a:prstGeom>
            <a:solidFill>
              <a:srgbClr val="E6CFA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43" name="Rectangle 1584"/>
            <p:cNvSpPr>
              <a:spLocks noChangeArrowheads="1"/>
            </p:cNvSpPr>
            <p:nvPr/>
          </p:nvSpPr>
          <p:spPr bwMode="auto">
            <a:xfrm>
              <a:off x="4937" y="2585"/>
              <a:ext cx="5" cy="68"/>
            </a:xfrm>
            <a:prstGeom prst="rect">
              <a:avLst/>
            </a:prstGeom>
            <a:solidFill>
              <a:srgbClr val="EDDBB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44" name="Rectangle 1585"/>
            <p:cNvSpPr>
              <a:spLocks noChangeArrowheads="1"/>
            </p:cNvSpPr>
            <p:nvPr/>
          </p:nvSpPr>
          <p:spPr bwMode="auto">
            <a:xfrm>
              <a:off x="4942" y="2585"/>
              <a:ext cx="5" cy="68"/>
            </a:xfrm>
            <a:prstGeom prst="rect">
              <a:avLst/>
            </a:prstGeom>
            <a:solidFill>
              <a:srgbClr val="F2E7C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45" name="Rectangle 1586"/>
            <p:cNvSpPr>
              <a:spLocks noChangeArrowheads="1"/>
            </p:cNvSpPr>
            <p:nvPr/>
          </p:nvSpPr>
          <p:spPr bwMode="auto">
            <a:xfrm>
              <a:off x="4947" y="2585"/>
              <a:ext cx="5" cy="68"/>
            </a:xfrm>
            <a:prstGeom prst="rect">
              <a:avLst/>
            </a:prstGeom>
            <a:solidFill>
              <a:srgbClr val="F8F3E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46" name="Freeform 1587"/>
            <p:cNvSpPr>
              <a:spLocks/>
            </p:cNvSpPr>
            <p:nvPr/>
          </p:nvSpPr>
          <p:spPr bwMode="auto">
            <a:xfrm>
              <a:off x="4928" y="2593"/>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3247" name="Picture 1588"/>
            <p:cNvPicPr>
              <a:picLocks noChangeAspect="1" noChangeArrowheads="1"/>
            </p:cNvPicPr>
            <p:nvPr/>
          </p:nvPicPr>
          <p:blipFill>
            <a:blip r:embed="rId17" cstate="print"/>
            <a:srcRect/>
            <a:stretch>
              <a:fillRect/>
            </a:stretch>
          </p:blipFill>
          <p:spPr bwMode="auto">
            <a:xfrm>
              <a:off x="5048" y="2637"/>
              <a:ext cx="71" cy="48"/>
            </a:xfrm>
            <a:prstGeom prst="rect">
              <a:avLst/>
            </a:prstGeom>
            <a:noFill/>
            <a:ln w="9525">
              <a:noFill/>
              <a:miter lim="800000"/>
              <a:headEnd/>
              <a:tailEnd/>
            </a:ln>
          </p:spPr>
        </p:pic>
        <p:pic>
          <p:nvPicPr>
            <p:cNvPr id="23248" name="Picture 1589"/>
            <p:cNvPicPr>
              <a:picLocks noChangeAspect="1" noChangeArrowheads="1"/>
            </p:cNvPicPr>
            <p:nvPr/>
          </p:nvPicPr>
          <p:blipFill>
            <a:blip r:embed="rId18" cstate="print"/>
            <a:srcRect/>
            <a:stretch>
              <a:fillRect/>
            </a:stretch>
          </p:blipFill>
          <p:spPr bwMode="auto">
            <a:xfrm>
              <a:off x="5048" y="2637"/>
              <a:ext cx="71" cy="48"/>
            </a:xfrm>
            <a:prstGeom prst="rect">
              <a:avLst/>
            </a:prstGeom>
            <a:noFill/>
            <a:ln w="9525">
              <a:noFill/>
              <a:miter lim="800000"/>
              <a:headEnd/>
              <a:tailEnd/>
            </a:ln>
          </p:spPr>
        </p:pic>
        <p:sp>
          <p:nvSpPr>
            <p:cNvPr id="23249" name="Freeform 1590"/>
            <p:cNvSpPr>
              <a:spLocks/>
            </p:cNvSpPr>
            <p:nvPr/>
          </p:nvSpPr>
          <p:spPr bwMode="auto">
            <a:xfrm>
              <a:off x="5058"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50" name="Rectangle 1591"/>
            <p:cNvSpPr>
              <a:spLocks noChangeArrowheads="1"/>
            </p:cNvSpPr>
            <p:nvPr/>
          </p:nvSpPr>
          <p:spPr bwMode="auto">
            <a:xfrm>
              <a:off x="5048" y="2664"/>
              <a:ext cx="5" cy="68"/>
            </a:xfrm>
            <a:prstGeom prst="rect">
              <a:avLst/>
            </a:prstGeom>
            <a:solidFill>
              <a:srgbClr val="F9F5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51" name="Rectangle 1592"/>
            <p:cNvSpPr>
              <a:spLocks noChangeArrowheads="1"/>
            </p:cNvSpPr>
            <p:nvPr/>
          </p:nvSpPr>
          <p:spPr bwMode="auto">
            <a:xfrm>
              <a:off x="5053" y="2664"/>
              <a:ext cx="5" cy="68"/>
            </a:xfrm>
            <a:prstGeom prst="rect">
              <a:avLst/>
            </a:prstGeom>
            <a:solidFill>
              <a:srgbClr val="DBBA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52" name="Rectangle 1593"/>
            <p:cNvSpPr>
              <a:spLocks noChangeArrowheads="1"/>
            </p:cNvSpPr>
            <p:nvPr/>
          </p:nvSpPr>
          <p:spPr bwMode="auto">
            <a:xfrm>
              <a:off x="5058" y="2664"/>
              <a:ext cx="6" cy="68"/>
            </a:xfrm>
            <a:prstGeom prst="rect">
              <a:avLst/>
            </a:prstGeom>
            <a:solidFill>
              <a:srgbClr val="E1C5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53" name="Rectangle 1594"/>
            <p:cNvSpPr>
              <a:spLocks noChangeArrowheads="1"/>
            </p:cNvSpPr>
            <p:nvPr/>
          </p:nvSpPr>
          <p:spPr bwMode="auto">
            <a:xfrm>
              <a:off x="5064" y="2664"/>
              <a:ext cx="5" cy="68"/>
            </a:xfrm>
            <a:prstGeom prst="rect">
              <a:avLst/>
            </a:prstGeom>
            <a:solidFill>
              <a:srgbClr val="E7D2A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54" name="Rectangle 1595"/>
            <p:cNvSpPr>
              <a:spLocks noChangeArrowheads="1"/>
            </p:cNvSpPr>
            <p:nvPr/>
          </p:nvSpPr>
          <p:spPr bwMode="auto">
            <a:xfrm>
              <a:off x="5069" y="2664"/>
              <a:ext cx="5" cy="68"/>
            </a:xfrm>
            <a:prstGeom prst="rect">
              <a:avLst/>
            </a:prstGeom>
            <a:solidFill>
              <a:srgbClr val="EEDEB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55" name="Rectangle 1596"/>
            <p:cNvSpPr>
              <a:spLocks noChangeArrowheads="1"/>
            </p:cNvSpPr>
            <p:nvPr/>
          </p:nvSpPr>
          <p:spPr bwMode="auto">
            <a:xfrm>
              <a:off x="5074" y="2664"/>
              <a:ext cx="5" cy="68"/>
            </a:xfrm>
            <a:prstGeom prst="rect">
              <a:avLst/>
            </a:prstGeom>
            <a:solidFill>
              <a:srgbClr val="F3E9D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56" name="Freeform 1597"/>
            <p:cNvSpPr>
              <a:spLocks/>
            </p:cNvSpPr>
            <p:nvPr/>
          </p:nvSpPr>
          <p:spPr bwMode="auto">
            <a:xfrm>
              <a:off x="5058"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3257" name="Picture 1598"/>
            <p:cNvPicPr>
              <a:picLocks noChangeAspect="1" noChangeArrowheads="1"/>
            </p:cNvPicPr>
            <p:nvPr/>
          </p:nvPicPr>
          <p:blipFill>
            <a:blip r:embed="rId19" cstate="print"/>
            <a:srcRect/>
            <a:stretch>
              <a:fillRect/>
            </a:stretch>
          </p:blipFill>
          <p:spPr bwMode="auto">
            <a:xfrm>
              <a:off x="4963" y="2637"/>
              <a:ext cx="70" cy="48"/>
            </a:xfrm>
            <a:prstGeom prst="rect">
              <a:avLst/>
            </a:prstGeom>
            <a:noFill/>
            <a:ln w="9525">
              <a:noFill/>
              <a:miter lim="800000"/>
              <a:headEnd/>
              <a:tailEnd/>
            </a:ln>
          </p:spPr>
        </p:pic>
        <p:pic>
          <p:nvPicPr>
            <p:cNvPr id="23258" name="Picture 1599"/>
            <p:cNvPicPr>
              <a:picLocks noChangeAspect="1" noChangeArrowheads="1"/>
            </p:cNvPicPr>
            <p:nvPr/>
          </p:nvPicPr>
          <p:blipFill>
            <a:blip r:embed="rId20" cstate="print"/>
            <a:srcRect/>
            <a:stretch>
              <a:fillRect/>
            </a:stretch>
          </p:blipFill>
          <p:spPr bwMode="auto">
            <a:xfrm>
              <a:off x="4963" y="2637"/>
              <a:ext cx="70" cy="48"/>
            </a:xfrm>
            <a:prstGeom prst="rect">
              <a:avLst/>
            </a:prstGeom>
            <a:noFill/>
            <a:ln w="9525">
              <a:noFill/>
              <a:miter lim="800000"/>
              <a:headEnd/>
              <a:tailEnd/>
            </a:ln>
          </p:spPr>
        </p:pic>
        <p:sp>
          <p:nvSpPr>
            <p:cNvPr id="23259" name="Freeform 1600"/>
            <p:cNvSpPr>
              <a:spLocks/>
            </p:cNvSpPr>
            <p:nvPr/>
          </p:nvSpPr>
          <p:spPr bwMode="auto">
            <a:xfrm>
              <a:off x="4972"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60" name="Rectangle 1601"/>
            <p:cNvSpPr>
              <a:spLocks noChangeArrowheads="1"/>
            </p:cNvSpPr>
            <p:nvPr/>
          </p:nvSpPr>
          <p:spPr bwMode="auto">
            <a:xfrm>
              <a:off x="4963" y="2664"/>
              <a:ext cx="5" cy="68"/>
            </a:xfrm>
            <a:prstGeom prst="rect">
              <a:avLst/>
            </a:prstGeom>
            <a:solidFill>
              <a:srgbClr val="FAF6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61" name="Rectangle 1602"/>
            <p:cNvSpPr>
              <a:spLocks noChangeArrowheads="1"/>
            </p:cNvSpPr>
            <p:nvPr/>
          </p:nvSpPr>
          <p:spPr bwMode="auto">
            <a:xfrm>
              <a:off x="4968" y="2664"/>
              <a:ext cx="5" cy="68"/>
            </a:xfrm>
            <a:prstGeom prst="rect">
              <a:avLst/>
            </a:prstGeom>
            <a:solidFill>
              <a:srgbClr val="DBBA7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62" name="Rectangle 1603"/>
            <p:cNvSpPr>
              <a:spLocks noChangeArrowheads="1"/>
            </p:cNvSpPr>
            <p:nvPr/>
          </p:nvSpPr>
          <p:spPr bwMode="auto">
            <a:xfrm>
              <a:off x="4973" y="2664"/>
              <a:ext cx="5" cy="68"/>
            </a:xfrm>
            <a:prstGeom prst="rect">
              <a:avLst/>
            </a:prstGeom>
            <a:solidFill>
              <a:srgbClr val="E1C68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63" name="Rectangle 1604"/>
            <p:cNvSpPr>
              <a:spLocks noChangeArrowheads="1"/>
            </p:cNvSpPr>
            <p:nvPr/>
          </p:nvSpPr>
          <p:spPr bwMode="auto">
            <a:xfrm>
              <a:off x="4978" y="2664"/>
              <a:ext cx="5" cy="68"/>
            </a:xfrm>
            <a:prstGeom prst="rect">
              <a:avLst/>
            </a:prstGeom>
            <a:solidFill>
              <a:srgbClr val="E8D3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64" name="Rectangle 1605"/>
            <p:cNvSpPr>
              <a:spLocks noChangeArrowheads="1"/>
            </p:cNvSpPr>
            <p:nvPr/>
          </p:nvSpPr>
          <p:spPr bwMode="auto">
            <a:xfrm>
              <a:off x="4983" y="2664"/>
              <a:ext cx="5" cy="68"/>
            </a:xfrm>
            <a:prstGeom prst="rect">
              <a:avLst/>
            </a:prstGeom>
            <a:solidFill>
              <a:srgbClr val="EEDEB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65" name="Rectangle 1606"/>
            <p:cNvSpPr>
              <a:spLocks noChangeArrowheads="1"/>
            </p:cNvSpPr>
            <p:nvPr/>
          </p:nvSpPr>
          <p:spPr bwMode="auto">
            <a:xfrm>
              <a:off x="4988" y="2664"/>
              <a:ext cx="5" cy="68"/>
            </a:xfrm>
            <a:prstGeom prst="rect">
              <a:avLst/>
            </a:prstGeom>
            <a:solidFill>
              <a:srgbClr val="F4EAD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66" name="Freeform 1607"/>
            <p:cNvSpPr>
              <a:spLocks/>
            </p:cNvSpPr>
            <p:nvPr/>
          </p:nvSpPr>
          <p:spPr bwMode="auto">
            <a:xfrm>
              <a:off x="4972"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3267" name="Picture 1608"/>
            <p:cNvPicPr>
              <a:picLocks noChangeAspect="1" noChangeArrowheads="1"/>
            </p:cNvPicPr>
            <p:nvPr/>
          </p:nvPicPr>
          <p:blipFill>
            <a:blip r:embed="rId21" cstate="print"/>
            <a:srcRect/>
            <a:stretch>
              <a:fillRect/>
            </a:stretch>
          </p:blipFill>
          <p:spPr bwMode="auto">
            <a:xfrm>
              <a:off x="4877" y="2637"/>
              <a:ext cx="70" cy="48"/>
            </a:xfrm>
            <a:prstGeom prst="rect">
              <a:avLst/>
            </a:prstGeom>
            <a:noFill/>
            <a:ln w="9525">
              <a:noFill/>
              <a:miter lim="800000"/>
              <a:headEnd/>
              <a:tailEnd/>
            </a:ln>
          </p:spPr>
        </p:pic>
        <p:pic>
          <p:nvPicPr>
            <p:cNvPr id="23268" name="Picture 1609"/>
            <p:cNvPicPr>
              <a:picLocks noChangeAspect="1" noChangeArrowheads="1"/>
            </p:cNvPicPr>
            <p:nvPr/>
          </p:nvPicPr>
          <p:blipFill>
            <a:blip r:embed="rId22" cstate="print"/>
            <a:srcRect/>
            <a:stretch>
              <a:fillRect/>
            </a:stretch>
          </p:blipFill>
          <p:spPr bwMode="auto">
            <a:xfrm>
              <a:off x="4877" y="2637"/>
              <a:ext cx="70" cy="48"/>
            </a:xfrm>
            <a:prstGeom prst="rect">
              <a:avLst/>
            </a:prstGeom>
            <a:noFill/>
            <a:ln w="9525">
              <a:noFill/>
              <a:miter lim="800000"/>
              <a:headEnd/>
              <a:tailEnd/>
            </a:ln>
          </p:spPr>
        </p:pic>
        <p:sp>
          <p:nvSpPr>
            <p:cNvPr id="23269" name="Freeform 1610"/>
            <p:cNvSpPr>
              <a:spLocks/>
            </p:cNvSpPr>
            <p:nvPr/>
          </p:nvSpPr>
          <p:spPr bwMode="auto">
            <a:xfrm>
              <a:off x="4885"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70" name="Rectangle 1611"/>
            <p:cNvSpPr>
              <a:spLocks noChangeArrowheads="1"/>
            </p:cNvSpPr>
            <p:nvPr/>
          </p:nvSpPr>
          <p:spPr bwMode="auto">
            <a:xfrm>
              <a:off x="4877" y="2664"/>
              <a:ext cx="5" cy="68"/>
            </a:xfrm>
            <a:prstGeom prst="rect">
              <a:avLst/>
            </a:prstGeom>
            <a:solidFill>
              <a:srgbClr val="FBF8F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71" name="Rectangle 1612"/>
            <p:cNvSpPr>
              <a:spLocks noChangeArrowheads="1"/>
            </p:cNvSpPr>
            <p:nvPr/>
          </p:nvSpPr>
          <p:spPr bwMode="auto">
            <a:xfrm>
              <a:off x="4882" y="2664"/>
              <a:ext cx="5" cy="68"/>
            </a:xfrm>
            <a:prstGeom prst="rect">
              <a:avLst/>
            </a:prstGeom>
            <a:solidFill>
              <a:srgbClr val="DCBD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72" name="Rectangle 1613"/>
            <p:cNvSpPr>
              <a:spLocks noChangeArrowheads="1"/>
            </p:cNvSpPr>
            <p:nvPr/>
          </p:nvSpPr>
          <p:spPr bwMode="auto">
            <a:xfrm>
              <a:off x="4887" y="2664"/>
              <a:ext cx="5" cy="68"/>
            </a:xfrm>
            <a:prstGeom prst="rect">
              <a:avLst/>
            </a:prstGeom>
            <a:solidFill>
              <a:srgbClr val="E3C9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73" name="Rectangle 1614"/>
            <p:cNvSpPr>
              <a:spLocks noChangeArrowheads="1"/>
            </p:cNvSpPr>
            <p:nvPr/>
          </p:nvSpPr>
          <p:spPr bwMode="auto">
            <a:xfrm>
              <a:off x="4892" y="2664"/>
              <a:ext cx="5" cy="68"/>
            </a:xfrm>
            <a:prstGeom prst="rect">
              <a:avLst/>
            </a:prstGeom>
            <a:solidFill>
              <a:srgbClr val="E9D5A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74" name="Rectangle 1615"/>
            <p:cNvSpPr>
              <a:spLocks noChangeArrowheads="1"/>
            </p:cNvSpPr>
            <p:nvPr/>
          </p:nvSpPr>
          <p:spPr bwMode="auto">
            <a:xfrm>
              <a:off x="4897" y="2664"/>
              <a:ext cx="5" cy="68"/>
            </a:xfrm>
            <a:prstGeom prst="rect">
              <a:avLst/>
            </a:prstGeom>
            <a:solidFill>
              <a:srgbClr val="EFE1C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75" name="Rectangle 1616"/>
            <p:cNvSpPr>
              <a:spLocks noChangeArrowheads="1"/>
            </p:cNvSpPr>
            <p:nvPr/>
          </p:nvSpPr>
          <p:spPr bwMode="auto">
            <a:xfrm>
              <a:off x="4902" y="2664"/>
              <a:ext cx="5" cy="68"/>
            </a:xfrm>
            <a:prstGeom prst="rect">
              <a:avLst/>
            </a:prstGeom>
            <a:solidFill>
              <a:srgbClr val="F6ECD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76" name="Freeform 1617"/>
            <p:cNvSpPr>
              <a:spLocks/>
            </p:cNvSpPr>
            <p:nvPr/>
          </p:nvSpPr>
          <p:spPr bwMode="auto">
            <a:xfrm>
              <a:off x="4885"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77" name="Rectangle 1618"/>
            <p:cNvSpPr>
              <a:spLocks noChangeArrowheads="1"/>
            </p:cNvSpPr>
            <p:nvPr/>
          </p:nvSpPr>
          <p:spPr bwMode="auto">
            <a:xfrm>
              <a:off x="4993" y="2506"/>
              <a:ext cx="5" cy="79"/>
            </a:xfrm>
            <a:prstGeom prst="rect">
              <a:avLst/>
            </a:prstGeom>
            <a:solidFill>
              <a:srgbClr val="DA8F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78" name="Rectangle 1619"/>
            <p:cNvSpPr>
              <a:spLocks noChangeArrowheads="1"/>
            </p:cNvSpPr>
            <p:nvPr/>
          </p:nvSpPr>
          <p:spPr bwMode="auto">
            <a:xfrm>
              <a:off x="4998" y="2506"/>
              <a:ext cx="5" cy="79"/>
            </a:xfrm>
            <a:prstGeom prst="rect">
              <a:avLst/>
            </a:prstGeom>
            <a:solidFill>
              <a:srgbClr val="DAB7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79" name="Rectangle 1620"/>
            <p:cNvSpPr>
              <a:spLocks noChangeArrowheads="1"/>
            </p:cNvSpPr>
            <p:nvPr/>
          </p:nvSpPr>
          <p:spPr bwMode="auto">
            <a:xfrm>
              <a:off x="5003" y="2506"/>
              <a:ext cx="5" cy="79"/>
            </a:xfrm>
            <a:prstGeom prst="rect">
              <a:avLst/>
            </a:prstGeom>
            <a:solidFill>
              <a:srgbClr val="DAB2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80" name="Rectangle 1621"/>
            <p:cNvSpPr>
              <a:spLocks noChangeArrowheads="1"/>
            </p:cNvSpPr>
            <p:nvPr/>
          </p:nvSpPr>
          <p:spPr bwMode="auto">
            <a:xfrm>
              <a:off x="5008" y="2506"/>
              <a:ext cx="5" cy="79"/>
            </a:xfrm>
            <a:prstGeom prst="rect">
              <a:avLst/>
            </a:prstGeom>
            <a:solidFill>
              <a:srgbClr val="DAAE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81" name="Rectangle 1622"/>
            <p:cNvSpPr>
              <a:spLocks noChangeArrowheads="1"/>
            </p:cNvSpPr>
            <p:nvPr/>
          </p:nvSpPr>
          <p:spPr bwMode="auto">
            <a:xfrm>
              <a:off x="5013" y="2506"/>
              <a:ext cx="5" cy="79"/>
            </a:xfrm>
            <a:prstGeom prst="rect">
              <a:avLst/>
            </a:prstGeom>
            <a:solidFill>
              <a:srgbClr val="DAA9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82" name="Rectangle 1623"/>
            <p:cNvSpPr>
              <a:spLocks noChangeArrowheads="1"/>
            </p:cNvSpPr>
            <p:nvPr/>
          </p:nvSpPr>
          <p:spPr bwMode="auto">
            <a:xfrm>
              <a:off x="5018" y="2506"/>
              <a:ext cx="5" cy="79"/>
            </a:xfrm>
            <a:prstGeom prst="rect">
              <a:avLst/>
            </a:prstGeom>
            <a:solidFill>
              <a:srgbClr val="DAA4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83" name="Rectangle 1624"/>
            <p:cNvSpPr>
              <a:spLocks noChangeArrowheads="1"/>
            </p:cNvSpPr>
            <p:nvPr/>
          </p:nvSpPr>
          <p:spPr bwMode="auto">
            <a:xfrm>
              <a:off x="5023" y="2506"/>
              <a:ext cx="5" cy="79"/>
            </a:xfrm>
            <a:prstGeom prst="rect">
              <a:avLst/>
            </a:prstGeom>
            <a:solidFill>
              <a:srgbClr val="DAA0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84" name="Rectangle 1625"/>
            <p:cNvSpPr>
              <a:spLocks noChangeArrowheads="1"/>
            </p:cNvSpPr>
            <p:nvPr/>
          </p:nvSpPr>
          <p:spPr bwMode="auto">
            <a:xfrm>
              <a:off x="5028" y="2506"/>
              <a:ext cx="5" cy="79"/>
            </a:xfrm>
            <a:prstGeom prst="rect">
              <a:avLst/>
            </a:prstGeom>
            <a:solidFill>
              <a:srgbClr val="DA9B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85" name="Rectangle 1626"/>
            <p:cNvSpPr>
              <a:spLocks noChangeArrowheads="1"/>
            </p:cNvSpPr>
            <p:nvPr/>
          </p:nvSpPr>
          <p:spPr bwMode="auto">
            <a:xfrm>
              <a:off x="5033" y="2506"/>
              <a:ext cx="5" cy="79"/>
            </a:xfrm>
            <a:prstGeom prst="rect">
              <a:avLst/>
            </a:prstGeom>
            <a:solidFill>
              <a:srgbClr val="DA964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86" name="Rectangle 1627"/>
            <p:cNvSpPr>
              <a:spLocks noChangeArrowheads="1"/>
            </p:cNvSpPr>
            <p:nvPr/>
          </p:nvSpPr>
          <p:spPr bwMode="auto">
            <a:xfrm>
              <a:off x="5038" y="2506"/>
              <a:ext cx="5" cy="79"/>
            </a:xfrm>
            <a:prstGeom prst="rect">
              <a:avLst/>
            </a:prstGeom>
            <a:solidFill>
              <a:srgbClr val="DA92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87" name="Freeform 1628"/>
            <p:cNvSpPr>
              <a:spLocks/>
            </p:cNvSpPr>
            <p:nvPr/>
          </p:nvSpPr>
          <p:spPr bwMode="auto">
            <a:xfrm>
              <a:off x="5002" y="2514"/>
              <a:ext cx="39" cy="67"/>
            </a:xfrm>
            <a:custGeom>
              <a:avLst/>
              <a:gdLst>
                <a:gd name="T0" fmla="*/ 0 w 39"/>
                <a:gd name="T1" fmla="*/ 23 h 67"/>
                <a:gd name="T2" fmla="*/ 39 w 39"/>
                <a:gd name="T3" fmla="*/ 0 h 67"/>
                <a:gd name="T4" fmla="*/ 39 w 39"/>
                <a:gd name="T5" fmla="*/ 44 h 67"/>
                <a:gd name="T6" fmla="*/ 0 w 39"/>
                <a:gd name="T7" fmla="*/ 67 h 67"/>
                <a:gd name="T8" fmla="*/ 0 w 39"/>
                <a:gd name="T9" fmla="*/ 23 h 67"/>
                <a:gd name="T10" fmla="*/ 0 60000 65536"/>
                <a:gd name="T11" fmla="*/ 0 60000 65536"/>
                <a:gd name="T12" fmla="*/ 0 60000 65536"/>
                <a:gd name="T13" fmla="*/ 0 60000 65536"/>
                <a:gd name="T14" fmla="*/ 0 60000 65536"/>
                <a:gd name="T15" fmla="*/ 0 w 39"/>
                <a:gd name="T16" fmla="*/ 0 h 67"/>
                <a:gd name="T17" fmla="*/ 39 w 39"/>
                <a:gd name="T18" fmla="*/ 67 h 67"/>
              </a:gdLst>
              <a:ahLst/>
              <a:cxnLst>
                <a:cxn ang="T10">
                  <a:pos x="T0" y="T1"/>
                </a:cxn>
                <a:cxn ang="T11">
                  <a:pos x="T2" y="T3"/>
                </a:cxn>
                <a:cxn ang="T12">
                  <a:pos x="T4" y="T5"/>
                </a:cxn>
                <a:cxn ang="T13">
                  <a:pos x="T6" y="T7"/>
                </a:cxn>
                <a:cxn ang="T14">
                  <a:pos x="T8" y="T9"/>
                </a:cxn>
              </a:cxnLst>
              <a:rect l="T15" t="T16" r="T17" b="T18"/>
              <a:pathLst>
                <a:path w="39" h="67">
                  <a:moveTo>
                    <a:pt x="0" y="23"/>
                  </a:moveTo>
                  <a:lnTo>
                    <a:pt x="39" y="0"/>
                  </a:lnTo>
                  <a:lnTo>
                    <a:pt x="39"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88" name="Rectangle 1629"/>
            <p:cNvSpPr>
              <a:spLocks noChangeArrowheads="1"/>
            </p:cNvSpPr>
            <p:nvPr/>
          </p:nvSpPr>
          <p:spPr bwMode="auto">
            <a:xfrm>
              <a:off x="5038" y="2580"/>
              <a:ext cx="5" cy="78"/>
            </a:xfrm>
            <a:prstGeom prst="rect">
              <a:avLst/>
            </a:prstGeom>
            <a:solidFill>
              <a:srgbClr val="DA8F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89" name="Rectangle 1630"/>
            <p:cNvSpPr>
              <a:spLocks noChangeArrowheads="1"/>
            </p:cNvSpPr>
            <p:nvPr/>
          </p:nvSpPr>
          <p:spPr bwMode="auto">
            <a:xfrm>
              <a:off x="5043" y="2580"/>
              <a:ext cx="5" cy="78"/>
            </a:xfrm>
            <a:prstGeom prst="rect">
              <a:avLst/>
            </a:prstGeom>
            <a:solidFill>
              <a:srgbClr val="DAB7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90" name="Rectangle 1631"/>
            <p:cNvSpPr>
              <a:spLocks noChangeArrowheads="1"/>
            </p:cNvSpPr>
            <p:nvPr/>
          </p:nvSpPr>
          <p:spPr bwMode="auto">
            <a:xfrm>
              <a:off x="5048" y="2580"/>
              <a:ext cx="5" cy="78"/>
            </a:xfrm>
            <a:prstGeom prst="rect">
              <a:avLst/>
            </a:prstGeom>
            <a:solidFill>
              <a:srgbClr val="DAB2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91" name="Rectangle 1632"/>
            <p:cNvSpPr>
              <a:spLocks noChangeArrowheads="1"/>
            </p:cNvSpPr>
            <p:nvPr/>
          </p:nvSpPr>
          <p:spPr bwMode="auto">
            <a:xfrm>
              <a:off x="5053" y="2580"/>
              <a:ext cx="5" cy="78"/>
            </a:xfrm>
            <a:prstGeom prst="rect">
              <a:avLst/>
            </a:prstGeom>
            <a:solidFill>
              <a:srgbClr val="DAAE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92" name="Rectangle 1633"/>
            <p:cNvSpPr>
              <a:spLocks noChangeArrowheads="1"/>
            </p:cNvSpPr>
            <p:nvPr/>
          </p:nvSpPr>
          <p:spPr bwMode="auto">
            <a:xfrm>
              <a:off x="5058" y="2580"/>
              <a:ext cx="6" cy="78"/>
            </a:xfrm>
            <a:prstGeom prst="rect">
              <a:avLst/>
            </a:prstGeom>
            <a:solidFill>
              <a:srgbClr val="DAA9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93" name="Rectangle 1634"/>
            <p:cNvSpPr>
              <a:spLocks noChangeArrowheads="1"/>
            </p:cNvSpPr>
            <p:nvPr/>
          </p:nvSpPr>
          <p:spPr bwMode="auto">
            <a:xfrm>
              <a:off x="5064" y="2580"/>
              <a:ext cx="5" cy="78"/>
            </a:xfrm>
            <a:prstGeom prst="rect">
              <a:avLst/>
            </a:prstGeom>
            <a:solidFill>
              <a:srgbClr val="DAA4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94" name="Rectangle 1635"/>
            <p:cNvSpPr>
              <a:spLocks noChangeArrowheads="1"/>
            </p:cNvSpPr>
            <p:nvPr/>
          </p:nvSpPr>
          <p:spPr bwMode="auto">
            <a:xfrm>
              <a:off x="5069" y="2580"/>
              <a:ext cx="5" cy="78"/>
            </a:xfrm>
            <a:prstGeom prst="rect">
              <a:avLst/>
            </a:prstGeom>
            <a:solidFill>
              <a:srgbClr val="DAA0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95" name="Rectangle 1636"/>
            <p:cNvSpPr>
              <a:spLocks noChangeArrowheads="1"/>
            </p:cNvSpPr>
            <p:nvPr/>
          </p:nvSpPr>
          <p:spPr bwMode="auto">
            <a:xfrm>
              <a:off x="5074" y="2580"/>
              <a:ext cx="5" cy="78"/>
            </a:xfrm>
            <a:prstGeom prst="rect">
              <a:avLst/>
            </a:prstGeom>
            <a:solidFill>
              <a:srgbClr val="DA9B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96" name="Rectangle 1637"/>
            <p:cNvSpPr>
              <a:spLocks noChangeArrowheads="1"/>
            </p:cNvSpPr>
            <p:nvPr/>
          </p:nvSpPr>
          <p:spPr bwMode="auto">
            <a:xfrm>
              <a:off x="5079" y="2580"/>
              <a:ext cx="5" cy="78"/>
            </a:xfrm>
            <a:prstGeom prst="rect">
              <a:avLst/>
            </a:prstGeom>
            <a:solidFill>
              <a:srgbClr val="DA964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97" name="Rectangle 1638"/>
            <p:cNvSpPr>
              <a:spLocks noChangeArrowheads="1"/>
            </p:cNvSpPr>
            <p:nvPr/>
          </p:nvSpPr>
          <p:spPr bwMode="auto">
            <a:xfrm>
              <a:off x="5084" y="2580"/>
              <a:ext cx="5" cy="78"/>
            </a:xfrm>
            <a:prstGeom prst="rect">
              <a:avLst/>
            </a:prstGeom>
            <a:solidFill>
              <a:srgbClr val="DA92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298" name="Freeform 1639"/>
            <p:cNvSpPr>
              <a:spLocks/>
            </p:cNvSpPr>
            <p:nvPr/>
          </p:nvSpPr>
          <p:spPr bwMode="auto">
            <a:xfrm>
              <a:off x="5048" y="2590"/>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299" name="Rectangle 1640"/>
            <p:cNvSpPr>
              <a:spLocks noChangeArrowheads="1"/>
            </p:cNvSpPr>
            <p:nvPr/>
          </p:nvSpPr>
          <p:spPr bwMode="auto">
            <a:xfrm>
              <a:off x="4952" y="2580"/>
              <a:ext cx="5" cy="78"/>
            </a:xfrm>
            <a:prstGeom prst="rect">
              <a:avLst/>
            </a:prstGeom>
            <a:solidFill>
              <a:srgbClr val="DA8E3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00" name="Rectangle 1641"/>
            <p:cNvSpPr>
              <a:spLocks noChangeArrowheads="1"/>
            </p:cNvSpPr>
            <p:nvPr/>
          </p:nvSpPr>
          <p:spPr bwMode="auto">
            <a:xfrm>
              <a:off x="4957" y="2580"/>
              <a:ext cx="6" cy="78"/>
            </a:xfrm>
            <a:prstGeom prst="rect">
              <a:avLst/>
            </a:prstGeom>
            <a:solidFill>
              <a:srgbClr val="DAB6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01" name="Rectangle 1642"/>
            <p:cNvSpPr>
              <a:spLocks noChangeArrowheads="1"/>
            </p:cNvSpPr>
            <p:nvPr/>
          </p:nvSpPr>
          <p:spPr bwMode="auto">
            <a:xfrm>
              <a:off x="4963" y="2580"/>
              <a:ext cx="5" cy="78"/>
            </a:xfrm>
            <a:prstGeom prst="rect">
              <a:avLst/>
            </a:prstGeom>
            <a:solidFill>
              <a:srgbClr val="DAB16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02" name="Rectangle 1643"/>
            <p:cNvSpPr>
              <a:spLocks noChangeArrowheads="1"/>
            </p:cNvSpPr>
            <p:nvPr/>
          </p:nvSpPr>
          <p:spPr bwMode="auto">
            <a:xfrm>
              <a:off x="4968" y="2580"/>
              <a:ext cx="5" cy="78"/>
            </a:xfrm>
            <a:prstGeom prst="rect">
              <a:avLst/>
            </a:prstGeom>
            <a:solidFill>
              <a:srgbClr val="DAAD6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03" name="Rectangle 1644"/>
            <p:cNvSpPr>
              <a:spLocks noChangeArrowheads="1"/>
            </p:cNvSpPr>
            <p:nvPr/>
          </p:nvSpPr>
          <p:spPr bwMode="auto">
            <a:xfrm>
              <a:off x="4973" y="2580"/>
              <a:ext cx="5" cy="78"/>
            </a:xfrm>
            <a:prstGeom prst="rect">
              <a:avLst/>
            </a:prstGeom>
            <a:solidFill>
              <a:srgbClr val="DAA8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04" name="Rectangle 1645"/>
            <p:cNvSpPr>
              <a:spLocks noChangeArrowheads="1"/>
            </p:cNvSpPr>
            <p:nvPr/>
          </p:nvSpPr>
          <p:spPr bwMode="auto">
            <a:xfrm>
              <a:off x="4978" y="2580"/>
              <a:ext cx="5" cy="78"/>
            </a:xfrm>
            <a:prstGeom prst="rect">
              <a:avLst/>
            </a:prstGeom>
            <a:solidFill>
              <a:srgbClr val="DAA35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05" name="Rectangle 1646"/>
            <p:cNvSpPr>
              <a:spLocks noChangeArrowheads="1"/>
            </p:cNvSpPr>
            <p:nvPr/>
          </p:nvSpPr>
          <p:spPr bwMode="auto">
            <a:xfrm>
              <a:off x="4983" y="2580"/>
              <a:ext cx="5" cy="78"/>
            </a:xfrm>
            <a:prstGeom prst="rect">
              <a:avLst/>
            </a:prstGeom>
            <a:solidFill>
              <a:srgbClr val="DA9F4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06" name="Rectangle 1647"/>
            <p:cNvSpPr>
              <a:spLocks noChangeArrowheads="1"/>
            </p:cNvSpPr>
            <p:nvPr/>
          </p:nvSpPr>
          <p:spPr bwMode="auto">
            <a:xfrm>
              <a:off x="4988" y="2580"/>
              <a:ext cx="5" cy="78"/>
            </a:xfrm>
            <a:prstGeom prst="rect">
              <a:avLst/>
            </a:prstGeom>
            <a:solidFill>
              <a:srgbClr val="DA9A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07" name="Rectangle 1648"/>
            <p:cNvSpPr>
              <a:spLocks noChangeArrowheads="1"/>
            </p:cNvSpPr>
            <p:nvPr/>
          </p:nvSpPr>
          <p:spPr bwMode="auto">
            <a:xfrm>
              <a:off x="4993" y="2580"/>
              <a:ext cx="5" cy="78"/>
            </a:xfrm>
            <a:prstGeom prst="rect">
              <a:avLst/>
            </a:prstGeom>
            <a:solidFill>
              <a:srgbClr val="DA95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08" name="Rectangle 1649"/>
            <p:cNvSpPr>
              <a:spLocks noChangeArrowheads="1"/>
            </p:cNvSpPr>
            <p:nvPr/>
          </p:nvSpPr>
          <p:spPr bwMode="auto">
            <a:xfrm>
              <a:off x="4998" y="2580"/>
              <a:ext cx="5" cy="78"/>
            </a:xfrm>
            <a:prstGeom prst="rect">
              <a:avLst/>
            </a:prstGeom>
            <a:solidFill>
              <a:srgbClr val="DA913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09" name="Freeform 1650"/>
            <p:cNvSpPr>
              <a:spLocks/>
            </p:cNvSpPr>
            <p:nvPr/>
          </p:nvSpPr>
          <p:spPr bwMode="auto">
            <a:xfrm>
              <a:off x="4961" y="2590"/>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310" name="Rectangle 1651"/>
            <p:cNvSpPr>
              <a:spLocks noChangeArrowheads="1"/>
            </p:cNvSpPr>
            <p:nvPr/>
          </p:nvSpPr>
          <p:spPr bwMode="auto">
            <a:xfrm>
              <a:off x="5084" y="2658"/>
              <a:ext cx="5" cy="79"/>
            </a:xfrm>
            <a:prstGeom prst="rect">
              <a:avLst/>
            </a:prstGeom>
            <a:solidFill>
              <a:srgbClr val="DA8D3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11" name="Rectangle 1652"/>
            <p:cNvSpPr>
              <a:spLocks noChangeArrowheads="1"/>
            </p:cNvSpPr>
            <p:nvPr/>
          </p:nvSpPr>
          <p:spPr bwMode="auto">
            <a:xfrm>
              <a:off x="5089" y="2658"/>
              <a:ext cx="5" cy="79"/>
            </a:xfrm>
            <a:prstGeom prst="rect">
              <a:avLst/>
            </a:prstGeom>
            <a:solidFill>
              <a:srgbClr val="DAB5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12" name="Rectangle 1653"/>
            <p:cNvSpPr>
              <a:spLocks noChangeArrowheads="1"/>
            </p:cNvSpPr>
            <p:nvPr/>
          </p:nvSpPr>
          <p:spPr bwMode="auto">
            <a:xfrm>
              <a:off x="5094" y="2658"/>
              <a:ext cx="5" cy="79"/>
            </a:xfrm>
            <a:prstGeom prst="rect">
              <a:avLst/>
            </a:prstGeom>
            <a:solidFill>
              <a:srgbClr val="DAB16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13" name="Rectangle 1654"/>
            <p:cNvSpPr>
              <a:spLocks noChangeArrowheads="1"/>
            </p:cNvSpPr>
            <p:nvPr/>
          </p:nvSpPr>
          <p:spPr bwMode="auto">
            <a:xfrm>
              <a:off x="5099" y="2658"/>
              <a:ext cx="5" cy="79"/>
            </a:xfrm>
            <a:prstGeom prst="rect">
              <a:avLst/>
            </a:prstGeom>
            <a:solidFill>
              <a:srgbClr val="DAAC6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14" name="Rectangle 1655"/>
            <p:cNvSpPr>
              <a:spLocks noChangeArrowheads="1"/>
            </p:cNvSpPr>
            <p:nvPr/>
          </p:nvSpPr>
          <p:spPr bwMode="auto">
            <a:xfrm>
              <a:off x="5104" y="2658"/>
              <a:ext cx="5" cy="79"/>
            </a:xfrm>
            <a:prstGeom prst="rect">
              <a:avLst/>
            </a:prstGeom>
            <a:solidFill>
              <a:srgbClr val="DAA75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15" name="Rectangle 1656"/>
            <p:cNvSpPr>
              <a:spLocks noChangeArrowheads="1"/>
            </p:cNvSpPr>
            <p:nvPr/>
          </p:nvSpPr>
          <p:spPr bwMode="auto">
            <a:xfrm>
              <a:off x="5109" y="2658"/>
              <a:ext cx="5" cy="79"/>
            </a:xfrm>
            <a:prstGeom prst="rect">
              <a:avLst/>
            </a:prstGeom>
            <a:solidFill>
              <a:srgbClr val="DAA35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16" name="Rectangle 1657"/>
            <p:cNvSpPr>
              <a:spLocks noChangeArrowheads="1"/>
            </p:cNvSpPr>
            <p:nvPr/>
          </p:nvSpPr>
          <p:spPr bwMode="auto">
            <a:xfrm>
              <a:off x="5114" y="2658"/>
              <a:ext cx="5" cy="79"/>
            </a:xfrm>
            <a:prstGeom prst="rect">
              <a:avLst/>
            </a:prstGeom>
            <a:solidFill>
              <a:srgbClr val="DA9E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17" name="Rectangle 1658"/>
            <p:cNvSpPr>
              <a:spLocks noChangeArrowheads="1"/>
            </p:cNvSpPr>
            <p:nvPr/>
          </p:nvSpPr>
          <p:spPr bwMode="auto">
            <a:xfrm>
              <a:off x="5119" y="2658"/>
              <a:ext cx="5" cy="79"/>
            </a:xfrm>
            <a:prstGeom prst="rect">
              <a:avLst/>
            </a:prstGeom>
            <a:solidFill>
              <a:srgbClr val="DA994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18" name="Rectangle 1659"/>
            <p:cNvSpPr>
              <a:spLocks noChangeArrowheads="1"/>
            </p:cNvSpPr>
            <p:nvPr/>
          </p:nvSpPr>
          <p:spPr bwMode="auto">
            <a:xfrm>
              <a:off x="5124" y="2658"/>
              <a:ext cx="5" cy="79"/>
            </a:xfrm>
            <a:prstGeom prst="rect">
              <a:avLst/>
            </a:prstGeom>
            <a:solidFill>
              <a:srgbClr val="DA94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19" name="Rectangle 1660"/>
            <p:cNvSpPr>
              <a:spLocks noChangeArrowheads="1"/>
            </p:cNvSpPr>
            <p:nvPr/>
          </p:nvSpPr>
          <p:spPr bwMode="auto">
            <a:xfrm>
              <a:off x="5129" y="2658"/>
              <a:ext cx="5" cy="79"/>
            </a:xfrm>
            <a:prstGeom prst="rect">
              <a:avLst/>
            </a:prstGeom>
            <a:solidFill>
              <a:srgbClr val="DA90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20" name="Freeform 1661"/>
            <p:cNvSpPr>
              <a:spLocks/>
            </p:cNvSpPr>
            <p:nvPr/>
          </p:nvSpPr>
          <p:spPr bwMode="auto">
            <a:xfrm>
              <a:off x="5091"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321" name="Rectangle 1662"/>
            <p:cNvSpPr>
              <a:spLocks noChangeArrowheads="1"/>
            </p:cNvSpPr>
            <p:nvPr/>
          </p:nvSpPr>
          <p:spPr bwMode="auto">
            <a:xfrm>
              <a:off x="4998" y="2658"/>
              <a:ext cx="5" cy="79"/>
            </a:xfrm>
            <a:prstGeom prst="rect">
              <a:avLst/>
            </a:prstGeom>
            <a:solidFill>
              <a:srgbClr val="DA8D3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22" name="Rectangle 1663"/>
            <p:cNvSpPr>
              <a:spLocks noChangeArrowheads="1"/>
            </p:cNvSpPr>
            <p:nvPr/>
          </p:nvSpPr>
          <p:spPr bwMode="auto">
            <a:xfrm>
              <a:off x="5003" y="2658"/>
              <a:ext cx="5" cy="79"/>
            </a:xfrm>
            <a:prstGeom prst="rect">
              <a:avLst/>
            </a:prstGeom>
            <a:solidFill>
              <a:srgbClr val="DAB5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23" name="Rectangle 1664"/>
            <p:cNvSpPr>
              <a:spLocks noChangeArrowheads="1"/>
            </p:cNvSpPr>
            <p:nvPr/>
          </p:nvSpPr>
          <p:spPr bwMode="auto">
            <a:xfrm>
              <a:off x="5008" y="2658"/>
              <a:ext cx="5" cy="79"/>
            </a:xfrm>
            <a:prstGeom prst="rect">
              <a:avLst/>
            </a:prstGeom>
            <a:solidFill>
              <a:srgbClr val="DAB06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24" name="Rectangle 1665"/>
            <p:cNvSpPr>
              <a:spLocks noChangeArrowheads="1"/>
            </p:cNvSpPr>
            <p:nvPr/>
          </p:nvSpPr>
          <p:spPr bwMode="auto">
            <a:xfrm>
              <a:off x="5013" y="2658"/>
              <a:ext cx="5" cy="79"/>
            </a:xfrm>
            <a:prstGeom prst="rect">
              <a:avLst/>
            </a:prstGeom>
            <a:solidFill>
              <a:srgbClr val="DAAC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25" name="Rectangle 1666"/>
            <p:cNvSpPr>
              <a:spLocks noChangeArrowheads="1"/>
            </p:cNvSpPr>
            <p:nvPr/>
          </p:nvSpPr>
          <p:spPr bwMode="auto">
            <a:xfrm>
              <a:off x="5018" y="2658"/>
              <a:ext cx="5" cy="79"/>
            </a:xfrm>
            <a:prstGeom prst="rect">
              <a:avLst/>
            </a:prstGeom>
            <a:solidFill>
              <a:srgbClr val="DAA75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26" name="Rectangle 1667"/>
            <p:cNvSpPr>
              <a:spLocks noChangeArrowheads="1"/>
            </p:cNvSpPr>
            <p:nvPr/>
          </p:nvSpPr>
          <p:spPr bwMode="auto">
            <a:xfrm>
              <a:off x="5023" y="2658"/>
              <a:ext cx="5" cy="79"/>
            </a:xfrm>
            <a:prstGeom prst="rect">
              <a:avLst/>
            </a:prstGeom>
            <a:solidFill>
              <a:srgbClr val="DAA25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27" name="Rectangle 1668"/>
            <p:cNvSpPr>
              <a:spLocks noChangeArrowheads="1"/>
            </p:cNvSpPr>
            <p:nvPr/>
          </p:nvSpPr>
          <p:spPr bwMode="auto">
            <a:xfrm>
              <a:off x="5028" y="2658"/>
              <a:ext cx="5" cy="79"/>
            </a:xfrm>
            <a:prstGeom prst="rect">
              <a:avLst/>
            </a:prstGeom>
            <a:solidFill>
              <a:srgbClr val="DA9E4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28" name="Rectangle 1669"/>
            <p:cNvSpPr>
              <a:spLocks noChangeArrowheads="1"/>
            </p:cNvSpPr>
            <p:nvPr/>
          </p:nvSpPr>
          <p:spPr bwMode="auto">
            <a:xfrm>
              <a:off x="5033" y="2658"/>
              <a:ext cx="5" cy="79"/>
            </a:xfrm>
            <a:prstGeom prst="rect">
              <a:avLst/>
            </a:prstGeom>
            <a:solidFill>
              <a:srgbClr val="DA994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29" name="Rectangle 1670"/>
            <p:cNvSpPr>
              <a:spLocks noChangeArrowheads="1"/>
            </p:cNvSpPr>
            <p:nvPr/>
          </p:nvSpPr>
          <p:spPr bwMode="auto">
            <a:xfrm>
              <a:off x="5038" y="2658"/>
              <a:ext cx="5" cy="79"/>
            </a:xfrm>
            <a:prstGeom prst="rect">
              <a:avLst/>
            </a:prstGeom>
            <a:solidFill>
              <a:srgbClr val="DA94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30" name="Rectangle 1671"/>
            <p:cNvSpPr>
              <a:spLocks noChangeArrowheads="1"/>
            </p:cNvSpPr>
            <p:nvPr/>
          </p:nvSpPr>
          <p:spPr bwMode="auto">
            <a:xfrm>
              <a:off x="5043" y="2658"/>
              <a:ext cx="5" cy="79"/>
            </a:xfrm>
            <a:prstGeom prst="rect">
              <a:avLst/>
            </a:prstGeom>
            <a:solidFill>
              <a:srgbClr val="DA90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31" name="Freeform 1672"/>
            <p:cNvSpPr>
              <a:spLocks/>
            </p:cNvSpPr>
            <p:nvPr/>
          </p:nvSpPr>
          <p:spPr bwMode="auto">
            <a:xfrm>
              <a:off x="5005"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332" name="Rectangle 1673"/>
            <p:cNvSpPr>
              <a:spLocks noChangeArrowheads="1"/>
            </p:cNvSpPr>
            <p:nvPr/>
          </p:nvSpPr>
          <p:spPr bwMode="auto">
            <a:xfrm>
              <a:off x="4912" y="2658"/>
              <a:ext cx="5" cy="79"/>
            </a:xfrm>
            <a:prstGeom prst="rect">
              <a:avLst/>
            </a:prstGeom>
            <a:solidFill>
              <a:srgbClr val="DA8C3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33" name="Rectangle 1674"/>
            <p:cNvSpPr>
              <a:spLocks noChangeArrowheads="1"/>
            </p:cNvSpPr>
            <p:nvPr/>
          </p:nvSpPr>
          <p:spPr bwMode="auto">
            <a:xfrm>
              <a:off x="4917" y="2658"/>
              <a:ext cx="5" cy="79"/>
            </a:xfrm>
            <a:prstGeom prst="rect">
              <a:avLst/>
            </a:prstGeom>
            <a:solidFill>
              <a:srgbClr val="DAB46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34" name="Rectangle 1675"/>
            <p:cNvSpPr>
              <a:spLocks noChangeArrowheads="1"/>
            </p:cNvSpPr>
            <p:nvPr/>
          </p:nvSpPr>
          <p:spPr bwMode="auto">
            <a:xfrm>
              <a:off x="4922" y="2658"/>
              <a:ext cx="5" cy="79"/>
            </a:xfrm>
            <a:prstGeom prst="rect">
              <a:avLst/>
            </a:prstGeom>
            <a:solidFill>
              <a:srgbClr val="DAB0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35" name="Rectangle 1676"/>
            <p:cNvSpPr>
              <a:spLocks noChangeArrowheads="1"/>
            </p:cNvSpPr>
            <p:nvPr/>
          </p:nvSpPr>
          <p:spPr bwMode="auto">
            <a:xfrm>
              <a:off x="4927" y="2658"/>
              <a:ext cx="5" cy="79"/>
            </a:xfrm>
            <a:prstGeom prst="rect">
              <a:avLst/>
            </a:prstGeom>
            <a:solidFill>
              <a:srgbClr val="DAAB6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36" name="Rectangle 1677"/>
            <p:cNvSpPr>
              <a:spLocks noChangeArrowheads="1"/>
            </p:cNvSpPr>
            <p:nvPr/>
          </p:nvSpPr>
          <p:spPr bwMode="auto">
            <a:xfrm>
              <a:off x="4932" y="2658"/>
              <a:ext cx="5" cy="79"/>
            </a:xfrm>
            <a:prstGeom prst="rect">
              <a:avLst/>
            </a:prstGeom>
            <a:solidFill>
              <a:srgbClr val="DAA65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37" name="Rectangle 1678"/>
            <p:cNvSpPr>
              <a:spLocks noChangeArrowheads="1"/>
            </p:cNvSpPr>
            <p:nvPr/>
          </p:nvSpPr>
          <p:spPr bwMode="auto">
            <a:xfrm>
              <a:off x="4937" y="2658"/>
              <a:ext cx="5" cy="79"/>
            </a:xfrm>
            <a:prstGeom prst="rect">
              <a:avLst/>
            </a:prstGeom>
            <a:solidFill>
              <a:srgbClr val="DAA25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38" name="Rectangle 1679"/>
            <p:cNvSpPr>
              <a:spLocks noChangeArrowheads="1"/>
            </p:cNvSpPr>
            <p:nvPr/>
          </p:nvSpPr>
          <p:spPr bwMode="auto">
            <a:xfrm>
              <a:off x="4942" y="2658"/>
              <a:ext cx="5" cy="79"/>
            </a:xfrm>
            <a:prstGeom prst="rect">
              <a:avLst/>
            </a:prstGeom>
            <a:solidFill>
              <a:srgbClr val="DA9D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39" name="Rectangle 1680"/>
            <p:cNvSpPr>
              <a:spLocks noChangeArrowheads="1"/>
            </p:cNvSpPr>
            <p:nvPr/>
          </p:nvSpPr>
          <p:spPr bwMode="auto">
            <a:xfrm>
              <a:off x="4947" y="2658"/>
              <a:ext cx="5" cy="79"/>
            </a:xfrm>
            <a:prstGeom prst="rect">
              <a:avLst/>
            </a:prstGeom>
            <a:solidFill>
              <a:srgbClr val="DA984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40" name="Rectangle 1681"/>
            <p:cNvSpPr>
              <a:spLocks noChangeArrowheads="1"/>
            </p:cNvSpPr>
            <p:nvPr/>
          </p:nvSpPr>
          <p:spPr bwMode="auto">
            <a:xfrm>
              <a:off x="4952" y="2658"/>
              <a:ext cx="5" cy="79"/>
            </a:xfrm>
            <a:prstGeom prst="rect">
              <a:avLst/>
            </a:prstGeom>
            <a:solidFill>
              <a:srgbClr val="DA93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41" name="Rectangle 1682"/>
            <p:cNvSpPr>
              <a:spLocks noChangeArrowheads="1"/>
            </p:cNvSpPr>
            <p:nvPr/>
          </p:nvSpPr>
          <p:spPr bwMode="auto">
            <a:xfrm>
              <a:off x="4957" y="2658"/>
              <a:ext cx="6" cy="79"/>
            </a:xfrm>
            <a:prstGeom prst="rect">
              <a:avLst/>
            </a:prstGeom>
            <a:solidFill>
              <a:srgbClr val="DA8F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42" name="Freeform 1683"/>
            <p:cNvSpPr>
              <a:spLocks/>
            </p:cNvSpPr>
            <p:nvPr/>
          </p:nvSpPr>
          <p:spPr bwMode="auto">
            <a:xfrm>
              <a:off x="4918"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343" name="Freeform 1684"/>
            <p:cNvSpPr>
              <a:spLocks noEditPoints="1"/>
            </p:cNvSpPr>
            <p:nvPr/>
          </p:nvSpPr>
          <p:spPr bwMode="auto">
            <a:xfrm>
              <a:off x="4905" y="2529"/>
              <a:ext cx="173" cy="203"/>
            </a:xfrm>
            <a:custGeom>
              <a:avLst/>
              <a:gdLst>
                <a:gd name="T0" fmla="*/ 85 w 173"/>
                <a:gd name="T1" fmla="*/ 0 h 203"/>
                <a:gd name="T2" fmla="*/ 85 w 173"/>
                <a:gd name="T3" fmla="*/ 50 h 203"/>
                <a:gd name="T4" fmla="*/ 43 w 173"/>
                <a:gd name="T5" fmla="*/ 76 h 203"/>
                <a:gd name="T6" fmla="*/ 43 w 173"/>
                <a:gd name="T7" fmla="*/ 126 h 203"/>
                <a:gd name="T8" fmla="*/ 130 w 173"/>
                <a:gd name="T9" fmla="*/ 76 h 203"/>
                <a:gd name="T10" fmla="*/ 130 w 173"/>
                <a:gd name="T11" fmla="*/ 126 h 203"/>
                <a:gd name="T12" fmla="*/ 173 w 173"/>
                <a:gd name="T13" fmla="*/ 153 h 203"/>
                <a:gd name="T14" fmla="*/ 173 w 173"/>
                <a:gd name="T15" fmla="*/ 203 h 203"/>
                <a:gd name="T16" fmla="*/ 87 w 173"/>
                <a:gd name="T17" fmla="*/ 153 h 203"/>
                <a:gd name="T18" fmla="*/ 87 w 173"/>
                <a:gd name="T19" fmla="*/ 203 h 203"/>
                <a:gd name="T20" fmla="*/ 0 w 173"/>
                <a:gd name="T21" fmla="*/ 153 h 203"/>
                <a:gd name="T22" fmla="*/ 0 w 173"/>
                <a:gd name="T23" fmla="*/ 203 h 2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
                <a:gd name="T37" fmla="*/ 0 h 203"/>
                <a:gd name="T38" fmla="*/ 173 w 173"/>
                <a:gd name="T39" fmla="*/ 203 h 2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 h="203">
                  <a:moveTo>
                    <a:pt x="85" y="0"/>
                  </a:moveTo>
                  <a:lnTo>
                    <a:pt x="85" y="50"/>
                  </a:lnTo>
                  <a:moveTo>
                    <a:pt x="43" y="76"/>
                  </a:moveTo>
                  <a:lnTo>
                    <a:pt x="43" y="126"/>
                  </a:lnTo>
                  <a:moveTo>
                    <a:pt x="130" y="76"/>
                  </a:moveTo>
                  <a:lnTo>
                    <a:pt x="130" y="126"/>
                  </a:lnTo>
                  <a:moveTo>
                    <a:pt x="173" y="153"/>
                  </a:moveTo>
                  <a:lnTo>
                    <a:pt x="173" y="203"/>
                  </a:lnTo>
                  <a:moveTo>
                    <a:pt x="87" y="153"/>
                  </a:moveTo>
                  <a:lnTo>
                    <a:pt x="87" y="203"/>
                  </a:lnTo>
                  <a:moveTo>
                    <a:pt x="0" y="153"/>
                  </a:moveTo>
                  <a:lnTo>
                    <a:pt x="0" y="203"/>
                  </a:lnTo>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344" name="Freeform 1685"/>
            <p:cNvSpPr>
              <a:spLocks noEditPoints="1"/>
            </p:cNvSpPr>
            <p:nvPr/>
          </p:nvSpPr>
          <p:spPr bwMode="auto">
            <a:xfrm>
              <a:off x="4885" y="2517"/>
              <a:ext cx="193" cy="209"/>
            </a:xfrm>
            <a:custGeom>
              <a:avLst/>
              <a:gdLst>
                <a:gd name="T0" fmla="*/ 173 w 193"/>
                <a:gd name="T1" fmla="*/ 198 h 209"/>
                <a:gd name="T2" fmla="*/ 193 w 193"/>
                <a:gd name="T3" fmla="*/ 209 h 209"/>
                <a:gd name="T4" fmla="*/ 173 w 193"/>
                <a:gd name="T5" fmla="*/ 153 h 209"/>
                <a:gd name="T6" fmla="*/ 193 w 193"/>
                <a:gd name="T7" fmla="*/ 165 h 209"/>
                <a:gd name="T8" fmla="*/ 87 w 193"/>
                <a:gd name="T9" fmla="*/ 198 h 209"/>
                <a:gd name="T10" fmla="*/ 107 w 193"/>
                <a:gd name="T11" fmla="*/ 209 h 209"/>
                <a:gd name="T12" fmla="*/ 87 w 193"/>
                <a:gd name="T13" fmla="*/ 153 h 209"/>
                <a:gd name="T14" fmla="*/ 107 w 193"/>
                <a:gd name="T15" fmla="*/ 165 h 209"/>
                <a:gd name="T16" fmla="*/ 0 w 193"/>
                <a:gd name="T17" fmla="*/ 198 h 209"/>
                <a:gd name="T18" fmla="*/ 20 w 193"/>
                <a:gd name="T19" fmla="*/ 209 h 209"/>
                <a:gd name="T20" fmla="*/ 0 w 193"/>
                <a:gd name="T21" fmla="*/ 153 h 209"/>
                <a:gd name="T22" fmla="*/ 20 w 193"/>
                <a:gd name="T23" fmla="*/ 165 h 209"/>
                <a:gd name="T24" fmla="*/ 43 w 193"/>
                <a:gd name="T25" fmla="*/ 120 h 209"/>
                <a:gd name="T26" fmla="*/ 63 w 193"/>
                <a:gd name="T27" fmla="*/ 132 h 209"/>
                <a:gd name="T28" fmla="*/ 43 w 193"/>
                <a:gd name="T29" fmla="*/ 76 h 209"/>
                <a:gd name="T30" fmla="*/ 62 w 193"/>
                <a:gd name="T31" fmla="*/ 88 h 209"/>
                <a:gd name="T32" fmla="*/ 130 w 193"/>
                <a:gd name="T33" fmla="*/ 120 h 209"/>
                <a:gd name="T34" fmla="*/ 150 w 193"/>
                <a:gd name="T35" fmla="*/ 132 h 209"/>
                <a:gd name="T36" fmla="*/ 130 w 193"/>
                <a:gd name="T37" fmla="*/ 76 h 209"/>
                <a:gd name="T38" fmla="*/ 149 w 193"/>
                <a:gd name="T39" fmla="*/ 88 h 209"/>
                <a:gd name="T40" fmla="*/ 85 w 193"/>
                <a:gd name="T41" fmla="*/ 45 h 209"/>
                <a:gd name="T42" fmla="*/ 104 w 193"/>
                <a:gd name="T43" fmla="*/ 56 h 209"/>
                <a:gd name="T44" fmla="*/ 84 w 193"/>
                <a:gd name="T45" fmla="*/ 0 h 209"/>
                <a:gd name="T46" fmla="*/ 104 w 193"/>
                <a:gd name="T47" fmla="*/ 12 h 2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3"/>
                <a:gd name="T73" fmla="*/ 0 h 209"/>
                <a:gd name="T74" fmla="*/ 193 w 193"/>
                <a:gd name="T75" fmla="*/ 209 h 20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3" h="209">
                  <a:moveTo>
                    <a:pt x="173" y="198"/>
                  </a:moveTo>
                  <a:lnTo>
                    <a:pt x="193" y="209"/>
                  </a:lnTo>
                  <a:moveTo>
                    <a:pt x="173" y="153"/>
                  </a:moveTo>
                  <a:lnTo>
                    <a:pt x="193" y="165"/>
                  </a:lnTo>
                  <a:moveTo>
                    <a:pt x="87" y="198"/>
                  </a:moveTo>
                  <a:lnTo>
                    <a:pt x="107" y="209"/>
                  </a:lnTo>
                  <a:moveTo>
                    <a:pt x="87" y="153"/>
                  </a:moveTo>
                  <a:lnTo>
                    <a:pt x="107" y="165"/>
                  </a:lnTo>
                  <a:moveTo>
                    <a:pt x="0" y="198"/>
                  </a:moveTo>
                  <a:lnTo>
                    <a:pt x="20" y="209"/>
                  </a:lnTo>
                  <a:moveTo>
                    <a:pt x="0" y="153"/>
                  </a:moveTo>
                  <a:lnTo>
                    <a:pt x="20" y="165"/>
                  </a:lnTo>
                  <a:moveTo>
                    <a:pt x="43" y="120"/>
                  </a:moveTo>
                  <a:lnTo>
                    <a:pt x="63" y="132"/>
                  </a:lnTo>
                  <a:moveTo>
                    <a:pt x="43" y="76"/>
                  </a:moveTo>
                  <a:lnTo>
                    <a:pt x="62" y="88"/>
                  </a:lnTo>
                  <a:moveTo>
                    <a:pt x="130" y="120"/>
                  </a:moveTo>
                  <a:lnTo>
                    <a:pt x="150" y="132"/>
                  </a:lnTo>
                  <a:moveTo>
                    <a:pt x="130" y="76"/>
                  </a:moveTo>
                  <a:lnTo>
                    <a:pt x="149" y="88"/>
                  </a:lnTo>
                  <a:moveTo>
                    <a:pt x="85" y="45"/>
                  </a:moveTo>
                  <a:lnTo>
                    <a:pt x="104" y="56"/>
                  </a:lnTo>
                  <a:moveTo>
                    <a:pt x="84" y="0"/>
                  </a:moveTo>
                  <a:lnTo>
                    <a:pt x="104" y="12"/>
                  </a:lnTo>
                </a:path>
              </a:pathLst>
            </a:custGeom>
            <a:noFill/>
            <a:ln w="4763" cap="rnd">
              <a:solidFill>
                <a:srgbClr val="DA8B34"/>
              </a:solidFill>
              <a:prstDash val="solid"/>
              <a:round/>
              <a:headEnd/>
              <a:tailEnd/>
            </a:ln>
          </p:spPr>
          <p:txBody>
            <a:bodyPr/>
            <a:lstStyle/>
            <a:p>
              <a:endParaRPr lang="zh-TW" altLang="en-US">
                <a:solidFill>
                  <a:schemeClr val="bg1"/>
                </a:solidFill>
              </a:endParaRPr>
            </a:p>
          </p:txBody>
        </p:sp>
        <p:sp>
          <p:nvSpPr>
            <p:cNvPr id="23345" name="Rectangle 1686"/>
            <p:cNvSpPr>
              <a:spLocks noChangeArrowheads="1"/>
            </p:cNvSpPr>
            <p:nvPr/>
          </p:nvSpPr>
          <p:spPr bwMode="auto">
            <a:xfrm>
              <a:off x="4983" y="2496"/>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46" name="Rectangle 1687"/>
            <p:cNvSpPr>
              <a:spLocks noChangeArrowheads="1"/>
            </p:cNvSpPr>
            <p:nvPr/>
          </p:nvSpPr>
          <p:spPr bwMode="auto">
            <a:xfrm>
              <a:off x="4988" y="2496"/>
              <a:ext cx="5" cy="94"/>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47" name="Rectangle 1688"/>
            <p:cNvSpPr>
              <a:spLocks noChangeArrowheads="1"/>
            </p:cNvSpPr>
            <p:nvPr/>
          </p:nvSpPr>
          <p:spPr bwMode="auto">
            <a:xfrm>
              <a:off x="4993" y="2496"/>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48" name="Rectangle 1689"/>
            <p:cNvSpPr>
              <a:spLocks noChangeArrowheads="1"/>
            </p:cNvSpPr>
            <p:nvPr/>
          </p:nvSpPr>
          <p:spPr bwMode="auto">
            <a:xfrm>
              <a:off x="4998" y="2496"/>
              <a:ext cx="5" cy="94"/>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49" name="Rectangle 1690"/>
            <p:cNvSpPr>
              <a:spLocks noChangeArrowheads="1"/>
            </p:cNvSpPr>
            <p:nvPr/>
          </p:nvSpPr>
          <p:spPr bwMode="auto">
            <a:xfrm>
              <a:off x="5003" y="2496"/>
              <a:ext cx="5" cy="94"/>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50" name="Rectangle 1691"/>
            <p:cNvSpPr>
              <a:spLocks noChangeArrowheads="1"/>
            </p:cNvSpPr>
            <p:nvPr/>
          </p:nvSpPr>
          <p:spPr bwMode="auto">
            <a:xfrm>
              <a:off x="5008" y="2496"/>
              <a:ext cx="5" cy="94"/>
            </a:xfrm>
            <a:prstGeom prst="rect">
              <a:avLst/>
            </a:prstGeom>
            <a:solidFill>
              <a:srgbClr val="DEBD8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51" name="Rectangle 1692"/>
            <p:cNvSpPr>
              <a:spLocks noChangeArrowheads="1"/>
            </p:cNvSpPr>
            <p:nvPr/>
          </p:nvSpPr>
          <p:spPr bwMode="auto">
            <a:xfrm>
              <a:off x="5013" y="2496"/>
              <a:ext cx="5" cy="94"/>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52" name="Rectangle 1693"/>
            <p:cNvSpPr>
              <a:spLocks noChangeArrowheads="1"/>
            </p:cNvSpPr>
            <p:nvPr/>
          </p:nvSpPr>
          <p:spPr bwMode="auto">
            <a:xfrm>
              <a:off x="5018" y="2496"/>
              <a:ext cx="5" cy="94"/>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53" name="Rectangle 1694"/>
            <p:cNvSpPr>
              <a:spLocks noChangeArrowheads="1"/>
            </p:cNvSpPr>
            <p:nvPr/>
          </p:nvSpPr>
          <p:spPr bwMode="auto">
            <a:xfrm>
              <a:off x="5023" y="2496"/>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54" name="Rectangle 1695"/>
            <p:cNvSpPr>
              <a:spLocks noChangeArrowheads="1"/>
            </p:cNvSpPr>
            <p:nvPr/>
          </p:nvSpPr>
          <p:spPr bwMode="auto">
            <a:xfrm>
              <a:off x="5028" y="2496"/>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55" name="Rectangle 1696"/>
            <p:cNvSpPr>
              <a:spLocks noChangeArrowheads="1"/>
            </p:cNvSpPr>
            <p:nvPr/>
          </p:nvSpPr>
          <p:spPr bwMode="auto">
            <a:xfrm>
              <a:off x="5033" y="2496"/>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56" name="Rectangle 1697"/>
            <p:cNvSpPr>
              <a:spLocks noChangeArrowheads="1"/>
            </p:cNvSpPr>
            <p:nvPr/>
          </p:nvSpPr>
          <p:spPr bwMode="auto">
            <a:xfrm>
              <a:off x="5038" y="2496"/>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57" name="Rectangle 1698"/>
            <p:cNvSpPr>
              <a:spLocks noChangeArrowheads="1"/>
            </p:cNvSpPr>
            <p:nvPr/>
          </p:nvSpPr>
          <p:spPr bwMode="auto">
            <a:xfrm>
              <a:off x="5043" y="2496"/>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58" name="Freeform 1699"/>
            <p:cNvSpPr>
              <a:spLocks/>
            </p:cNvSpPr>
            <p:nvPr/>
          </p:nvSpPr>
          <p:spPr bwMode="auto">
            <a:xfrm>
              <a:off x="4990" y="2503"/>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359" name="Rectangle 1700"/>
            <p:cNvSpPr>
              <a:spLocks noChangeArrowheads="1"/>
            </p:cNvSpPr>
            <p:nvPr/>
          </p:nvSpPr>
          <p:spPr bwMode="auto">
            <a:xfrm>
              <a:off x="5028" y="2569"/>
              <a:ext cx="5" cy="95"/>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60" name="Rectangle 1701"/>
            <p:cNvSpPr>
              <a:spLocks noChangeArrowheads="1"/>
            </p:cNvSpPr>
            <p:nvPr/>
          </p:nvSpPr>
          <p:spPr bwMode="auto">
            <a:xfrm>
              <a:off x="5033" y="2569"/>
              <a:ext cx="5" cy="95"/>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61" name="Rectangle 1702"/>
            <p:cNvSpPr>
              <a:spLocks noChangeArrowheads="1"/>
            </p:cNvSpPr>
            <p:nvPr/>
          </p:nvSpPr>
          <p:spPr bwMode="auto">
            <a:xfrm>
              <a:off x="5038" y="2569"/>
              <a:ext cx="5" cy="95"/>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62" name="Rectangle 1703"/>
            <p:cNvSpPr>
              <a:spLocks noChangeArrowheads="1"/>
            </p:cNvSpPr>
            <p:nvPr/>
          </p:nvSpPr>
          <p:spPr bwMode="auto">
            <a:xfrm>
              <a:off x="5043" y="2569"/>
              <a:ext cx="5" cy="95"/>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63" name="Rectangle 1704"/>
            <p:cNvSpPr>
              <a:spLocks noChangeArrowheads="1"/>
            </p:cNvSpPr>
            <p:nvPr/>
          </p:nvSpPr>
          <p:spPr bwMode="auto">
            <a:xfrm>
              <a:off x="5048" y="2569"/>
              <a:ext cx="5" cy="95"/>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64" name="Rectangle 1705"/>
            <p:cNvSpPr>
              <a:spLocks noChangeArrowheads="1"/>
            </p:cNvSpPr>
            <p:nvPr/>
          </p:nvSpPr>
          <p:spPr bwMode="auto">
            <a:xfrm>
              <a:off x="5053" y="2569"/>
              <a:ext cx="5" cy="95"/>
            </a:xfrm>
            <a:prstGeom prst="rect">
              <a:avLst/>
            </a:prstGeom>
            <a:solidFill>
              <a:srgbClr val="DEBD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65" name="Rectangle 1706"/>
            <p:cNvSpPr>
              <a:spLocks noChangeArrowheads="1"/>
            </p:cNvSpPr>
            <p:nvPr/>
          </p:nvSpPr>
          <p:spPr bwMode="auto">
            <a:xfrm>
              <a:off x="5058" y="2569"/>
              <a:ext cx="6" cy="95"/>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66" name="Rectangle 1707"/>
            <p:cNvSpPr>
              <a:spLocks noChangeArrowheads="1"/>
            </p:cNvSpPr>
            <p:nvPr/>
          </p:nvSpPr>
          <p:spPr bwMode="auto">
            <a:xfrm>
              <a:off x="5064" y="2569"/>
              <a:ext cx="5" cy="95"/>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67" name="Rectangle 1708"/>
            <p:cNvSpPr>
              <a:spLocks noChangeArrowheads="1"/>
            </p:cNvSpPr>
            <p:nvPr/>
          </p:nvSpPr>
          <p:spPr bwMode="auto">
            <a:xfrm>
              <a:off x="5069" y="2569"/>
              <a:ext cx="5" cy="95"/>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68" name="Rectangle 1709"/>
            <p:cNvSpPr>
              <a:spLocks noChangeArrowheads="1"/>
            </p:cNvSpPr>
            <p:nvPr/>
          </p:nvSpPr>
          <p:spPr bwMode="auto">
            <a:xfrm>
              <a:off x="5074" y="2569"/>
              <a:ext cx="5" cy="95"/>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69" name="Rectangle 1710"/>
            <p:cNvSpPr>
              <a:spLocks noChangeArrowheads="1"/>
            </p:cNvSpPr>
            <p:nvPr/>
          </p:nvSpPr>
          <p:spPr bwMode="auto">
            <a:xfrm>
              <a:off x="5079" y="2569"/>
              <a:ext cx="5" cy="95"/>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70" name="Rectangle 1711"/>
            <p:cNvSpPr>
              <a:spLocks noChangeArrowheads="1"/>
            </p:cNvSpPr>
            <p:nvPr/>
          </p:nvSpPr>
          <p:spPr bwMode="auto">
            <a:xfrm>
              <a:off x="5084" y="2569"/>
              <a:ext cx="5" cy="95"/>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71" name="Rectangle 1712"/>
            <p:cNvSpPr>
              <a:spLocks noChangeArrowheads="1"/>
            </p:cNvSpPr>
            <p:nvPr/>
          </p:nvSpPr>
          <p:spPr bwMode="auto">
            <a:xfrm>
              <a:off x="5089" y="2569"/>
              <a:ext cx="5" cy="95"/>
            </a:xfrm>
            <a:prstGeom prst="rect">
              <a:avLst/>
            </a:prstGeom>
            <a:solidFill>
              <a:srgbClr val="DAA5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72" name="Freeform 1713"/>
            <p:cNvSpPr>
              <a:spLocks/>
            </p:cNvSpPr>
            <p:nvPr/>
          </p:nvSpPr>
          <p:spPr bwMode="auto">
            <a:xfrm>
              <a:off x="5035" y="2579"/>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373" name="Rectangle 1714"/>
            <p:cNvSpPr>
              <a:spLocks noChangeArrowheads="1"/>
            </p:cNvSpPr>
            <p:nvPr/>
          </p:nvSpPr>
          <p:spPr bwMode="auto">
            <a:xfrm>
              <a:off x="4942" y="2569"/>
              <a:ext cx="5" cy="95"/>
            </a:xfrm>
            <a:prstGeom prst="rect">
              <a:avLst/>
            </a:prstGeom>
            <a:solidFill>
              <a:srgbClr val="DAA2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74" name="Rectangle 1715"/>
            <p:cNvSpPr>
              <a:spLocks noChangeArrowheads="1"/>
            </p:cNvSpPr>
            <p:nvPr/>
          </p:nvSpPr>
          <p:spPr bwMode="auto">
            <a:xfrm>
              <a:off x="4947" y="2569"/>
              <a:ext cx="5" cy="95"/>
            </a:xfrm>
            <a:prstGeom prst="rect">
              <a:avLst/>
            </a:prstGeom>
            <a:solidFill>
              <a:srgbClr val="E1CAA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75" name="Rectangle 1716"/>
            <p:cNvSpPr>
              <a:spLocks noChangeArrowheads="1"/>
            </p:cNvSpPr>
            <p:nvPr/>
          </p:nvSpPr>
          <p:spPr bwMode="auto">
            <a:xfrm>
              <a:off x="4952" y="2569"/>
              <a:ext cx="5" cy="95"/>
            </a:xfrm>
            <a:prstGeom prst="rect">
              <a:avLst/>
            </a:prstGeom>
            <a:solidFill>
              <a:srgbClr val="E0C79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76" name="Rectangle 1717"/>
            <p:cNvSpPr>
              <a:spLocks noChangeArrowheads="1"/>
            </p:cNvSpPr>
            <p:nvPr/>
          </p:nvSpPr>
          <p:spPr bwMode="auto">
            <a:xfrm>
              <a:off x="4957" y="2569"/>
              <a:ext cx="6" cy="95"/>
            </a:xfrm>
            <a:prstGeom prst="rect">
              <a:avLst/>
            </a:prstGeom>
            <a:solidFill>
              <a:srgbClr val="DFC39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77" name="Rectangle 1718"/>
            <p:cNvSpPr>
              <a:spLocks noChangeArrowheads="1"/>
            </p:cNvSpPr>
            <p:nvPr/>
          </p:nvSpPr>
          <p:spPr bwMode="auto">
            <a:xfrm>
              <a:off x="4963" y="2569"/>
              <a:ext cx="5" cy="95"/>
            </a:xfrm>
            <a:prstGeom prst="rect">
              <a:avLst/>
            </a:prstGeom>
            <a:solidFill>
              <a:srgbClr val="DFC0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78" name="Rectangle 1719"/>
            <p:cNvSpPr>
              <a:spLocks noChangeArrowheads="1"/>
            </p:cNvSpPr>
            <p:nvPr/>
          </p:nvSpPr>
          <p:spPr bwMode="auto">
            <a:xfrm>
              <a:off x="4968" y="2569"/>
              <a:ext cx="5" cy="95"/>
            </a:xfrm>
            <a:prstGeom prst="rect">
              <a:avLst/>
            </a:prstGeom>
            <a:solidFill>
              <a:srgbClr val="DEBC7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79" name="Rectangle 1720"/>
            <p:cNvSpPr>
              <a:spLocks noChangeArrowheads="1"/>
            </p:cNvSpPr>
            <p:nvPr/>
          </p:nvSpPr>
          <p:spPr bwMode="auto">
            <a:xfrm>
              <a:off x="4973" y="2569"/>
              <a:ext cx="5" cy="95"/>
            </a:xfrm>
            <a:prstGeom prst="rect">
              <a:avLst/>
            </a:prstGeom>
            <a:solidFill>
              <a:srgbClr val="DEB9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80" name="Rectangle 1721"/>
            <p:cNvSpPr>
              <a:spLocks noChangeArrowheads="1"/>
            </p:cNvSpPr>
            <p:nvPr/>
          </p:nvSpPr>
          <p:spPr bwMode="auto">
            <a:xfrm>
              <a:off x="4978" y="2569"/>
              <a:ext cx="5" cy="95"/>
            </a:xfrm>
            <a:prstGeom prst="rect">
              <a:avLst/>
            </a:prstGeom>
            <a:solidFill>
              <a:srgbClr val="DDB66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81" name="Rectangle 1722"/>
            <p:cNvSpPr>
              <a:spLocks noChangeArrowheads="1"/>
            </p:cNvSpPr>
            <p:nvPr/>
          </p:nvSpPr>
          <p:spPr bwMode="auto">
            <a:xfrm>
              <a:off x="4983" y="2569"/>
              <a:ext cx="5" cy="95"/>
            </a:xfrm>
            <a:prstGeom prst="rect">
              <a:avLst/>
            </a:prstGeom>
            <a:solidFill>
              <a:srgbClr val="DDB2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82" name="Rectangle 1723"/>
            <p:cNvSpPr>
              <a:spLocks noChangeArrowheads="1"/>
            </p:cNvSpPr>
            <p:nvPr/>
          </p:nvSpPr>
          <p:spPr bwMode="auto">
            <a:xfrm>
              <a:off x="4988" y="2569"/>
              <a:ext cx="5" cy="95"/>
            </a:xfrm>
            <a:prstGeom prst="rect">
              <a:avLst/>
            </a:prstGeom>
            <a:solidFill>
              <a:srgbClr val="DCAE5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83" name="Rectangle 1724"/>
            <p:cNvSpPr>
              <a:spLocks noChangeArrowheads="1"/>
            </p:cNvSpPr>
            <p:nvPr/>
          </p:nvSpPr>
          <p:spPr bwMode="auto">
            <a:xfrm>
              <a:off x="4993" y="2569"/>
              <a:ext cx="5" cy="95"/>
            </a:xfrm>
            <a:prstGeom prst="rect">
              <a:avLst/>
            </a:prstGeom>
            <a:solidFill>
              <a:srgbClr val="DBAB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84" name="Rectangle 1725"/>
            <p:cNvSpPr>
              <a:spLocks noChangeArrowheads="1"/>
            </p:cNvSpPr>
            <p:nvPr/>
          </p:nvSpPr>
          <p:spPr bwMode="auto">
            <a:xfrm>
              <a:off x="4998" y="2569"/>
              <a:ext cx="5" cy="95"/>
            </a:xfrm>
            <a:prstGeom prst="rect">
              <a:avLst/>
            </a:prstGeom>
            <a:solidFill>
              <a:srgbClr val="DBA7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85" name="Rectangle 1726"/>
            <p:cNvSpPr>
              <a:spLocks noChangeArrowheads="1"/>
            </p:cNvSpPr>
            <p:nvPr/>
          </p:nvSpPr>
          <p:spPr bwMode="auto">
            <a:xfrm>
              <a:off x="5003" y="2569"/>
              <a:ext cx="5" cy="95"/>
            </a:xfrm>
            <a:prstGeom prst="rect">
              <a:avLst/>
            </a:prstGeom>
            <a:solidFill>
              <a:srgbClr val="DAA5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86" name="Freeform 1727"/>
            <p:cNvSpPr>
              <a:spLocks/>
            </p:cNvSpPr>
            <p:nvPr/>
          </p:nvSpPr>
          <p:spPr bwMode="auto">
            <a:xfrm>
              <a:off x="4948" y="2579"/>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387" name="Rectangle 1728"/>
            <p:cNvSpPr>
              <a:spLocks noChangeArrowheads="1"/>
            </p:cNvSpPr>
            <p:nvPr/>
          </p:nvSpPr>
          <p:spPr bwMode="auto">
            <a:xfrm>
              <a:off x="5069" y="2648"/>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88" name="Rectangle 1729"/>
            <p:cNvSpPr>
              <a:spLocks noChangeArrowheads="1"/>
            </p:cNvSpPr>
            <p:nvPr/>
          </p:nvSpPr>
          <p:spPr bwMode="auto">
            <a:xfrm>
              <a:off x="5074" y="2648"/>
              <a:ext cx="5" cy="94"/>
            </a:xfrm>
            <a:prstGeom prst="rect">
              <a:avLst/>
            </a:prstGeom>
            <a:solidFill>
              <a:srgbClr val="E1CDA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89" name="Rectangle 1730"/>
            <p:cNvSpPr>
              <a:spLocks noChangeArrowheads="1"/>
            </p:cNvSpPr>
            <p:nvPr/>
          </p:nvSpPr>
          <p:spPr bwMode="auto">
            <a:xfrm>
              <a:off x="5079" y="2648"/>
              <a:ext cx="5" cy="94"/>
            </a:xfrm>
            <a:prstGeom prst="rect">
              <a:avLst/>
            </a:prstGeom>
            <a:solidFill>
              <a:srgbClr val="E1C9A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90" name="Rectangle 1731"/>
            <p:cNvSpPr>
              <a:spLocks noChangeArrowheads="1"/>
            </p:cNvSpPr>
            <p:nvPr/>
          </p:nvSpPr>
          <p:spPr bwMode="auto">
            <a:xfrm>
              <a:off x="5084" y="2648"/>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91" name="Rectangle 1732"/>
            <p:cNvSpPr>
              <a:spLocks noChangeArrowheads="1"/>
            </p:cNvSpPr>
            <p:nvPr/>
          </p:nvSpPr>
          <p:spPr bwMode="auto">
            <a:xfrm>
              <a:off x="5089" y="2648"/>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92" name="Rectangle 1733"/>
            <p:cNvSpPr>
              <a:spLocks noChangeArrowheads="1"/>
            </p:cNvSpPr>
            <p:nvPr/>
          </p:nvSpPr>
          <p:spPr bwMode="auto">
            <a:xfrm>
              <a:off x="5094" y="2648"/>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93" name="Rectangle 1734"/>
            <p:cNvSpPr>
              <a:spLocks noChangeArrowheads="1"/>
            </p:cNvSpPr>
            <p:nvPr/>
          </p:nvSpPr>
          <p:spPr bwMode="auto">
            <a:xfrm>
              <a:off x="5099" y="2648"/>
              <a:ext cx="5" cy="94"/>
            </a:xfrm>
            <a:prstGeom prst="rect">
              <a:avLst/>
            </a:prstGeom>
            <a:solidFill>
              <a:srgbClr val="DEBB7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94" name="Rectangle 1735"/>
            <p:cNvSpPr>
              <a:spLocks noChangeArrowheads="1"/>
            </p:cNvSpPr>
            <p:nvPr/>
          </p:nvSpPr>
          <p:spPr bwMode="auto">
            <a:xfrm>
              <a:off x="5104" y="2648"/>
              <a:ext cx="5" cy="94"/>
            </a:xfrm>
            <a:prstGeom prst="rect">
              <a:avLst/>
            </a:prstGeom>
            <a:solidFill>
              <a:srgbClr val="DEB87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95" name="Rectangle 1736"/>
            <p:cNvSpPr>
              <a:spLocks noChangeArrowheads="1"/>
            </p:cNvSpPr>
            <p:nvPr/>
          </p:nvSpPr>
          <p:spPr bwMode="auto">
            <a:xfrm>
              <a:off x="5109" y="2648"/>
              <a:ext cx="5" cy="94"/>
            </a:xfrm>
            <a:prstGeom prst="rect">
              <a:avLst/>
            </a:prstGeom>
            <a:solidFill>
              <a:srgbClr val="DDB56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96" name="Rectangle 1737"/>
            <p:cNvSpPr>
              <a:spLocks noChangeArrowheads="1"/>
            </p:cNvSpPr>
            <p:nvPr/>
          </p:nvSpPr>
          <p:spPr bwMode="auto">
            <a:xfrm>
              <a:off x="5114" y="2648"/>
              <a:ext cx="5" cy="94"/>
            </a:xfrm>
            <a:prstGeom prst="rect">
              <a:avLst/>
            </a:prstGeom>
            <a:solidFill>
              <a:srgbClr val="DDB16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97" name="Rectangle 1738"/>
            <p:cNvSpPr>
              <a:spLocks noChangeArrowheads="1"/>
            </p:cNvSpPr>
            <p:nvPr/>
          </p:nvSpPr>
          <p:spPr bwMode="auto">
            <a:xfrm>
              <a:off x="5119" y="2648"/>
              <a:ext cx="5" cy="94"/>
            </a:xfrm>
            <a:prstGeom prst="rect">
              <a:avLst/>
            </a:prstGeom>
            <a:solidFill>
              <a:srgbClr val="DCAE5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98" name="Rectangle 1739"/>
            <p:cNvSpPr>
              <a:spLocks noChangeArrowheads="1"/>
            </p:cNvSpPr>
            <p:nvPr/>
          </p:nvSpPr>
          <p:spPr bwMode="auto">
            <a:xfrm>
              <a:off x="5124" y="2648"/>
              <a:ext cx="5" cy="94"/>
            </a:xfrm>
            <a:prstGeom prst="rect">
              <a:avLst/>
            </a:prstGeom>
            <a:solidFill>
              <a:srgbClr val="DBAA4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399" name="Rectangle 1740"/>
            <p:cNvSpPr>
              <a:spLocks noChangeArrowheads="1"/>
            </p:cNvSpPr>
            <p:nvPr/>
          </p:nvSpPr>
          <p:spPr bwMode="auto">
            <a:xfrm>
              <a:off x="5129" y="2648"/>
              <a:ext cx="5" cy="94"/>
            </a:xfrm>
            <a:prstGeom prst="rect">
              <a:avLst/>
            </a:prstGeom>
            <a:solidFill>
              <a:srgbClr val="DBA74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00" name="Freeform 1741"/>
            <p:cNvSpPr>
              <a:spLocks/>
            </p:cNvSpPr>
            <p:nvPr/>
          </p:nvSpPr>
          <p:spPr bwMode="auto">
            <a:xfrm>
              <a:off x="5078" y="265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401" name="Rectangle 1742"/>
            <p:cNvSpPr>
              <a:spLocks noChangeArrowheads="1"/>
            </p:cNvSpPr>
            <p:nvPr/>
          </p:nvSpPr>
          <p:spPr bwMode="auto">
            <a:xfrm>
              <a:off x="4983" y="2648"/>
              <a:ext cx="5" cy="94"/>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02" name="Rectangle 1743"/>
            <p:cNvSpPr>
              <a:spLocks noChangeArrowheads="1"/>
            </p:cNvSpPr>
            <p:nvPr/>
          </p:nvSpPr>
          <p:spPr bwMode="auto">
            <a:xfrm>
              <a:off x="4988" y="2648"/>
              <a:ext cx="5" cy="94"/>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03" name="Rectangle 1744"/>
            <p:cNvSpPr>
              <a:spLocks noChangeArrowheads="1"/>
            </p:cNvSpPr>
            <p:nvPr/>
          </p:nvSpPr>
          <p:spPr bwMode="auto">
            <a:xfrm>
              <a:off x="4993" y="2648"/>
              <a:ext cx="5" cy="94"/>
            </a:xfrm>
            <a:prstGeom prst="rect">
              <a:avLst/>
            </a:prstGeom>
            <a:solidFill>
              <a:srgbClr val="E0C9A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04" name="Rectangle 1745"/>
            <p:cNvSpPr>
              <a:spLocks noChangeArrowheads="1"/>
            </p:cNvSpPr>
            <p:nvPr/>
          </p:nvSpPr>
          <p:spPr bwMode="auto">
            <a:xfrm>
              <a:off x="4998" y="2648"/>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05" name="Rectangle 1746"/>
            <p:cNvSpPr>
              <a:spLocks noChangeArrowheads="1"/>
            </p:cNvSpPr>
            <p:nvPr/>
          </p:nvSpPr>
          <p:spPr bwMode="auto">
            <a:xfrm>
              <a:off x="5003" y="2648"/>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06" name="Rectangle 1747"/>
            <p:cNvSpPr>
              <a:spLocks noChangeArrowheads="1"/>
            </p:cNvSpPr>
            <p:nvPr/>
          </p:nvSpPr>
          <p:spPr bwMode="auto">
            <a:xfrm>
              <a:off x="5008" y="2648"/>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07" name="Rectangle 1748"/>
            <p:cNvSpPr>
              <a:spLocks noChangeArrowheads="1"/>
            </p:cNvSpPr>
            <p:nvPr/>
          </p:nvSpPr>
          <p:spPr bwMode="auto">
            <a:xfrm>
              <a:off x="5013" y="2648"/>
              <a:ext cx="5" cy="94"/>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08" name="Rectangle 1749"/>
            <p:cNvSpPr>
              <a:spLocks noChangeArrowheads="1"/>
            </p:cNvSpPr>
            <p:nvPr/>
          </p:nvSpPr>
          <p:spPr bwMode="auto">
            <a:xfrm>
              <a:off x="5018" y="2648"/>
              <a:ext cx="5" cy="94"/>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09" name="Rectangle 1750"/>
            <p:cNvSpPr>
              <a:spLocks noChangeArrowheads="1"/>
            </p:cNvSpPr>
            <p:nvPr/>
          </p:nvSpPr>
          <p:spPr bwMode="auto">
            <a:xfrm>
              <a:off x="5023" y="2648"/>
              <a:ext cx="5" cy="94"/>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10" name="Rectangle 1751"/>
            <p:cNvSpPr>
              <a:spLocks noChangeArrowheads="1"/>
            </p:cNvSpPr>
            <p:nvPr/>
          </p:nvSpPr>
          <p:spPr bwMode="auto">
            <a:xfrm>
              <a:off x="5028" y="2648"/>
              <a:ext cx="5" cy="94"/>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11" name="Rectangle 1752"/>
            <p:cNvSpPr>
              <a:spLocks noChangeArrowheads="1"/>
            </p:cNvSpPr>
            <p:nvPr/>
          </p:nvSpPr>
          <p:spPr bwMode="auto">
            <a:xfrm>
              <a:off x="5033" y="2648"/>
              <a:ext cx="5" cy="94"/>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12" name="Rectangle 1753"/>
            <p:cNvSpPr>
              <a:spLocks noChangeArrowheads="1"/>
            </p:cNvSpPr>
            <p:nvPr/>
          </p:nvSpPr>
          <p:spPr bwMode="auto">
            <a:xfrm>
              <a:off x="5038" y="2648"/>
              <a:ext cx="5" cy="94"/>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13" name="Rectangle 1754"/>
            <p:cNvSpPr>
              <a:spLocks noChangeArrowheads="1"/>
            </p:cNvSpPr>
            <p:nvPr/>
          </p:nvSpPr>
          <p:spPr bwMode="auto">
            <a:xfrm>
              <a:off x="5043" y="2648"/>
              <a:ext cx="5" cy="94"/>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14" name="Freeform 1755"/>
            <p:cNvSpPr>
              <a:spLocks/>
            </p:cNvSpPr>
            <p:nvPr/>
          </p:nvSpPr>
          <p:spPr bwMode="auto">
            <a:xfrm>
              <a:off x="4992" y="265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415" name="Rectangle 1756"/>
            <p:cNvSpPr>
              <a:spLocks noChangeArrowheads="1"/>
            </p:cNvSpPr>
            <p:nvPr/>
          </p:nvSpPr>
          <p:spPr bwMode="auto">
            <a:xfrm>
              <a:off x="4897" y="2648"/>
              <a:ext cx="5" cy="94"/>
            </a:xfrm>
            <a:prstGeom prst="rect">
              <a:avLst/>
            </a:prstGeom>
            <a:solidFill>
              <a:srgbClr val="DAA43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16" name="Rectangle 1757"/>
            <p:cNvSpPr>
              <a:spLocks noChangeArrowheads="1"/>
            </p:cNvSpPr>
            <p:nvPr/>
          </p:nvSpPr>
          <p:spPr bwMode="auto">
            <a:xfrm>
              <a:off x="4902" y="2648"/>
              <a:ext cx="5" cy="94"/>
            </a:xfrm>
            <a:prstGeom prst="rect">
              <a:avLst/>
            </a:prstGeom>
            <a:solidFill>
              <a:srgbClr val="E1CBA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17" name="Rectangle 1758"/>
            <p:cNvSpPr>
              <a:spLocks noChangeArrowheads="1"/>
            </p:cNvSpPr>
            <p:nvPr/>
          </p:nvSpPr>
          <p:spPr bwMode="auto">
            <a:xfrm>
              <a:off x="4907" y="2648"/>
              <a:ext cx="5" cy="94"/>
            </a:xfrm>
            <a:prstGeom prst="rect">
              <a:avLst/>
            </a:prstGeom>
            <a:solidFill>
              <a:srgbClr val="E0C8A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18" name="Rectangle 1759"/>
            <p:cNvSpPr>
              <a:spLocks noChangeArrowheads="1"/>
            </p:cNvSpPr>
            <p:nvPr/>
          </p:nvSpPr>
          <p:spPr bwMode="auto">
            <a:xfrm>
              <a:off x="4912" y="2648"/>
              <a:ext cx="5" cy="94"/>
            </a:xfrm>
            <a:prstGeom prst="rect">
              <a:avLst/>
            </a:prstGeom>
            <a:solidFill>
              <a:srgbClr val="E0C59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19" name="Rectangle 1760"/>
            <p:cNvSpPr>
              <a:spLocks noChangeArrowheads="1"/>
            </p:cNvSpPr>
            <p:nvPr/>
          </p:nvSpPr>
          <p:spPr bwMode="auto">
            <a:xfrm>
              <a:off x="4917" y="2648"/>
              <a:ext cx="5" cy="94"/>
            </a:xfrm>
            <a:prstGeom prst="rect">
              <a:avLst/>
            </a:prstGeom>
            <a:solidFill>
              <a:srgbClr val="DFC1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20" name="Rectangle 1761"/>
            <p:cNvSpPr>
              <a:spLocks noChangeArrowheads="1"/>
            </p:cNvSpPr>
            <p:nvPr/>
          </p:nvSpPr>
          <p:spPr bwMode="auto">
            <a:xfrm>
              <a:off x="4922" y="2648"/>
              <a:ext cx="5" cy="94"/>
            </a:xfrm>
            <a:prstGeom prst="rect">
              <a:avLst/>
            </a:prstGeom>
            <a:solidFill>
              <a:srgbClr val="DEBE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21" name="Rectangle 1762"/>
            <p:cNvSpPr>
              <a:spLocks noChangeArrowheads="1"/>
            </p:cNvSpPr>
            <p:nvPr/>
          </p:nvSpPr>
          <p:spPr bwMode="auto">
            <a:xfrm>
              <a:off x="4927" y="2648"/>
              <a:ext cx="5" cy="94"/>
            </a:xfrm>
            <a:prstGeom prst="rect">
              <a:avLst/>
            </a:prstGeom>
            <a:solidFill>
              <a:srgbClr val="DEBA7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22" name="Rectangle 1763"/>
            <p:cNvSpPr>
              <a:spLocks noChangeArrowheads="1"/>
            </p:cNvSpPr>
            <p:nvPr/>
          </p:nvSpPr>
          <p:spPr bwMode="auto">
            <a:xfrm>
              <a:off x="4932" y="2648"/>
              <a:ext cx="5" cy="94"/>
            </a:xfrm>
            <a:prstGeom prst="rect">
              <a:avLst/>
            </a:prstGeom>
            <a:solidFill>
              <a:srgbClr val="DEB8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23" name="Rectangle 1764"/>
            <p:cNvSpPr>
              <a:spLocks noChangeArrowheads="1"/>
            </p:cNvSpPr>
            <p:nvPr/>
          </p:nvSpPr>
          <p:spPr bwMode="auto">
            <a:xfrm>
              <a:off x="4937" y="2648"/>
              <a:ext cx="5" cy="94"/>
            </a:xfrm>
            <a:prstGeom prst="rect">
              <a:avLst/>
            </a:prstGeom>
            <a:solidFill>
              <a:srgbClr val="DDB46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24" name="Rectangle 1765"/>
            <p:cNvSpPr>
              <a:spLocks noChangeArrowheads="1"/>
            </p:cNvSpPr>
            <p:nvPr/>
          </p:nvSpPr>
          <p:spPr bwMode="auto">
            <a:xfrm>
              <a:off x="4942" y="2648"/>
              <a:ext cx="5" cy="94"/>
            </a:xfrm>
            <a:prstGeom prst="rect">
              <a:avLst/>
            </a:prstGeom>
            <a:solidFill>
              <a:srgbClr val="DCB05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25" name="Rectangle 1766"/>
            <p:cNvSpPr>
              <a:spLocks noChangeArrowheads="1"/>
            </p:cNvSpPr>
            <p:nvPr/>
          </p:nvSpPr>
          <p:spPr bwMode="auto">
            <a:xfrm>
              <a:off x="4947" y="2648"/>
              <a:ext cx="5" cy="94"/>
            </a:xfrm>
            <a:prstGeom prst="rect">
              <a:avLst/>
            </a:prstGeom>
            <a:solidFill>
              <a:srgbClr val="DCAD5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26" name="Rectangle 1767"/>
            <p:cNvSpPr>
              <a:spLocks noChangeArrowheads="1"/>
            </p:cNvSpPr>
            <p:nvPr/>
          </p:nvSpPr>
          <p:spPr bwMode="auto">
            <a:xfrm>
              <a:off x="4952" y="2648"/>
              <a:ext cx="5" cy="94"/>
            </a:xfrm>
            <a:prstGeom prst="rect">
              <a:avLst/>
            </a:prstGeom>
            <a:solidFill>
              <a:srgbClr val="DBA9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27" name="Rectangle 1768"/>
            <p:cNvSpPr>
              <a:spLocks noChangeArrowheads="1"/>
            </p:cNvSpPr>
            <p:nvPr/>
          </p:nvSpPr>
          <p:spPr bwMode="auto">
            <a:xfrm>
              <a:off x="4957" y="2648"/>
              <a:ext cx="6" cy="94"/>
            </a:xfrm>
            <a:prstGeom prst="rect">
              <a:avLst/>
            </a:prstGeom>
            <a:solidFill>
              <a:srgbClr val="DBA6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28" name="Freeform 1769"/>
            <p:cNvSpPr>
              <a:spLocks/>
            </p:cNvSpPr>
            <p:nvPr/>
          </p:nvSpPr>
          <p:spPr bwMode="auto">
            <a:xfrm>
              <a:off x="4905" y="2656"/>
              <a:ext cx="54" cy="82"/>
            </a:xfrm>
            <a:custGeom>
              <a:avLst/>
              <a:gdLst>
                <a:gd name="T0" fmla="*/ 54 w 54"/>
                <a:gd name="T1" fmla="*/ 6 h 82"/>
                <a:gd name="T2" fmla="*/ 43 w 54"/>
                <a:gd name="T3" fmla="*/ 0 h 82"/>
                <a:gd name="T4" fmla="*/ 0 w 54"/>
                <a:gd name="T5" fmla="*/ 26 h 82"/>
                <a:gd name="T6" fmla="*/ 0 w 54"/>
                <a:gd name="T7" fmla="*/ 76 h 82"/>
                <a:gd name="T8" fmla="*/ 11 w 54"/>
                <a:gd name="T9" fmla="*/ 82 h 82"/>
                <a:gd name="T10" fmla="*/ 11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1" y="82"/>
                  </a:lnTo>
                  <a:lnTo>
                    <a:pt x="11"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429" name="Rectangle 1770"/>
            <p:cNvSpPr>
              <a:spLocks noChangeArrowheads="1"/>
            </p:cNvSpPr>
            <p:nvPr/>
          </p:nvSpPr>
          <p:spPr bwMode="auto">
            <a:xfrm>
              <a:off x="4947" y="2475"/>
              <a:ext cx="5" cy="94"/>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30" name="Rectangle 1771"/>
            <p:cNvSpPr>
              <a:spLocks noChangeArrowheads="1"/>
            </p:cNvSpPr>
            <p:nvPr/>
          </p:nvSpPr>
          <p:spPr bwMode="auto">
            <a:xfrm>
              <a:off x="4952" y="2475"/>
              <a:ext cx="5" cy="94"/>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31" name="Rectangle 1772"/>
            <p:cNvSpPr>
              <a:spLocks noChangeArrowheads="1"/>
            </p:cNvSpPr>
            <p:nvPr/>
          </p:nvSpPr>
          <p:spPr bwMode="auto">
            <a:xfrm>
              <a:off x="4957" y="2475"/>
              <a:ext cx="6" cy="94"/>
            </a:xfrm>
            <a:prstGeom prst="rect">
              <a:avLst/>
            </a:prstGeom>
            <a:solidFill>
              <a:srgbClr val="E0C9A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32" name="Rectangle 1773"/>
            <p:cNvSpPr>
              <a:spLocks noChangeArrowheads="1"/>
            </p:cNvSpPr>
            <p:nvPr/>
          </p:nvSpPr>
          <p:spPr bwMode="auto">
            <a:xfrm>
              <a:off x="4963" y="2475"/>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33" name="Rectangle 1774"/>
            <p:cNvSpPr>
              <a:spLocks noChangeArrowheads="1"/>
            </p:cNvSpPr>
            <p:nvPr/>
          </p:nvSpPr>
          <p:spPr bwMode="auto">
            <a:xfrm>
              <a:off x="4968" y="2475"/>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34" name="Rectangle 1775"/>
            <p:cNvSpPr>
              <a:spLocks noChangeArrowheads="1"/>
            </p:cNvSpPr>
            <p:nvPr/>
          </p:nvSpPr>
          <p:spPr bwMode="auto">
            <a:xfrm>
              <a:off x="4973" y="2475"/>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35" name="Rectangle 1776"/>
            <p:cNvSpPr>
              <a:spLocks noChangeArrowheads="1"/>
            </p:cNvSpPr>
            <p:nvPr/>
          </p:nvSpPr>
          <p:spPr bwMode="auto">
            <a:xfrm>
              <a:off x="4978" y="2475"/>
              <a:ext cx="5" cy="94"/>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36" name="Rectangle 1777"/>
            <p:cNvSpPr>
              <a:spLocks noChangeArrowheads="1"/>
            </p:cNvSpPr>
            <p:nvPr/>
          </p:nvSpPr>
          <p:spPr bwMode="auto">
            <a:xfrm>
              <a:off x="4983" y="2475"/>
              <a:ext cx="5" cy="94"/>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37" name="Rectangle 1778"/>
            <p:cNvSpPr>
              <a:spLocks noChangeArrowheads="1"/>
            </p:cNvSpPr>
            <p:nvPr/>
          </p:nvSpPr>
          <p:spPr bwMode="auto">
            <a:xfrm>
              <a:off x="4988" y="2475"/>
              <a:ext cx="5" cy="94"/>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38" name="Rectangle 1779"/>
            <p:cNvSpPr>
              <a:spLocks noChangeArrowheads="1"/>
            </p:cNvSpPr>
            <p:nvPr/>
          </p:nvSpPr>
          <p:spPr bwMode="auto">
            <a:xfrm>
              <a:off x="4993" y="2475"/>
              <a:ext cx="5" cy="94"/>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39" name="Rectangle 1780"/>
            <p:cNvSpPr>
              <a:spLocks noChangeArrowheads="1"/>
            </p:cNvSpPr>
            <p:nvPr/>
          </p:nvSpPr>
          <p:spPr bwMode="auto">
            <a:xfrm>
              <a:off x="4998" y="2475"/>
              <a:ext cx="5" cy="94"/>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40" name="Rectangle 1781"/>
            <p:cNvSpPr>
              <a:spLocks noChangeArrowheads="1"/>
            </p:cNvSpPr>
            <p:nvPr/>
          </p:nvSpPr>
          <p:spPr bwMode="auto">
            <a:xfrm>
              <a:off x="5003" y="2475"/>
              <a:ext cx="5" cy="94"/>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41" name="Rectangle 1782"/>
            <p:cNvSpPr>
              <a:spLocks noChangeArrowheads="1"/>
            </p:cNvSpPr>
            <p:nvPr/>
          </p:nvSpPr>
          <p:spPr bwMode="auto">
            <a:xfrm>
              <a:off x="5008" y="2475"/>
              <a:ext cx="5" cy="94"/>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42" name="Freeform 1783"/>
            <p:cNvSpPr>
              <a:spLocks/>
            </p:cNvSpPr>
            <p:nvPr/>
          </p:nvSpPr>
          <p:spPr bwMode="auto">
            <a:xfrm>
              <a:off x="4957" y="2483"/>
              <a:ext cx="53" cy="83"/>
            </a:xfrm>
            <a:custGeom>
              <a:avLst/>
              <a:gdLst>
                <a:gd name="T0" fmla="*/ 53 w 53"/>
                <a:gd name="T1" fmla="*/ 6 h 83"/>
                <a:gd name="T2" fmla="*/ 43 w 53"/>
                <a:gd name="T3" fmla="*/ 0 h 83"/>
                <a:gd name="T4" fmla="*/ 0 w 53"/>
                <a:gd name="T5" fmla="*/ 26 h 83"/>
                <a:gd name="T6" fmla="*/ 0 w 53"/>
                <a:gd name="T7" fmla="*/ 76 h 83"/>
                <a:gd name="T8" fmla="*/ 10 w 53"/>
                <a:gd name="T9" fmla="*/ 83 h 83"/>
                <a:gd name="T10" fmla="*/ 10 w 53"/>
                <a:gd name="T11" fmla="*/ 33 h 83"/>
                <a:gd name="T12" fmla="*/ 53 w 53"/>
                <a:gd name="T13" fmla="*/ 6 h 83"/>
                <a:gd name="T14" fmla="*/ 0 60000 65536"/>
                <a:gd name="T15" fmla="*/ 0 60000 65536"/>
                <a:gd name="T16" fmla="*/ 0 60000 65536"/>
                <a:gd name="T17" fmla="*/ 0 60000 65536"/>
                <a:gd name="T18" fmla="*/ 0 60000 65536"/>
                <a:gd name="T19" fmla="*/ 0 60000 65536"/>
                <a:gd name="T20" fmla="*/ 0 60000 65536"/>
                <a:gd name="T21" fmla="*/ 0 w 53"/>
                <a:gd name="T22" fmla="*/ 0 h 83"/>
                <a:gd name="T23" fmla="*/ 53 w 53"/>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3">
                  <a:moveTo>
                    <a:pt x="53" y="6"/>
                  </a:moveTo>
                  <a:lnTo>
                    <a:pt x="43" y="0"/>
                  </a:lnTo>
                  <a:lnTo>
                    <a:pt x="0" y="26"/>
                  </a:lnTo>
                  <a:lnTo>
                    <a:pt x="0" y="76"/>
                  </a:lnTo>
                  <a:lnTo>
                    <a:pt x="10" y="83"/>
                  </a:lnTo>
                  <a:lnTo>
                    <a:pt x="10" y="33"/>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443" name="Rectangle 1784"/>
            <p:cNvSpPr>
              <a:spLocks noChangeArrowheads="1"/>
            </p:cNvSpPr>
            <p:nvPr/>
          </p:nvSpPr>
          <p:spPr bwMode="auto">
            <a:xfrm>
              <a:off x="4993" y="2553"/>
              <a:ext cx="5" cy="95"/>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44" name="Rectangle 1785"/>
            <p:cNvSpPr>
              <a:spLocks noChangeArrowheads="1"/>
            </p:cNvSpPr>
            <p:nvPr/>
          </p:nvSpPr>
          <p:spPr bwMode="auto">
            <a:xfrm>
              <a:off x="4998" y="2553"/>
              <a:ext cx="5" cy="95"/>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45" name="Rectangle 1786"/>
            <p:cNvSpPr>
              <a:spLocks noChangeArrowheads="1"/>
            </p:cNvSpPr>
            <p:nvPr/>
          </p:nvSpPr>
          <p:spPr bwMode="auto">
            <a:xfrm>
              <a:off x="5003" y="2553"/>
              <a:ext cx="5" cy="95"/>
            </a:xfrm>
            <a:prstGeom prst="rect">
              <a:avLst/>
            </a:prstGeom>
            <a:solidFill>
              <a:srgbClr val="E1C9A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46" name="Rectangle 1787"/>
            <p:cNvSpPr>
              <a:spLocks noChangeArrowheads="1"/>
            </p:cNvSpPr>
            <p:nvPr/>
          </p:nvSpPr>
          <p:spPr bwMode="auto">
            <a:xfrm>
              <a:off x="5008" y="2553"/>
              <a:ext cx="5" cy="95"/>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47" name="Rectangle 1788"/>
            <p:cNvSpPr>
              <a:spLocks noChangeArrowheads="1"/>
            </p:cNvSpPr>
            <p:nvPr/>
          </p:nvSpPr>
          <p:spPr bwMode="auto">
            <a:xfrm>
              <a:off x="5013" y="2553"/>
              <a:ext cx="5" cy="95"/>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48" name="Rectangle 1789"/>
            <p:cNvSpPr>
              <a:spLocks noChangeArrowheads="1"/>
            </p:cNvSpPr>
            <p:nvPr/>
          </p:nvSpPr>
          <p:spPr bwMode="auto">
            <a:xfrm>
              <a:off x="5018" y="2553"/>
              <a:ext cx="5" cy="95"/>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49" name="Rectangle 1790"/>
            <p:cNvSpPr>
              <a:spLocks noChangeArrowheads="1"/>
            </p:cNvSpPr>
            <p:nvPr/>
          </p:nvSpPr>
          <p:spPr bwMode="auto">
            <a:xfrm>
              <a:off x="5023" y="2553"/>
              <a:ext cx="5" cy="95"/>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50" name="Rectangle 1791"/>
            <p:cNvSpPr>
              <a:spLocks noChangeArrowheads="1"/>
            </p:cNvSpPr>
            <p:nvPr/>
          </p:nvSpPr>
          <p:spPr bwMode="auto">
            <a:xfrm>
              <a:off x="5028" y="2553"/>
              <a:ext cx="5" cy="95"/>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51" name="Rectangle 1792"/>
            <p:cNvSpPr>
              <a:spLocks noChangeArrowheads="1"/>
            </p:cNvSpPr>
            <p:nvPr/>
          </p:nvSpPr>
          <p:spPr bwMode="auto">
            <a:xfrm>
              <a:off x="5033" y="2553"/>
              <a:ext cx="5" cy="95"/>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52" name="Rectangle 1793"/>
            <p:cNvSpPr>
              <a:spLocks noChangeArrowheads="1"/>
            </p:cNvSpPr>
            <p:nvPr/>
          </p:nvSpPr>
          <p:spPr bwMode="auto">
            <a:xfrm>
              <a:off x="5038" y="2553"/>
              <a:ext cx="5" cy="95"/>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53" name="Rectangle 1794"/>
            <p:cNvSpPr>
              <a:spLocks noChangeArrowheads="1"/>
            </p:cNvSpPr>
            <p:nvPr/>
          </p:nvSpPr>
          <p:spPr bwMode="auto">
            <a:xfrm>
              <a:off x="5043" y="2553"/>
              <a:ext cx="5" cy="95"/>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54" name="Rectangle 1795"/>
            <p:cNvSpPr>
              <a:spLocks noChangeArrowheads="1"/>
            </p:cNvSpPr>
            <p:nvPr/>
          </p:nvSpPr>
          <p:spPr bwMode="auto">
            <a:xfrm>
              <a:off x="5048" y="2553"/>
              <a:ext cx="5" cy="95"/>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55" name="Rectangle 1796"/>
            <p:cNvSpPr>
              <a:spLocks noChangeArrowheads="1"/>
            </p:cNvSpPr>
            <p:nvPr/>
          </p:nvSpPr>
          <p:spPr bwMode="auto">
            <a:xfrm>
              <a:off x="5053" y="2553"/>
              <a:ext cx="5" cy="95"/>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56" name="Freeform 1797"/>
            <p:cNvSpPr>
              <a:spLocks/>
            </p:cNvSpPr>
            <p:nvPr/>
          </p:nvSpPr>
          <p:spPr bwMode="auto">
            <a:xfrm>
              <a:off x="5002" y="2559"/>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457" name="Rectangle 1798"/>
            <p:cNvSpPr>
              <a:spLocks noChangeArrowheads="1"/>
            </p:cNvSpPr>
            <p:nvPr/>
          </p:nvSpPr>
          <p:spPr bwMode="auto">
            <a:xfrm>
              <a:off x="4907" y="2553"/>
              <a:ext cx="5" cy="95"/>
            </a:xfrm>
            <a:prstGeom prst="rect">
              <a:avLst/>
            </a:prstGeom>
            <a:solidFill>
              <a:srgbClr val="DAA43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58" name="Rectangle 1799"/>
            <p:cNvSpPr>
              <a:spLocks noChangeArrowheads="1"/>
            </p:cNvSpPr>
            <p:nvPr/>
          </p:nvSpPr>
          <p:spPr bwMode="auto">
            <a:xfrm>
              <a:off x="4912" y="2553"/>
              <a:ext cx="5" cy="95"/>
            </a:xfrm>
            <a:prstGeom prst="rect">
              <a:avLst/>
            </a:prstGeom>
            <a:solidFill>
              <a:srgbClr val="E1CBA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59" name="Rectangle 1800"/>
            <p:cNvSpPr>
              <a:spLocks noChangeArrowheads="1"/>
            </p:cNvSpPr>
            <p:nvPr/>
          </p:nvSpPr>
          <p:spPr bwMode="auto">
            <a:xfrm>
              <a:off x="4917" y="2553"/>
              <a:ext cx="5" cy="95"/>
            </a:xfrm>
            <a:prstGeom prst="rect">
              <a:avLst/>
            </a:prstGeom>
            <a:solidFill>
              <a:srgbClr val="E0C89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60" name="Rectangle 1801"/>
            <p:cNvSpPr>
              <a:spLocks noChangeArrowheads="1"/>
            </p:cNvSpPr>
            <p:nvPr/>
          </p:nvSpPr>
          <p:spPr bwMode="auto">
            <a:xfrm>
              <a:off x="4922" y="2553"/>
              <a:ext cx="5" cy="95"/>
            </a:xfrm>
            <a:prstGeom prst="rect">
              <a:avLst/>
            </a:prstGeom>
            <a:solidFill>
              <a:srgbClr val="E0C59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61" name="Rectangle 1802"/>
            <p:cNvSpPr>
              <a:spLocks noChangeArrowheads="1"/>
            </p:cNvSpPr>
            <p:nvPr/>
          </p:nvSpPr>
          <p:spPr bwMode="auto">
            <a:xfrm>
              <a:off x="4927" y="2553"/>
              <a:ext cx="5" cy="95"/>
            </a:xfrm>
            <a:prstGeom prst="rect">
              <a:avLst/>
            </a:prstGeom>
            <a:solidFill>
              <a:srgbClr val="DFC1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62" name="Rectangle 1803"/>
            <p:cNvSpPr>
              <a:spLocks noChangeArrowheads="1"/>
            </p:cNvSpPr>
            <p:nvPr/>
          </p:nvSpPr>
          <p:spPr bwMode="auto">
            <a:xfrm>
              <a:off x="4932" y="2553"/>
              <a:ext cx="5" cy="95"/>
            </a:xfrm>
            <a:prstGeom prst="rect">
              <a:avLst/>
            </a:prstGeom>
            <a:solidFill>
              <a:srgbClr val="DEBE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63" name="Rectangle 1804"/>
            <p:cNvSpPr>
              <a:spLocks noChangeArrowheads="1"/>
            </p:cNvSpPr>
            <p:nvPr/>
          </p:nvSpPr>
          <p:spPr bwMode="auto">
            <a:xfrm>
              <a:off x="4937" y="2553"/>
              <a:ext cx="5" cy="95"/>
            </a:xfrm>
            <a:prstGeom prst="rect">
              <a:avLst/>
            </a:prstGeom>
            <a:solidFill>
              <a:srgbClr val="DEBA7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64" name="Rectangle 1805"/>
            <p:cNvSpPr>
              <a:spLocks noChangeArrowheads="1"/>
            </p:cNvSpPr>
            <p:nvPr/>
          </p:nvSpPr>
          <p:spPr bwMode="auto">
            <a:xfrm>
              <a:off x="4942" y="2553"/>
              <a:ext cx="5" cy="95"/>
            </a:xfrm>
            <a:prstGeom prst="rect">
              <a:avLst/>
            </a:prstGeom>
            <a:solidFill>
              <a:srgbClr val="DEB8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65" name="Rectangle 1806"/>
            <p:cNvSpPr>
              <a:spLocks noChangeArrowheads="1"/>
            </p:cNvSpPr>
            <p:nvPr/>
          </p:nvSpPr>
          <p:spPr bwMode="auto">
            <a:xfrm>
              <a:off x="4947" y="2553"/>
              <a:ext cx="5" cy="95"/>
            </a:xfrm>
            <a:prstGeom prst="rect">
              <a:avLst/>
            </a:prstGeom>
            <a:solidFill>
              <a:srgbClr val="DDB46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66" name="Rectangle 1807"/>
            <p:cNvSpPr>
              <a:spLocks noChangeArrowheads="1"/>
            </p:cNvSpPr>
            <p:nvPr/>
          </p:nvSpPr>
          <p:spPr bwMode="auto">
            <a:xfrm>
              <a:off x="4952" y="2553"/>
              <a:ext cx="5" cy="95"/>
            </a:xfrm>
            <a:prstGeom prst="rect">
              <a:avLst/>
            </a:prstGeom>
            <a:solidFill>
              <a:srgbClr val="DCB0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67" name="Rectangle 1808"/>
            <p:cNvSpPr>
              <a:spLocks noChangeArrowheads="1"/>
            </p:cNvSpPr>
            <p:nvPr/>
          </p:nvSpPr>
          <p:spPr bwMode="auto">
            <a:xfrm>
              <a:off x="4957" y="2553"/>
              <a:ext cx="6" cy="95"/>
            </a:xfrm>
            <a:prstGeom prst="rect">
              <a:avLst/>
            </a:prstGeom>
            <a:solidFill>
              <a:srgbClr val="DCAD5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68" name="Rectangle 1809"/>
            <p:cNvSpPr>
              <a:spLocks noChangeArrowheads="1"/>
            </p:cNvSpPr>
            <p:nvPr/>
          </p:nvSpPr>
          <p:spPr bwMode="auto">
            <a:xfrm>
              <a:off x="4963" y="2553"/>
              <a:ext cx="5" cy="95"/>
            </a:xfrm>
            <a:prstGeom prst="rect">
              <a:avLst/>
            </a:prstGeom>
            <a:solidFill>
              <a:srgbClr val="DBA9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69" name="Rectangle 1810"/>
            <p:cNvSpPr>
              <a:spLocks noChangeArrowheads="1"/>
            </p:cNvSpPr>
            <p:nvPr/>
          </p:nvSpPr>
          <p:spPr bwMode="auto">
            <a:xfrm>
              <a:off x="4968" y="2553"/>
              <a:ext cx="5" cy="95"/>
            </a:xfrm>
            <a:prstGeom prst="rect">
              <a:avLst/>
            </a:prstGeom>
            <a:solidFill>
              <a:srgbClr val="DAA6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70" name="Freeform 1811"/>
            <p:cNvSpPr>
              <a:spLocks/>
            </p:cNvSpPr>
            <p:nvPr/>
          </p:nvSpPr>
          <p:spPr bwMode="auto">
            <a:xfrm>
              <a:off x="4915" y="2559"/>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471" name="Rectangle 1812"/>
            <p:cNvSpPr>
              <a:spLocks noChangeArrowheads="1"/>
            </p:cNvSpPr>
            <p:nvPr/>
          </p:nvSpPr>
          <p:spPr bwMode="auto">
            <a:xfrm>
              <a:off x="5038" y="2627"/>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72" name="Rectangle 1813"/>
            <p:cNvSpPr>
              <a:spLocks noChangeArrowheads="1"/>
            </p:cNvSpPr>
            <p:nvPr/>
          </p:nvSpPr>
          <p:spPr bwMode="auto">
            <a:xfrm>
              <a:off x="5043" y="2627"/>
              <a:ext cx="5" cy="94"/>
            </a:xfrm>
            <a:prstGeom prst="rect">
              <a:avLst/>
            </a:prstGeom>
            <a:solidFill>
              <a:srgbClr val="E1CB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73" name="Rectangle 1814"/>
            <p:cNvSpPr>
              <a:spLocks noChangeArrowheads="1"/>
            </p:cNvSpPr>
            <p:nvPr/>
          </p:nvSpPr>
          <p:spPr bwMode="auto">
            <a:xfrm>
              <a:off x="5048" y="2627"/>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74" name="Rectangle 1815"/>
            <p:cNvSpPr>
              <a:spLocks noChangeArrowheads="1"/>
            </p:cNvSpPr>
            <p:nvPr/>
          </p:nvSpPr>
          <p:spPr bwMode="auto">
            <a:xfrm>
              <a:off x="5053" y="2627"/>
              <a:ext cx="5" cy="94"/>
            </a:xfrm>
            <a:prstGeom prst="rect">
              <a:avLst/>
            </a:prstGeom>
            <a:solidFill>
              <a:srgbClr val="E0C49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75" name="Rectangle 1816"/>
            <p:cNvSpPr>
              <a:spLocks noChangeArrowheads="1"/>
            </p:cNvSpPr>
            <p:nvPr/>
          </p:nvSpPr>
          <p:spPr bwMode="auto">
            <a:xfrm>
              <a:off x="5058" y="2627"/>
              <a:ext cx="6" cy="94"/>
            </a:xfrm>
            <a:prstGeom prst="rect">
              <a:avLst/>
            </a:prstGeom>
            <a:solidFill>
              <a:srgbClr val="DFC18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76" name="Rectangle 1817"/>
            <p:cNvSpPr>
              <a:spLocks noChangeArrowheads="1"/>
            </p:cNvSpPr>
            <p:nvPr/>
          </p:nvSpPr>
          <p:spPr bwMode="auto">
            <a:xfrm>
              <a:off x="5064" y="2627"/>
              <a:ext cx="5" cy="94"/>
            </a:xfrm>
            <a:prstGeom prst="rect">
              <a:avLst/>
            </a:prstGeom>
            <a:solidFill>
              <a:srgbClr val="DEBD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77" name="Rectangle 1818"/>
            <p:cNvSpPr>
              <a:spLocks noChangeArrowheads="1"/>
            </p:cNvSpPr>
            <p:nvPr/>
          </p:nvSpPr>
          <p:spPr bwMode="auto">
            <a:xfrm>
              <a:off x="5069" y="2627"/>
              <a:ext cx="5" cy="94"/>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78" name="Rectangle 1819"/>
            <p:cNvSpPr>
              <a:spLocks noChangeArrowheads="1"/>
            </p:cNvSpPr>
            <p:nvPr/>
          </p:nvSpPr>
          <p:spPr bwMode="auto">
            <a:xfrm>
              <a:off x="5074" y="2627"/>
              <a:ext cx="5" cy="94"/>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79" name="Rectangle 1820"/>
            <p:cNvSpPr>
              <a:spLocks noChangeArrowheads="1"/>
            </p:cNvSpPr>
            <p:nvPr/>
          </p:nvSpPr>
          <p:spPr bwMode="auto">
            <a:xfrm>
              <a:off x="5079" y="2627"/>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80" name="Rectangle 1821"/>
            <p:cNvSpPr>
              <a:spLocks noChangeArrowheads="1"/>
            </p:cNvSpPr>
            <p:nvPr/>
          </p:nvSpPr>
          <p:spPr bwMode="auto">
            <a:xfrm>
              <a:off x="5084" y="2627"/>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81" name="Rectangle 1822"/>
            <p:cNvSpPr>
              <a:spLocks noChangeArrowheads="1"/>
            </p:cNvSpPr>
            <p:nvPr/>
          </p:nvSpPr>
          <p:spPr bwMode="auto">
            <a:xfrm>
              <a:off x="5089" y="2627"/>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82" name="Rectangle 1823"/>
            <p:cNvSpPr>
              <a:spLocks noChangeArrowheads="1"/>
            </p:cNvSpPr>
            <p:nvPr/>
          </p:nvSpPr>
          <p:spPr bwMode="auto">
            <a:xfrm>
              <a:off x="5094" y="2627"/>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83" name="Rectangle 1824"/>
            <p:cNvSpPr>
              <a:spLocks noChangeArrowheads="1"/>
            </p:cNvSpPr>
            <p:nvPr/>
          </p:nvSpPr>
          <p:spPr bwMode="auto">
            <a:xfrm>
              <a:off x="5099" y="2627"/>
              <a:ext cx="5" cy="94"/>
            </a:xfrm>
            <a:prstGeom prst="rect">
              <a:avLst/>
            </a:prstGeom>
            <a:solidFill>
              <a:srgbClr val="DAA5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84" name="Freeform 1825"/>
            <p:cNvSpPr>
              <a:spLocks/>
            </p:cNvSpPr>
            <p:nvPr/>
          </p:nvSpPr>
          <p:spPr bwMode="auto">
            <a:xfrm>
              <a:off x="5045" y="2636"/>
              <a:ext cx="54" cy="82"/>
            </a:xfrm>
            <a:custGeom>
              <a:avLst/>
              <a:gdLst>
                <a:gd name="T0" fmla="*/ 54 w 54"/>
                <a:gd name="T1" fmla="*/ 6 h 82"/>
                <a:gd name="T2" fmla="*/ 43 w 54"/>
                <a:gd name="T3" fmla="*/ 0 h 82"/>
                <a:gd name="T4" fmla="*/ 0 w 54"/>
                <a:gd name="T5" fmla="*/ 26 h 82"/>
                <a:gd name="T6" fmla="*/ 0 w 54"/>
                <a:gd name="T7" fmla="*/ 76 h 82"/>
                <a:gd name="T8" fmla="*/ 11 w 54"/>
                <a:gd name="T9" fmla="*/ 82 h 82"/>
                <a:gd name="T10" fmla="*/ 11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1" y="82"/>
                  </a:lnTo>
                  <a:lnTo>
                    <a:pt x="11"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485" name="Rectangle 1826"/>
            <p:cNvSpPr>
              <a:spLocks noChangeArrowheads="1"/>
            </p:cNvSpPr>
            <p:nvPr/>
          </p:nvSpPr>
          <p:spPr bwMode="auto">
            <a:xfrm>
              <a:off x="4952" y="2627"/>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86" name="Rectangle 1827"/>
            <p:cNvSpPr>
              <a:spLocks noChangeArrowheads="1"/>
            </p:cNvSpPr>
            <p:nvPr/>
          </p:nvSpPr>
          <p:spPr bwMode="auto">
            <a:xfrm>
              <a:off x="4957" y="2627"/>
              <a:ext cx="6" cy="94"/>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87" name="Rectangle 1828"/>
            <p:cNvSpPr>
              <a:spLocks noChangeArrowheads="1"/>
            </p:cNvSpPr>
            <p:nvPr/>
          </p:nvSpPr>
          <p:spPr bwMode="auto">
            <a:xfrm>
              <a:off x="4963" y="2627"/>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88" name="Rectangle 1829"/>
            <p:cNvSpPr>
              <a:spLocks noChangeArrowheads="1"/>
            </p:cNvSpPr>
            <p:nvPr/>
          </p:nvSpPr>
          <p:spPr bwMode="auto">
            <a:xfrm>
              <a:off x="4968" y="2627"/>
              <a:ext cx="5" cy="94"/>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89" name="Rectangle 1830"/>
            <p:cNvSpPr>
              <a:spLocks noChangeArrowheads="1"/>
            </p:cNvSpPr>
            <p:nvPr/>
          </p:nvSpPr>
          <p:spPr bwMode="auto">
            <a:xfrm>
              <a:off x="4973" y="2627"/>
              <a:ext cx="5" cy="94"/>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90" name="Rectangle 1831"/>
            <p:cNvSpPr>
              <a:spLocks noChangeArrowheads="1"/>
            </p:cNvSpPr>
            <p:nvPr/>
          </p:nvSpPr>
          <p:spPr bwMode="auto">
            <a:xfrm>
              <a:off x="4978" y="2627"/>
              <a:ext cx="5" cy="94"/>
            </a:xfrm>
            <a:prstGeom prst="rect">
              <a:avLst/>
            </a:prstGeom>
            <a:solidFill>
              <a:srgbClr val="DEBD8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91" name="Rectangle 1832"/>
            <p:cNvSpPr>
              <a:spLocks noChangeArrowheads="1"/>
            </p:cNvSpPr>
            <p:nvPr/>
          </p:nvSpPr>
          <p:spPr bwMode="auto">
            <a:xfrm>
              <a:off x="4983" y="2627"/>
              <a:ext cx="5" cy="94"/>
            </a:xfrm>
            <a:prstGeom prst="rect">
              <a:avLst/>
            </a:prstGeom>
            <a:solidFill>
              <a:srgbClr val="DEBA7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92" name="Rectangle 1833"/>
            <p:cNvSpPr>
              <a:spLocks noChangeArrowheads="1"/>
            </p:cNvSpPr>
            <p:nvPr/>
          </p:nvSpPr>
          <p:spPr bwMode="auto">
            <a:xfrm>
              <a:off x="4988" y="2627"/>
              <a:ext cx="5" cy="94"/>
            </a:xfrm>
            <a:prstGeom prst="rect">
              <a:avLst/>
            </a:prstGeom>
            <a:solidFill>
              <a:srgbClr val="DDB6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93" name="Rectangle 1834"/>
            <p:cNvSpPr>
              <a:spLocks noChangeArrowheads="1"/>
            </p:cNvSpPr>
            <p:nvPr/>
          </p:nvSpPr>
          <p:spPr bwMode="auto">
            <a:xfrm>
              <a:off x="4993" y="2627"/>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94" name="Rectangle 1835"/>
            <p:cNvSpPr>
              <a:spLocks noChangeArrowheads="1"/>
            </p:cNvSpPr>
            <p:nvPr/>
          </p:nvSpPr>
          <p:spPr bwMode="auto">
            <a:xfrm>
              <a:off x="4998" y="2627"/>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95" name="Rectangle 1836"/>
            <p:cNvSpPr>
              <a:spLocks noChangeArrowheads="1"/>
            </p:cNvSpPr>
            <p:nvPr/>
          </p:nvSpPr>
          <p:spPr bwMode="auto">
            <a:xfrm>
              <a:off x="5003" y="2627"/>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96" name="Rectangle 1837"/>
            <p:cNvSpPr>
              <a:spLocks noChangeArrowheads="1"/>
            </p:cNvSpPr>
            <p:nvPr/>
          </p:nvSpPr>
          <p:spPr bwMode="auto">
            <a:xfrm>
              <a:off x="5008" y="2627"/>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97" name="Rectangle 1838"/>
            <p:cNvSpPr>
              <a:spLocks noChangeArrowheads="1"/>
            </p:cNvSpPr>
            <p:nvPr/>
          </p:nvSpPr>
          <p:spPr bwMode="auto">
            <a:xfrm>
              <a:off x="5013" y="2627"/>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498" name="Freeform 1839"/>
            <p:cNvSpPr>
              <a:spLocks/>
            </p:cNvSpPr>
            <p:nvPr/>
          </p:nvSpPr>
          <p:spPr bwMode="auto">
            <a:xfrm>
              <a:off x="4959" y="263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499" name="Rectangle 1840"/>
            <p:cNvSpPr>
              <a:spLocks noChangeArrowheads="1"/>
            </p:cNvSpPr>
            <p:nvPr/>
          </p:nvSpPr>
          <p:spPr bwMode="auto">
            <a:xfrm>
              <a:off x="4771" y="2627"/>
              <a:ext cx="5" cy="94"/>
            </a:xfrm>
            <a:prstGeom prst="rect">
              <a:avLst/>
            </a:prstGeom>
            <a:solidFill>
              <a:srgbClr val="DAA2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00" name="Rectangle 1841"/>
            <p:cNvSpPr>
              <a:spLocks noChangeArrowheads="1"/>
            </p:cNvSpPr>
            <p:nvPr/>
          </p:nvSpPr>
          <p:spPr bwMode="auto">
            <a:xfrm>
              <a:off x="4872" y="2627"/>
              <a:ext cx="5" cy="94"/>
            </a:xfrm>
            <a:prstGeom prst="rect">
              <a:avLst/>
            </a:prstGeom>
            <a:solidFill>
              <a:srgbClr val="E1CAA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01" name="Rectangle 1842"/>
            <p:cNvSpPr>
              <a:spLocks noChangeArrowheads="1"/>
            </p:cNvSpPr>
            <p:nvPr/>
          </p:nvSpPr>
          <p:spPr bwMode="auto">
            <a:xfrm>
              <a:off x="4877" y="2627"/>
              <a:ext cx="5" cy="94"/>
            </a:xfrm>
            <a:prstGeom prst="rect">
              <a:avLst/>
            </a:prstGeom>
            <a:solidFill>
              <a:srgbClr val="E0C79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02" name="Rectangle 1843"/>
            <p:cNvSpPr>
              <a:spLocks noChangeArrowheads="1"/>
            </p:cNvSpPr>
            <p:nvPr/>
          </p:nvSpPr>
          <p:spPr bwMode="auto">
            <a:xfrm>
              <a:off x="4882" y="2627"/>
              <a:ext cx="5" cy="94"/>
            </a:xfrm>
            <a:prstGeom prst="rect">
              <a:avLst/>
            </a:prstGeom>
            <a:solidFill>
              <a:srgbClr val="DFC39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03" name="Rectangle 1844"/>
            <p:cNvSpPr>
              <a:spLocks noChangeArrowheads="1"/>
            </p:cNvSpPr>
            <p:nvPr/>
          </p:nvSpPr>
          <p:spPr bwMode="auto">
            <a:xfrm>
              <a:off x="4887" y="2627"/>
              <a:ext cx="5" cy="94"/>
            </a:xfrm>
            <a:prstGeom prst="rect">
              <a:avLst/>
            </a:prstGeom>
            <a:solidFill>
              <a:srgbClr val="DFC0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04" name="Rectangle 1845"/>
            <p:cNvSpPr>
              <a:spLocks noChangeArrowheads="1"/>
            </p:cNvSpPr>
            <p:nvPr/>
          </p:nvSpPr>
          <p:spPr bwMode="auto">
            <a:xfrm>
              <a:off x="4892" y="2627"/>
              <a:ext cx="5" cy="94"/>
            </a:xfrm>
            <a:prstGeom prst="rect">
              <a:avLst/>
            </a:prstGeom>
            <a:solidFill>
              <a:srgbClr val="DEBC7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05" name="Rectangle 1846"/>
            <p:cNvSpPr>
              <a:spLocks noChangeArrowheads="1"/>
            </p:cNvSpPr>
            <p:nvPr/>
          </p:nvSpPr>
          <p:spPr bwMode="auto">
            <a:xfrm>
              <a:off x="4897" y="2627"/>
              <a:ext cx="5" cy="94"/>
            </a:xfrm>
            <a:prstGeom prst="rect">
              <a:avLst/>
            </a:prstGeom>
            <a:solidFill>
              <a:srgbClr val="DEB9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06" name="Rectangle 1847"/>
            <p:cNvSpPr>
              <a:spLocks noChangeArrowheads="1"/>
            </p:cNvSpPr>
            <p:nvPr/>
          </p:nvSpPr>
          <p:spPr bwMode="auto">
            <a:xfrm>
              <a:off x="4902" y="2627"/>
              <a:ext cx="5" cy="94"/>
            </a:xfrm>
            <a:prstGeom prst="rect">
              <a:avLst/>
            </a:prstGeom>
            <a:solidFill>
              <a:srgbClr val="DDB66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07" name="Rectangle 1848"/>
            <p:cNvSpPr>
              <a:spLocks noChangeArrowheads="1"/>
            </p:cNvSpPr>
            <p:nvPr/>
          </p:nvSpPr>
          <p:spPr bwMode="auto">
            <a:xfrm>
              <a:off x="4907" y="2627"/>
              <a:ext cx="5" cy="94"/>
            </a:xfrm>
            <a:prstGeom prst="rect">
              <a:avLst/>
            </a:prstGeom>
            <a:solidFill>
              <a:srgbClr val="DDB2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08" name="Rectangle 1849"/>
            <p:cNvSpPr>
              <a:spLocks noChangeArrowheads="1"/>
            </p:cNvSpPr>
            <p:nvPr/>
          </p:nvSpPr>
          <p:spPr bwMode="auto">
            <a:xfrm>
              <a:off x="4912" y="2627"/>
              <a:ext cx="5" cy="94"/>
            </a:xfrm>
            <a:prstGeom prst="rect">
              <a:avLst/>
            </a:prstGeom>
            <a:solidFill>
              <a:srgbClr val="DCAE5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09" name="Rectangle 1850"/>
            <p:cNvSpPr>
              <a:spLocks noChangeArrowheads="1"/>
            </p:cNvSpPr>
            <p:nvPr/>
          </p:nvSpPr>
          <p:spPr bwMode="auto">
            <a:xfrm>
              <a:off x="4917" y="2627"/>
              <a:ext cx="5" cy="94"/>
            </a:xfrm>
            <a:prstGeom prst="rect">
              <a:avLst/>
            </a:prstGeom>
            <a:solidFill>
              <a:srgbClr val="DBAB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10" name="Rectangle 1851"/>
            <p:cNvSpPr>
              <a:spLocks noChangeArrowheads="1"/>
            </p:cNvSpPr>
            <p:nvPr/>
          </p:nvSpPr>
          <p:spPr bwMode="auto">
            <a:xfrm>
              <a:off x="4922" y="2627"/>
              <a:ext cx="5" cy="94"/>
            </a:xfrm>
            <a:prstGeom prst="rect">
              <a:avLst/>
            </a:prstGeom>
            <a:solidFill>
              <a:srgbClr val="DBA7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11" name="Rectangle 1852"/>
            <p:cNvSpPr>
              <a:spLocks noChangeArrowheads="1"/>
            </p:cNvSpPr>
            <p:nvPr/>
          </p:nvSpPr>
          <p:spPr bwMode="auto">
            <a:xfrm>
              <a:off x="4927" y="2627"/>
              <a:ext cx="5" cy="94"/>
            </a:xfrm>
            <a:prstGeom prst="rect">
              <a:avLst/>
            </a:prstGeom>
            <a:solidFill>
              <a:srgbClr val="DAA5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512" name="Freeform 1853"/>
            <p:cNvSpPr>
              <a:spLocks/>
            </p:cNvSpPr>
            <p:nvPr/>
          </p:nvSpPr>
          <p:spPr bwMode="auto">
            <a:xfrm>
              <a:off x="4872" y="263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13" name="Freeform 1854"/>
            <p:cNvSpPr>
              <a:spLocks noEditPoints="1"/>
            </p:cNvSpPr>
            <p:nvPr/>
          </p:nvSpPr>
          <p:spPr bwMode="auto">
            <a:xfrm>
              <a:off x="4946" y="2507"/>
              <a:ext cx="184" cy="163"/>
            </a:xfrm>
            <a:custGeom>
              <a:avLst/>
              <a:gdLst>
                <a:gd name="T0" fmla="*/ 85 w 184"/>
                <a:gd name="T1" fmla="*/ 7 h 163"/>
                <a:gd name="T2" fmla="*/ 95 w 184"/>
                <a:gd name="T3" fmla="*/ 0 h 163"/>
                <a:gd name="T4" fmla="*/ 95 w 184"/>
                <a:gd name="T5" fmla="*/ 3 h 163"/>
                <a:gd name="T6" fmla="*/ 85 w 184"/>
                <a:gd name="T7" fmla="*/ 10 h 163"/>
                <a:gd name="T8" fmla="*/ 85 w 184"/>
                <a:gd name="T9" fmla="*/ 7 h 163"/>
                <a:gd name="T10" fmla="*/ 43 w 184"/>
                <a:gd name="T11" fmla="*/ 82 h 163"/>
                <a:gd name="T12" fmla="*/ 54 w 184"/>
                <a:gd name="T13" fmla="*/ 76 h 163"/>
                <a:gd name="T14" fmla="*/ 54 w 184"/>
                <a:gd name="T15" fmla="*/ 79 h 163"/>
                <a:gd name="T16" fmla="*/ 43 w 184"/>
                <a:gd name="T17" fmla="*/ 86 h 163"/>
                <a:gd name="T18" fmla="*/ 43 w 184"/>
                <a:gd name="T19" fmla="*/ 82 h 163"/>
                <a:gd name="T20" fmla="*/ 130 w 184"/>
                <a:gd name="T21" fmla="*/ 82 h 163"/>
                <a:gd name="T22" fmla="*/ 141 w 184"/>
                <a:gd name="T23" fmla="*/ 76 h 163"/>
                <a:gd name="T24" fmla="*/ 141 w 184"/>
                <a:gd name="T25" fmla="*/ 79 h 163"/>
                <a:gd name="T26" fmla="*/ 130 w 184"/>
                <a:gd name="T27" fmla="*/ 86 h 163"/>
                <a:gd name="T28" fmla="*/ 130 w 184"/>
                <a:gd name="T29" fmla="*/ 82 h 163"/>
                <a:gd name="T30" fmla="*/ 0 w 184"/>
                <a:gd name="T31" fmla="*/ 159 h 163"/>
                <a:gd name="T32" fmla="*/ 11 w 184"/>
                <a:gd name="T33" fmla="*/ 153 h 163"/>
                <a:gd name="T34" fmla="*/ 11 w 184"/>
                <a:gd name="T35" fmla="*/ 156 h 163"/>
                <a:gd name="T36" fmla="*/ 0 w 184"/>
                <a:gd name="T37" fmla="*/ 163 h 163"/>
                <a:gd name="T38" fmla="*/ 0 w 184"/>
                <a:gd name="T39" fmla="*/ 159 h 163"/>
                <a:gd name="T40" fmla="*/ 87 w 184"/>
                <a:gd name="T41" fmla="*/ 159 h 163"/>
                <a:gd name="T42" fmla="*/ 98 w 184"/>
                <a:gd name="T43" fmla="*/ 153 h 163"/>
                <a:gd name="T44" fmla="*/ 98 w 184"/>
                <a:gd name="T45" fmla="*/ 156 h 163"/>
                <a:gd name="T46" fmla="*/ 87 w 184"/>
                <a:gd name="T47" fmla="*/ 163 h 163"/>
                <a:gd name="T48" fmla="*/ 87 w 184"/>
                <a:gd name="T49" fmla="*/ 159 h 163"/>
                <a:gd name="T50" fmla="*/ 173 w 184"/>
                <a:gd name="T51" fmla="*/ 159 h 163"/>
                <a:gd name="T52" fmla="*/ 184 w 184"/>
                <a:gd name="T53" fmla="*/ 153 h 163"/>
                <a:gd name="T54" fmla="*/ 184 w 184"/>
                <a:gd name="T55" fmla="*/ 156 h 163"/>
                <a:gd name="T56" fmla="*/ 173 w 184"/>
                <a:gd name="T57" fmla="*/ 163 h 163"/>
                <a:gd name="T58" fmla="*/ 173 w 184"/>
                <a:gd name="T59" fmla="*/ 159 h 16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4"/>
                <a:gd name="T91" fmla="*/ 0 h 163"/>
                <a:gd name="T92" fmla="*/ 184 w 184"/>
                <a:gd name="T93" fmla="*/ 163 h 16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4" h="163">
                  <a:moveTo>
                    <a:pt x="85" y="7"/>
                  </a:moveTo>
                  <a:lnTo>
                    <a:pt x="95" y="0"/>
                  </a:lnTo>
                  <a:lnTo>
                    <a:pt x="95" y="3"/>
                  </a:lnTo>
                  <a:lnTo>
                    <a:pt x="85" y="10"/>
                  </a:lnTo>
                  <a:lnTo>
                    <a:pt x="85" y="7"/>
                  </a:lnTo>
                  <a:close/>
                  <a:moveTo>
                    <a:pt x="43" y="82"/>
                  </a:moveTo>
                  <a:lnTo>
                    <a:pt x="54" y="76"/>
                  </a:lnTo>
                  <a:lnTo>
                    <a:pt x="54" y="79"/>
                  </a:lnTo>
                  <a:lnTo>
                    <a:pt x="43" y="86"/>
                  </a:lnTo>
                  <a:lnTo>
                    <a:pt x="43" y="82"/>
                  </a:lnTo>
                  <a:close/>
                  <a:moveTo>
                    <a:pt x="130" y="82"/>
                  </a:moveTo>
                  <a:lnTo>
                    <a:pt x="141" y="76"/>
                  </a:lnTo>
                  <a:lnTo>
                    <a:pt x="141" y="79"/>
                  </a:lnTo>
                  <a:lnTo>
                    <a:pt x="130" y="86"/>
                  </a:lnTo>
                  <a:lnTo>
                    <a:pt x="130" y="82"/>
                  </a:lnTo>
                  <a:close/>
                  <a:moveTo>
                    <a:pt x="0" y="159"/>
                  </a:moveTo>
                  <a:lnTo>
                    <a:pt x="11" y="153"/>
                  </a:lnTo>
                  <a:lnTo>
                    <a:pt x="11" y="156"/>
                  </a:lnTo>
                  <a:lnTo>
                    <a:pt x="0" y="163"/>
                  </a:lnTo>
                  <a:lnTo>
                    <a:pt x="0" y="159"/>
                  </a:lnTo>
                  <a:close/>
                  <a:moveTo>
                    <a:pt x="87" y="159"/>
                  </a:moveTo>
                  <a:lnTo>
                    <a:pt x="98" y="153"/>
                  </a:lnTo>
                  <a:lnTo>
                    <a:pt x="98" y="156"/>
                  </a:lnTo>
                  <a:lnTo>
                    <a:pt x="87" y="163"/>
                  </a:lnTo>
                  <a:lnTo>
                    <a:pt x="87" y="159"/>
                  </a:lnTo>
                  <a:close/>
                  <a:moveTo>
                    <a:pt x="173" y="159"/>
                  </a:moveTo>
                  <a:lnTo>
                    <a:pt x="184" y="153"/>
                  </a:lnTo>
                  <a:lnTo>
                    <a:pt x="184" y="156"/>
                  </a:lnTo>
                  <a:lnTo>
                    <a:pt x="173" y="163"/>
                  </a:lnTo>
                  <a:lnTo>
                    <a:pt x="173" y="159"/>
                  </a:lnTo>
                  <a:close/>
                </a:path>
              </a:pathLst>
            </a:custGeom>
            <a:solidFill>
              <a:srgbClr val="593E1C"/>
            </a:solidFill>
            <a:ln w="9525">
              <a:noFill/>
              <a:round/>
              <a:headEnd/>
              <a:tailEnd/>
            </a:ln>
          </p:spPr>
          <p:txBody>
            <a:bodyPr/>
            <a:lstStyle/>
            <a:p>
              <a:endParaRPr lang="zh-TW" altLang="en-US">
                <a:solidFill>
                  <a:schemeClr val="bg1"/>
                </a:solidFill>
              </a:endParaRPr>
            </a:p>
          </p:txBody>
        </p:sp>
        <p:sp>
          <p:nvSpPr>
            <p:cNvPr id="23514" name="Freeform 1855"/>
            <p:cNvSpPr>
              <a:spLocks/>
            </p:cNvSpPr>
            <p:nvPr/>
          </p:nvSpPr>
          <p:spPr bwMode="auto">
            <a:xfrm>
              <a:off x="5031" y="2507"/>
              <a:ext cx="10" cy="10"/>
            </a:xfrm>
            <a:custGeom>
              <a:avLst/>
              <a:gdLst>
                <a:gd name="T0" fmla="*/ 0 w 10"/>
                <a:gd name="T1" fmla="*/ 7 h 10"/>
                <a:gd name="T2" fmla="*/ 10 w 10"/>
                <a:gd name="T3" fmla="*/ 0 h 10"/>
                <a:gd name="T4" fmla="*/ 10 w 10"/>
                <a:gd name="T5" fmla="*/ 3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3"/>
                  </a:lnTo>
                  <a:lnTo>
                    <a:pt x="0" y="10"/>
                  </a:lnTo>
                  <a:lnTo>
                    <a:pt x="0" y="7"/>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3515" name="Freeform 1856"/>
            <p:cNvSpPr>
              <a:spLocks/>
            </p:cNvSpPr>
            <p:nvPr/>
          </p:nvSpPr>
          <p:spPr bwMode="auto">
            <a:xfrm>
              <a:off x="4989" y="2583"/>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3516" name="Freeform 1857"/>
            <p:cNvSpPr>
              <a:spLocks/>
            </p:cNvSpPr>
            <p:nvPr/>
          </p:nvSpPr>
          <p:spPr bwMode="auto">
            <a:xfrm>
              <a:off x="5076" y="2583"/>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3517" name="Freeform 1858"/>
            <p:cNvSpPr>
              <a:spLocks/>
            </p:cNvSpPr>
            <p:nvPr/>
          </p:nvSpPr>
          <p:spPr bwMode="auto">
            <a:xfrm>
              <a:off x="4946"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3518" name="Freeform 1859"/>
            <p:cNvSpPr>
              <a:spLocks/>
            </p:cNvSpPr>
            <p:nvPr/>
          </p:nvSpPr>
          <p:spPr bwMode="auto">
            <a:xfrm>
              <a:off x="5033"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3519" name="Freeform 1860"/>
            <p:cNvSpPr>
              <a:spLocks/>
            </p:cNvSpPr>
            <p:nvPr/>
          </p:nvSpPr>
          <p:spPr bwMode="auto">
            <a:xfrm>
              <a:off x="5119"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3520" name="Freeform 1861"/>
            <p:cNvSpPr>
              <a:spLocks noEditPoints="1"/>
            </p:cNvSpPr>
            <p:nvPr/>
          </p:nvSpPr>
          <p:spPr bwMode="auto">
            <a:xfrm>
              <a:off x="4874" y="2524"/>
              <a:ext cx="256" cy="217"/>
            </a:xfrm>
            <a:custGeom>
              <a:avLst/>
              <a:gdLst>
                <a:gd name="T0" fmla="*/ 0 w 256"/>
                <a:gd name="T1" fmla="*/ 191 h 217"/>
                <a:gd name="T2" fmla="*/ 42 w 256"/>
                <a:gd name="T3" fmla="*/ 214 h 217"/>
                <a:gd name="T4" fmla="*/ 42 w 256"/>
                <a:gd name="T5" fmla="*/ 214 h 217"/>
                <a:gd name="T6" fmla="*/ 53 w 256"/>
                <a:gd name="T7" fmla="*/ 211 h 217"/>
                <a:gd name="T8" fmla="*/ 42 w 256"/>
                <a:gd name="T9" fmla="*/ 214 h 217"/>
                <a:gd name="T10" fmla="*/ 83 w 256"/>
                <a:gd name="T11" fmla="*/ 188 h 217"/>
                <a:gd name="T12" fmla="*/ 73 w 256"/>
                <a:gd name="T13" fmla="*/ 198 h 217"/>
                <a:gd name="T14" fmla="*/ 87 w 256"/>
                <a:gd name="T15" fmla="*/ 188 h 217"/>
                <a:gd name="T16" fmla="*/ 130 w 256"/>
                <a:gd name="T17" fmla="*/ 217 h 217"/>
                <a:gd name="T18" fmla="*/ 87 w 256"/>
                <a:gd name="T19" fmla="*/ 188 h 217"/>
                <a:gd name="T20" fmla="*/ 140 w 256"/>
                <a:gd name="T21" fmla="*/ 207 h 217"/>
                <a:gd name="T22" fmla="*/ 130 w 256"/>
                <a:gd name="T23" fmla="*/ 217 h 217"/>
                <a:gd name="T24" fmla="*/ 160 w 256"/>
                <a:gd name="T25" fmla="*/ 194 h 217"/>
                <a:gd name="T26" fmla="*/ 170 w 256"/>
                <a:gd name="T27" fmla="*/ 191 h 217"/>
                <a:gd name="T28" fmla="*/ 160 w 256"/>
                <a:gd name="T29" fmla="*/ 194 h 217"/>
                <a:gd name="T30" fmla="*/ 173 w 256"/>
                <a:gd name="T31" fmla="*/ 191 h 217"/>
                <a:gd name="T32" fmla="*/ 216 w 256"/>
                <a:gd name="T33" fmla="*/ 214 h 217"/>
                <a:gd name="T34" fmla="*/ 216 w 256"/>
                <a:gd name="T35" fmla="*/ 214 h 217"/>
                <a:gd name="T36" fmla="*/ 226 w 256"/>
                <a:gd name="T37" fmla="*/ 211 h 217"/>
                <a:gd name="T38" fmla="*/ 216 w 256"/>
                <a:gd name="T39" fmla="*/ 214 h 217"/>
                <a:gd name="T40" fmla="*/ 256 w 256"/>
                <a:gd name="T41" fmla="*/ 188 h 217"/>
                <a:gd name="T42" fmla="*/ 246 w 256"/>
                <a:gd name="T43" fmla="*/ 198 h 217"/>
                <a:gd name="T44" fmla="*/ 43 w 256"/>
                <a:gd name="T45" fmla="*/ 159 h 217"/>
                <a:gd name="T46" fmla="*/ 54 w 256"/>
                <a:gd name="T47" fmla="*/ 156 h 217"/>
                <a:gd name="T48" fmla="*/ 43 w 256"/>
                <a:gd name="T49" fmla="*/ 159 h 217"/>
                <a:gd name="T50" fmla="*/ 141 w 256"/>
                <a:gd name="T51" fmla="*/ 153 h 217"/>
                <a:gd name="T52" fmla="*/ 131 w 256"/>
                <a:gd name="T53" fmla="*/ 163 h 217"/>
                <a:gd name="T54" fmla="*/ 216 w 256"/>
                <a:gd name="T55" fmla="*/ 159 h 217"/>
                <a:gd name="T56" fmla="*/ 227 w 256"/>
                <a:gd name="T57" fmla="*/ 156 h 217"/>
                <a:gd name="T58" fmla="*/ 216 w 256"/>
                <a:gd name="T59" fmla="*/ 159 h 217"/>
                <a:gd name="T60" fmla="*/ 97 w 256"/>
                <a:gd name="T61" fmla="*/ 76 h 217"/>
                <a:gd name="T62" fmla="*/ 86 w 256"/>
                <a:gd name="T63" fmla="*/ 86 h 217"/>
                <a:gd name="T64" fmla="*/ 173 w 256"/>
                <a:gd name="T65" fmla="*/ 82 h 217"/>
                <a:gd name="T66" fmla="*/ 184 w 256"/>
                <a:gd name="T67" fmla="*/ 79 h 217"/>
                <a:gd name="T68" fmla="*/ 173 w 256"/>
                <a:gd name="T69" fmla="*/ 82 h 217"/>
                <a:gd name="T70" fmla="*/ 138 w 256"/>
                <a:gd name="T71" fmla="*/ 0 h 217"/>
                <a:gd name="T72" fmla="*/ 128 w 256"/>
                <a:gd name="T73" fmla="*/ 10 h 2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6"/>
                <a:gd name="T112" fmla="*/ 0 h 217"/>
                <a:gd name="T113" fmla="*/ 256 w 256"/>
                <a:gd name="T114" fmla="*/ 217 h 2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6" h="217">
                  <a:moveTo>
                    <a:pt x="0" y="188"/>
                  </a:moveTo>
                  <a:lnTo>
                    <a:pt x="0" y="191"/>
                  </a:lnTo>
                  <a:lnTo>
                    <a:pt x="42" y="217"/>
                  </a:lnTo>
                  <a:lnTo>
                    <a:pt x="42" y="214"/>
                  </a:lnTo>
                  <a:lnTo>
                    <a:pt x="0" y="188"/>
                  </a:lnTo>
                  <a:close/>
                  <a:moveTo>
                    <a:pt x="42" y="214"/>
                  </a:moveTo>
                  <a:lnTo>
                    <a:pt x="53" y="207"/>
                  </a:lnTo>
                  <a:lnTo>
                    <a:pt x="53" y="211"/>
                  </a:lnTo>
                  <a:lnTo>
                    <a:pt x="43" y="217"/>
                  </a:lnTo>
                  <a:lnTo>
                    <a:pt x="42" y="214"/>
                  </a:lnTo>
                  <a:close/>
                  <a:moveTo>
                    <a:pt x="73" y="194"/>
                  </a:moveTo>
                  <a:lnTo>
                    <a:pt x="83" y="188"/>
                  </a:lnTo>
                  <a:lnTo>
                    <a:pt x="83" y="191"/>
                  </a:lnTo>
                  <a:lnTo>
                    <a:pt x="73" y="198"/>
                  </a:lnTo>
                  <a:lnTo>
                    <a:pt x="73" y="194"/>
                  </a:lnTo>
                  <a:close/>
                  <a:moveTo>
                    <a:pt x="87" y="188"/>
                  </a:moveTo>
                  <a:lnTo>
                    <a:pt x="87" y="191"/>
                  </a:lnTo>
                  <a:lnTo>
                    <a:pt x="130" y="217"/>
                  </a:lnTo>
                  <a:lnTo>
                    <a:pt x="130" y="214"/>
                  </a:lnTo>
                  <a:lnTo>
                    <a:pt x="87" y="188"/>
                  </a:lnTo>
                  <a:close/>
                  <a:moveTo>
                    <a:pt x="130" y="214"/>
                  </a:moveTo>
                  <a:lnTo>
                    <a:pt x="140" y="207"/>
                  </a:lnTo>
                  <a:lnTo>
                    <a:pt x="140" y="211"/>
                  </a:lnTo>
                  <a:lnTo>
                    <a:pt x="130" y="217"/>
                  </a:lnTo>
                  <a:lnTo>
                    <a:pt x="130" y="214"/>
                  </a:lnTo>
                  <a:close/>
                  <a:moveTo>
                    <a:pt x="160" y="194"/>
                  </a:moveTo>
                  <a:lnTo>
                    <a:pt x="170" y="188"/>
                  </a:lnTo>
                  <a:lnTo>
                    <a:pt x="170" y="191"/>
                  </a:lnTo>
                  <a:lnTo>
                    <a:pt x="160" y="198"/>
                  </a:lnTo>
                  <a:lnTo>
                    <a:pt x="160" y="194"/>
                  </a:lnTo>
                  <a:close/>
                  <a:moveTo>
                    <a:pt x="173" y="188"/>
                  </a:moveTo>
                  <a:lnTo>
                    <a:pt x="173" y="191"/>
                  </a:lnTo>
                  <a:lnTo>
                    <a:pt x="216" y="217"/>
                  </a:lnTo>
                  <a:lnTo>
                    <a:pt x="216" y="214"/>
                  </a:lnTo>
                  <a:lnTo>
                    <a:pt x="173" y="188"/>
                  </a:lnTo>
                  <a:close/>
                  <a:moveTo>
                    <a:pt x="216" y="214"/>
                  </a:moveTo>
                  <a:lnTo>
                    <a:pt x="226" y="207"/>
                  </a:lnTo>
                  <a:lnTo>
                    <a:pt x="226" y="211"/>
                  </a:lnTo>
                  <a:lnTo>
                    <a:pt x="216" y="217"/>
                  </a:lnTo>
                  <a:lnTo>
                    <a:pt x="216" y="214"/>
                  </a:lnTo>
                  <a:close/>
                  <a:moveTo>
                    <a:pt x="246" y="194"/>
                  </a:moveTo>
                  <a:lnTo>
                    <a:pt x="256" y="188"/>
                  </a:lnTo>
                  <a:lnTo>
                    <a:pt x="256" y="191"/>
                  </a:lnTo>
                  <a:lnTo>
                    <a:pt x="246" y="198"/>
                  </a:lnTo>
                  <a:lnTo>
                    <a:pt x="246" y="194"/>
                  </a:lnTo>
                  <a:close/>
                  <a:moveTo>
                    <a:pt x="43" y="159"/>
                  </a:moveTo>
                  <a:lnTo>
                    <a:pt x="54" y="153"/>
                  </a:lnTo>
                  <a:lnTo>
                    <a:pt x="54" y="156"/>
                  </a:lnTo>
                  <a:lnTo>
                    <a:pt x="43" y="163"/>
                  </a:lnTo>
                  <a:lnTo>
                    <a:pt x="43" y="159"/>
                  </a:lnTo>
                  <a:close/>
                  <a:moveTo>
                    <a:pt x="130" y="159"/>
                  </a:moveTo>
                  <a:lnTo>
                    <a:pt x="141" y="153"/>
                  </a:lnTo>
                  <a:lnTo>
                    <a:pt x="141" y="156"/>
                  </a:lnTo>
                  <a:lnTo>
                    <a:pt x="131" y="163"/>
                  </a:lnTo>
                  <a:lnTo>
                    <a:pt x="130" y="159"/>
                  </a:lnTo>
                  <a:close/>
                  <a:moveTo>
                    <a:pt x="216" y="159"/>
                  </a:moveTo>
                  <a:lnTo>
                    <a:pt x="227" y="153"/>
                  </a:lnTo>
                  <a:lnTo>
                    <a:pt x="227" y="156"/>
                  </a:lnTo>
                  <a:lnTo>
                    <a:pt x="217" y="163"/>
                  </a:lnTo>
                  <a:lnTo>
                    <a:pt x="216" y="159"/>
                  </a:lnTo>
                  <a:close/>
                  <a:moveTo>
                    <a:pt x="86" y="82"/>
                  </a:moveTo>
                  <a:lnTo>
                    <a:pt x="97" y="76"/>
                  </a:lnTo>
                  <a:lnTo>
                    <a:pt x="97" y="79"/>
                  </a:lnTo>
                  <a:lnTo>
                    <a:pt x="86" y="86"/>
                  </a:lnTo>
                  <a:lnTo>
                    <a:pt x="86" y="82"/>
                  </a:lnTo>
                  <a:close/>
                  <a:moveTo>
                    <a:pt x="173" y="82"/>
                  </a:moveTo>
                  <a:lnTo>
                    <a:pt x="184" y="76"/>
                  </a:lnTo>
                  <a:lnTo>
                    <a:pt x="184" y="79"/>
                  </a:lnTo>
                  <a:lnTo>
                    <a:pt x="173" y="86"/>
                  </a:lnTo>
                  <a:lnTo>
                    <a:pt x="173" y="82"/>
                  </a:lnTo>
                  <a:close/>
                  <a:moveTo>
                    <a:pt x="128" y="7"/>
                  </a:moveTo>
                  <a:lnTo>
                    <a:pt x="138" y="0"/>
                  </a:lnTo>
                  <a:lnTo>
                    <a:pt x="138" y="3"/>
                  </a:lnTo>
                  <a:lnTo>
                    <a:pt x="128" y="10"/>
                  </a:lnTo>
                  <a:lnTo>
                    <a:pt x="128" y="7"/>
                  </a:lnTo>
                  <a:close/>
                </a:path>
              </a:pathLst>
            </a:custGeom>
            <a:solidFill>
              <a:srgbClr val="593E1C"/>
            </a:solidFill>
            <a:ln w="9525">
              <a:noFill/>
              <a:round/>
              <a:headEnd/>
              <a:tailEnd/>
            </a:ln>
          </p:spPr>
          <p:txBody>
            <a:bodyPr/>
            <a:lstStyle/>
            <a:p>
              <a:endParaRPr lang="zh-TW" altLang="en-US">
                <a:solidFill>
                  <a:schemeClr val="bg1"/>
                </a:solidFill>
              </a:endParaRPr>
            </a:p>
          </p:txBody>
        </p:sp>
        <p:sp>
          <p:nvSpPr>
            <p:cNvPr id="23521" name="Freeform 1862"/>
            <p:cNvSpPr>
              <a:spLocks/>
            </p:cNvSpPr>
            <p:nvPr/>
          </p:nvSpPr>
          <p:spPr bwMode="auto">
            <a:xfrm>
              <a:off x="4874" y="2712"/>
              <a:ext cx="42" cy="29"/>
            </a:xfrm>
            <a:custGeom>
              <a:avLst/>
              <a:gdLst>
                <a:gd name="T0" fmla="*/ 0 w 42"/>
                <a:gd name="T1" fmla="*/ 0 h 29"/>
                <a:gd name="T2" fmla="*/ 0 w 42"/>
                <a:gd name="T3" fmla="*/ 3 h 29"/>
                <a:gd name="T4" fmla="*/ 42 w 42"/>
                <a:gd name="T5" fmla="*/ 29 h 29"/>
                <a:gd name="T6" fmla="*/ 42 w 42"/>
                <a:gd name="T7" fmla="*/ 26 h 29"/>
                <a:gd name="T8" fmla="*/ 0 w 42"/>
                <a:gd name="T9" fmla="*/ 0 h 29"/>
                <a:gd name="T10" fmla="*/ 0 60000 65536"/>
                <a:gd name="T11" fmla="*/ 0 60000 65536"/>
                <a:gd name="T12" fmla="*/ 0 60000 65536"/>
                <a:gd name="T13" fmla="*/ 0 60000 65536"/>
                <a:gd name="T14" fmla="*/ 0 60000 65536"/>
                <a:gd name="T15" fmla="*/ 0 w 42"/>
                <a:gd name="T16" fmla="*/ 0 h 29"/>
                <a:gd name="T17" fmla="*/ 42 w 42"/>
                <a:gd name="T18" fmla="*/ 29 h 29"/>
              </a:gdLst>
              <a:ahLst/>
              <a:cxnLst>
                <a:cxn ang="T10">
                  <a:pos x="T0" y="T1"/>
                </a:cxn>
                <a:cxn ang="T11">
                  <a:pos x="T2" y="T3"/>
                </a:cxn>
                <a:cxn ang="T12">
                  <a:pos x="T4" y="T5"/>
                </a:cxn>
                <a:cxn ang="T13">
                  <a:pos x="T6" y="T7"/>
                </a:cxn>
                <a:cxn ang="T14">
                  <a:pos x="T8" y="T9"/>
                </a:cxn>
              </a:cxnLst>
              <a:rect l="T15" t="T16" r="T17" b="T18"/>
              <a:pathLst>
                <a:path w="42" h="29">
                  <a:moveTo>
                    <a:pt x="0" y="0"/>
                  </a:moveTo>
                  <a:lnTo>
                    <a:pt x="0" y="3"/>
                  </a:lnTo>
                  <a:lnTo>
                    <a:pt x="42" y="29"/>
                  </a:lnTo>
                  <a:lnTo>
                    <a:pt x="42"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22" name="Freeform 1863"/>
            <p:cNvSpPr>
              <a:spLocks/>
            </p:cNvSpPr>
            <p:nvPr/>
          </p:nvSpPr>
          <p:spPr bwMode="auto">
            <a:xfrm>
              <a:off x="4916" y="2731"/>
              <a:ext cx="11" cy="10"/>
            </a:xfrm>
            <a:custGeom>
              <a:avLst/>
              <a:gdLst>
                <a:gd name="T0" fmla="*/ 0 w 11"/>
                <a:gd name="T1" fmla="*/ 7 h 10"/>
                <a:gd name="T2" fmla="*/ 11 w 11"/>
                <a:gd name="T3" fmla="*/ 0 h 10"/>
                <a:gd name="T4" fmla="*/ 11 w 11"/>
                <a:gd name="T5" fmla="*/ 4 h 10"/>
                <a:gd name="T6" fmla="*/ 1 w 11"/>
                <a:gd name="T7" fmla="*/ 10 h 10"/>
                <a:gd name="T8" fmla="*/ 0 w 11"/>
                <a:gd name="T9" fmla="*/ 7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7"/>
                  </a:moveTo>
                  <a:lnTo>
                    <a:pt x="11" y="0"/>
                  </a:lnTo>
                  <a:lnTo>
                    <a:pt x="11" y="4"/>
                  </a:lnTo>
                  <a:lnTo>
                    <a:pt x="1"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23" name="Freeform 1864"/>
            <p:cNvSpPr>
              <a:spLocks/>
            </p:cNvSpPr>
            <p:nvPr/>
          </p:nvSpPr>
          <p:spPr bwMode="auto">
            <a:xfrm>
              <a:off x="4947"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24" name="Freeform 1865"/>
            <p:cNvSpPr>
              <a:spLocks/>
            </p:cNvSpPr>
            <p:nvPr/>
          </p:nvSpPr>
          <p:spPr bwMode="auto">
            <a:xfrm>
              <a:off x="4961" y="2712"/>
              <a:ext cx="43" cy="29"/>
            </a:xfrm>
            <a:custGeom>
              <a:avLst/>
              <a:gdLst>
                <a:gd name="T0" fmla="*/ 0 w 43"/>
                <a:gd name="T1" fmla="*/ 0 h 29"/>
                <a:gd name="T2" fmla="*/ 0 w 43"/>
                <a:gd name="T3" fmla="*/ 3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3"/>
                  </a:lnTo>
                  <a:lnTo>
                    <a:pt x="43" y="29"/>
                  </a:lnTo>
                  <a:lnTo>
                    <a:pt x="43"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25" name="Freeform 1866"/>
            <p:cNvSpPr>
              <a:spLocks/>
            </p:cNvSpPr>
            <p:nvPr/>
          </p:nvSpPr>
          <p:spPr bwMode="auto">
            <a:xfrm>
              <a:off x="5004" y="2731"/>
              <a:ext cx="10" cy="10"/>
            </a:xfrm>
            <a:custGeom>
              <a:avLst/>
              <a:gdLst>
                <a:gd name="T0" fmla="*/ 0 w 10"/>
                <a:gd name="T1" fmla="*/ 7 h 10"/>
                <a:gd name="T2" fmla="*/ 10 w 10"/>
                <a:gd name="T3" fmla="*/ 0 h 10"/>
                <a:gd name="T4" fmla="*/ 10 w 10"/>
                <a:gd name="T5" fmla="*/ 4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4"/>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26" name="Freeform 1867"/>
            <p:cNvSpPr>
              <a:spLocks/>
            </p:cNvSpPr>
            <p:nvPr/>
          </p:nvSpPr>
          <p:spPr bwMode="auto">
            <a:xfrm>
              <a:off x="5034"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27" name="Freeform 1868"/>
            <p:cNvSpPr>
              <a:spLocks/>
            </p:cNvSpPr>
            <p:nvPr/>
          </p:nvSpPr>
          <p:spPr bwMode="auto">
            <a:xfrm>
              <a:off x="5047" y="2712"/>
              <a:ext cx="43" cy="29"/>
            </a:xfrm>
            <a:custGeom>
              <a:avLst/>
              <a:gdLst>
                <a:gd name="T0" fmla="*/ 0 w 43"/>
                <a:gd name="T1" fmla="*/ 0 h 29"/>
                <a:gd name="T2" fmla="*/ 0 w 43"/>
                <a:gd name="T3" fmla="*/ 3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3"/>
                  </a:lnTo>
                  <a:lnTo>
                    <a:pt x="43" y="29"/>
                  </a:lnTo>
                  <a:lnTo>
                    <a:pt x="43"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28" name="Freeform 1869"/>
            <p:cNvSpPr>
              <a:spLocks/>
            </p:cNvSpPr>
            <p:nvPr/>
          </p:nvSpPr>
          <p:spPr bwMode="auto">
            <a:xfrm>
              <a:off x="5090" y="2731"/>
              <a:ext cx="10" cy="10"/>
            </a:xfrm>
            <a:custGeom>
              <a:avLst/>
              <a:gdLst>
                <a:gd name="T0" fmla="*/ 0 w 10"/>
                <a:gd name="T1" fmla="*/ 7 h 10"/>
                <a:gd name="T2" fmla="*/ 10 w 10"/>
                <a:gd name="T3" fmla="*/ 0 h 10"/>
                <a:gd name="T4" fmla="*/ 10 w 10"/>
                <a:gd name="T5" fmla="*/ 4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4"/>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29" name="Freeform 1870"/>
            <p:cNvSpPr>
              <a:spLocks/>
            </p:cNvSpPr>
            <p:nvPr/>
          </p:nvSpPr>
          <p:spPr bwMode="auto">
            <a:xfrm>
              <a:off x="5120"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30" name="Freeform 1871"/>
            <p:cNvSpPr>
              <a:spLocks/>
            </p:cNvSpPr>
            <p:nvPr/>
          </p:nvSpPr>
          <p:spPr bwMode="auto">
            <a:xfrm>
              <a:off x="4917" y="2677"/>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31" name="Freeform 1872"/>
            <p:cNvSpPr>
              <a:spLocks/>
            </p:cNvSpPr>
            <p:nvPr/>
          </p:nvSpPr>
          <p:spPr bwMode="auto">
            <a:xfrm>
              <a:off x="5004" y="2677"/>
              <a:ext cx="11" cy="10"/>
            </a:xfrm>
            <a:custGeom>
              <a:avLst/>
              <a:gdLst>
                <a:gd name="T0" fmla="*/ 0 w 11"/>
                <a:gd name="T1" fmla="*/ 6 h 10"/>
                <a:gd name="T2" fmla="*/ 11 w 11"/>
                <a:gd name="T3" fmla="*/ 0 h 10"/>
                <a:gd name="T4" fmla="*/ 11 w 11"/>
                <a:gd name="T5" fmla="*/ 3 h 10"/>
                <a:gd name="T6" fmla="*/ 1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1"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32" name="Freeform 1873"/>
            <p:cNvSpPr>
              <a:spLocks/>
            </p:cNvSpPr>
            <p:nvPr/>
          </p:nvSpPr>
          <p:spPr bwMode="auto">
            <a:xfrm>
              <a:off x="5090" y="2677"/>
              <a:ext cx="11" cy="10"/>
            </a:xfrm>
            <a:custGeom>
              <a:avLst/>
              <a:gdLst>
                <a:gd name="T0" fmla="*/ 0 w 11"/>
                <a:gd name="T1" fmla="*/ 6 h 10"/>
                <a:gd name="T2" fmla="*/ 11 w 11"/>
                <a:gd name="T3" fmla="*/ 0 h 10"/>
                <a:gd name="T4" fmla="*/ 11 w 11"/>
                <a:gd name="T5" fmla="*/ 3 h 10"/>
                <a:gd name="T6" fmla="*/ 1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1"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33" name="Freeform 1874"/>
            <p:cNvSpPr>
              <a:spLocks/>
            </p:cNvSpPr>
            <p:nvPr/>
          </p:nvSpPr>
          <p:spPr bwMode="auto">
            <a:xfrm>
              <a:off x="4960" y="260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34" name="Freeform 1875"/>
            <p:cNvSpPr>
              <a:spLocks/>
            </p:cNvSpPr>
            <p:nvPr/>
          </p:nvSpPr>
          <p:spPr bwMode="auto">
            <a:xfrm>
              <a:off x="5047" y="260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35" name="Freeform 1876"/>
            <p:cNvSpPr>
              <a:spLocks/>
            </p:cNvSpPr>
            <p:nvPr/>
          </p:nvSpPr>
          <p:spPr bwMode="auto">
            <a:xfrm>
              <a:off x="5002" y="2524"/>
              <a:ext cx="10" cy="10"/>
            </a:xfrm>
            <a:custGeom>
              <a:avLst/>
              <a:gdLst>
                <a:gd name="T0" fmla="*/ 0 w 10"/>
                <a:gd name="T1" fmla="*/ 7 h 10"/>
                <a:gd name="T2" fmla="*/ 10 w 10"/>
                <a:gd name="T3" fmla="*/ 0 h 10"/>
                <a:gd name="T4" fmla="*/ 10 w 10"/>
                <a:gd name="T5" fmla="*/ 3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3"/>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3536" name="Freeform 1877"/>
            <p:cNvSpPr>
              <a:spLocks noEditPoints="1"/>
            </p:cNvSpPr>
            <p:nvPr/>
          </p:nvSpPr>
          <p:spPr bwMode="auto">
            <a:xfrm>
              <a:off x="4875" y="2487"/>
              <a:ext cx="244" cy="200"/>
            </a:xfrm>
            <a:custGeom>
              <a:avLst/>
              <a:gdLst>
                <a:gd name="T0" fmla="*/ 113 w 244"/>
                <a:gd name="T1" fmla="*/ 0 h 200"/>
                <a:gd name="T2" fmla="*/ 113 w 244"/>
                <a:gd name="T3" fmla="*/ 4 h 200"/>
                <a:gd name="T4" fmla="*/ 156 w 244"/>
                <a:gd name="T5" fmla="*/ 30 h 200"/>
                <a:gd name="T6" fmla="*/ 156 w 244"/>
                <a:gd name="T7" fmla="*/ 27 h 200"/>
                <a:gd name="T8" fmla="*/ 113 w 244"/>
                <a:gd name="T9" fmla="*/ 0 h 200"/>
                <a:gd name="T10" fmla="*/ 84 w 244"/>
                <a:gd name="T11" fmla="*/ 17 h 200"/>
                <a:gd name="T12" fmla="*/ 84 w 244"/>
                <a:gd name="T13" fmla="*/ 21 h 200"/>
                <a:gd name="T14" fmla="*/ 127 w 244"/>
                <a:gd name="T15" fmla="*/ 47 h 200"/>
                <a:gd name="T16" fmla="*/ 127 w 244"/>
                <a:gd name="T17" fmla="*/ 44 h 200"/>
                <a:gd name="T18" fmla="*/ 84 w 244"/>
                <a:gd name="T19" fmla="*/ 17 h 200"/>
                <a:gd name="T20" fmla="*/ 71 w 244"/>
                <a:gd name="T21" fmla="*/ 76 h 200"/>
                <a:gd name="T22" fmla="*/ 71 w 244"/>
                <a:gd name="T23" fmla="*/ 80 h 200"/>
                <a:gd name="T24" fmla="*/ 114 w 244"/>
                <a:gd name="T25" fmla="*/ 105 h 200"/>
                <a:gd name="T26" fmla="*/ 114 w 244"/>
                <a:gd name="T27" fmla="*/ 102 h 200"/>
                <a:gd name="T28" fmla="*/ 71 w 244"/>
                <a:gd name="T29" fmla="*/ 76 h 200"/>
                <a:gd name="T30" fmla="*/ 42 w 244"/>
                <a:gd name="T31" fmla="*/ 93 h 200"/>
                <a:gd name="T32" fmla="*/ 42 w 244"/>
                <a:gd name="T33" fmla="*/ 97 h 200"/>
                <a:gd name="T34" fmla="*/ 85 w 244"/>
                <a:gd name="T35" fmla="*/ 123 h 200"/>
                <a:gd name="T36" fmla="*/ 85 w 244"/>
                <a:gd name="T37" fmla="*/ 119 h 200"/>
                <a:gd name="T38" fmla="*/ 42 w 244"/>
                <a:gd name="T39" fmla="*/ 93 h 200"/>
                <a:gd name="T40" fmla="*/ 29 w 244"/>
                <a:gd name="T41" fmla="*/ 153 h 200"/>
                <a:gd name="T42" fmla="*/ 29 w 244"/>
                <a:gd name="T43" fmla="*/ 157 h 200"/>
                <a:gd name="T44" fmla="*/ 71 w 244"/>
                <a:gd name="T45" fmla="*/ 183 h 200"/>
                <a:gd name="T46" fmla="*/ 71 w 244"/>
                <a:gd name="T47" fmla="*/ 179 h 200"/>
                <a:gd name="T48" fmla="*/ 29 w 244"/>
                <a:gd name="T49" fmla="*/ 153 h 200"/>
                <a:gd name="T50" fmla="*/ 0 w 244"/>
                <a:gd name="T51" fmla="*/ 170 h 200"/>
                <a:gd name="T52" fmla="*/ 0 w 244"/>
                <a:gd name="T53" fmla="*/ 174 h 200"/>
                <a:gd name="T54" fmla="*/ 42 w 244"/>
                <a:gd name="T55" fmla="*/ 200 h 200"/>
                <a:gd name="T56" fmla="*/ 42 w 244"/>
                <a:gd name="T57" fmla="*/ 196 h 200"/>
                <a:gd name="T58" fmla="*/ 0 w 244"/>
                <a:gd name="T59" fmla="*/ 170 h 200"/>
                <a:gd name="T60" fmla="*/ 159 w 244"/>
                <a:gd name="T61" fmla="*/ 76 h 200"/>
                <a:gd name="T62" fmla="*/ 159 w 244"/>
                <a:gd name="T63" fmla="*/ 80 h 200"/>
                <a:gd name="T64" fmla="*/ 201 w 244"/>
                <a:gd name="T65" fmla="*/ 105 h 200"/>
                <a:gd name="T66" fmla="*/ 201 w 244"/>
                <a:gd name="T67" fmla="*/ 102 h 200"/>
                <a:gd name="T68" fmla="*/ 159 w 244"/>
                <a:gd name="T69" fmla="*/ 76 h 200"/>
                <a:gd name="T70" fmla="*/ 130 w 244"/>
                <a:gd name="T71" fmla="*/ 93 h 200"/>
                <a:gd name="T72" fmla="*/ 130 w 244"/>
                <a:gd name="T73" fmla="*/ 97 h 200"/>
                <a:gd name="T74" fmla="*/ 172 w 244"/>
                <a:gd name="T75" fmla="*/ 123 h 200"/>
                <a:gd name="T76" fmla="*/ 172 w 244"/>
                <a:gd name="T77" fmla="*/ 119 h 200"/>
                <a:gd name="T78" fmla="*/ 130 w 244"/>
                <a:gd name="T79" fmla="*/ 93 h 200"/>
                <a:gd name="T80" fmla="*/ 115 w 244"/>
                <a:gd name="T81" fmla="*/ 153 h 200"/>
                <a:gd name="T82" fmla="*/ 115 w 244"/>
                <a:gd name="T83" fmla="*/ 157 h 200"/>
                <a:gd name="T84" fmla="*/ 158 w 244"/>
                <a:gd name="T85" fmla="*/ 183 h 200"/>
                <a:gd name="T86" fmla="*/ 158 w 244"/>
                <a:gd name="T87" fmla="*/ 179 h 200"/>
                <a:gd name="T88" fmla="*/ 115 w 244"/>
                <a:gd name="T89" fmla="*/ 153 h 200"/>
                <a:gd name="T90" fmla="*/ 87 w 244"/>
                <a:gd name="T91" fmla="*/ 170 h 200"/>
                <a:gd name="T92" fmla="*/ 87 w 244"/>
                <a:gd name="T93" fmla="*/ 174 h 200"/>
                <a:gd name="T94" fmla="*/ 129 w 244"/>
                <a:gd name="T95" fmla="*/ 200 h 200"/>
                <a:gd name="T96" fmla="*/ 129 w 244"/>
                <a:gd name="T97" fmla="*/ 196 h 200"/>
                <a:gd name="T98" fmla="*/ 87 w 244"/>
                <a:gd name="T99" fmla="*/ 170 h 200"/>
                <a:gd name="T100" fmla="*/ 201 w 244"/>
                <a:gd name="T101" fmla="*/ 153 h 200"/>
                <a:gd name="T102" fmla="*/ 201 w 244"/>
                <a:gd name="T103" fmla="*/ 157 h 200"/>
                <a:gd name="T104" fmla="*/ 244 w 244"/>
                <a:gd name="T105" fmla="*/ 183 h 200"/>
                <a:gd name="T106" fmla="*/ 244 w 244"/>
                <a:gd name="T107" fmla="*/ 179 h 200"/>
                <a:gd name="T108" fmla="*/ 201 w 244"/>
                <a:gd name="T109" fmla="*/ 153 h 200"/>
                <a:gd name="T110" fmla="*/ 173 w 244"/>
                <a:gd name="T111" fmla="*/ 170 h 200"/>
                <a:gd name="T112" fmla="*/ 173 w 244"/>
                <a:gd name="T113" fmla="*/ 174 h 200"/>
                <a:gd name="T114" fmla="*/ 215 w 244"/>
                <a:gd name="T115" fmla="*/ 200 h 200"/>
                <a:gd name="T116" fmla="*/ 215 w 244"/>
                <a:gd name="T117" fmla="*/ 196 h 200"/>
                <a:gd name="T118" fmla="*/ 173 w 244"/>
                <a:gd name="T119" fmla="*/ 170 h 2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4"/>
                <a:gd name="T181" fmla="*/ 0 h 200"/>
                <a:gd name="T182" fmla="*/ 244 w 244"/>
                <a:gd name="T183" fmla="*/ 200 h 2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4" h="200">
                  <a:moveTo>
                    <a:pt x="113" y="0"/>
                  </a:moveTo>
                  <a:lnTo>
                    <a:pt x="113" y="4"/>
                  </a:lnTo>
                  <a:lnTo>
                    <a:pt x="156" y="30"/>
                  </a:lnTo>
                  <a:lnTo>
                    <a:pt x="156" y="27"/>
                  </a:lnTo>
                  <a:lnTo>
                    <a:pt x="113" y="0"/>
                  </a:lnTo>
                  <a:close/>
                  <a:moveTo>
                    <a:pt x="84" y="17"/>
                  </a:moveTo>
                  <a:lnTo>
                    <a:pt x="84" y="21"/>
                  </a:lnTo>
                  <a:lnTo>
                    <a:pt x="127" y="47"/>
                  </a:lnTo>
                  <a:lnTo>
                    <a:pt x="127" y="44"/>
                  </a:lnTo>
                  <a:lnTo>
                    <a:pt x="84" y="17"/>
                  </a:lnTo>
                  <a:close/>
                  <a:moveTo>
                    <a:pt x="71" y="76"/>
                  </a:moveTo>
                  <a:lnTo>
                    <a:pt x="71" y="80"/>
                  </a:lnTo>
                  <a:lnTo>
                    <a:pt x="114" y="105"/>
                  </a:lnTo>
                  <a:lnTo>
                    <a:pt x="114" y="102"/>
                  </a:lnTo>
                  <a:lnTo>
                    <a:pt x="71" y="76"/>
                  </a:lnTo>
                  <a:close/>
                  <a:moveTo>
                    <a:pt x="42" y="93"/>
                  </a:moveTo>
                  <a:lnTo>
                    <a:pt x="42" y="97"/>
                  </a:lnTo>
                  <a:lnTo>
                    <a:pt x="85" y="123"/>
                  </a:lnTo>
                  <a:lnTo>
                    <a:pt x="85" y="119"/>
                  </a:lnTo>
                  <a:lnTo>
                    <a:pt x="42" y="93"/>
                  </a:lnTo>
                  <a:close/>
                  <a:moveTo>
                    <a:pt x="29" y="153"/>
                  </a:moveTo>
                  <a:lnTo>
                    <a:pt x="29" y="157"/>
                  </a:lnTo>
                  <a:lnTo>
                    <a:pt x="71" y="183"/>
                  </a:lnTo>
                  <a:lnTo>
                    <a:pt x="71" y="179"/>
                  </a:lnTo>
                  <a:lnTo>
                    <a:pt x="29" y="153"/>
                  </a:lnTo>
                  <a:close/>
                  <a:moveTo>
                    <a:pt x="0" y="170"/>
                  </a:moveTo>
                  <a:lnTo>
                    <a:pt x="0" y="174"/>
                  </a:lnTo>
                  <a:lnTo>
                    <a:pt x="42" y="200"/>
                  </a:lnTo>
                  <a:lnTo>
                    <a:pt x="42" y="196"/>
                  </a:lnTo>
                  <a:lnTo>
                    <a:pt x="0" y="170"/>
                  </a:lnTo>
                  <a:close/>
                  <a:moveTo>
                    <a:pt x="159" y="76"/>
                  </a:moveTo>
                  <a:lnTo>
                    <a:pt x="159" y="80"/>
                  </a:lnTo>
                  <a:lnTo>
                    <a:pt x="201" y="105"/>
                  </a:lnTo>
                  <a:lnTo>
                    <a:pt x="201" y="102"/>
                  </a:lnTo>
                  <a:lnTo>
                    <a:pt x="159" y="76"/>
                  </a:lnTo>
                  <a:close/>
                  <a:moveTo>
                    <a:pt x="130" y="93"/>
                  </a:moveTo>
                  <a:lnTo>
                    <a:pt x="130" y="97"/>
                  </a:lnTo>
                  <a:lnTo>
                    <a:pt x="172" y="123"/>
                  </a:lnTo>
                  <a:lnTo>
                    <a:pt x="172" y="119"/>
                  </a:lnTo>
                  <a:lnTo>
                    <a:pt x="130" y="93"/>
                  </a:lnTo>
                  <a:close/>
                  <a:moveTo>
                    <a:pt x="115" y="153"/>
                  </a:moveTo>
                  <a:lnTo>
                    <a:pt x="115" y="157"/>
                  </a:lnTo>
                  <a:lnTo>
                    <a:pt x="158" y="183"/>
                  </a:lnTo>
                  <a:lnTo>
                    <a:pt x="158" y="179"/>
                  </a:lnTo>
                  <a:lnTo>
                    <a:pt x="115" y="153"/>
                  </a:lnTo>
                  <a:close/>
                  <a:moveTo>
                    <a:pt x="87" y="170"/>
                  </a:moveTo>
                  <a:lnTo>
                    <a:pt x="87" y="174"/>
                  </a:lnTo>
                  <a:lnTo>
                    <a:pt x="129" y="200"/>
                  </a:lnTo>
                  <a:lnTo>
                    <a:pt x="129" y="196"/>
                  </a:lnTo>
                  <a:lnTo>
                    <a:pt x="87" y="170"/>
                  </a:lnTo>
                  <a:close/>
                  <a:moveTo>
                    <a:pt x="201" y="153"/>
                  </a:moveTo>
                  <a:lnTo>
                    <a:pt x="201" y="157"/>
                  </a:lnTo>
                  <a:lnTo>
                    <a:pt x="244" y="183"/>
                  </a:lnTo>
                  <a:lnTo>
                    <a:pt x="244" y="179"/>
                  </a:lnTo>
                  <a:lnTo>
                    <a:pt x="201" y="153"/>
                  </a:lnTo>
                  <a:close/>
                  <a:moveTo>
                    <a:pt x="173" y="170"/>
                  </a:moveTo>
                  <a:lnTo>
                    <a:pt x="173" y="174"/>
                  </a:lnTo>
                  <a:lnTo>
                    <a:pt x="215" y="200"/>
                  </a:lnTo>
                  <a:lnTo>
                    <a:pt x="215" y="196"/>
                  </a:lnTo>
                  <a:lnTo>
                    <a:pt x="173" y="170"/>
                  </a:lnTo>
                  <a:close/>
                </a:path>
              </a:pathLst>
            </a:custGeom>
            <a:solidFill>
              <a:srgbClr val="DA8B34"/>
            </a:solidFill>
            <a:ln w="9525">
              <a:noFill/>
              <a:round/>
              <a:headEnd/>
              <a:tailEnd/>
            </a:ln>
          </p:spPr>
          <p:txBody>
            <a:bodyPr/>
            <a:lstStyle/>
            <a:p>
              <a:endParaRPr lang="zh-TW" altLang="en-US">
                <a:solidFill>
                  <a:schemeClr val="bg1"/>
                </a:solidFill>
              </a:endParaRPr>
            </a:p>
          </p:txBody>
        </p:sp>
        <p:sp>
          <p:nvSpPr>
            <p:cNvPr id="23537" name="Freeform 1878"/>
            <p:cNvSpPr>
              <a:spLocks/>
            </p:cNvSpPr>
            <p:nvPr/>
          </p:nvSpPr>
          <p:spPr bwMode="auto">
            <a:xfrm>
              <a:off x="4988" y="2487"/>
              <a:ext cx="43" cy="30"/>
            </a:xfrm>
            <a:custGeom>
              <a:avLst/>
              <a:gdLst>
                <a:gd name="T0" fmla="*/ 0 w 43"/>
                <a:gd name="T1" fmla="*/ 0 h 30"/>
                <a:gd name="T2" fmla="*/ 0 w 43"/>
                <a:gd name="T3" fmla="*/ 4 h 30"/>
                <a:gd name="T4" fmla="*/ 43 w 43"/>
                <a:gd name="T5" fmla="*/ 30 h 30"/>
                <a:gd name="T6" fmla="*/ 43 w 43"/>
                <a:gd name="T7" fmla="*/ 27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7"/>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38" name="Freeform 1879"/>
            <p:cNvSpPr>
              <a:spLocks/>
            </p:cNvSpPr>
            <p:nvPr/>
          </p:nvSpPr>
          <p:spPr bwMode="auto">
            <a:xfrm>
              <a:off x="4959" y="2504"/>
              <a:ext cx="43" cy="30"/>
            </a:xfrm>
            <a:custGeom>
              <a:avLst/>
              <a:gdLst>
                <a:gd name="T0" fmla="*/ 0 w 43"/>
                <a:gd name="T1" fmla="*/ 0 h 30"/>
                <a:gd name="T2" fmla="*/ 0 w 43"/>
                <a:gd name="T3" fmla="*/ 4 h 30"/>
                <a:gd name="T4" fmla="*/ 43 w 43"/>
                <a:gd name="T5" fmla="*/ 30 h 30"/>
                <a:gd name="T6" fmla="*/ 43 w 43"/>
                <a:gd name="T7" fmla="*/ 27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7"/>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39" name="Freeform 1880"/>
            <p:cNvSpPr>
              <a:spLocks/>
            </p:cNvSpPr>
            <p:nvPr/>
          </p:nvSpPr>
          <p:spPr bwMode="auto">
            <a:xfrm>
              <a:off x="4946" y="2563"/>
              <a:ext cx="43" cy="29"/>
            </a:xfrm>
            <a:custGeom>
              <a:avLst/>
              <a:gdLst>
                <a:gd name="T0" fmla="*/ 0 w 43"/>
                <a:gd name="T1" fmla="*/ 0 h 29"/>
                <a:gd name="T2" fmla="*/ 0 w 43"/>
                <a:gd name="T3" fmla="*/ 4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4"/>
                  </a:lnTo>
                  <a:lnTo>
                    <a:pt x="43" y="29"/>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40" name="Freeform 1881"/>
            <p:cNvSpPr>
              <a:spLocks/>
            </p:cNvSpPr>
            <p:nvPr/>
          </p:nvSpPr>
          <p:spPr bwMode="auto">
            <a:xfrm>
              <a:off x="4917" y="258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41" name="Freeform 1882"/>
            <p:cNvSpPr>
              <a:spLocks/>
            </p:cNvSpPr>
            <p:nvPr/>
          </p:nvSpPr>
          <p:spPr bwMode="auto">
            <a:xfrm>
              <a:off x="4904" y="2640"/>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42" name="Freeform 1883"/>
            <p:cNvSpPr>
              <a:spLocks/>
            </p:cNvSpPr>
            <p:nvPr/>
          </p:nvSpPr>
          <p:spPr bwMode="auto">
            <a:xfrm>
              <a:off x="4875"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43" name="Freeform 1884"/>
            <p:cNvSpPr>
              <a:spLocks/>
            </p:cNvSpPr>
            <p:nvPr/>
          </p:nvSpPr>
          <p:spPr bwMode="auto">
            <a:xfrm>
              <a:off x="5034" y="2563"/>
              <a:ext cx="42" cy="29"/>
            </a:xfrm>
            <a:custGeom>
              <a:avLst/>
              <a:gdLst>
                <a:gd name="T0" fmla="*/ 0 w 42"/>
                <a:gd name="T1" fmla="*/ 0 h 29"/>
                <a:gd name="T2" fmla="*/ 0 w 42"/>
                <a:gd name="T3" fmla="*/ 4 h 29"/>
                <a:gd name="T4" fmla="*/ 42 w 42"/>
                <a:gd name="T5" fmla="*/ 29 h 29"/>
                <a:gd name="T6" fmla="*/ 42 w 42"/>
                <a:gd name="T7" fmla="*/ 26 h 29"/>
                <a:gd name="T8" fmla="*/ 0 w 42"/>
                <a:gd name="T9" fmla="*/ 0 h 29"/>
                <a:gd name="T10" fmla="*/ 0 60000 65536"/>
                <a:gd name="T11" fmla="*/ 0 60000 65536"/>
                <a:gd name="T12" fmla="*/ 0 60000 65536"/>
                <a:gd name="T13" fmla="*/ 0 60000 65536"/>
                <a:gd name="T14" fmla="*/ 0 60000 65536"/>
                <a:gd name="T15" fmla="*/ 0 w 42"/>
                <a:gd name="T16" fmla="*/ 0 h 29"/>
                <a:gd name="T17" fmla="*/ 42 w 42"/>
                <a:gd name="T18" fmla="*/ 29 h 29"/>
              </a:gdLst>
              <a:ahLst/>
              <a:cxnLst>
                <a:cxn ang="T10">
                  <a:pos x="T0" y="T1"/>
                </a:cxn>
                <a:cxn ang="T11">
                  <a:pos x="T2" y="T3"/>
                </a:cxn>
                <a:cxn ang="T12">
                  <a:pos x="T4" y="T5"/>
                </a:cxn>
                <a:cxn ang="T13">
                  <a:pos x="T6" y="T7"/>
                </a:cxn>
                <a:cxn ang="T14">
                  <a:pos x="T8" y="T9"/>
                </a:cxn>
              </a:cxnLst>
              <a:rect l="T15" t="T16" r="T17" b="T18"/>
              <a:pathLst>
                <a:path w="42" h="29">
                  <a:moveTo>
                    <a:pt x="0" y="0"/>
                  </a:moveTo>
                  <a:lnTo>
                    <a:pt x="0" y="4"/>
                  </a:lnTo>
                  <a:lnTo>
                    <a:pt x="42" y="29"/>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44" name="Freeform 1885"/>
            <p:cNvSpPr>
              <a:spLocks/>
            </p:cNvSpPr>
            <p:nvPr/>
          </p:nvSpPr>
          <p:spPr bwMode="auto">
            <a:xfrm>
              <a:off x="5005" y="2580"/>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45" name="Freeform 1886"/>
            <p:cNvSpPr>
              <a:spLocks/>
            </p:cNvSpPr>
            <p:nvPr/>
          </p:nvSpPr>
          <p:spPr bwMode="auto">
            <a:xfrm>
              <a:off x="4990" y="264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46" name="Freeform 1887"/>
            <p:cNvSpPr>
              <a:spLocks/>
            </p:cNvSpPr>
            <p:nvPr/>
          </p:nvSpPr>
          <p:spPr bwMode="auto">
            <a:xfrm>
              <a:off x="4962"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47" name="Freeform 1888"/>
            <p:cNvSpPr>
              <a:spLocks/>
            </p:cNvSpPr>
            <p:nvPr/>
          </p:nvSpPr>
          <p:spPr bwMode="auto">
            <a:xfrm>
              <a:off x="5076" y="264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48" name="Freeform 1889"/>
            <p:cNvSpPr>
              <a:spLocks/>
            </p:cNvSpPr>
            <p:nvPr/>
          </p:nvSpPr>
          <p:spPr bwMode="auto">
            <a:xfrm>
              <a:off x="5048"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49" name="Freeform 1890"/>
            <p:cNvSpPr>
              <a:spLocks noEditPoints="1"/>
            </p:cNvSpPr>
            <p:nvPr/>
          </p:nvSpPr>
          <p:spPr bwMode="auto">
            <a:xfrm>
              <a:off x="4875" y="2481"/>
              <a:ext cx="255" cy="203"/>
            </a:xfrm>
            <a:custGeom>
              <a:avLst/>
              <a:gdLst>
                <a:gd name="T0" fmla="*/ 94 w 255"/>
                <a:gd name="T1" fmla="*/ 17 h 203"/>
                <a:gd name="T2" fmla="*/ 137 w 255"/>
                <a:gd name="T3" fmla="*/ 43 h 203"/>
                <a:gd name="T4" fmla="*/ 127 w 255"/>
                <a:gd name="T5" fmla="*/ 50 h 203"/>
                <a:gd name="T6" fmla="*/ 84 w 255"/>
                <a:gd name="T7" fmla="*/ 23 h 203"/>
                <a:gd name="T8" fmla="*/ 94 w 255"/>
                <a:gd name="T9" fmla="*/ 17 h 203"/>
                <a:gd name="T10" fmla="*/ 123 w 255"/>
                <a:gd name="T11" fmla="*/ 0 h 203"/>
                <a:gd name="T12" fmla="*/ 166 w 255"/>
                <a:gd name="T13" fmla="*/ 26 h 203"/>
                <a:gd name="T14" fmla="*/ 156 w 255"/>
                <a:gd name="T15" fmla="*/ 33 h 203"/>
                <a:gd name="T16" fmla="*/ 113 w 255"/>
                <a:gd name="T17" fmla="*/ 6 h 203"/>
                <a:gd name="T18" fmla="*/ 123 w 255"/>
                <a:gd name="T19" fmla="*/ 0 h 203"/>
                <a:gd name="T20" fmla="*/ 82 w 255"/>
                <a:gd name="T21" fmla="*/ 76 h 203"/>
                <a:gd name="T22" fmla="*/ 125 w 255"/>
                <a:gd name="T23" fmla="*/ 102 h 203"/>
                <a:gd name="T24" fmla="*/ 114 w 255"/>
                <a:gd name="T25" fmla="*/ 108 h 203"/>
                <a:gd name="T26" fmla="*/ 71 w 255"/>
                <a:gd name="T27" fmla="*/ 82 h 203"/>
                <a:gd name="T28" fmla="*/ 82 w 255"/>
                <a:gd name="T29" fmla="*/ 76 h 203"/>
                <a:gd name="T30" fmla="*/ 53 w 255"/>
                <a:gd name="T31" fmla="*/ 93 h 203"/>
                <a:gd name="T32" fmla="*/ 96 w 255"/>
                <a:gd name="T33" fmla="*/ 119 h 203"/>
                <a:gd name="T34" fmla="*/ 85 w 255"/>
                <a:gd name="T35" fmla="*/ 126 h 203"/>
                <a:gd name="T36" fmla="*/ 42 w 255"/>
                <a:gd name="T37" fmla="*/ 99 h 203"/>
                <a:gd name="T38" fmla="*/ 53 w 255"/>
                <a:gd name="T39" fmla="*/ 93 h 203"/>
                <a:gd name="T40" fmla="*/ 39 w 255"/>
                <a:gd name="T41" fmla="*/ 153 h 203"/>
                <a:gd name="T42" fmla="*/ 82 w 255"/>
                <a:gd name="T43" fmla="*/ 179 h 203"/>
                <a:gd name="T44" fmla="*/ 71 w 255"/>
                <a:gd name="T45" fmla="*/ 186 h 203"/>
                <a:gd name="T46" fmla="*/ 29 w 255"/>
                <a:gd name="T47" fmla="*/ 159 h 203"/>
                <a:gd name="T48" fmla="*/ 39 w 255"/>
                <a:gd name="T49" fmla="*/ 153 h 203"/>
                <a:gd name="T50" fmla="*/ 10 w 255"/>
                <a:gd name="T51" fmla="*/ 170 h 203"/>
                <a:gd name="T52" fmla="*/ 53 w 255"/>
                <a:gd name="T53" fmla="*/ 196 h 203"/>
                <a:gd name="T54" fmla="*/ 42 w 255"/>
                <a:gd name="T55" fmla="*/ 203 h 203"/>
                <a:gd name="T56" fmla="*/ 0 w 255"/>
                <a:gd name="T57" fmla="*/ 176 h 203"/>
                <a:gd name="T58" fmla="*/ 10 w 255"/>
                <a:gd name="T59" fmla="*/ 170 h 203"/>
                <a:gd name="T60" fmla="*/ 169 w 255"/>
                <a:gd name="T61" fmla="*/ 76 h 203"/>
                <a:gd name="T62" fmla="*/ 212 w 255"/>
                <a:gd name="T63" fmla="*/ 102 h 203"/>
                <a:gd name="T64" fmla="*/ 201 w 255"/>
                <a:gd name="T65" fmla="*/ 108 h 203"/>
                <a:gd name="T66" fmla="*/ 159 w 255"/>
                <a:gd name="T67" fmla="*/ 82 h 203"/>
                <a:gd name="T68" fmla="*/ 169 w 255"/>
                <a:gd name="T69" fmla="*/ 76 h 203"/>
                <a:gd name="T70" fmla="*/ 140 w 255"/>
                <a:gd name="T71" fmla="*/ 93 h 203"/>
                <a:gd name="T72" fmla="*/ 183 w 255"/>
                <a:gd name="T73" fmla="*/ 119 h 203"/>
                <a:gd name="T74" fmla="*/ 172 w 255"/>
                <a:gd name="T75" fmla="*/ 126 h 203"/>
                <a:gd name="T76" fmla="*/ 130 w 255"/>
                <a:gd name="T77" fmla="*/ 99 h 203"/>
                <a:gd name="T78" fmla="*/ 140 w 255"/>
                <a:gd name="T79" fmla="*/ 93 h 203"/>
                <a:gd name="T80" fmla="*/ 126 w 255"/>
                <a:gd name="T81" fmla="*/ 153 h 203"/>
                <a:gd name="T82" fmla="*/ 169 w 255"/>
                <a:gd name="T83" fmla="*/ 179 h 203"/>
                <a:gd name="T84" fmla="*/ 158 w 255"/>
                <a:gd name="T85" fmla="*/ 186 h 203"/>
                <a:gd name="T86" fmla="*/ 115 w 255"/>
                <a:gd name="T87" fmla="*/ 159 h 203"/>
                <a:gd name="T88" fmla="*/ 126 w 255"/>
                <a:gd name="T89" fmla="*/ 153 h 203"/>
                <a:gd name="T90" fmla="*/ 97 w 255"/>
                <a:gd name="T91" fmla="*/ 170 h 203"/>
                <a:gd name="T92" fmla="*/ 140 w 255"/>
                <a:gd name="T93" fmla="*/ 196 h 203"/>
                <a:gd name="T94" fmla="*/ 129 w 255"/>
                <a:gd name="T95" fmla="*/ 203 h 203"/>
                <a:gd name="T96" fmla="*/ 87 w 255"/>
                <a:gd name="T97" fmla="*/ 176 h 203"/>
                <a:gd name="T98" fmla="*/ 97 w 255"/>
                <a:gd name="T99" fmla="*/ 170 h 203"/>
                <a:gd name="T100" fmla="*/ 212 w 255"/>
                <a:gd name="T101" fmla="*/ 153 h 203"/>
                <a:gd name="T102" fmla="*/ 255 w 255"/>
                <a:gd name="T103" fmla="*/ 179 h 203"/>
                <a:gd name="T104" fmla="*/ 244 w 255"/>
                <a:gd name="T105" fmla="*/ 186 h 203"/>
                <a:gd name="T106" fmla="*/ 201 w 255"/>
                <a:gd name="T107" fmla="*/ 159 h 203"/>
                <a:gd name="T108" fmla="*/ 212 w 255"/>
                <a:gd name="T109" fmla="*/ 153 h 203"/>
                <a:gd name="T110" fmla="*/ 183 w 255"/>
                <a:gd name="T111" fmla="*/ 170 h 203"/>
                <a:gd name="T112" fmla="*/ 226 w 255"/>
                <a:gd name="T113" fmla="*/ 196 h 203"/>
                <a:gd name="T114" fmla="*/ 215 w 255"/>
                <a:gd name="T115" fmla="*/ 203 h 203"/>
                <a:gd name="T116" fmla="*/ 173 w 255"/>
                <a:gd name="T117" fmla="*/ 176 h 203"/>
                <a:gd name="T118" fmla="*/ 183 w 255"/>
                <a:gd name="T119" fmla="*/ 170 h 20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5"/>
                <a:gd name="T181" fmla="*/ 0 h 203"/>
                <a:gd name="T182" fmla="*/ 255 w 255"/>
                <a:gd name="T183" fmla="*/ 203 h 20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5" h="203">
                  <a:moveTo>
                    <a:pt x="94" y="17"/>
                  </a:moveTo>
                  <a:lnTo>
                    <a:pt x="137" y="43"/>
                  </a:lnTo>
                  <a:lnTo>
                    <a:pt x="127" y="50"/>
                  </a:lnTo>
                  <a:lnTo>
                    <a:pt x="84" y="23"/>
                  </a:lnTo>
                  <a:lnTo>
                    <a:pt x="94" y="17"/>
                  </a:lnTo>
                  <a:close/>
                  <a:moveTo>
                    <a:pt x="123" y="0"/>
                  </a:moveTo>
                  <a:lnTo>
                    <a:pt x="166" y="26"/>
                  </a:lnTo>
                  <a:lnTo>
                    <a:pt x="156" y="33"/>
                  </a:lnTo>
                  <a:lnTo>
                    <a:pt x="113" y="6"/>
                  </a:lnTo>
                  <a:lnTo>
                    <a:pt x="123" y="0"/>
                  </a:lnTo>
                  <a:close/>
                  <a:moveTo>
                    <a:pt x="82" y="76"/>
                  </a:moveTo>
                  <a:lnTo>
                    <a:pt x="125" y="102"/>
                  </a:lnTo>
                  <a:lnTo>
                    <a:pt x="114" y="108"/>
                  </a:lnTo>
                  <a:lnTo>
                    <a:pt x="71" y="82"/>
                  </a:lnTo>
                  <a:lnTo>
                    <a:pt x="82" y="76"/>
                  </a:lnTo>
                  <a:close/>
                  <a:moveTo>
                    <a:pt x="53" y="93"/>
                  </a:moveTo>
                  <a:lnTo>
                    <a:pt x="96" y="119"/>
                  </a:lnTo>
                  <a:lnTo>
                    <a:pt x="85" y="126"/>
                  </a:lnTo>
                  <a:lnTo>
                    <a:pt x="42" y="99"/>
                  </a:lnTo>
                  <a:lnTo>
                    <a:pt x="53" y="93"/>
                  </a:lnTo>
                  <a:close/>
                  <a:moveTo>
                    <a:pt x="39" y="153"/>
                  </a:moveTo>
                  <a:lnTo>
                    <a:pt x="82" y="179"/>
                  </a:lnTo>
                  <a:lnTo>
                    <a:pt x="71" y="186"/>
                  </a:lnTo>
                  <a:lnTo>
                    <a:pt x="29" y="159"/>
                  </a:lnTo>
                  <a:lnTo>
                    <a:pt x="39" y="153"/>
                  </a:lnTo>
                  <a:close/>
                  <a:moveTo>
                    <a:pt x="10" y="170"/>
                  </a:moveTo>
                  <a:lnTo>
                    <a:pt x="53" y="196"/>
                  </a:lnTo>
                  <a:lnTo>
                    <a:pt x="42" y="203"/>
                  </a:lnTo>
                  <a:lnTo>
                    <a:pt x="0" y="176"/>
                  </a:lnTo>
                  <a:lnTo>
                    <a:pt x="10" y="170"/>
                  </a:lnTo>
                  <a:close/>
                  <a:moveTo>
                    <a:pt x="169" y="76"/>
                  </a:moveTo>
                  <a:lnTo>
                    <a:pt x="212" y="102"/>
                  </a:lnTo>
                  <a:lnTo>
                    <a:pt x="201" y="108"/>
                  </a:lnTo>
                  <a:lnTo>
                    <a:pt x="159" y="82"/>
                  </a:lnTo>
                  <a:lnTo>
                    <a:pt x="169" y="76"/>
                  </a:lnTo>
                  <a:close/>
                  <a:moveTo>
                    <a:pt x="140" y="93"/>
                  </a:moveTo>
                  <a:lnTo>
                    <a:pt x="183" y="119"/>
                  </a:lnTo>
                  <a:lnTo>
                    <a:pt x="172" y="126"/>
                  </a:lnTo>
                  <a:lnTo>
                    <a:pt x="130" y="99"/>
                  </a:lnTo>
                  <a:lnTo>
                    <a:pt x="140" y="93"/>
                  </a:lnTo>
                  <a:close/>
                  <a:moveTo>
                    <a:pt x="126" y="153"/>
                  </a:moveTo>
                  <a:lnTo>
                    <a:pt x="169" y="179"/>
                  </a:lnTo>
                  <a:lnTo>
                    <a:pt x="158" y="186"/>
                  </a:lnTo>
                  <a:lnTo>
                    <a:pt x="115" y="159"/>
                  </a:lnTo>
                  <a:lnTo>
                    <a:pt x="126" y="153"/>
                  </a:lnTo>
                  <a:close/>
                  <a:moveTo>
                    <a:pt x="97" y="170"/>
                  </a:moveTo>
                  <a:lnTo>
                    <a:pt x="140" y="196"/>
                  </a:lnTo>
                  <a:lnTo>
                    <a:pt x="129" y="203"/>
                  </a:lnTo>
                  <a:lnTo>
                    <a:pt x="87" y="176"/>
                  </a:lnTo>
                  <a:lnTo>
                    <a:pt x="97" y="170"/>
                  </a:lnTo>
                  <a:close/>
                  <a:moveTo>
                    <a:pt x="212" y="153"/>
                  </a:moveTo>
                  <a:lnTo>
                    <a:pt x="255" y="179"/>
                  </a:lnTo>
                  <a:lnTo>
                    <a:pt x="244" y="186"/>
                  </a:lnTo>
                  <a:lnTo>
                    <a:pt x="201" y="159"/>
                  </a:lnTo>
                  <a:lnTo>
                    <a:pt x="212" y="153"/>
                  </a:lnTo>
                  <a:close/>
                  <a:moveTo>
                    <a:pt x="183" y="170"/>
                  </a:moveTo>
                  <a:lnTo>
                    <a:pt x="226" y="196"/>
                  </a:lnTo>
                  <a:lnTo>
                    <a:pt x="215" y="203"/>
                  </a:lnTo>
                  <a:lnTo>
                    <a:pt x="173" y="176"/>
                  </a:lnTo>
                  <a:lnTo>
                    <a:pt x="183" y="170"/>
                  </a:lnTo>
                  <a:close/>
                </a:path>
              </a:pathLst>
            </a:custGeom>
            <a:solidFill>
              <a:srgbClr val="E1CDAC"/>
            </a:solidFill>
            <a:ln w="9525">
              <a:noFill/>
              <a:round/>
              <a:headEnd/>
              <a:tailEnd/>
            </a:ln>
          </p:spPr>
          <p:txBody>
            <a:bodyPr/>
            <a:lstStyle/>
            <a:p>
              <a:endParaRPr lang="zh-TW" altLang="en-US">
                <a:solidFill>
                  <a:schemeClr val="bg1"/>
                </a:solidFill>
              </a:endParaRPr>
            </a:p>
          </p:txBody>
        </p:sp>
        <p:sp>
          <p:nvSpPr>
            <p:cNvPr id="23550" name="Freeform 1891"/>
            <p:cNvSpPr>
              <a:spLocks/>
            </p:cNvSpPr>
            <p:nvPr/>
          </p:nvSpPr>
          <p:spPr bwMode="auto">
            <a:xfrm>
              <a:off x="4959" y="2498"/>
              <a:ext cx="53" cy="33"/>
            </a:xfrm>
            <a:custGeom>
              <a:avLst/>
              <a:gdLst>
                <a:gd name="T0" fmla="*/ 10 w 53"/>
                <a:gd name="T1" fmla="*/ 0 h 33"/>
                <a:gd name="T2" fmla="*/ 53 w 53"/>
                <a:gd name="T3" fmla="*/ 26 h 33"/>
                <a:gd name="T4" fmla="*/ 43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3"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51" name="Freeform 1892"/>
            <p:cNvSpPr>
              <a:spLocks/>
            </p:cNvSpPr>
            <p:nvPr/>
          </p:nvSpPr>
          <p:spPr bwMode="auto">
            <a:xfrm>
              <a:off x="4988" y="2481"/>
              <a:ext cx="53" cy="33"/>
            </a:xfrm>
            <a:custGeom>
              <a:avLst/>
              <a:gdLst>
                <a:gd name="T0" fmla="*/ 10 w 53"/>
                <a:gd name="T1" fmla="*/ 0 h 33"/>
                <a:gd name="T2" fmla="*/ 53 w 53"/>
                <a:gd name="T3" fmla="*/ 26 h 33"/>
                <a:gd name="T4" fmla="*/ 43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3"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52" name="Freeform 1893"/>
            <p:cNvSpPr>
              <a:spLocks/>
            </p:cNvSpPr>
            <p:nvPr/>
          </p:nvSpPr>
          <p:spPr bwMode="auto">
            <a:xfrm>
              <a:off x="4946" y="2557"/>
              <a:ext cx="54" cy="32"/>
            </a:xfrm>
            <a:custGeom>
              <a:avLst/>
              <a:gdLst>
                <a:gd name="T0" fmla="*/ 11 w 54"/>
                <a:gd name="T1" fmla="*/ 0 h 32"/>
                <a:gd name="T2" fmla="*/ 54 w 54"/>
                <a:gd name="T3" fmla="*/ 26 h 32"/>
                <a:gd name="T4" fmla="*/ 43 w 54"/>
                <a:gd name="T5" fmla="*/ 32 h 32"/>
                <a:gd name="T6" fmla="*/ 0 w 54"/>
                <a:gd name="T7" fmla="*/ 6 h 32"/>
                <a:gd name="T8" fmla="*/ 11 w 54"/>
                <a:gd name="T9" fmla="*/ 0 h 32"/>
                <a:gd name="T10" fmla="*/ 0 60000 65536"/>
                <a:gd name="T11" fmla="*/ 0 60000 65536"/>
                <a:gd name="T12" fmla="*/ 0 60000 65536"/>
                <a:gd name="T13" fmla="*/ 0 60000 65536"/>
                <a:gd name="T14" fmla="*/ 0 60000 65536"/>
                <a:gd name="T15" fmla="*/ 0 w 54"/>
                <a:gd name="T16" fmla="*/ 0 h 32"/>
                <a:gd name="T17" fmla="*/ 54 w 54"/>
                <a:gd name="T18" fmla="*/ 32 h 32"/>
              </a:gdLst>
              <a:ahLst/>
              <a:cxnLst>
                <a:cxn ang="T10">
                  <a:pos x="T0" y="T1"/>
                </a:cxn>
                <a:cxn ang="T11">
                  <a:pos x="T2" y="T3"/>
                </a:cxn>
                <a:cxn ang="T12">
                  <a:pos x="T4" y="T5"/>
                </a:cxn>
                <a:cxn ang="T13">
                  <a:pos x="T6" y="T7"/>
                </a:cxn>
                <a:cxn ang="T14">
                  <a:pos x="T8" y="T9"/>
                </a:cxn>
              </a:cxnLst>
              <a:rect l="T15" t="T16" r="T17" b="T18"/>
              <a:pathLst>
                <a:path w="54" h="32">
                  <a:moveTo>
                    <a:pt x="11" y="0"/>
                  </a:moveTo>
                  <a:lnTo>
                    <a:pt x="54" y="26"/>
                  </a:lnTo>
                  <a:lnTo>
                    <a:pt x="43" y="32"/>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53" name="Freeform 1894"/>
            <p:cNvSpPr>
              <a:spLocks/>
            </p:cNvSpPr>
            <p:nvPr/>
          </p:nvSpPr>
          <p:spPr bwMode="auto">
            <a:xfrm>
              <a:off x="4917" y="257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54" name="Freeform 1895"/>
            <p:cNvSpPr>
              <a:spLocks/>
            </p:cNvSpPr>
            <p:nvPr/>
          </p:nvSpPr>
          <p:spPr bwMode="auto">
            <a:xfrm>
              <a:off x="4904" y="2634"/>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55" name="Freeform 1896"/>
            <p:cNvSpPr>
              <a:spLocks/>
            </p:cNvSpPr>
            <p:nvPr/>
          </p:nvSpPr>
          <p:spPr bwMode="auto">
            <a:xfrm>
              <a:off x="4875"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56" name="Freeform 1897"/>
            <p:cNvSpPr>
              <a:spLocks/>
            </p:cNvSpPr>
            <p:nvPr/>
          </p:nvSpPr>
          <p:spPr bwMode="auto">
            <a:xfrm>
              <a:off x="5034" y="2557"/>
              <a:ext cx="53" cy="32"/>
            </a:xfrm>
            <a:custGeom>
              <a:avLst/>
              <a:gdLst>
                <a:gd name="T0" fmla="*/ 10 w 53"/>
                <a:gd name="T1" fmla="*/ 0 h 32"/>
                <a:gd name="T2" fmla="*/ 53 w 53"/>
                <a:gd name="T3" fmla="*/ 26 h 32"/>
                <a:gd name="T4" fmla="*/ 42 w 53"/>
                <a:gd name="T5" fmla="*/ 32 h 32"/>
                <a:gd name="T6" fmla="*/ 0 w 53"/>
                <a:gd name="T7" fmla="*/ 6 h 32"/>
                <a:gd name="T8" fmla="*/ 10 w 53"/>
                <a:gd name="T9" fmla="*/ 0 h 32"/>
                <a:gd name="T10" fmla="*/ 0 60000 65536"/>
                <a:gd name="T11" fmla="*/ 0 60000 65536"/>
                <a:gd name="T12" fmla="*/ 0 60000 65536"/>
                <a:gd name="T13" fmla="*/ 0 60000 65536"/>
                <a:gd name="T14" fmla="*/ 0 60000 65536"/>
                <a:gd name="T15" fmla="*/ 0 w 53"/>
                <a:gd name="T16" fmla="*/ 0 h 32"/>
                <a:gd name="T17" fmla="*/ 53 w 53"/>
                <a:gd name="T18" fmla="*/ 32 h 32"/>
              </a:gdLst>
              <a:ahLst/>
              <a:cxnLst>
                <a:cxn ang="T10">
                  <a:pos x="T0" y="T1"/>
                </a:cxn>
                <a:cxn ang="T11">
                  <a:pos x="T2" y="T3"/>
                </a:cxn>
                <a:cxn ang="T12">
                  <a:pos x="T4" y="T5"/>
                </a:cxn>
                <a:cxn ang="T13">
                  <a:pos x="T6" y="T7"/>
                </a:cxn>
                <a:cxn ang="T14">
                  <a:pos x="T8" y="T9"/>
                </a:cxn>
              </a:cxnLst>
              <a:rect l="T15" t="T16" r="T17" b="T18"/>
              <a:pathLst>
                <a:path w="53" h="32">
                  <a:moveTo>
                    <a:pt x="10" y="0"/>
                  </a:moveTo>
                  <a:lnTo>
                    <a:pt x="53" y="26"/>
                  </a:lnTo>
                  <a:lnTo>
                    <a:pt x="42" y="32"/>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57" name="Freeform 1898"/>
            <p:cNvSpPr>
              <a:spLocks/>
            </p:cNvSpPr>
            <p:nvPr/>
          </p:nvSpPr>
          <p:spPr bwMode="auto">
            <a:xfrm>
              <a:off x="5005" y="2574"/>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58" name="Freeform 1899"/>
            <p:cNvSpPr>
              <a:spLocks/>
            </p:cNvSpPr>
            <p:nvPr/>
          </p:nvSpPr>
          <p:spPr bwMode="auto">
            <a:xfrm>
              <a:off x="4990" y="263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59" name="Freeform 1900"/>
            <p:cNvSpPr>
              <a:spLocks/>
            </p:cNvSpPr>
            <p:nvPr/>
          </p:nvSpPr>
          <p:spPr bwMode="auto">
            <a:xfrm>
              <a:off x="4962"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60" name="Freeform 1901"/>
            <p:cNvSpPr>
              <a:spLocks/>
            </p:cNvSpPr>
            <p:nvPr/>
          </p:nvSpPr>
          <p:spPr bwMode="auto">
            <a:xfrm>
              <a:off x="5076" y="263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61" name="Freeform 1902"/>
            <p:cNvSpPr>
              <a:spLocks/>
            </p:cNvSpPr>
            <p:nvPr/>
          </p:nvSpPr>
          <p:spPr bwMode="auto">
            <a:xfrm>
              <a:off x="5048"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3562" name="Freeform 1903"/>
            <p:cNvSpPr>
              <a:spLocks/>
            </p:cNvSpPr>
            <p:nvPr/>
          </p:nvSpPr>
          <p:spPr bwMode="auto">
            <a:xfrm>
              <a:off x="4872" y="2481"/>
              <a:ext cx="260" cy="260"/>
            </a:xfrm>
            <a:custGeom>
              <a:avLst/>
              <a:gdLst>
                <a:gd name="T0" fmla="*/ 258 w 260"/>
                <a:gd name="T1" fmla="*/ 179 h 260"/>
                <a:gd name="T2" fmla="*/ 217 w 260"/>
                <a:gd name="T3" fmla="*/ 104 h 260"/>
                <a:gd name="T4" fmla="*/ 215 w 260"/>
                <a:gd name="T5" fmla="*/ 102 h 260"/>
                <a:gd name="T6" fmla="*/ 171 w 260"/>
                <a:gd name="T7" fmla="*/ 28 h 260"/>
                <a:gd name="T8" fmla="*/ 169 w 260"/>
                <a:gd name="T9" fmla="*/ 26 h 260"/>
                <a:gd name="T10" fmla="*/ 116 w 260"/>
                <a:gd name="T11" fmla="*/ 6 h 260"/>
                <a:gd name="T12" fmla="*/ 100 w 260"/>
                <a:gd name="T13" fmla="*/ 19 h 260"/>
                <a:gd name="T14" fmla="*/ 87 w 260"/>
                <a:gd name="T15" fmla="*/ 23 h 260"/>
                <a:gd name="T16" fmla="*/ 85 w 260"/>
                <a:gd name="T17" fmla="*/ 28 h 260"/>
                <a:gd name="T18" fmla="*/ 74 w 260"/>
                <a:gd name="T19" fmla="*/ 82 h 260"/>
                <a:gd name="T20" fmla="*/ 59 w 260"/>
                <a:gd name="T21" fmla="*/ 95 h 260"/>
                <a:gd name="T22" fmla="*/ 45 w 260"/>
                <a:gd name="T23" fmla="*/ 99 h 260"/>
                <a:gd name="T24" fmla="*/ 43 w 260"/>
                <a:gd name="T25" fmla="*/ 104 h 260"/>
                <a:gd name="T26" fmla="*/ 42 w 260"/>
                <a:gd name="T27" fmla="*/ 153 h 260"/>
                <a:gd name="T28" fmla="*/ 32 w 260"/>
                <a:gd name="T29" fmla="*/ 162 h 260"/>
                <a:gd name="T30" fmla="*/ 13 w 260"/>
                <a:gd name="T31" fmla="*/ 170 h 260"/>
                <a:gd name="T32" fmla="*/ 3 w 260"/>
                <a:gd name="T33" fmla="*/ 180 h 260"/>
                <a:gd name="T34" fmla="*/ 0 w 260"/>
                <a:gd name="T35" fmla="*/ 231 h 260"/>
                <a:gd name="T36" fmla="*/ 2 w 260"/>
                <a:gd name="T37" fmla="*/ 234 h 260"/>
                <a:gd name="T38" fmla="*/ 55 w 260"/>
                <a:gd name="T39" fmla="*/ 254 h 260"/>
                <a:gd name="T40" fmla="*/ 75 w 260"/>
                <a:gd name="T41" fmla="*/ 238 h 260"/>
                <a:gd name="T42" fmla="*/ 85 w 260"/>
                <a:gd name="T43" fmla="*/ 234 h 260"/>
                <a:gd name="T44" fmla="*/ 87 w 260"/>
                <a:gd name="T45" fmla="*/ 231 h 260"/>
                <a:gd name="T46" fmla="*/ 89 w 260"/>
                <a:gd name="T47" fmla="*/ 234 h 260"/>
                <a:gd name="T48" fmla="*/ 142 w 260"/>
                <a:gd name="T49" fmla="*/ 254 h 260"/>
                <a:gd name="T50" fmla="*/ 162 w 260"/>
                <a:gd name="T51" fmla="*/ 238 h 260"/>
                <a:gd name="T52" fmla="*/ 172 w 260"/>
                <a:gd name="T53" fmla="*/ 234 h 260"/>
                <a:gd name="T54" fmla="*/ 175 w 260"/>
                <a:gd name="T55" fmla="*/ 233 h 260"/>
                <a:gd name="T56" fmla="*/ 218 w 260"/>
                <a:gd name="T57" fmla="*/ 260 h 260"/>
                <a:gd name="T58" fmla="*/ 228 w 260"/>
                <a:gd name="T59" fmla="*/ 250 h 260"/>
                <a:gd name="T60" fmla="*/ 248 w 260"/>
                <a:gd name="T61" fmla="*/ 241 h 260"/>
                <a:gd name="T62" fmla="*/ 258 w 260"/>
                <a:gd name="T63" fmla="*/ 232 h 260"/>
                <a:gd name="T64" fmla="*/ 260 w 260"/>
                <a:gd name="T65" fmla="*/ 181 h 2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0"/>
                <a:gd name="T100" fmla="*/ 0 h 260"/>
                <a:gd name="T101" fmla="*/ 260 w 260"/>
                <a:gd name="T102" fmla="*/ 260 h 2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0" h="260">
                  <a:moveTo>
                    <a:pt x="258" y="180"/>
                  </a:moveTo>
                  <a:lnTo>
                    <a:pt x="258" y="179"/>
                  </a:lnTo>
                  <a:lnTo>
                    <a:pt x="217" y="154"/>
                  </a:lnTo>
                  <a:lnTo>
                    <a:pt x="217" y="104"/>
                  </a:lnTo>
                  <a:lnTo>
                    <a:pt x="215" y="103"/>
                  </a:lnTo>
                  <a:lnTo>
                    <a:pt x="215" y="102"/>
                  </a:lnTo>
                  <a:lnTo>
                    <a:pt x="172" y="76"/>
                  </a:lnTo>
                  <a:lnTo>
                    <a:pt x="171" y="28"/>
                  </a:lnTo>
                  <a:lnTo>
                    <a:pt x="169" y="27"/>
                  </a:lnTo>
                  <a:lnTo>
                    <a:pt x="169" y="26"/>
                  </a:lnTo>
                  <a:lnTo>
                    <a:pt x="126" y="0"/>
                  </a:lnTo>
                  <a:lnTo>
                    <a:pt x="116" y="6"/>
                  </a:lnTo>
                  <a:lnTo>
                    <a:pt x="116" y="9"/>
                  </a:lnTo>
                  <a:lnTo>
                    <a:pt x="100" y="19"/>
                  </a:lnTo>
                  <a:lnTo>
                    <a:pt x="97" y="17"/>
                  </a:lnTo>
                  <a:lnTo>
                    <a:pt x="87" y="23"/>
                  </a:lnTo>
                  <a:lnTo>
                    <a:pt x="87" y="27"/>
                  </a:lnTo>
                  <a:lnTo>
                    <a:pt x="85" y="28"/>
                  </a:lnTo>
                  <a:lnTo>
                    <a:pt x="85" y="76"/>
                  </a:lnTo>
                  <a:lnTo>
                    <a:pt x="74" y="82"/>
                  </a:lnTo>
                  <a:lnTo>
                    <a:pt x="74" y="85"/>
                  </a:lnTo>
                  <a:lnTo>
                    <a:pt x="59" y="95"/>
                  </a:lnTo>
                  <a:lnTo>
                    <a:pt x="56" y="93"/>
                  </a:lnTo>
                  <a:lnTo>
                    <a:pt x="45" y="99"/>
                  </a:lnTo>
                  <a:lnTo>
                    <a:pt x="45" y="103"/>
                  </a:lnTo>
                  <a:lnTo>
                    <a:pt x="43" y="104"/>
                  </a:lnTo>
                  <a:lnTo>
                    <a:pt x="43" y="154"/>
                  </a:lnTo>
                  <a:lnTo>
                    <a:pt x="42" y="153"/>
                  </a:lnTo>
                  <a:lnTo>
                    <a:pt x="32" y="159"/>
                  </a:lnTo>
                  <a:lnTo>
                    <a:pt x="32" y="162"/>
                  </a:lnTo>
                  <a:lnTo>
                    <a:pt x="15" y="172"/>
                  </a:lnTo>
                  <a:lnTo>
                    <a:pt x="13" y="170"/>
                  </a:lnTo>
                  <a:lnTo>
                    <a:pt x="3" y="176"/>
                  </a:lnTo>
                  <a:lnTo>
                    <a:pt x="3" y="180"/>
                  </a:lnTo>
                  <a:lnTo>
                    <a:pt x="0" y="181"/>
                  </a:lnTo>
                  <a:lnTo>
                    <a:pt x="0" y="231"/>
                  </a:lnTo>
                  <a:lnTo>
                    <a:pt x="2" y="232"/>
                  </a:lnTo>
                  <a:lnTo>
                    <a:pt x="2" y="234"/>
                  </a:lnTo>
                  <a:lnTo>
                    <a:pt x="45" y="260"/>
                  </a:lnTo>
                  <a:lnTo>
                    <a:pt x="55" y="254"/>
                  </a:lnTo>
                  <a:lnTo>
                    <a:pt x="55" y="250"/>
                  </a:lnTo>
                  <a:lnTo>
                    <a:pt x="75" y="238"/>
                  </a:lnTo>
                  <a:lnTo>
                    <a:pt x="75" y="241"/>
                  </a:lnTo>
                  <a:lnTo>
                    <a:pt x="85" y="234"/>
                  </a:lnTo>
                  <a:lnTo>
                    <a:pt x="85" y="232"/>
                  </a:lnTo>
                  <a:lnTo>
                    <a:pt x="87" y="231"/>
                  </a:lnTo>
                  <a:lnTo>
                    <a:pt x="89" y="232"/>
                  </a:lnTo>
                  <a:lnTo>
                    <a:pt x="89" y="234"/>
                  </a:lnTo>
                  <a:lnTo>
                    <a:pt x="132" y="260"/>
                  </a:lnTo>
                  <a:lnTo>
                    <a:pt x="142" y="254"/>
                  </a:lnTo>
                  <a:lnTo>
                    <a:pt x="142" y="250"/>
                  </a:lnTo>
                  <a:lnTo>
                    <a:pt x="162" y="238"/>
                  </a:lnTo>
                  <a:lnTo>
                    <a:pt x="162" y="241"/>
                  </a:lnTo>
                  <a:lnTo>
                    <a:pt x="172" y="234"/>
                  </a:lnTo>
                  <a:lnTo>
                    <a:pt x="172" y="231"/>
                  </a:lnTo>
                  <a:lnTo>
                    <a:pt x="175" y="233"/>
                  </a:lnTo>
                  <a:lnTo>
                    <a:pt x="175" y="234"/>
                  </a:lnTo>
                  <a:lnTo>
                    <a:pt x="218" y="260"/>
                  </a:lnTo>
                  <a:lnTo>
                    <a:pt x="228" y="254"/>
                  </a:lnTo>
                  <a:lnTo>
                    <a:pt x="228" y="250"/>
                  </a:lnTo>
                  <a:lnTo>
                    <a:pt x="248" y="238"/>
                  </a:lnTo>
                  <a:lnTo>
                    <a:pt x="248" y="241"/>
                  </a:lnTo>
                  <a:lnTo>
                    <a:pt x="258" y="234"/>
                  </a:lnTo>
                  <a:lnTo>
                    <a:pt x="258" y="232"/>
                  </a:lnTo>
                  <a:lnTo>
                    <a:pt x="260" y="231"/>
                  </a:lnTo>
                  <a:lnTo>
                    <a:pt x="260" y="181"/>
                  </a:lnTo>
                  <a:lnTo>
                    <a:pt x="258" y="180"/>
                  </a:lnTo>
                  <a:close/>
                </a:path>
              </a:pathLst>
            </a:custGeom>
            <a:noFill/>
            <a:ln w="7938" cap="rnd">
              <a:solidFill>
                <a:srgbClr val="000000"/>
              </a:solidFill>
              <a:prstDash val="solid"/>
              <a:round/>
              <a:headEnd/>
              <a:tailEnd/>
            </a:ln>
          </p:spPr>
          <p:txBody>
            <a:bodyPr/>
            <a:lstStyle/>
            <a:p>
              <a:endParaRPr lang="zh-TW" altLang="en-US">
                <a:solidFill>
                  <a:schemeClr val="bg1"/>
                </a:solidFill>
              </a:endParaRPr>
            </a:p>
          </p:txBody>
        </p:sp>
      </p:grpSp>
      <p:sp>
        <p:nvSpPr>
          <p:cNvPr id="21534" name="Rectangle 1904"/>
          <p:cNvSpPr>
            <a:spLocks noChangeArrowheads="1"/>
          </p:cNvSpPr>
          <p:nvPr/>
        </p:nvSpPr>
        <p:spPr bwMode="auto">
          <a:xfrm>
            <a:off x="7228417" y="4367488"/>
            <a:ext cx="1871133" cy="292388"/>
          </a:xfrm>
          <a:prstGeom prst="rect">
            <a:avLst/>
          </a:prstGeom>
          <a:noFill/>
          <a:ln w="9525">
            <a:noFill/>
            <a:miter lim="800000"/>
            <a:headEnd/>
            <a:tailEnd/>
          </a:ln>
        </p:spPr>
        <p:txBody>
          <a:bodyPr lIns="0" tIns="0" rIns="0" bIns="0">
            <a:spAutoFit/>
          </a:bodyPr>
          <a:lstStyle/>
          <a:p>
            <a:pPr algn="ctr" eaLnBrk="0" hangingPunct="0"/>
            <a:r>
              <a:rPr lang="en-US" altLang="zh-TW" sz="1900" b="1" dirty="0">
                <a:solidFill>
                  <a:schemeClr val="bg1"/>
                </a:solidFill>
                <a:latin typeface="Calibri" pitchFamily="34" charset="0"/>
              </a:rPr>
              <a:t>Hong </a:t>
            </a:r>
            <a:r>
              <a:rPr lang="en-US" altLang="zh-TW" sz="1900" b="1" dirty="0" smtClean="0">
                <a:solidFill>
                  <a:schemeClr val="bg1"/>
                </a:solidFill>
                <a:latin typeface="Calibri" pitchFamily="34" charset="0"/>
              </a:rPr>
              <a:t>Kong(3 day)</a:t>
            </a:r>
            <a:endParaRPr lang="en-US" altLang="zh-TW" sz="1900" b="1" dirty="0">
              <a:solidFill>
                <a:schemeClr val="bg1"/>
              </a:solidFill>
              <a:latin typeface="Calibri" pitchFamily="34" charset="0"/>
            </a:endParaRPr>
          </a:p>
        </p:txBody>
      </p:sp>
      <p:sp>
        <p:nvSpPr>
          <p:cNvPr id="21535" name="Line 1905"/>
          <p:cNvSpPr>
            <a:spLocks noChangeShapeType="1"/>
          </p:cNvSpPr>
          <p:nvPr/>
        </p:nvSpPr>
        <p:spPr bwMode="auto">
          <a:xfrm>
            <a:off x="8862486" y="4959567"/>
            <a:ext cx="1153583" cy="0"/>
          </a:xfrm>
          <a:prstGeom prst="line">
            <a:avLst/>
          </a:prstGeom>
          <a:noFill/>
          <a:ln w="28575">
            <a:solidFill>
              <a:schemeClr val="bg1"/>
            </a:solidFill>
            <a:round/>
            <a:headEnd/>
            <a:tailEnd type="triangle" w="med" len="med"/>
          </a:ln>
        </p:spPr>
        <p:txBody>
          <a:bodyPr lIns="121917" tIns="60958" rIns="121917" bIns="60958"/>
          <a:lstStyle/>
          <a:p>
            <a:endParaRPr lang="zh-TW" altLang="en-US">
              <a:solidFill>
                <a:schemeClr val="bg1"/>
              </a:solidFill>
            </a:endParaRPr>
          </a:p>
        </p:txBody>
      </p:sp>
      <p:grpSp>
        <p:nvGrpSpPr>
          <p:cNvPr id="10" name="Group 1906"/>
          <p:cNvGrpSpPr>
            <a:grpSpLocks/>
          </p:cNvGrpSpPr>
          <p:nvPr/>
        </p:nvGrpSpPr>
        <p:grpSpPr bwMode="auto">
          <a:xfrm>
            <a:off x="10219542" y="4456330"/>
            <a:ext cx="1060174" cy="749300"/>
            <a:chOff x="4329" y="1194"/>
            <a:chExt cx="720" cy="532"/>
          </a:xfrm>
        </p:grpSpPr>
        <p:sp>
          <p:nvSpPr>
            <p:cNvPr id="23080" name="Rectangle 1907"/>
            <p:cNvSpPr>
              <a:spLocks noChangeArrowheads="1"/>
            </p:cNvSpPr>
            <p:nvPr/>
          </p:nvSpPr>
          <p:spPr bwMode="auto">
            <a:xfrm>
              <a:off x="4427" y="1468"/>
              <a:ext cx="500" cy="166"/>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081" name="Rectangle 1908"/>
            <p:cNvSpPr>
              <a:spLocks noChangeArrowheads="1"/>
            </p:cNvSpPr>
            <p:nvPr/>
          </p:nvSpPr>
          <p:spPr bwMode="auto">
            <a:xfrm>
              <a:off x="4427" y="1468"/>
              <a:ext cx="500" cy="166"/>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82" name="Line 1909"/>
            <p:cNvSpPr>
              <a:spLocks noChangeShapeType="1"/>
            </p:cNvSpPr>
            <p:nvPr/>
          </p:nvSpPr>
          <p:spPr bwMode="auto">
            <a:xfrm>
              <a:off x="4427" y="1592"/>
              <a:ext cx="500" cy="1"/>
            </a:xfrm>
            <a:prstGeom prst="line">
              <a:avLst/>
            </a:prstGeom>
            <a:noFill/>
            <a:ln w="3175" cap="rnd">
              <a:solidFill>
                <a:srgbClr val="000000"/>
              </a:solidFill>
              <a:round/>
              <a:headEnd/>
              <a:tailEnd/>
            </a:ln>
          </p:spPr>
          <p:txBody>
            <a:bodyPr/>
            <a:lstStyle/>
            <a:p>
              <a:endParaRPr lang="zh-TW" altLang="en-US">
                <a:solidFill>
                  <a:schemeClr val="bg1"/>
                </a:solidFill>
              </a:endParaRPr>
            </a:p>
          </p:txBody>
        </p:sp>
        <p:sp>
          <p:nvSpPr>
            <p:cNvPr id="23083" name="Rectangle 1910"/>
            <p:cNvSpPr>
              <a:spLocks noChangeArrowheads="1"/>
            </p:cNvSpPr>
            <p:nvPr/>
          </p:nvSpPr>
          <p:spPr bwMode="auto">
            <a:xfrm>
              <a:off x="4416" y="1453"/>
              <a:ext cx="522" cy="15"/>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084" name="Rectangle 1911"/>
            <p:cNvSpPr>
              <a:spLocks noChangeArrowheads="1"/>
            </p:cNvSpPr>
            <p:nvPr/>
          </p:nvSpPr>
          <p:spPr bwMode="auto">
            <a:xfrm>
              <a:off x="4416" y="1453"/>
              <a:ext cx="522" cy="1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85" name="Freeform 1912"/>
            <p:cNvSpPr>
              <a:spLocks/>
            </p:cNvSpPr>
            <p:nvPr/>
          </p:nvSpPr>
          <p:spPr bwMode="auto">
            <a:xfrm>
              <a:off x="4429" y="1592"/>
              <a:ext cx="58" cy="42"/>
            </a:xfrm>
            <a:custGeom>
              <a:avLst/>
              <a:gdLst>
                <a:gd name="T0" fmla="*/ 3 w 79"/>
                <a:gd name="T1" fmla="*/ 0 h 61"/>
                <a:gd name="T2" fmla="*/ 3 w 79"/>
                <a:gd name="T3" fmla="*/ 1 h 61"/>
                <a:gd name="T4" fmla="*/ 2 w 79"/>
                <a:gd name="T5" fmla="*/ 1 h 61"/>
                <a:gd name="T6" fmla="*/ 2 w 79"/>
                <a:gd name="T7" fmla="*/ 1 h 61"/>
                <a:gd name="T8" fmla="*/ 1 w 79"/>
                <a:gd name="T9" fmla="*/ 1 h 61"/>
                <a:gd name="T10" fmla="*/ 1 w 79"/>
                <a:gd name="T11" fmla="*/ 2 h 61"/>
                <a:gd name="T12" fmla="*/ 0 w 79"/>
                <a:gd name="T13" fmla="*/ 2 h 61"/>
                <a:gd name="T14" fmla="*/ 0 w 79"/>
                <a:gd name="T15" fmla="*/ 3 h 61"/>
                <a:gd name="T16" fmla="*/ 7 w 79"/>
                <a:gd name="T17" fmla="*/ 3 h 61"/>
                <a:gd name="T18" fmla="*/ 7 w 79"/>
                <a:gd name="T19" fmla="*/ 0 h 61"/>
                <a:gd name="T20" fmla="*/ 3 w 79"/>
                <a:gd name="T21" fmla="*/ 0 h 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9"/>
                <a:gd name="T34" fmla="*/ 0 h 61"/>
                <a:gd name="T35" fmla="*/ 79 w 79"/>
                <a:gd name="T36" fmla="*/ 61 h 6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9" h="61">
                  <a:moveTo>
                    <a:pt x="34" y="0"/>
                  </a:moveTo>
                  <a:lnTo>
                    <a:pt x="34" y="16"/>
                  </a:lnTo>
                  <a:lnTo>
                    <a:pt x="23" y="16"/>
                  </a:lnTo>
                  <a:lnTo>
                    <a:pt x="23" y="31"/>
                  </a:lnTo>
                  <a:lnTo>
                    <a:pt x="12" y="31"/>
                  </a:lnTo>
                  <a:lnTo>
                    <a:pt x="12" y="46"/>
                  </a:lnTo>
                  <a:lnTo>
                    <a:pt x="0" y="46"/>
                  </a:lnTo>
                  <a:lnTo>
                    <a:pt x="0" y="61"/>
                  </a:lnTo>
                  <a:lnTo>
                    <a:pt x="79" y="61"/>
                  </a:lnTo>
                  <a:lnTo>
                    <a:pt x="79" y="0"/>
                  </a:lnTo>
                  <a:lnTo>
                    <a:pt x="34" y="0"/>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3086" name="Freeform 1913"/>
            <p:cNvSpPr>
              <a:spLocks/>
            </p:cNvSpPr>
            <p:nvPr/>
          </p:nvSpPr>
          <p:spPr bwMode="auto">
            <a:xfrm>
              <a:off x="4429" y="1592"/>
              <a:ext cx="58" cy="42"/>
            </a:xfrm>
            <a:custGeom>
              <a:avLst/>
              <a:gdLst>
                <a:gd name="T0" fmla="*/ 3 w 79"/>
                <a:gd name="T1" fmla="*/ 0 h 61"/>
                <a:gd name="T2" fmla="*/ 3 w 79"/>
                <a:gd name="T3" fmla="*/ 1 h 61"/>
                <a:gd name="T4" fmla="*/ 2 w 79"/>
                <a:gd name="T5" fmla="*/ 1 h 61"/>
                <a:gd name="T6" fmla="*/ 2 w 79"/>
                <a:gd name="T7" fmla="*/ 1 h 61"/>
                <a:gd name="T8" fmla="*/ 1 w 79"/>
                <a:gd name="T9" fmla="*/ 1 h 61"/>
                <a:gd name="T10" fmla="*/ 1 w 79"/>
                <a:gd name="T11" fmla="*/ 2 h 61"/>
                <a:gd name="T12" fmla="*/ 0 w 79"/>
                <a:gd name="T13" fmla="*/ 2 h 61"/>
                <a:gd name="T14" fmla="*/ 0 w 79"/>
                <a:gd name="T15" fmla="*/ 3 h 61"/>
                <a:gd name="T16" fmla="*/ 7 w 79"/>
                <a:gd name="T17" fmla="*/ 3 h 61"/>
                <a:gd name="T18" fmla="*/ 7 w 79"/>
                <a:gd name="T19" fmla="*/ 0 h 61"/>
                <a:gd name="T20" fmla="*/ 3 w 79"/>
                <a:gd name="T21" fmla="*/ 0 h 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9"/>
                <a:gd name="T34" fmla="*/ 0 h 61"/>
                <a:gd name="T35" fmla="*/ 79 w 79"/>
                <a:gd name="T36" fmla="*/ 61 h 6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9" h="61">
                  <a:moveTo>
                    <a:pt x="34" y="0"/>
                  </a:moveTo>
                  <a:lnTo>
                    <a:pt x="34" y="16"/>
                  </a:lnTo>
                  <a:lnTo>
                    <a:pt x="23" y="16"/>
                  </a:lnTo>
                  <a:lnTo>
                    <a:pt x="23" y="31"/>
                  </a:lnTo>
                  <a:lnTo>
                    <a:pt x="12" y="31"/>
                  </a:lnTo>
                  <a:lnTo>
                    <a:pt x="12" y="46"/>
                  </a:lnTo>
                  <a:lnTo>
                    <a:pt x="0" y="46"/>
                  </a:lnTo>
                  <a:lnTo>
                    <a:pt x="0" y="61"/>
                  </a:lnTo>
                  <a:lnTo>
                    <a:pt x="79" y="61"/>
                  </a:lnTo>
                  <a:lnTo>
                    <a:pt x="79" y="0"/>
                  </a:lnTo>
                  <a:lnTo>
                    <a:pt x="34" y="0"/>
                  </a:lnTo>
                  <a:close/>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3087" name="Freeform 1914"/>
            <p:cNvSpPr>
              <a:spLocks noEditPoints="1"/>
            </p:cNvSpPr>
            <p:nvPr/>
          </p:nvSpPr>
          <p:spPr bwMode="auto">
            <a:xfrm>
              <a:off x="4459" y="1537"/>
              <a:ext cx="446" cy="55"/>
            </a:xfrm>
            <a:custGeom>
              <a:avLst/>
              <a:gdLst>
                <a:gd name="T0" fmla="*/ 9 w 611"/>
                <a:gd name="T1" fmla="*/ 1 h 80"/>
                <a:gd name="T2" fmla="*/ 7 w 611"/>
                <a:gd name="T3" fmla="*/ 1 h 80"/>
                <a:gd name="T4" fmla="*/ 5 w 611"/>
                <a:gd name="T5" fmla="*/ 1 h 80"/>
                <a:gd name="T6" fmla="*/ 7 w 611"/>
                <a:gd name="T7" fmla="*/ 1 h 80"/>
                <a:gd name="T8" fmla="*/ 5 w 611"/>
                <a:gd name="T9" fmla="*/ 1 h 80"/>
                <a:gd name="T10" fmla="*/ 9 w 611"/>
                <a:gd name="T11" fmla="*/ 4 h 80"/>
                <a:gd name="T12" fmla="*/ 5 w 611"/>
                <a:gd name="T13" fmla="*/ 0 h 80"/>
                <a:gd name="T14" fmla="*/ 14 w 611"/>
                <a:gd name="T15" fmla="*/ 1 h 80"/>
                <a:gd name="T16" fmla="*/ 15 w 611"/>
                <a:gd name="T17" fmla="*/ 1 h 80"/>
                <a:gd name="T18" fmla="*/ 14 w 611"/>
                <a:gd name="T19" fmla="*/ 1 h 80"/>
                <a:gd name="T20" fmla="*/ 14 w 611"/>
                <a:gd name="T21" fmla="*/ 1 h 80"/>
                <a:gd name="T22" fmla="*/ 12 w 611"/>
                <a:gd name="T23" fmla="*/ 1 h 80"/>
                <a:gd name="T24" fmla="*/ 11 w 611"/>
                <a:gd name="T25" fmla="*/ 4 h 80"/>
                <a:gd name="T26" fmla="*/ 17 w 611"/>
                <a:gd name="T27" fmla="*/ 0 h 80"/>
                <a:gd name="T28" fmla="*/ 11 w 611"/>
                <a:gd name="T29" fmla="*/ 4 h 80"/>
                <a:gd name="T30" fmla="*/ 23 w 611"/>
                <a:gd name="T31" fmla="*/ 1 h 80"/>
                <a:gd name="T32" fmla="*/ 20 w 611"/>
                <a:gd name="T33" fmla="*/ 1 h 80"/>
                <a:gd name="T34" fmla="*/ 19 w 611"/>
                <a:gd name="T35" fmla="*/ 1 h 80"/>
                <a:gd name="T36" fmla="*/ 20 w 611"/>
                <a:gd name="T37" fmla="*/ 1 h 80"/>
                <a:gd name="T38" fmla="*/ 19 w 611"/>
                <a:gd name="T39" fmla="*/ 1 h 80"/>
                <a:gd name="T40" fmla="*/ 23 w 611"/>
                <a:gd name="T41" fmla="*/ 4 h 80"/>
                <a:gd name="T42" fmla="*/ 18 w 611"/>
                <a:gd name="T43" fmla="*/ 0 h 80"/>
                <a:gd name="T44" fmla="*/ 27 w 611"/>
                <a:gd name="T45" fmla="*/ 1 h 80"/>
                <a:gd name="T46" fmla="*/ 28 w 611"/>
                <a:gd name="T47" fmla="*/ 1 h 80"/>
                <a:gd name="T48" fmla="*/ 27 w 611"/>
                <a:gd name="T49" fmla="*/ 1 h 80"/>
                <a:gd name="T50" fmla="*/ 26 w 611"/>
                <a:gd name="T51" fmla="*/ 1 h 80"/>
                <a:gd name="T52" fmla="*/ 25 w 611"/>
                <a:gd name="T53" fmla="*/ 1 h 80"/>
                <a:gd name="T54" fmla="*/ 25 w 611"/>
                <a:gd name="T55" fmla="*/ 4 h 80"/>
                <a:gd name="T56" fmla="*/ 29 w 611"/>
                <a:gd name="T57" fmla="*/ 0 h 80"/>
                <a:gd name="T58" fmla="*/ 25 w 611"/>
                <a:gd name="T59" fmla="*/ 4 h 80"/>
                <a:gd name="T60" fmla="*/ 36 w 611"/>
                <a:gd name="T61" fmla="*/ 1 h 80"/>
                <a:gd name="T62" fmla="*/ 34 w 611"/>
                <a:gd name="T63" fmla="*/ 1 h 80"/>
                <a:gd name="T64" fmla="*/ 32 w 611"/>
                <a:gd name="T65" fmla="*/ 1 h 80"/>
                <a:gd name="T66" fmla="*/ 34 w 611"/>
                <a:gd name="T67" fmla="*/ 1 h 80"/>
                <a:gd name="T68" fmla="*/ 32 w 611"/>
                <a:gd name="T69" fmla="*/ 1 h 80"/>
                <a:gd name="T70" fmla="*/ 36 w 611"/>
                <a:gd name="T71" fmla="*/ 4 h 80"/>
                <a:gd name="T72" fmla="*/ 31 w 611"/>
                <a:gd name="T73" fmla="*/ 0 h 80"/>
                <a:gd name="T74" fmla="*/ 40 w 611"/>
                <a:gd name="T75" fmla="*/ 1 h 80"/>
                <a:gd name="T76" fmla="*/ 42 w 611"/>
                <a:gd name="T77" fmla="*/ 1 h 80"/>
                <a:gd name="T78" fmla="*/ 40 w 611"/>
                <a:gd name="T79" fmla="*/ 1 h 80"/>
                <a:gd name="T80" fmla="*/ 40 w 611"/>
                <a:gd name="T81" fmla="*/ 1 h 80"/>
                <a:gd name="T82" fmla="*/ 39 w 611"/>
                <a:gd name="T83" fmla="*/ 1 h 80"/>
                <a:gd name="T84" fmla="*/ 38 w 611"/>
                <a:gd name="T85" fmla="*/ 4 h 80"/>
                <a:gd name="T86" fmla="*/ 42 w 611"/>
                <a:gd name="T87" fmla="*/ 0 h 80"/>
                <a:gd name="T88" fmla="*/ 38 w 611"/>
                <a:gd name="T89" fmla="*/ 4 h 80"/>
                <a:gd name="T90" fmla="*/ 49 w 611"/>
                <a:gd name="T91" fmla="*/ 1 h 80"/>
                <a:gd name="T92" fmla="*/ 47 w 611"/>
                <a:gd name="T93" fmla="*/ 1 h 80"/>
                <a:gd name="T94" fmla="*/ 45 w 611"/>
                <a:gd name="T95" fmla="*/ 1 h 80"/>
                <a:gd name="T96" fmla="*/ 47 w 611"/>
                <a:gd name="T97" fmla="*/ 1 h 80"/>
                <a:gd name="T98" fmla="*/ 45 w 611"/>
                <a:gd name="T99" fmla="*/ 1 h 80"/>
                <a:gd name="T100" fmla="*/ 50 w 611"/>
                <a:gd name="T101" fmla="*/ 4 h 80"/>
                <a:gd name="T102" fmla="*/ 45 w 611"/>
                <a:gd name="T103" fmla="*/ 0 h 80"/>
                <a:gd name="T104" fmla="*/ 0 w 611"/>
                <a:gd name="T105" fmla="*/ 4 h 80"/>
                <a:gd name="T106" fmla="*/ 3 w 611"/>
                <a:gd name="T107" fmla="*/ 1 h 80"/>
                <a:gd name="T108" fmla="*/ 0 w 611"/>
                <a:gd name="T109" fmla="*/ 4 h 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1"/>
                <a:gd name="T166" fmla="*/ 0 h 80"/>
                <a:gd name="T167" fmla="*/ 611 w 611"/>
                <a:gd name="T168" fmla="*/ 80 h 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1" h="80">
                  <a:moveTo>
                    <a:pt x="92" y="30"/>
                  </a:moveTo>
                  <a:lnTo>
                    <a:pt x="114" y="30"/>
                  </a:lnTo>
                  <a:lnTo>
                    <a:pt x="114" y="25"/>
                  </a:lnTo>
                  <a:lnTo>
                    <a:pt x="92" y="25"/>
                  </a:lnTo>
                  <a:lnTo>
                    <a:pt x="92" y="30"/>
                  </a:lnTo>
                  <a:close/>
                  <a:moveTo>
                    <a:pt x="66" y="30"/>
                  </a:moveTo>
                  <a:lnTo>
                    <a:pt x="88" y="30"/>
                  </a:lnTo>
                  <a:lnTo>
                    <a:pt x="88" y="25"/>
                  </a:lnTo>
                  <a:lnTo>
                    <a:pt x="66" y="25"/>
                  </a:lnTo>
                  <a:lnTo>
                    <a:pt x="66" y="30"/>
                  </a:lnTo>
                  <a:close/>
                  <a:moveTo>
                    <a:pt x="60" y="80"/>
                  </a:moveTo>
                  <a:lnTo>
                    <a:pt x="120" y="80"/>
                  </a:lnTo>
                  <a:lnTo>
                    <a:pt x="120" y="0"/>
                  </a:lnTo>
                  <a:lnTo>
                    <a:pt x="60" y="0"/>
                  </a:lnTo>
                  <a:lnTo>
                    <a:pt x="60" y="80"/>
                  </a:lnTo>
                  <a:close/>
                  <a:moveTo>
                    <a:pt x="174" y="30"/>
                  </a:moveTo>
                  <a:lnTo>
                    <a:pt x="196" y="30"/>
                  </a:lnTo>
                  <a:lnTo>
                    <a:pt x="196" y="25"/>
                  </a:lnTo>
                  <a:lnTo>
                    <a:pt x="174" y="25"/>
                  </a:lnTo>
                  <a:lnTo>
                    <a:pt x="174" y="30"/>
                  </a:lnTo>
                  <a:close/>
                  <a:moveTo>
                    <a:pt x="148" y="30"/>
                  </a:moveTo>
                  <a:lnTo>
                    <a:pt x="170" y="30"/>
                  </a:lnTo>
                  <a:lnTo>
                    <a:pt x="170" y="25"/>
                  </a:lnTo>
                  <a:lnTo>
                    <a:pt x="148" y="25"/>
                  </a:lnTo>
                  <a:lnTo>
                    <a:pt x="148" y="30"/>
                  </a:lnTo>
                  <a:close/>
                  <a:moveTo>
                    <a:pt x="142" y="80"/>
                  </a:moveTo>
                  <a:lnTo>
                    <a:pt x="202" y="80"/>
                  </a:lnTo>
                  <a:lnTo>
                    <a:pt x="202" y="0"/>
                  </a:lnTo>
                  <a:lnTo>
                    <a:pt x="142" y="0"/>
                  </a:lnTo>
                  <a:lnTo>
                    <a:pt x="142" y="80"/>
                  </a:lnTo>
                  <a:close/>
                  <a:moveTo>
                    <a:pt x="256" y="30"/>
                  </a:moveTo>
                  <a:lnTo>
                    <a:pt x="278" y="30"/>
                  </a:lnTo>
                  <a:lnTo>
                    <a:pt x="278" y="25"/>
                  </a:lnTo>
                  <a:lnTo>
                    <a:pt x="256" y="25"/>
                  </a:lnTo>
                  <a:lnTo>
                    <a:pt x="256" y="30"/>
                  </a:lnTo>
                  <a:close/>
                  <a:moveTo>
                    <a:pt x="230" y="30"/>
                  </a:moveTo>
                  <a:lnTo>
                    <a:pt x="252" y="30"/>
                  </a:lnTo>
                  <a:lnTo>
                    <a:pt x="252" y="25"/>
                  </a:lnTo>
                  <a:lnTo>
                    <a:pt x="230" y="25"/>
                  </a:lnTo>
                  <a:lnTo>
                    <a:pt x="230" y="30"/>
                  </a:lnTo>
                  <a:close/>
                  <a:moveTo>
                    <a:pt x="224" y="80"/>
                  </a:moveTo>
                  <a:lnTo>
                    <a:pt x="284" y="80"/>
                  </a:lnTo>
                  <a:lnTo>
                    <a:pt x="284" y="0"/>
                  </a:lnTo>
                  <a:lnTo>
                    <a:pt x="224" y="0"/>
                  </a:lnTo>
                  <a:lnTo>
                    <a:pt x="224" y="80"/>
                  </a:lnTo>
                  <a:close/>
                  <a:moveTo>
                    <a:pt x="338" y="30"/>
                  </a:moveTo>
                  <a:lnTo>
                    <a:pt x="360" y="30"/>
                  </a:lnTo>
                  <a:lnTo>
                    <a:pt x="360" y="25"/>
                  </a:lnTo>
                  <a:lnTo>
                    <a:pt x="338" y="25"/>
                  </a:lnTo>
                  <a:lnTo>
                    <a:pt x="338" y="30"/>
                  </a:lnTo>
                  <a:close/>
                  <a:moveTo>
                    <a:pt x="312" y="30"/>
                  </a:moveTo>
                  <a:lnTo>
                    <a:pt x="334" y="30"/>
                  </a:lnTo>
                  <a:lnTo>
                    <a:pt x="334" y="25"/>
                  </a:lnTo>
                  <a:lnTo>
                    <a:pt x="312" y="25"/>
                  </a:lnTo>
                  <a:lnTo>
                    <a:pt x="312" y="30"/>
                  </a:lnTo>
                  <a:close/>
                  <a:moveTo>
                    <a:pt x="306" y="80"/>
                  </a:moveTo>
                  <a:lnTo>
                    <a:pt x="366" y="80"/>
                  </a:lnTo>
                  <a:lnTo>
                    <a:pt x="366" y="0"/>
                  </a:lnTo>
                  <a:lnTo>
                    <a:pt x="306" y="0"/>
                  </a:lnTo>
                  <a:lnTo>
                    <a:pt x="306" y="80"/>
                  </a:lnTo>
                  <a:close/>
                  <a:moveTo>
                    <a:pt x="420" y="30"/>
                  </a:moveTo>
                  <a:lnTo>
                    <a:pt x="442" y="30"/>
                  </a:lnTo>
                  <a:lnTo>
                    <a:pt x="442" y="25"/>
                  </a:lnTo>
                  <a:lnTo>
                    <a:pt x="420" y="25"/>
                  </a:lnTo>
                  <a:lnTo>
                    <a:pt x="420" y="30"/>
                  </a:lnTo>
                  <a:close/>
                  <a:moveTo>
                    <a:pt x="393" y="30"/>
                  </a:moveTo>
                  <a:lnTo>
                    <a:pt x="416" y="30"/>
                  </a:lnTo>
                  <a:lnTo>
                    <a:pt x="416" y="25"/>
                  </a:lnTo>
                  <a:lnTo>
                    <a:pt x="393" y="25"/>
                  </a:lnTo>
                  <a:lnTo>
                    <a:pt x="393" y="30"/>
                  </a:lnTo>
                  <a:close/>
                  <a:moveTo>
                    <a:pt x="388" y="80"/>
                  </a:moveTo>
                  <a:lnTo>
                    <a:pt x="448" y="80"/>
                  </a:lnTo>
                  <a:lnTo>
                    <a:pt x="448" y="0"/>
                  </a:lnTo>
                  <a:lnTo>
                    <a:pt x="388" y="0"/>
                  </a:lnTo>
                  <a:lnTo>
                    <a:pt x="388" y="80"/>
                  </a:lnTo>
                  <a:close/>
                  <a:moveTo>
                    <a:pt x="502" y="30"/>
                  </a:moveTo>
                  <a:lnTo>
                    <a:pt x="524" y="30"/>
                  </a:lnTo>
                  <a:lnTo>
                    <a:pt x="524" y="25"/>
                  </a:lnTo>
                  <a:lnTo>
                    <a:pt x="502" y="25"/>
                  </a:lnTo>
                  <a:lnTo>
                    <a:pt x="502" y="30"/>
                  </a:lnTo>
                  <a:close/>
                  <a:moveTo>
                    <a:pt x="475" y="30"/>
                  </a:moveTo>
                  <a:lnTo>
                    <a:pt x="498" y="30"/>
                  </a:lnTo>
                  <a:lnTo>
                    <a:pt x="498" y="25"/>
                  </a:lnTo>
                  <a:lnTo>
                    <a:pt x="475" y="25"/>
                  </a:lnTo>
                  <a:lnTo>
                    <a:pt x="475" y="30"/>
                  </a:lnTo>
                  <a:close/>
                  <a:moveTo>
                    <a:pt x="470" y="80"/>
                  </a:moveTo>
                  <a:lnTo>
                    <a:pt x="530" y="80"/>
                  </a:lnTo>
                  <a:lnTo>
                    <a:pt x="530" y="0"/>
                  </a:lnTo>
                  <a:lnTo>
                    <a:pt x="470" y="0"/>
                  </a:lnTo>
                  <a:lnTo>
                    <a:pt x="470" y="80"/>
                  </a:lnTo>
                  <a:close/>
                  <a:moveTo>
                    <a:pt x="584" y="30"/>
                  </a:moveTo>
                  <a:lnTo>
                    <a:pt x="606" y="30"/>
                  </a:lnTo>
                  <a:lnTo>
                    <a:pt x="606" y="25"/>
                  </a:lnTo>
                  <a:lnTo>
                    <a:pt x="584" y="25"/>
                  </a:lnTo>
                  <a:lnTo>
                    <a:pt x="584" y="30"/>
                  </a:lnTo>
                  <a:close/>
                  <a:moveTo>
                    <a:pt x="558" y="30"/>
                  </a:moveTo>
                  <a:lnTo>
                    <a:pt x="580" y="30"/>
                  </a:lnTo>
                  <a:lnTo>
                    <a:pt x="580" y="25"/>
                  </a:lnTo>
                  <a:lnTo>
                    <a:pt x="558" y="25"/>
                  </a:lnTo>
                  <a:lnTo>
                    <a:pt x="558" y="30"/>
                  </a:lnTo>
                  <a:close/>
                  <a:moveTo>
                    <a:pt x="552" y="80"/>
                  </a:moveTo>
                  <a:lnTo>
                    <a:pt x="611" y="80"/>
                  </a:lnTo>
                  <a:lnTo>
                    <a:pt x="611" y="0"/>
                  </a:lnTo>
                  <a:lnTo>
                    <a:pt x="552" y="0"/>
                  </a:lnTo>
                  <a:lnTo>
                    <a:pt x="552" y="80"/>
                  </a:lnTo>
                  <a:close/>
                  <a:moveTo>
                    <a:pt x="0" y="80"/>
                  </a:moveTo>
                  <a:lnTo>
                    <a:pt x="30" y="80"/>
                  </a:lnTo>
                  <a:lnTo>
                    <a:pt x="30" y="20"/>
                  </a:lnTo>
                  <a:lnTo>
                    <a:pt x="0" y="20"/>
                  </a:lnTo>
                  <a:lnTo>
                    <a:pt x="0" y="80"/>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3088" name="Rectangle 1915"/>
            <p:cNvSpPr>
              <a:spLocks noChangeArrowheads="1"/>
            </p:cNvSpPr>
            <p:nvPr/>
          </p:nvSpPr>
          <p:spPr bwMode="auto">
            <a:xfrm>
              <a:off x="452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89" name="Rectangle 1916"/>
            <p:cNvSpPr>
              <a:spLocks noChangeArrowheads="1"/>
            </p:cNvSpPr>
            <p:nvPr/>
          </p:nvSpPr>
          <p:spPr bwMode="auto">
            <a:xfrm>
              <a:off x="4507"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90" name="Rectangle 1917"/>
            <p:cNvSpPr>
              <a:spLocks noChangeArrowheads="1"/>
            </p:cNvSpPr>
            <p:nvPr/>
          </p:nvSpPr>
          <p:spPr bwMode="auto">
            <a:xfrm>
              <a:off x="4503" y="1537"/>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91" name="Rectangle 1918"/>
            <p:cNvSpPr>
              <a:spLocks noChangeArrowheads="1"/>
            </p:cNvSpPr>
            <p:nvPr/>
          </p:nvSpPr>
          <p:spPr bwMode="auto">
            <a:xfrm>
              <a:off x="458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92" name="Rectangle 1919"/>
            <p:cNvSpPr>
              <a:spLocks noChangeArrowheads="1"/>
            </p:cNvSpPr>
            <p:nvPr/>
          </p:nvSpPr>
          <p:spPr bwMode="auto">
            <a:xfrm>
              <a:off x="4567"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93" name="Rectangle 1920"/>
            <p:cNvSpPr>
              <a:spLocks noChangeArrowheads="1"/>
            </p:cNvSpPr>
            <p:nvPr/>
          </p:nvSpPr>
          <p:spPr bwMode="auto">
            <a:xfrm>
              <a:off x="4563" y="1537"/>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94" name="Rectangle 1921"/>
            <p:cNvSpPr>
              <a:spLocks noChangeArrowheads="1"/>
            </p:cNvSpPr>
            <p:nvPr/>
          </p:nvSpPr>
          <p:spPr bwMode="auto">
            <a:xfrm>
              <a:off x="464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95" name="Rectangle 1922"/>
            <p:cNvSpPr>
              <a:spLocks noChangeArrowheads="1"/>
            </p:cNvSpPr>
            <p:nvPr/>
          </p:nvSpPr>
          <p:spPr bwMode="auto">
            <a:xfrm>
              <a:off x="4627"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96" name="Rectangle 1923"/>
            <p:cNvSpPr>
              <a:spLocks noChangeArrowheads="1"/>
            </p:cNvSpPr>
            <p:nvPr/>
          </p:nvSpPr>
          <p:spPr bwMode="auto">
            <a:xfrm>
              <a:off x="4623" y="1537"/>
              <a:ext cx="43"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97" name="Rectangle 1924"/>
            <p:cNvSpPr>
              <a:spLocks noChangeArrowheads="1"/>
            </p:cNvSpPr>
            <p:nvPr/>
          </p:nvSpPr>
          <p:spPr bwMode="auto">
            <a:xfrm>
              <a:off x="470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98" name="Rectangle 1925"/>
            <p:cNvSpPr>
              <a:spLocks noChangeArrowheads="1"/>
            </p:cNvSpPr>
            <p:nvPr/>
          </p:nvSpPr>
          <p:spPr bwMode="auto">
            <a:xfrm>
              <a:off x="4687"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099" name="Rectangle 1926"/>
            <p:cNvSpPr>
              <a:spLocks noChangeArrowheads="1"/>
            </p:cNvSpPr>
            <p:nvPr/>
          </p:nvSpPr>
          <p:spPr bwMode="auto">
            <a:xfrm>
              <a:off x="4682" y="1537"/>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100" name="Rectangle 1927"/>
            <p:cNvSpPr>
              <a:spLocks noChangeArrowheads="1"/>
            </p:cNvSpPr>
            <p:nvPr/>
          </p:nvSpPr>
          <p:spPr bwMode="auto">
            <a:xfrm>
              <a:off x="476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101" name="Rectangle 1928"/>
            <p:cNvSpPr>
              <a:spLocks noChangeArrowheads="1"/>
            </p:cNvSpPr>
            <p:nvPr/>
          </p:nvSpPr>
          <p:spPr bwMode="auto">
            <a:xfrm>
              <a:off x="4746" y="1554"/>
              <a:ext cx="17"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102" name="Rectangle 1929"/>
            <p:cNvSpPr>
              <a:spLocks noChangeArrowheads="1"/>
            </p:cNvSpPr>
            <p:nvPr/>
          </p:nvSpPr>
          <p:spPr bwMode="auto">
            <a:xfrm>
              <a:off x="4742" y="1537"/>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103" name="Rectangle 1930"/>
            <p:cNvSpPr>
              <a:spLocks noChangeArrowheads="1"/>
            </p:cNvSpPr>
            <p:nvPr/>
          </p:nvSpPr>
          <p:spPr bwMode="auto">
            <a:xfrm>
              <a:off x="4459" y="1551"/>
              <a:ext cx="22" cy="41"/>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104" name="Freeform 1931"/>
            <p:cNvSpPr>
              <a:spLocks/>
            </p:cNvSpPr>
            <p:nvPr/>
          </p:nvSpPr>
          <p:spPr bwMode="auto">
            <a:xfrm>
              <a:off x="4794" y="1578"/>
              <a:ext cx="18" cy="78"/>
            </a:xfrm>
            <a:custGeom>
              <a:avLst/>
              <a:gdLst>
                <a:gd name="T0" fmla="*/ 3 w 24"/>
                <a:gd name="T1" fmla="*/ 6 h 113"/>
                <a:gd name="T2" fmla="*/ 3 w 24"/>
                <a:gd name="T3" fmla="*/ 0 h 113"/>
                <a:gd name="T4" fmla="*/ 0 w 24"/>
                <a:gd name="T5" fmla="*/ 1 h 113"/>
                <a:gd name="T6" fmla="*/ 2 w 24"/>
                <a:gd name="T7" fmla="*/ 6 h 113"/>
                <a:gd name="T8" fmla="*/ 2 w 24"/>
                <a:gd name="T9" fmla="*/ 6 h 113"/>
                <a:gd name="T10" fmla="*/ 3 w 24"/>
                <a:gd name="T11" fmla="*/ 6 h 113"/>
                <a:gd name="T12" fmla="*/ 0 60000 65536"/>
                <a:gd name="T13" fmla="*/ 0 60000 65536"/>
                <a:gd name="T14" fmla="*/ 0 60000 65536"/>
                <a:gd name="T15" fmla="*/ 0 60000 65536"/>
                <a:gd name="T16" fmla="*/ 0 60000 65536"/>
                <a:gd name="T17" fmla="*/ 0 60000 65536"/>
                <a:gd name="T18" fmla="*/ 0 w 24"/>
                <a:gd name="T19" fmla="*/ 0 h 113"/>
                <a:gd name="T20" fmla="*/ 24 w 24"/>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24" h="113">
                  <a:moveTo>
                    <a:pt x="24" y="101"/>
                  </a:moveTo>
                  <a:lnTo>
                    <a:pt x="22" y="0"/>
                  </a:lnTo>
                  <a:lnTo>
                    <a:pt x="0" y="13"/>
                  </a:lnTo>
                  <a:lnTo>
                    <a:pt x="4" y="113"/>
                  </a:lnTo>
                  <a:lnTo>
                    <a:pt x="14" y="107"/>
                  </a:lnTo>
                  <a:lnTo>
                    <a:pt x="24" y="101"/>
                  </a:lnTo>
                  <a:close/>
                </a:path>
              </a:pathLst>
            </a:custGeom>
            <a:solidFill>
              <a:srgbClr val="CC6633"/>
            </a:solidFill>
            <a:ln w="9525">
              <a:noFill/>
              <a:round/>
              <a:headEnd/>
              <a:tailEnd/>
            </a:ln>
          </p:spPr>
          <p:txBody>
            <a:bodyPr/>
            <a:lstStyle/>
            <a:p>
              <a:endParaRPr lang="zh-TW" altLang="en-US">
                <a:solidFill>
                  <a:schemeClr val="bg1"/>
                </a:solidFill>
              </a:endParaRPr>
            </a:p>
          </p:txBody>
        </p:sp>
        <p:sp>
          <p:nvSpPr>
            <p:cNvPr id="23105" name="Rectangle 1932"/>
            <p:cNvSpPr>
              <a:spLocks noChangeArrowheads="1"/>
            </p:cNvSpPr>
            <p:nvPr/>
          </p:nvSpPr>
          <p:spPr bwMode="auto">
            <a:xfrm>
              <a:off x="4787" y="1574"/>
              <a:ext cx="22" cy="4"/>
            </a:xfrm>
            <a:prstGeom prst="rect">
              <a:avLst/>
            </a:prstGeom>
            <a:solidFill>
              <a:srgbClr val="F3F2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06" name="Rectangle 1933"/>
            <p:cNvSpPr>
              <a:spLocks noChangeArrowheads="1"/>
            </p:cNvSpPr>
            <p:nvPr/>
          </p:nvSpPr>
          <p:spPr bwMode="auto">
            <a:xfrm>
              <a:off x="4787" y="1581"/>
              <a:ext cx="22" cy="4"/>
            </a:xfrm>
            <a:prstGeom prst="rect">
              <a:avLst/>
            </a:prstGeom>
            <a:solidFill>
              <a:srgbClr val="E3CC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07" name="Rectangle 1934"/>
            <p:cNvSpPr>
              <a:spLocks noChangeArrowheads="1"/>
            </p:cNvSpPr>
            <p:nvPr/>
          </p:nvSpPr>
          <p:spPr bwMode="auto">
            <a:xfrm>
              <a:off x="4787" y="1585"/>
              <a:ext cx="22" cy="4"/>
            </a:xfrm>
            <a:prstGeom prst="rect">
              <a:avLst/>
            </a:prstGeom>
            <a:solidFill>
              <a:srgbClr val="E8D991"/>
            </a:solidFill>
            <a:ln w="9525">
              <a:noFill/>
              <a:miter lim="800000"/>
              <a:headEnd/>
              <a:tailEnd/>
            </a:ln>
          </p:spPr>
          <p:txBody>
            <a:bodyPr/>
            <a:lstStyle/>
            <a:p>
              <a:endParaRPr lang="en-US" altLang="zh-TW" sz="1900" dirty="0">
                <a:solidFill>
                  <a:schemeClr val="bg1"/>
                </a:solidFill>
                <a:latin typeface="Calibri" pitchFamily="34" charset="0"/>
              </a:endParaRPr>
            </a:p>
          </p:txBody>
        </p:sp>
        <p:pic>
          <p:nvPicPr>
            <p:cNvPr id="23108" name="Picture 1935"/>
            <p:cNvPicPr>
              <a:picLocks noChangeAspect="1" noChangeArrowheads="1"/>
            </p:cNvPicPr>
            <p:nvPr/>
          </p:nvPicPr>
          <p:blipFill>
            <a:blip r:embed="rId23" cstate="print"/>
            <a:srcRect/>
            <a:stretch>
              <a:fillRect/>
            </a:stretch>
          </p:blipFill>
          <p:spPr bwMode="auto">
            <a:xfrm>
              <a:off x="4776" y="1574"/>
              <a:ext cx="266" cy="152"/>
            </a:xfrm>
            <a:prstGeom prst="rect">
              <a:avLst/>
            </a:prstGeom>
            <a:noFill/>
            <a:ln w="9525">
              <a:noFill/>
              <a:miter lim="800000"/>
              <a:headEnd/>
              <a:tailEnd/>
            </a:ln>
          </p:spPr>
        </p:pic>
        <p:pic>
          <p:nvPicPr>
            <p:cNvPr id="23109" name="Picture 1936"/>
            <p:cNvPicPr>
              <a:picLocks noChangeAspect="1" noChangeArrowheads="1"/>
            </p:cNvPicPr>
            <p:nvPr/>
          </p:nvPicPr>
          <p:blipFill>
            <a:blip r:embed="rId24" cstate="print"/>
            <a:srcRect/>
            <a:stretch>
              <a:fillRect/>
            </a:stretch>
          </p:blipFill>
          <p:spPr bwMode="auto">
            <a:xfrm>
              <a:off x="4776" y="1574"/>
              <a:ext cx="266" cy="152"/>
            </a:xfrm>
            <a:prstGeom prst="rect">
              <a:avLst/>
            </a:prstGeom>
            <a:noFill/>
            <a:ln w="9525">
              <a:noFill/>
              <a:miter lim="800000"/>
              <a:headEnd/>
              <a:tailEnd/>
            </a:ln>
          </p:spPr>
        </p:pic>
        <p:sp>
          <p:nvSpPr>
            <p:cNvPr id="23110" name="Freeform 1937"/>
            <p:cNvSpPr>
              <a:spLocks noEditPoints="1"/>
            </p:cNvSpPr>
            <p:nvPr/>
          </p:nvSpPr>
          <p:spPr bwMode="auto">
            <a:xfrm>
              <a:off x="4782" y="1635"/>
              <a:ext cx="257" cy="90"/>
            </a:xfrm>
            <a:custGeom>
              <a:avLst/>
              <a:gdLst>
                <a:gd name="T0" fmla="*/ 28 w 352"/>
                <a:gd name="T1" fmla="*/ 1 h 131"/>
                <a:gd name="T2" fmla="*/ 11 w 352"/>
                <a:gd name="T3" fmla="*/ 7 h 131"/>
                <a:gd name="T4" fmla="*/ 11 w 352"/>
                <a:gd name="T5" fmla="*/ 6 h 131"/>
                <a:gd name="T6" fmla="*/ 28 w 352"/>
                <a:gd name="T7" fmla="*/ 0 h 131"/>
                <a:gd name="T8" fmla="*/ 28 w 352"/>
                <a:gd name="T9" fmla="*/ 1 h 131"/>
                <a:gd name="T10" fmla="*/ 1 w 352"/>
                <a:gd name="T11" fmla="*/ 2 h 131"/>
                <a:gd name="T12" fmla="*/ 11 w 352"/>
                <a:gd name="T13" fmla="*/ 6 h 131"/>
                <a:gd name="T14" fmla="*/ 11 w 352"/>
                <a:gd name="T15" fmla="*/ 7 h 131"/>
                <a:gd name="T16" fmla="*/ 0 w 352"/>
                <a:gd name="T17" fmla="*/ 2 h 131"/>
                <a:gd name="T18" fmla="*/ 0 w 352"/>
                <a:gd name="T19" fmla="*/ 2 h 131"/>
                <a:gd name="T20" fmla="*/ 1 w 352"/>
                <a:gd name="T21" fmla="*/ 2 h 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2"/>
                <a:gd name="T34" fmla="*/ 0 h 131"/>
                <a:gd name="T35" fmla="*/ 352 w 352"/>
                <a:gd name="T36" fmla="*/ 131 h 1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2" h="131">
                  <a:moveTo>
                    <a:pt x="352" y="6"/>
                  </a:moveTo>
                  <a:lnTo>
                    <a:pt x="138" y="131"/>
                  </a:lnTo>
                  <a:lnTo>
                    <a:pt x="138" y="125"/>
                  </a:lnTo>
                  <a:lnTo>
                    <a:pt x="352" y="0"/>
                  </a:lnTo>
                  <a:lnTo>
                    <a:pt x="352" y="6"/>
                  </a:lnTo>
                  <a:close/>
                  <a:moveTo>
                    <a:pt x="19" y="54"/>
                  </a:moveTo>
                  <a:lnTo>
                    <a:pt x="138" y="125"/>
                  </a:lnTo>
                  <a:lnTo>
                    <a:pt x="138" y="131"/>
                  </a:lnTo>
                  <a:lnTo>
                    <a:pt x="0" y="49"/>
                  </a:lnTo>
                  <a:lnTo>
                    <a:pt x="0" y="43"/>
                  </a:lnTo>
                  <a:lnTo>
                    <a:pt x="19" y="54"/>
                  </a:lnTo>
                  <a:close/>
                </a:path>
              </a:pathLst>
            </a:custGeom>
            <a:solidFill>
              <a:srgbClr val="CC6633"/>
            </a:solidFill>
            <a:ln w="9525">
              <a:noFill/>
              <a:round/>
              <a:headEnd/>
              <a:tailEnd/>
            </a:ln>
          </p:spPr>
          <p:txBody>
            <a:bodyPr/>
            <a:lstStyle/>
            <a:p>
              <a:endParaRPr lang="zh-TW" altLang="en-US">
                <a:solidFill>
                  <a:schemeClr val="bg1"/>
                </a:solidFill>
              </a:endParaRPr>
            </a:p>
          </p:txBody>
        </p:sp>
        <p:sp>
          <p:nvSpPr>
            <p:cNvPr id="23111" name="Freeform 1938"/>
            <p:cNvSpPr>
              <a:spLocks/>
            </p:cNvSpPr>
            <p:nvPr/>
          </p:nvSpPr>
          <p:spPr bwMode="auto">
            <a:xfrm>
              <a:off x="4883" y="1635"/>
              <a:ext cx="156" cy="90"/>
            </a:xfrm>
            <a:custGeom>
              <a:avLst/>
              <a:gdLst>
                <a:gd name="T0" fmla="*/ 17 w 214"/>
                <a:gd name="T1" fmla="*/ 1 h 131"/>
                <a:gd name="T2" fmla="*/ 0 w 214"/>
                <a:gd name="T3" fmla="*/ 7 h 131"/>
                <a:gd name="T4" fmla="*/ 0 w 214"/>
                <a:gd name="T5" fmla="*/ 6 h 131"/>
                <a:gd name="T6" fmla="*/ 17 w 214"/>
                <a:gd name="T7" fmla="*/ 0 h 131"/>
                <a:gd name="T8" fmla="*/ 17 w 214"/>
                <a:gd name="T9" fmla="*/ 1 h 131"/>
                <a:gd name="T10" fmla="*/ 0 60000 65536"/>
                <a:gd name="T11" fmla="*/ 0 60000 65536"/>
                <a:gd name="T12" fmla="*/ 0 60000 65536"/>
                <a:gd name="T13" fmla="*/ 0 60000 65536"/>
                <a:gd name="T14" fmla="*/ 0 60000 65536"/>
                <a:gd name="T15" fmla="*/ 0 w 214"/>
                <a:gd name="T16" fmla="*/ 0 h 131"/>
                <a:gd name="T17" fmla="*/ 214 w 214"/>
                <a:gd name="T18" fmla="*/ 131 h 131"/>
              </a:gdLst>
              <a:ahLst/>
              <a:cxnLst>
                <a:cxn ang="T10">
                  <a:pos x="T0" y="T1"/>
                </a:cxn>
                <a:cxn ang="T11">
                  <a:pos x="T2" y="T3"/>
                </a:cxn>
                <a:cxn ang="T12">
                  <a:pos x="T4" y="T5"/>
                </a:cxn>
                <a:cxn ang="T13">
                  <a:pos x="T6" y="T7"/>
                </a:cxn>
                <a:cxn ang="T14">
                  <a:pos x="T8" y="T9"/>
                </a:cxn>
              </a:cxnLst>
              <a:rect l="T15" t="T16" r="T17" b="T18"/>
              <a:pathLst>
                <a:path w="214" h="131">
                  <a:moveTo>
                    <a:pt x="214" y="6"/>
                  </a:moveTo>
                  <a:lnTo>
                    <a:pt x="0" y="131"/>
                  </a:lnTo>
                  <a:lnTo>
                    <a:pt x="0" y="125"/>
                  </a:lnTo>
                  <a:lnTo>
                    <a:pt x="214" y="0"/>
                  </a:lnTo>
                  <a:lnTo>
                    <a:pt x="214" y="6"/>
                  </a:lnTo>
                  <a:close/>
                </a:path>
              </a:pathLst>
            </a:custGeom>
            <a:noFill/>
            <a:ln w="3175" cap="flat">
              <a:solidFill>
                <a:srgbClr val="CC6633"/>
              </a:solidFill>
              <a:prstDash val="solid"/>
              <a:miter lim="800000"/>
              <a:headEnd/>
              <a:tailEnd/>
            </a:ln>
          </p:spPr>
          <p:txBody>
            <a:bodyPr/>
            <a:lstStyle/>
            <a:p>
              <a:endParaRPr lang="zh-TW" altLang="en-US">
                <a:solidFill>
                  <a:schemeClr val="bg1"/>
                </a:solidFill>
              </a:endParaRPr>
            </a:p>
          </p:txBody>
        </p:sp>
        <p:sp>
          <p:nvSpPr>
            <p:cNvPr id="23112" name="Freeform 1939"/>
            <p:cNvSpPr>
              <a:spLocks/>
            </p:cNvSpPr>
            <p:nvPr/>
          </p:nvSpPr>
          <p:spPr bwMode="auto">
            <a:xfrm>
              <a:off x="4782" y="1665"/>
              <a:ext cx="101" cy="60"/>
            </a:xfrm>
            <a:custGeom>
              <a:avLst/>
              <a:gdLst>
                <a:gd name="T0" fmla="*/ 1 w 138"/>
                <a:gd name="T1" fmla="*/ 1 h 88"/>
                <a:gd name="T2" fmla="*/ 11 w 138"/>
                <a:gd name="T3" fmla="*/ 3 h 88"/>
                <a:gd name="T4" fmla="*/ 11 w 138"/>
                <a:gd name="T5" fmla="*/ 4 h 88"/>
                <a:gd name="T6" fmla="*/ 0 w 138"/>
                <a:gd name="T7" fmla="*/ 1 h 88"/>
                <a:gd name="T8" fmla="*/ 0 w 138"/>
                <a:gd name="T9" fmla="*/ 0 h 88"/>
                <a:gd name="T10" fmla="*/ 1 w 138"/>
                <a:gd name="T11" fmla="*/ 1 h 88"/>
                <a:gd name="T12" fmla="*/ 0 60000 65536"/>
                <a:gd name="T13" fmla="*/ 0 60000 65536"/>
                <a:gd name="T14" fmla="*/ 0 60000 65536"/>
                <a:gd name="T15" fmla="*/ 0 60000 65536"/>
                <a:gd name="T16" fmla="*/ 0 60000 65536"/>
                <a:gd name="T17" fmla="*/ 0 60000 65536"/>
                <a:gd name="T18" fmla="*/ 0 w 138"/>
                <a:gd name="T19" fmla="*/ 0 h 88"/>
                <a:gd name="T20" fmla="*/ 138 w 138"/>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138" h="88">
                  <a:moveTo>
                    <a:pt x="19" y="11"/>
                  </a:moveTo>
                  <a:lnTo>
                    <a:pt x="138" y="82"/>
                  </a:lnTo>
                  <a:lnTo>
                    <a:pt x="138" y="88"/>
                  </a:lnTo>
                  <a:lnTo>
                    <a:pt x="0" y="6"/>
                  </a:lnTo>
                  <a:lnTo>
                    <a:pt x="0" y="0"/>
                  </a:lnTo>
                  <a:lnTo>
                    <a:pt x="19" y="11"/>
                  </a:lnTo>
                </a:path>
              </a:pathLst>
            </a:custGeom>
            <a:noFill/>
            <a:ln w="3175" cap="flat">
              <a:solidFill>
                <a:srgbClr val="CC6633"/>
              </a:solidFill>
              <a:prstDash val="solid"/>
              <a:miter lim="800000"/>
              <a:headEnd/>
              <a:tailEnd/>
            </a:ln>
          </p:spPr>
          <p:txBody>
            <a:bodyPr/>
            <a:lstStyle/>
            <a:p>
              <a:endParaRPr lang="zh-TW" altLang="en-US">
                <a:solidFill>
                  <a:schemeClr val="bg1"/>
                </a:solidFill>
              </a:endParaRPr>
            </a:p>
          </p:txBody>
        </p:sp>
        <p:pic>
          <p:nvPicPr>
            <p:cNvPr id="23113" name="Picture 1940"/>
            <p:cNvPicPr>
              <a:picLocks noChangeAspect="1" noChangeArrowheads="1"/>
            </p:cNvPicPr>
            <p:nvPr/>
          </p:nvPicPr>
          <p:blipFill>
            <a:blip r:embed="rId25" cstate="print"/>
            <a:srcRect/>
            <a:stretch>
              <a:fillRect/>
            </a:stretch>
          </p:blipFill>
          <p:spPr bwMode="auto">
            <a:xfrm>
              <a:off x="4853" y="1621"/>
              <a:ext cx="85" cy="55"/>
            </a:xfrm>
            <a:prstGeom prst="rect">
              <a:avLst/>
            </a:prstGeom>
            <a:noFill/>
            <a:ln w="9525">
              <a:noFill/>
              <a:miter lim="800000"/>
              <a:headEnd/>
              <a:tailEnd/>
            </a:ln>
          </p:spPr>
        </p:pic>
        <p:pic>
          <p:nvPicPr>
            <p:cNvPr id="23114" name="Picture 1941"/>
            <p:cNvPicPr>
              <a:picLocks noChangeAspect="1" noChangeArrowheads="1"/>
            </p:cNvPicPr>
            <p:nvPr/>
          </p:nvPicPr>
          <p:blipFill>
            <a:blip r:embed="rId26" cstate="print"/>
            <a:srcRect/>
            <a:stretch>
              <a:fillRect/>
            </a:stretch>
          </p:blipFill>
          <p:spPr bwMode="auto">
            <a:xfrm>
              <a:off x="4853" y="1621"/>
              <a:ext cx="85" cy="55"/>
            </a:xfrm>
            <a:prstGeom prst="rect">
              <a:avLst/>
            </a:prstGeom>
            <a:noFill/>
            <a:ln w="9525">
              <a:noFill/>
              <a:miter lim="800000"/>
              <a:headEnd/>
              <a:tailEnd/>
            </a:ln>
          </p:spPr>
        </p:pic>
        <p:sp>
          <p:nvSpPr>
            <p:cNvPr id="23115" name="Freeform 1942"/>
            <p:cNvSpPr>
              <a:spLocks/>
            </p:cNvSpPr>
            <p:nvPr/>
          </p:nvSpPr>
          <p:spPr bwMode="auto">
            <a:xfrm>
              <a:off x="4860" y="1625"/>
              <a:ext cx="76" cy="44"/>
            </a:xfrm>
            <a:custGeom>
              <a:avLst/>
              <a:gdLst>
                <a:gd name="T0" fmla="*/ 5 w 105"/>
                <a:gd name="T1" fmla="*/ 0 h 64"/>
                <a:gd name="T2" fmla="*/ 8 w 105"/>
                <a:gd name="T3" fmla="*/ 1 h 64"/>
                <a:gd name="T4" fmla="*/ 3 w 105"/>
                <a:gd name="T5" fmla="*/ 3 h 64"/>
                <a:gd name="T6" fmla="*/ 0 w 105"/>
                <a:gd name="T7" fmla="*/ 2 h 64"/>
                <a:gd name="T8" fmla="*/ 5 w 105"/>
                <a:gd name="T9" fmla="*/ 0 h 64"/>
                <a:gd name="T10" fmla="*/ 0 60000 65536"/>
                <a:gd name="T11" fmla="*/ 0 60000 65536"/>
                <a:gd name="T12" fmla="*/ 0 60000 65536"/>
                <a:gd name="T13" fmla="*/ 0 60000 65536"/>
                <a:gd name="T14" fmla="*/ 0 60000 65536"/>
                <a:gd name="T15" fmla="*/ 0 w 105"/>
                <a:gd name="T16" fmla="*/ 0 h 64"/>
                <a:gd name="T17" fmla="*/ 105 w 105"/>
                <a:gd name="T18" fmla="*/ 64 h 64"/>
              </a:gdLst>
              <a:ahLst/>
              <a:cxnLst>
                <a:cxn ang="T10">
                  <a:pos x="T0" y="T1"/>
                </a:cxn>
                <a:cxn ang="T11">
                  <a:pos x="T2" y="T3"/>
                </a:cxn>
                <a:cxn ang="T12">
                  <a:pos x="T4" y="T5"/>
                </a:cxn>
                <a:cxn ang="T13">
                  <a:pos x="T6" y="T7"/>
                </a:cxn>
                <a:cxn ang="T14">
                  <a:pos x="T8" y="T9"/>
                </a:cxn>
              </a:cxnLst>
              <a:rect l="T15" t="T16" r="T17" b="T18"/>
              <a:pathLst>
                <a:path w="105" h="64">
                  <a:moveTo>
                    <a:pt x="73" y="0"/>
                  </a:moveTo>
                  <a:lnTo>
                    <a:pt x="105" y="19"/>
                  </a:lnTo>
                  <a:lnTo>
                    <a:pt x="31" y="64"/>
                  </a:lnTo>
                  <a:lnTo>
                    <a:pt x="0" y="45"/>
                  </a:lnTo>
                  <a:lnTo>
                    <a:pt x="73" y="0"/>
                  </a:lnTo>
                </a:path>
              </a:pathLst>
            </a:custGeom>
            <a:noFill/>
            <a:ln w="4763" cap="rnd">
              <a:solidFill>
                <a:srgbClr val="295687"/>
              </a:solidFill>
              <a:prstDash val="solid"/>
              <a:round/>
              <a:headEnd/>
              <a:tailEnd/>
            </a:ln>
          </p:spPr>
          <p:txBody>
            <a:bodyPr/>
            <a:lstStyle/>
            <a:p>
              <a:endParaRPr lang="zh-TW" altLang="en-US">
                <a:solidFill>
                  <a:schemeClr val="bg1"/>
                </a:solidFill>
              </a:endParaRPr>
            </a:p>
          </p:txBody>
        </p:sp>
        <p:pic>
          <p:nvPicPr>
            <p:cNvPr id="23116" name="Picture 1943"/>
            <p:cNvPicPr>
              <a:picLocks noChangeAspect="1" noChangeArrowheads="1"/>
            </p:cNvPicPr>
            <p:nvPr/>
          </p:nvPicPr>
          <p:blipFill>
            <a:blip r:embed="rId27" cstate="print"/>
            <a:srcRect/>
            <a:stretch>
              <a:fillRect/>
            </a:stretch>
          </p:blipFill>
          <p:spPr bwMode="auto">
            <a:xfrm>
              <a:off x="4820" y="1545"/>
              <a:ext cx="70" cy="98"/>
            </a:xfrm>
            <a:prstGeom prst="rect">
              <a:avLst/>
            </a:prstGeom>
            <a:noFill/>
            <a:ln w="9525">
              <a:noFill/>
              <a:miter lim="800000"/>
              <a:headEnd/>
              <a:tailEnd/>
            </a:ln>
          </p:spPr>
        </p:pic>
        <p:sp>
          <p:nvSpPr>
            <p:cNvPr id="23117" name="Rectangle 1944"/>
            <p:cNvSpPr>
              <a:spLocks noChangeArrowheads="1"/>
            </p:cNvSpPr>
            <p:nvPr/>
          </p:nvSpPr>
          <p:spPr bwMode="auto">
            <a:xfrm>
              <a:off x="4790" y="1521"/>
              <a:ext cx="16" cy="4"/>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118" name="Rectangle 1945"/>
            <p:cNvSpPr>
              <a:spLocks noChangeArrowheads="1"/>
            </p:cNvSpPr>
            <p:nvPr/>
          </p:nvSpPr>
          <p:spPr bwMode="auto">
            <a:xfrm>
              <a:off x="4771" y="1521"/>
              <a:ext cx="16" cy="4"/>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119" name="Rectangle 1946"/>
            <p:cNvSpPr>
              <a:spLocks noChangeArrowheads="1"/>
            </p:cNvSpPr>
            <p:nvPr/>
          </p:nvSpPr>
          <p:spPr bwMode="auto">
            <a:xfrm>
              <a:off x="4767" y="1504"/>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120" name="Rectangle 1947"/>
            <p:cNvSpPr>
              <a:spLocks noChangeArrowheads="1"/>
            </p:cNvSpPr>
            <p:nvPr/>
          </p:nvSpPr>
          <p:spPr bwMode="auto">
            <a:xfrm>
              <a:off x="4850" y="1521"/>
              <a:ext cx="16" cy="4"/>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121" name="Rectangle 1948"/>
            <p:cNvSpPr>
              <a:spLocks noChangeArrowheads="1"/>
            </p:cNvSpPr>
            <p:nvPr/>
          </p:nvSpPr>
          <p:spPr bwMode="auto">
            <a:xfrm>
              <a:off x="4831" y="1521"/>
              <a:ext cx="16" cy="4"/>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122" name="Rectangle 1949"/>
            <p:cNvSpPr>
              <a:spLocks noChangeArrowheads="1"/>
            </p:cNvSpPr>
            <p:nvPr/>
          </p:nvSpPr>
          <p:spPr bwMode="auto">
            <a:xfrm>
              <a:off x="4827" y="1504"/>
              <a:ext cx="43"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3123" name="Rectangle 1950"/>
            <p:cNvSpPr>
              <a:spLocks noChangeArrowheads="1"/>
            </p:cNvSpPr>
            <p:nvPr/>
          </p:nvSpPr>
          <p:spPr bwMode="auto">
            <a:xfrm>
              <a:off x="4329" y="1194"/>
              <a:ext cx="664" cy="208"/>
            </a:xfrm>
            <a:prstGeom prst="rect">
              <a:avLst/>
            </a:prstGeom>
            <a:noFill/>
            <a:ln w="9525">
              <a:noFill/>
              <a:miter lim="800000"/>
              <a:headEnd/>
              <a:tailEnd/>
            </a:ln>
          </p:spPr>
          <p:txBody>
            <a:bodyPr wrap="none" lIns="0" tIns="0" rIns="0" bIns="0">
              <a:spAutoFit/>
            </a:bodyPr>
            <a:lstStyle/>
            <a:p>
              <a:pPr algn="ctr" eaLnBrk="0" hangingPunct="0"/>
              <a:r>
                <a:rPr lang="en-US" altLang="zh-TW" sz="1900" b="1" dirty="0">
                  <a:solidFill>
                    <a:schemeClr val="bg1"/>
                  </a:solidFill>
                  <a:latin typeface="Calibri" pitchFamily="34" charset="0"/>
                </a:rPr>
                <a:t>Customer</a:t>
              </a:r>
            </a:p>
          </p:txBody>
        </p:sp>
        <p:pic>
          <p:nvPicPr>
            <p:cNvPr id="23124" name="Picture 1951"/>
            <p:cNvPicPr>
              <a:picLocks noChangeAspect="1" noChangeArrowheads="1"/>
            </p:cNvPicPr>
            <p:nvPr/>
          </p:nvPicPr>
          <p:blipFill>
            <a:blip r:embed="rId28" cstate="print"/>
            <a:srcRect/>
            <a:stretch>
              <a:fillRect/>
            </a:stretch>
          </p:blipFill>
          <p:spPr bwMode="auto">
            <a:xfrm>
              <a:off x="4830" y="1545"/>
              <a:ext cx="70" cy="98"/>
            </a:xfrm>
            <a:prstGeom prst="rect">
              <a:avLst/>
            </a:prstGeom>
            <a:noFill/>
            <a:ln w="9525">
              <a:noFill/>
              <a:miter lim="800000"/>
              <a:headEnd/>
              <a:tailEnd/>
            </a:ln>
          </p:spPr>
        </p:pic>
        <p:sp>
          <p:nvSpPr>
            <p:cNvPr id="23125" name="Rectangle 1952"/>
            <p:cNvSpPr>
              <a:spLocks noChangeArrowheads="1"/>
            </p:cNvSpPr>
            <p:nvPr/>
          </p:nvSpPr>
          <p:spPr bwMode="auto">
            <a:xfrm>
              <a:off x="4814" y="1534"/>
              <a:ext cx="4" cy="58"/>
            </a:xfrm>
            <a:prstGeom prst="rect">
              <a:avLst/>
            </a:prstGeom>
            <a:solidFill>
              <a:srgbClr val="F7F3E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26" name="Rectangle 1953"/>
            <p:cNvSpPr>
              <a:spLocks noChangeArrowheads="1"/>
            </p:cNvSpPr>
            <p:nvPr/>
          </p:nvSpPr>
          <p:spPr bwMode="auto">
            <a:xfrm>
              <a:off x="4818" y="1534"/>
              <a:ext cx="4" cy="58"/>
            </a:xfrm>
            <a:prstGeom prst="rect">
              <a:avLst/>
            </a:prstGeom>
            <a:solidFill>
              <a:srgbClr val="BBE7E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27" name="Rectangle 1954"/>
            <p:cNvSpPr>
              <a:spLocks noChangeArrowheads="1"/>
            </p:cNvSpPr>
            <p:nvPr/>
          </p:nvSpPr>
          <p:spPr bwMode="auto">
            <a:xfrm>
              <a:off x="4826" y="1534"/>
              <a:ext cx="4" cy="58"/>
            </a:xfrm>
            <a:prstGeom prst="rect">
              <a:avLst/>
            </a:prstGeom>
            <a:solidFill>
              <a:srgbClr val="C1E8E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28" name="Rectangle 1955"/>
            <p:cNvSpPr>
              <a:spLocks noChangeArrowheads="1"/>
            </p:cNvSpPr>
            <p:nvPr/>
          </p:nvSpPr>
          <p:spPr bwMode="auto">
            <a:xfrm>
              <a:off x="4833" y="1534"/>
              <a:ext cx="4" cy="58"/>
            </a:xfrm>
            <a:prstGeom prst="rect">
              <a:avLst/>
            </a:prstGeom>
            <a:solidFill>
              <a:srgbClr val="C7E9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29" name="Rectangle 1956"/>
            <p:cNvSpPr>
              <a:spLocks noChangeArrowheads="1"/>
            </p:cNvSpPr>
            <p:nvPr/>
          </p:nvSpPr>
          <p:spPr bwMode="auto">
            <a:xfrm>
              <a:off x="4837" y="1534"/>
              <a:ext cx="4" cy="58"/>
            </a:xfrm>
            <a:prstGeom prst="rect">
              <a:avLst/>
            </a:prstGeom>
            <a:solidFill>
              <a:srgbClr val="CAE9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30" name="Rectangle 1957"/>
            <p:cNvSpPr>
              <a:spLocks noChangeArrowheads="1"/>
            </p:cNvSpPr>
            <p:nvPr/>
          </p:nvSpPr>
          <p:spPr bwMode="auto">
            <a:xfrm>
              <a:off x="4841" y="1534"/>
              <a:ext cx="3" cy="58"/>
            </a:xfrm>
            <a:prstGeom prst="rect">
              <a:avLst/>
            </a:prstGeom>
            <a:solidFill>
              <a:srgbClr val="CDEA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31" name="Rectangle 1958"/>
            <p:cNvSpPr>
              <a:spLocks noChangeArrowheads="1"/>
            </p:cNvSpPr>
            <p:nvPr/>
          </p:nvSpPr>
          <p:spPr bwMode="auto">
            <a:xfrm>
              <a:off x="4844" y="1534"/>
              <a:ext cx="4" cy="58"/>
            </a:xfrm>
            <a:prstGeom prst="rect">
              <a:avLst/>
            </a:prstGeom>
            <a:solidFill>
              <a:srgbClr val="D0EB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32" name="Rectangle 1959"/>
            <p:cNvSpPr>
              <a:spLocks noChangeArrowheads="1"/>
            </p:cNvSpPr>
            <p:nvPr/>
          </p:nvSpPr>
          <p:spPr bwMode="auto">
            <a:xfrm>
              <a:off x="4848" y="1534"/>
              <a:ext cx="4" cy="58"/>
            </a:xfrm>
            <a:prstGeom prst="rect">
              <a:avLst/>
            </a:prstGeom>
            <a:solidFill>
              <a:srgbClr val="D3EC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33" name="Rectangle 1960"/>
            <p:cNvSpPr>
              <a:spLocks noChangeArrowheads="1"/>
            </p:cNvSpPr>
            <p:nvPr/>
          </p:nvSpPr>
          <p:spPr bwMode="auto">
            <a:xfrm>
              <a:off x="4852" y="1534"/>
              <a:ext cx="3" cy="58"/>
            </a:xfrm>
            <a:prstGeom prst="rect">
              <a:avLst/>
            </a:prstGeom>
            <a:solidFill>
              <a:srgbClr val="D6EC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34" name="Rectangle 1961"/>
            <p:cNvSpPr>
              <a:spLocks noChangeArrowheads="1"/>
            </p:cNvSpPr>
            <p:nvPr/>
          </p:nvSpPr>
          <p:spPr bwMode="auto">
            <a:xfrm>
              <a:off x="4855" y="1534"/>
              <a:ext cx="4" cy="58"/>
            </a:xfrm>
            <a:prstGeom prst="rect">
              <a:avLst/>
            </a:prstGeom>
            <a:solidFill>
              <a:srgbClr val="D8ED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35" name="Rectangle 1962"/>
            <p:cNvSpPr>
              <a:spLocks noChangeArrowheads="1"/>
            </p:cNvSpPr>
            <p:nvPr/>
          </p:nvSpPr>
          <p:spPr bwMode="auto">
            <a:xfrm>
              <a:off x="4866" y="1534"/>
              <a:ext cx="4" cy="58"/>
            </a:xfrm>
            <a:prstGeom prst="rect">
              <a:avLst/>
            </a:prstGeom>
            <a:solidFill>
              <a:srgbClr val="E0EE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36" name="Rectangle 1963"/>
            <p:cNvSpPr>
              <a:spLocks noChangeArrowheads="1"/>
            </p:cNvSpPr>
            <p:nvPr/>
          </p:nvSpPr>
          <p:spPr bwMode="auto">
            <a:xfrm>
              <a:off x="4870" y="1534"/>
              <a:ext cx="4" cy="58"/>
            </a:xfrm>
            <a:prstGeom prst="rect">
              <a:avLst/>
            </a:prstGeom>
            <a:solidFill>
              <a:srgbClr val="E3EFE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37" name="Rectangle 1964"/>
            <p:cNvSpPr>
              <a:spLocks noChangeArrowheads="1"/>
            </p:cNvSpPr>
            <p:nvPr/>
          </p:nvSpPr>
          <p:spPr bwMode="auto">
            <a:xfrm>
              <a:off x="4874" y="1534"/>
              <a:ext cx="3" cy="58"/>
            </a:xfrm>
            <a:prstGeom prst="rect">
              <a:avLst/>
            </a:prstGeom>
            <a:solidFill>
              <a:srgbClr val="E6F0E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38" name="Rectangle 1965"/>
            <p:cNvSpPr>
              <a:spLocks noChangeArrowheads="1"/>
            </p:cNvSpPr>
            <p:nvPr/>
          </p:nvSpPr>
          <p:spPr bwMode="auto">
            <a:xfrm>
              <a:off x="4877" y="1534"/>
              <a:ext cx="4" cy="58"/>
            </a:xfrm>
            <a:prstGeom prst="rect">
              <a:avLst/>
            </a:prstGeom>
            <a:solidFill>
              <a:srgbClr val="E9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39" name="Rectangle 1966"/>
            <p:cNvSpPr>
              <a:spLocks noChangeArrowheads="1"/>
            </p:cNvSpPr>
            <p:nvPr/>
          </p:nvSpPr>
          <p:spPr bwMode="auto">
            <a:xfrm>
              <a:off x="4881" y="1534"/>
              <a:ext cx="4" cy="58"/>
            </a:xfrm>
            <a:prstGeom prst="rect">
              <a:avLst/>
            </a:prstGeom>
            <a:solidFill>
              <a:srgbClr val="EC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40" name="Rectangle 1967"/>
            <p:cNvSpPr>
              <a:spLocks noChangeArrowheads="1"/>
            </p:cNvSpPr>
            <p:nvPr/>
          </p:nvSpPr>
          <p:spPr bwMode="auto">
            <a:xfrm>
              <a:off x="4885" y="1534"/>
              <a:ext cx="3" cy="58"/>
            </a:xfrm>
            <a:prstGeom prst="rect">
              <a:avLst/>
            </a:prstGeom>
            <a:solidFill>
              <a:srgbClr val="EF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41" name="Rectangle 1968"/>
            <p:cNvSpPr>
              <a:spLocks noChangeArrowheads="1"/>
            </p:cNvSpPr>
            <p:nvPr/>
          </p:nvSpPr>
          <p:spPr bwMode="auto">
            <a:xfrm>
              <a:off x="4888" y="1534"/>
              <a:ext cx="4" cy="58"/>
            </a:xfrm>
            <a:prstGeom prst="rect">
              <a:avLst/>
            </a:prstGeom>
            <a:solidFill>
              <a:srgbClr val="F2F2E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42" name="Rectangle 1969"/>
            <p:cNvSpPr>
              <a:spLocks noChangeArrowheads="1"/>
            </p:cNvSpPr>
            <p:nvPr/>
          </p:nvSpPr>
          <p:spPr bwMode="auto">
            <a:xfrm>
              <a:off x="4892" y="1534"/>
              <a:ext cx="4" cy="58"/>
            </a:xfrm>
            <a:prstGeom prst="rect">
              <a:avLst/>
            </a:prstGeom>
            <a:solidFill>
              <a:srgbClr val="F5F3E8"/>
            </a:solidFill>
            <a:ln w="9525">
              <a:noFill/>
              <a:miter lim="800000"/>
              <a:headEnd/>
              <a:tailEnd/>
            </a:ln>
          </p:spPr>
          <p:txBody>
            <a:bodyPr/>
            <a:lstStyle/>
            <a:p>
              <a:endParaRPr lang="en-US" altLang="zh-TW" sz="1900" dirty="0">
                <a:solidFill>
                  <a:schemeClr val="bg1"/>
                </a:solidFill>
                <a:latin typeface="Calibri" pitchFamily="34" charset="0"/>
              </a:endParaRPr>
            </a:p>
          </p:txBody>
        </p:sp>
        <p:pic>
          <p:nvPicPr>
            <p:cNvPr id="23143" name="Picture 1970"/>
            <p:cNvPicPr>
              <a:picLocks noChangeAspect="1" noChangeArrowheads="1"/>
            </p:cNvPicPr>
            <p:nvPr/>
          </p:nvPicPr>
          <p:blipFill>
            <a:blip r:embed="rId29" cstate="print"/>
            <a:srcRect/>
            <a:stretch>
              <a:fillRect/>
            </a:stretch>
          </p:blipFill>
          <p:spPr bwMode="auto">
            <a:xfrm>
              <a:off x="4811" y="1567"/>
              <a:ext cx="33" cy="72"/>
            </a:xfrm>
            <a:prstGeom prst="rect">
              <a:avLst/>
            </a:prstGeom>
            <a:noFill/>
            <a:ln w="9525">
              <a:noFill/>
              <a:miter lim="800000"/>
              <a:headEnd/>
              <a:tailEnd/>
            </a:ln>
          </p:spPr>
        </p:pic>
        <p:pic>
          <p:nvPicPr>
            <p:cNvPr id="23144" name="Picture 1971"/>
            <p:cNvPicPr>
              <a:picLocks noChangeAspect="1" noChangeArrowheads="1"/>
            </p:cNvPicPr>
            <p:nvPr/>
          </p:nvPicPr>
          <p:blipFill>
            <a:blip r:embed="rId30" cstate="print"/>
            <a:srcRect/>
            <a:stretch>
              <a:fillRect/>
            </a:stretch>
          </p:blipFill>
          <p:spPr bwMode="auto">
            <a:xfrm>
              <a:off x="4811" y="1567"/>
              <a:ext cx="33" cy="72"/>
            </a:xfrm>
            <a:prstGeom prst="rect">
              <a:avLst/>
            </a:prstGeom>
            <a:noFill/>
            <a:ln w="9525">
              <a:noFill/>
              <a:miter lim="800000"/>
              <a:headEnd/>
              <a:tailEnd/>
            </a:ln>
          </p:spPr>
        </p:pic>
        <p:sp>
          <p:nvSpPr>
            <p:cNvPr id="23145" name="Freeform 1972"/>
            <p:cNvSpPr>
              <a:spLocks/>
            </p:cNvSpPr>
            <p:nvPr/>
          </p:nvSpPr>
          <p:spPr bwMode="auto">
            <a:xfrm>
              <a:off x="4819" y="1627"/>
              <a:ext cx="20" cy="21"/>
            </a:xfrm>
            <a:custGeom>
              <a:avLst/>
              <a:gdLst>
                <a:gd name="T0" fmla="*/ 2 w 28"/>
                <a:gd name="T1" fmla="*/ 1 h 31"/>
                <a:gd name="T2" fmla="*/ 0 w 28"/>
                <a:gd name="T3" fmla="*/ 0 h 31"/>
                <a:gd name="T4" fmla="*/ 1 w 28"/>
                <a:gd name="T5" fmla="*/ 1 h 31"/>
                <a:gd name="T6" fmla="*/ 2 w 28"/>
                <a:gd name="T7" fmla="*/ 1 h 31"/>
                <a:gd name="T8" fmla="*/ 0 60000 65536"/>
                <a:gd name="T9" fmla="*/ 0 60000 65536"/>
                <a:gd name="T10" fmla="*/ 0 60000 65536"/>
                <a:gd name="T11" fmla="*/ 0 60000 65536"/>
                <a:gd name="T12" fmla="*/ 0 w 28"/>
                <a:gd name="T13" fmla="*/ 0 h 31"/>
                <a:gd name="T14" fmla="*/ 28 w 28"/>
                <a:gd name="T15" fmla="*/ 31 h 31"/>
              </a:gdLst>
              <a:ahLst/>
              <a:cxnLst>
                <a:cxn ang="T8">
                  <a:pos x="T0" y="T1"/>
                </a:cxn>
                <a:cxn ang="T9">
                  <a:pos x="T2" y="T3"/>
                </a:cxn>
                <a:cxn ang="T10">
                  <a:pos x="T4" y="T5"/>
                </a:cxn>
                <a:cxn ang="T11">
                  <a:pos x="T6" y="T7"/>
                </a:cxn>
              </a:cxnLst>
              <a:rect l="T12" t="T13" r="T14" b="T15"/>
              <a:pathLst>
                <a:path w="28" h="31">
                  <a:moveTo>
                    <a:pt x="28" y="16"/>
                  </a:moveTo>
                  <a:lnTo>
                    <a:pt x="0" y="0"/>
                  </a:lnTo>
                  <a:lnTo>
                    <a:pt x="3" y="31"/>
                  </a:lnTo>
                  <a:lnTo>
                    <a:pt x="28" y="16"/>
                  </a:lnTo>
                  <a:close/>
                </a:path>
              </a:pathLst>
            </a:custGeom>
            <a:solidFill>
              <a:srgbClr val="658EB8"/>
            </a:solidFill>
            <a:ln w="9525">
              <a:noFill/>
              <a:round/>
              <a:headEnd/>
              <a:tailEnd/>
            </a:ln>
          </p:spPr>
          <p:txBody>
            <a:bodyPr/>
            <a:lstStyle/>
            <a:p>
              <a:endParaRPr lang="zh-TW" altLang="en-US">
                <a:solidFill>
                  <a:schemeClr val="bg1"/>
                </a:solidFill>
              </a:endParaRPr>
            </a:p>
          </p:txBody>
        </p:sp>
        <p:pic>
          <p:nvPicPr>
            <p:cNvPr id="23146" name="Picture 1973"/>
            <p:cNvPicPr>
              <a:picLocks noChangeAspect="1" noChangeArrowheads="1"/>
            </p:cNvPicPr>
            <p:nvPr/>
          </p:nvPicPr>
          <p:blipFill>
            <a:blip r:embed="rId31" cstate="print"/>
            <a:srcRect/>
            <a:stretch>
              <a:fillRect/>
            </a:stretch>
          </p:blipFill>
          <p:spPr bwMode="auto">
            <a:xfrm>
              <a:off x="4863" y="1629"/>
              <a:ext cx="37" cy="32"/>
            </a:xfrm>
            <a:prstGeom prst="rect">
              <a:avLst/>
            </a:prstGeom>
            <a:noFill/>
            <a:ln w="9525">
              <a:noFill/>
              <a:miter lim="800000"/>
              <a:headEnd/>
              <a:tailEnd/>
            </a:ln>
          </p:spPr>
        </p:pic>
        <p:pic>
          <p:nvPicPr>
            <p:cNvPr id="23147" name="Picture 1974"/>
            <p:cNvPicPr>
              <a:picLocks noChangeAspect="1" noChangeArrowheads="1"/>
            </p:cNvPicPr>
            <p:nvPr/>
          </p:nvPicPr>
          <p:blipFill>
            <a:blip r:embed="rId32" cstate="print"/>
            <a:srcRect/>
            <a:stretch>
              <a:fillRect/>
            </a:stretch>
          </p:blipFill>
          <p:spPr bwMode="auto">
            <a:xfrm>
              <a:off x="4863" y="1629"/>
              <a:ext cx="37" cy="32"/>
            </a:xfrm>
            <a:prstGeom prst="rect">
              <a:avLst/>
            </a:prstGeom>
            <a:noFill/>
            <a:ln w="9525">
              <a:noFill/>
              <a:miter lim="800000"/>
              <a:headEnd/>
              <a:tailEnd/>
            </a:ln>
          </p:spPr>
        </p:pic>
        <p:sp>
          <p:nvSpPr>
            <p:cNvPr id="23148" name="Rectangle 1975"/>
            <p:cNvSpPr>
              <a:spLocks noChangeArrowheads="1"/>
            </p:cNvSpPr>
            <p:nvPr/>
          </p:nvSpPr>
          <p:spPr bwMode="auto">
            <a:xfrm>
              <a:off x="4837" y="1534"/>
              <a:ext cx="4" cy="22"/>
            </a:xfrm>
            <a:prstGeom prst="rect">
              <a:avLst/>
            </a:prstGeom>
            <a:solidFill>
              <a:srgbClr val="79B0C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49" name="Rectangle 1976"/>
            <p:cNvSpPr>
              <a:spLocks noChangeArrowheads="1"/>
            </p:cNvSpPr>
            <p:nvPr/>
          </p:nvSpPr>
          <p:spPr bwMode="auto">
            <a:xfrm>
              <a:off x="4841" y="1534"/>
              <a:ext cx="3" cy="22"/>
            </a:xfrm>
            <a:prstGeom prst="rect">
              <a:avLst/>
            </a:prstGeom>
            <a:solidFill>
              <a:srgbClr val="658EB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50" name="Rectangle 1977"/>
            <p:cNvSpPr>
              <a:spLocks noChangeArrowheads="1"/>
            </p:cNvSpPr>
            <p:nvPr/>
          </p:nvSpPr>
          <p:spPr bwMode="auto">
            <a:xfrm>
              <a:off x="4844" y="1534"/>
              <a:ext cx="4" cy="22"/>
            </a:xfrm>
            <a:prstGeom prst="rect">
              <a:avLst/>
            </a:prstGeom>
            <a:solidFill>
              <a:srgbClr val="6893B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51" name="Rectangle 1978"/>
            <p:cNvSpPr>
              <a:spLocks noChangeArrowheads="1"/>
            </p:cNvSpPr>
            <p:nvPr/>
          </p:nvSpPr>
          <p:spPr bwMode="auto">
            <a:xfrm>
              <a:off x="4848" y="1534"/>
              <a:ext cx="4" cy="22"/>
            </a:xfrm>
            <a:prstGeom prst="rect">
              <a:avLst/>
            </a:prstGeom>
            <a:solidFill>
              <a:srgbClr val="6A97B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52" name="Rectangle 1979"/>
            <p:cNvSpPr>
              <a:spLocks noChangeArrowheads="1"/>
            </p:cNvSpPr>
            <p:nvPr/>
          </p:nvSpPr>
          <p:spPr bwMode="auto">
            <a:xfrm>
              <a:off x="4852" y="1534"/>
              <a:ext cx="3" cy="22"/>
            </a:xfrm>
            <a:prstGeom prst="rect">
              <a:avLst/>
            </a:prstGeom>
            <a:solidFill>
              <a:srgbClr val="6C9BC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53" name="Rectangle 1980"/>
            <p:cNvSpPr>
              <a:spLocks noChangeArrowheads="1"/>
            </p:cNvSpPr>
            <p:nvPr/>
          </p:nvSpPr>
          <p:spPr bwMode="auto">
            <a:xfrm>
              <a:off x="4855" y="1534"/>
              <a:ext cx="4" cy="22"/>
            </a:xfrm>
            <a:prstGeom prst="rect">
              <a:avLst/>
            </a:prstGeom>
            <a:solidFill>
              <a:srgbClr val="6F9FC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54" name="Rectangle 1981"/>
            <p:cNvSpPr>
              <a:spLocks noChangeArrowheads="1"/>
            </p:cNvSpPr>
            <p:nvPr/>
          </p:nvSpPr>
          <p:spPr bwMode="auto">
            <a:xfrm>
              <a:off x="4866" y="1534"/>
              <a:ext cx="4" cy="22"/>
            </a:xfrm>
            <a:prstGeom prst="rect">
              <a:avLst/>
            </a:prstGeom>
            <a:solidFill>
              <a:srgbClr val="76ACC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55" name="Rectangle 1982"/>
            <p:cNvSpPr>
              <a:spLocks noChangeArrowheads="1"/>
            </p:cNvSpPr>
            <p:nvPr/>
          </p:nvSpPr>
          <p:spPr bwMode="auto">
            <a:xfrm>
              <a:off x="4870" y="1534"/>
              <a:ext cx="4" cy="22"/>
            </a:xfrm>
            <a:prstGeom prst="rect">
              <a:avLst/>
            </a:prstGeom>
            <a:solidFill>
              <a:srgbClr val="78B0C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56" name="Freeform 1983"/>
            <p:cNvSpPr>
              <a:spLocks/>
            </p:cNvSpPr>
            <p:nvPr/>
          </p:nvSpPr>
          <p:spPr bwMode="auto">
            <a:xfrm>
              <a:off x="4836" y="1618"/>
              <a:ext cx="37" cy="37"/>
            </a:xfrm>
            <a:custGeom>
              <a:avLst/>
              <a:gdLst>
                <a:gd name="T0" fmla="*/ 0 w 158"/>
                <a:gd name="T1" fmla="*/ 0 h 160"/>
                <a:gd name="T2" fmla="*/ 0 w 158"/>
                <a:gd name="T3" fmla="*/ 0 h 160"/>
                <a:gd name="T4" fmla="*/ 0 w 158"/>
                <a:gd name="T5" fmla="*/ 0 h 160"/>
                <a:gd name="T6" fmla="*/ 0 w 158"/>
                <a:gd name="T7" fmla="*/ 0 h 160"/>
                <a:gd name="T8" fmla="*/ 0 w 158"/>
                <a:gd name="T9" fmla="*/ 0 h 160"/>
                <a:gd name="T10" fmla="*/ 0 w 158"/>
                <a:gd name="T11" fmla="*/ 0 h 160"/>
                <a:gd name="T12" fmla="*/ 0 w 158"/>
                <a:gd name="T13" fmla="*/ 0 h 160"/>
                <a:gd name="T14" fmla="*/ 0 w 158"/>
                <a:gd name="T15" fmla="*/ 0 h 160"/>
                <a:gd name="T16" fmla="*/ 0 w 158"/>
                <a:gd name="T17" fmla="*/ 0 h 1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
                <a:gd name="T28" fmla="*/ 0 h 160"/>
                <a:gd name="T29" fmla="*/ 158 w 158"/>
                <a:gd name="T30" fmla="*/ 160 h 1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 h="160">
                  <a:moveTo>
                    <a:pt x="2" y="0"/>
                  </a:moveTo>
                  <a:lnTo>
                    <a:pt x="151" y="85"/>
                  </a:lnTo>
                  <a:cubicBezTo>
                    <a:pt x="136" y="103"/>
                    <a:pt x="138" y="130"/>
                    <a:pt x="156" y="145"/>
                  </a:cubicBezTo>
                  <a:cubicBezTo>
                    <a:pt x="156" y="145"/>
                    <a:pt x="157" y="146"/>
                    <a:pt x="158" y="146"/>
                  </a:cubicBezTo>
                  <a:cubicBezTo>
                    <a:pt x="142" y="160"/>
                    <a:pt x="118" y="158"/>
                    <a:pt x="104" y="142"/>
                  </a:cubicBezTo>
                  <a:cubicBezTo>
                    <a:pt x="103" y="142"/>
                    <a:pt x="102" y="141"/>
                    <a:pt x="102" y="140"/>
                  </a:cubicBezTo>
                  <a:lnTo>
                    <a:pt x="0" y="80"/>
                  </a:lnTo>
                  <a:lnTo>
                    <a:pt x="2" y="0"/>
                  </a:lnTo>
                  <a:close/>
                </a:path>
              </a:pathLst>
            </a:custGeom>
            <a:solidFill>
              <a:srgbClr val="7BB4D2"/>
            </a:solidFill>
            <a:ln w="0">
              <a:solidFill>
                <a:srgbClr val="000000"/>
              </a:solidFill>
              <a:prstDash val="solid"/>
              <a:round/>
              <a:headEnd/>
              <a:tailEnd/>
            </a:ln>
          </p:spPr>
          <p:txBody>
            <a:bodyPr/>
            <a:lstStyle/>
            <a:p>
              <a:endParaRPr lang="zh-TW" altLang="en-US">
                <a:solidFill>
                  <a:schemeClr val="bg1"/>
                </a:solidFill>
              </a:endParaRPr>
            </a:p>
          </p:txBody>
        </p:sp>
        <p:sp>
          <p:nvSpPr>
            <p:cNvPr id="23157" name="Freeform 1984"/>
            <p:cNvSpPr>
              <a:spLocks/>
            </p:cNvSpPr>
            <p:nvPr/>
          </p:nvSpPr>
          <p:spPr bwMode="auto">
            <a:xfrm>
              <a:off x="4887" y="1592"/>
              <a:ext cx="30" cy="34"/>
            </a:xfrm>
            <a:custGeom>
              <a:avLst/>
              <a:gdLst>
                <a:gd name="T0" fmla="*/ 3 w 41"/>
                <a:gd name="T1" fmla="*/ 3 h 49"/>
                <a:gd name="T2" fmla="*/ 0 w 41"/>
                <a:gd name="T3" fmla="*/ 1 h 49"/>
                <a:gd name="T4" fmla="*/ 0 w 41"/>
                <a:gd name="T5" fmla="*/ 0 h 49"/>
                <a:gd name="T6" fmla="*/ 4 w 41"/>
                <a:gd name="T7" fmla="*/ 1 h 49"/>
                <a:gd name="T8" fmla="*/ 3 w 41"/>
                <a:gd name="T9" fmla="*/ 3 h 49"/>
                <a:gd name="T10" fmla="*/ 0 60000 65536"/>
                <a:gd name="T11" fmla="*/ 0 60000 65536"/>
                <a:gd name="T12" fmla="*/ 0 60000 65536"/>
                <a:gd name="T13" fmla="*/ 0 60000 65536"/>
                <a:gd name="T14" fmla="*/ 0 60000 65536"/>
                <a:gd name="T15" fmla="*/ 0 w 41"/>
                <a:gd name="T16" fmla="*/ 0 h 49"/>
                <a:gd name="T17" fmla="*/ 41 w 41"/>
                <a:gd name="T18" fmla="*/ 49 h 49"/>
              </a:gdLst>
              <a:ahLst/>
              <a:cxnLst>
                <a:cxn ang="T10">
                  <a:pos x="T0" y="T1"/>
                </a:cxn>
                <a:cxn ang="T11">
                  <a:pos x="T2" y="T3"/>
                </a:cxn>
                <a:cxn ang="T12">
                  <a:pos x="T4" y="T5"/>
                </a:cxn>
                <a:cxn ang="T13">
                  <a:pos x="T6" y="T7"/>
                </a:cxn>
                <a:cxn ang="T14">
                  <a:pos x="T8" y="T9"/>
                </a:cxn>
              </a:cxnLst>
              <a:rect l="T15" t="T16" r="T17" b="T18"/>
              <a:pathLst>
                <a:path w="41" h="49">
                  <a:moveTo>
                    <a:pt x="39" y="49"/>
                  </a:moveTo>
                  <a:lnTo>
                    <a:pt x="0" y="26"/>
                  </a:lnTo>
                  <a:lnTo>
                    <a:pt x="0" y="0"/>
                  </a:lnTo>
                  <a:lnTo>
                    <a:pt x="41" y="22"/>
                  </a:lnTo>
                  <a:lnTo>
                    <a:pt x="39" y="49"/>
                  </a:lnTo>
                  <a:close/>
                </a:path>
              </a:pathLst>
            </a:custGeom>
            <a:solidFill>
              <a:srgbClr val="7BB4D2"/>
            </a:solidFill>
            <a:ln w="9525">
              <a:noFill/>
              <a:round/>
              <a:headEnd/>
              <a:tailEnd/>
            </a:ln>
          </p:spPr>
          <p:txBody>
            <a:bodyPr/>
            <a:lstStyle/>
            <a:p>
              <a:endParaRPr lang="zh-TW" altLang="en-US">
                <a:solidFill>
                  <a:schemeClr val="bg1"/>
                </a:solidFill>
              </a:endParaRPr>
            </a:p>
          </p:txBody>
        </p:sp>
        <p:sp>
          <p:nvSpPr>
            <p:cNvPr id="23158" name="Picture 1985"/>
            <p:cNvSpPr>
              <a:spLocks noChangeAspect="1" noChangeArrowheads="1"/>
            </p:cNvSpPr>
            <p:nvPr/>
          </p:nvSpPr>
          <p:spPr bwMode="auto">
            <a:xfrm>
              <a:off x="4830" y="1473"/>
              <a:ext cx="66" cy="76"/>
            </a:xfrm>
            <a:prstGeom prst="rect">
              <a:avLst/>
            </a:prstGeom>
            <a:noFill/>
            <a:ln w="9525">
              <a:noFill/>
              <a:miter lim="800000"/>
              <a:headEnd/>
              <a:tailEnd/>
            </a:ln>
          </p:spPr>
          <p:txBody>
            <a:bodyPr/>
            <a:lstStyle/>
            <a:p>
              <a:endParaRPr lang="en-US" altLang="zh-TW">
                <a:solidFill>
                  <a:schemeClr val="bg1"/>
                </a:solidFill>
              </a:endParaRPr>
            </a:p>
          </p:txBody>
        </p:sp>
        <p:sp>
          <p:nvSpPr>
            <p:cNvPr id="23159" name="Freeform 1986"/>
            <p:cNvSpPr>
              <a:spLocks/>
            </p:cNvSpPr>
            <p:nvPr/>
          </p:nvSpPr>
          <p:spPr bwMode="auto">
            <a:xfrm>
              <a:off x="4833" y="1492"/>
              <a:ext cx="49" cy="53"/>
            </a:xfrm>
            <a:custGeom>
              <a:avLst/>
              <a:gdLst>
                <a:gd name="T0" fmla="*/ 1 w 67"/>
                <a:gd name="T1" fmla="*/ 2 h 77"/>
                <a:gd name="T2" fmla="*/ 3 w 67"/>
                <a:gd name="T3" fmla="*/ 4 h 77"/>
                <a:gd name="T4" fmla="*/ 5 w 67"/>
                <a:gd name="T5" fmla="*/ 2 h 77"/>
                <a:gd name="T6" fmla="*/ 3 w 67"/>
                <a:gd name="T7" fmla="*/ 0 h 77"/>
                <a:gd name="T8" fmla="*/ 1 w 67"/>
                <a:gd name="T9" fmla="*/ 2 h 77"/>
                <a:gd name="T10" fmla="*/ 0 60000 65536"/>
                <a:gd name="T11" fmla="*/ 0 60000 65536"/>
                <a:gd name="T12" fmla="*/ 0 60000 65536"/>
                <a:gd name="T13" fmla="*/ 0 60000 65536"/>
                <a:gd name="T14" fmla="*/ 0 60000 65536"/>
                <a:gd name="T15" fmla="*/ 0 w 67"/>
                <a:gd name="T16" fmla="*/ 0 h 77"/>
                <a:gd name="T17" fmla="*/ 67 w 67"/>
                <a:gd name="T18" fmla="*/ 77 h 77"/>
              </a:gdLst>
              <a:ahLst/>
              <a:cxnLst>
                <a:cxn ang="T10">
                  <a:pos x="T0" y="T1"/>
                </a:cxn>
                <a:cxn ang="T11">
                  <a:pos x="T2" y="T3"/>
                </a:cxn>
                <a:cxn ang="T12">
                  <a:pos x="T4" y="T5"/>
                </a:cxn>
                <a:cxn ang="T13">
                  <a:pos x="T6" y="T7"/>
                </a:cxn>
                <a:cxn ang="T14">
                  <a:pos x="T8" y="T9"/>
                </a:cxn>
              </a:cxnLst>
              <a:rect l="T15" t="T16" r="T17" b="T18"/>
              <a:pathLst>
                <a:path w="67" h="77">
                  <a:moveTo>
                    <a:pt x="1" y="38"/>
                  </a:moveTo>
                  <a:cubicBezTo>
                    <a:pt x="0" y="58"/>
                    <a:pt x="14" y="75"/>
                    <a:pt x="33" y="77"/>
                  </a:cubicBezTo>
                  <a:cubicBezTo>
                    <a:pt x="52" y="75"/>
                    <a:pt x="67" y="58"/>
                    <a:pt x="65" y="38"/>
                  </a:cubicBezTo>
                  <a:cubicBezTo>
                    <a:pt x="67" y="18"/>
                    <a:pt x="52" y="1"/>
                    <a:pt x="33" y="0"/>
                  </a:cubicBezTo>
                  <a:cubicBezTo>
                    <a:pt x="14" y="1"/>
                    <a:pt x="0" y="18"/>
                    <a:pt x="1" y="38"/>
                  </a:cubicBezTo>
                </a:path>
              </a:pathLst>
            </a:custGeom>
            <a:noFill/>
            <a:ln w="4763" cap="flat">
              <a:solidFill>
                <a:srgbClr val="D75139"/>
              </a:solidFill>
              <a:prstDash val="solid"/>
              <a:miter lim="800000"/>
              <a:headEnd/>
              <a:tailEnd/>
            </a:ln>
          </p:spPr>
          <p:txBody>
            <a:bodyPr/>
            <a:lstStyle/>
            <a:p>
              <a:endParaRPr lang="zh-TW" altLang="en-US">
                <a:solidFill>
                  <a:schemeClr val="bg1"/>
                </a:solidFill>
              </a:endParaRPr>
            </a:p>
          </p:txBody>
        </p:sp>
        <p:sp>
          <p:nvSpPr>
            <p:cNvPr id="23160" name="Freeform 1987"/>
            <p:cNvSpPr>
              <a:spLocks noEditPoints="1"/>
            </p:cNvSpPr>
            <p:nvPr/>
          </p:nvSpPr>
          <p:spPr bwMode="auto">
            <a:xfrm>
              <a:off x="4838" y="1587"/>
              <a:ext cx="79" cy="51"/>
            </a:xfrm>
            <a:custGeom>
              <a:avLst/>
              <a:gdLst>
                <a:gd name="T0" fmla="*/ 0 w 347"/>
                <a:gd name="T1" fmla="*/ 0 h 226"/>
                <a:gd name="T2" fmla="*/ 0 w 347"/>
                <a:gd name="T3" fmla="*/ 0 h 226"/>
                <a:gd name="T4" fmla="*/ 0 w 347"/>
                <a:gd name="T5" fmla="*/ 0 h 226"/>
                <a:gd name="T6" fmla="*/ 0 w 347"/>
                <a:gd name="T7" fmla="*/ 0 h 226"/>
                <a:gd name="T8" fmla="*/ 0 w 347"/>
                <a:gd name="T9" fmla="*/ 0 h 226"/>
                <a:gd name="T10" fmla="*/ 0 w 347"/>
                <a:gd name="T11" fmla="*/ 0 h 226"/>
                <a:gd name="T12" fmla="*/ 0 w 347"/>
                <a:gd name="T13" fmla="*/ 0 h 226"/>
                <a:gd name="T14" fmla="*/ 0 w 347"/>
                <a:gd name="T15" fmla="*/ 0 h 226"/>
                <a:gd name="T16" fmla="*/ 0 w 347"/>
                <a:gd name="T17" fmla="*/ 0 h 226"/>
                <a:gd name="T18" fmla="*/ 0 w 347"/>
                <a:gd name="T19" fmla="*/ 0 h 226"/>
                <a:gd name="T20" fmla="*/ 0 w 347"/>
                <a:gd name="T21" fmla="*/ 0 h 226"/>
                <a:gd name="T22" fmla="*/ 0 w 347"/>
                <a:gd name="T23" fmla="*/ 0 h 226"/>
                <a:gd name="T24" fmla="*/ 0 w 347"/>
                <a:gd name="T25" fmla="*/ 0 h 2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7"/>
                <a:gd name="T40" fmla="*/ 0 h 226"/>
                <a:gd name="T41" fmla="*/ 347 w 347"/>
                <a:gd name="T42" fmla="*/ 226 h 2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7" h="226">
                  <a:moveTo>
                    <a:pt x="347" y="50"/>
                  </a:moveTo>
                  <a:cubicBezTo>
                    <a:pt x="317" y="33"/>
                    <a:pt x="287" y="17"/>
                    <a:pt x="257" y="0"/>
                  </a:cubicBezTo>
                  <a:lnTo>
                    <a:pt x="218" y="22"/>
                  </a:lnTo>
                  <a:lnTo>
                    <a:pt x="343" y="93"/>
                  </a:lnTo>
                  <a:lnTo>
                    <a:pt x="347" y="50"/>
                  </a:lnTo>
                  <a:close/>
                  <a:moveTo>
                    <a:pt x="0" y="141"/>
                  </a:moveTo>
                  <a:lnTo>
                    <a:pt x="146" y="226"/>
                  </a:lnTo>
                  <a:cubicBezTo>
                    <a:pt x="157" y="213"/>
                    <a:pt x="174" y="208"/>
                    <a:pt x="191" y="210"/>
                  </a:cubicBezTo>
                  <a:cubicBezTo>
                    <a:pt x="187" y="204"/>
                    <a:pt x="182" y="199"/>
                    <a:pt x="175" y="196"/>
                  </a:cubicBezTo>
                  <a:cubicBezTo>
                    <a:pt x="129" y="171"/>
                    <a:pt x="84" y="145"/>
                    <a:pt x="39" y="119"/>
                  </a:cubicBezTo>
                  <a:lnTo>
                    <a:pt x="0" y="141"/>
                  </a:lnTo>
                  <a:close/>
                </a:path>
              </a:pathLst>
            </a:custGeom>
            <a:solidFill>
              <a:srgbClr val="FFFFFF"/>
            </a:solidFill>
            <a:ln w="0">
              <a:solidFill>
                <a:srgbClr val="000000"/>
              </a:solidFill>
              <a:prstDash val="solid"/>
              <a:round/>
              <a:headEnd/>
              <a:tailEnd/>
            </a:ln>
          </p:spPr>
          <p:txBody>
            <a:bodyPr/>
            <a:lstStyle/>
            <a:p>
              <a:endParaRPr lang="zh-TW" altLang="en-US">
                <a:solidFill>
                  <a:schemeClr val="bg1"/>
                </a:solidFill>
              </a:endParaRPr>
            </a:p>
          </p:txBody>
        </p:sp>
        <p:sp>
          <p:nvSpPr>
            <p:cNvPr id="23161" name="Freeform 1988"/>
            <p:cNvSpPr>
              <a:spLocks noEditPoints="1"/>
            </p:cNvSpPr>
            <p:nvPr/>
          </p:nvSpPr>
          <p:spPr bwMode="auto">
            <a:xfrm>
              <a:off x="4814" y="1492"/>
              <a:ext cx="103" cy="166"/>
            </a:xfrm>
            <a:custGeom>
              <a:avLst/>
              <a:gdLst>
                <a:gd name="T0" fmla="*/ 0 w 450"/>
                <a:gd name="T1" fmla="*/ 0 h 735"/>
                <a:gd name="T2" fmla="*/ 0 w 450"/>
                <a:gd name="T3" fmla="*/ 0 h 735"/>
                <a:gd name="T4" fmla="*/ 0 w 450"/>
                <a:gd name="T5" fmla="*/ 0 h 735"/>
                <a:gd name="T6" fmla="*/ 0 w 450"/>
                <a:gd name="T7" fmla="*/ 0 h 735"/>
                <a:gd name="T8" fmla="*/ 0 w 450"/>
                <a:gd name="T9" fmla="*/ 0 h 735"/>
                <a:gd name="T10" fmla="*/ 0 w 450"/>
                <a:gd name="T11" fmla="*/ 0 h 735"/>
                <a:gd name="T12" fmla="*/ 0 w 450"/>
                <a:gd name="T13" fmla="*/ 0 h 735"/>
                <a:gd name="T14" fmla="*/ 0 w 450"/>
                <a:gd name="T15" fmla="*/ 0 h 735"/>
                <a:gd name="T16" fmla="*/ 0 w 450"/>
                <a:gd name="T17" fmla="*/ 0 h 735"/>
                <a:gd name="T18" fmla="*/ 0 w 450"/>
                <a:gd name="T19" fmla="*/ 0 h 735"/>
                <a:gd name="T20" fmla="*/ 0 w 450"/>
                <a:gd name="T21" fmla="*/ 0 h 735"/>
                <a:gd name="T22" fmla="*/ 0 w 450"/>
                <a:gd name="T23" fmla="*/ 0 h 735"/>
                <a:gd name="T24" fmla="*/ 0 w 450"/>
                <a:gd name="T25" fmla="*/ 0 h 735"/>
                <a:gd name="T26" fmla="*/ 0 w 450"/>
                <a:gd name="T27" fmla="*/ 0 h 735"/>
                <a:gd name="T28" fmla="*/ 0 w 450"/>
                <a:gd name="T29" fmla="*/ 0 h 735"/>
                <a:gd name="T30" fmla="*/ 0 w 450"/>
                <a:gd name="T31" fmla="*/ 0 h 735"/>
                <a:gd name="T32" fmla="*/ 0 w 450"/>
                <a:gd name="T33" fmla="*/ 0 h 735"/>
                <a:gd name="T34" fmla="*/ 0 w 450"/>
                <a:gd name="T35" fmla="*/ 0 h 735"/>
                <a:gd name="T36" fmla="*/ 0 w 450"/>
                <a:gd name="T37" fmla="*/ 0 h 735"/>
                <a:gd name="T38" fmla="*/ 0 w 450"/>
                <a:gd name="T39" fmla="*/ 0 h 735"/>
                <a:gd name="T40" fmla="*/ 0 w 450"/>
                <a:gd name="T41" fmla="*/ 0 h 735"/>
                <a:gd name="T42" fmla="*/ 0 w 450"/>
                <a:gd name="T43" fmla="*/ 0 h 735"/>
                <a:gd name="T44" fmla="*/ 0 w 450"/>
                <a:gd name="T45" fmla="*/ 0 h 735"/>
                <a:gd name="T46" fmla="*/ 0 w 450"/>
                <a:gd name="T47" fmla="*/ 0 h 735"/>
                <a:gd name="T48" fmla="*/ 0 w 450"/>
                <a:gd name="T49" fmla="*/ 0 h 735"/>
                <a:gd name="T50" fmla="*/ 0 w 450"/>
                <a:gd name="T51" fmla="*/ 0 h 735"/>
                <a:gd name="T52" fmla="*/ 0 w 450"/>
                <a:gd name="T53" fmla="*/ 0 h 735"/>
                <a:gd name="T54" fmla="*/ 0 w 450"/>
                <a:gd name="T55" fmla="*/ 0 h 735"/>
                <a:gd name="T56" fmla="*/ 0 w 450"/>
                <a:gd name="T57" fmla="*/ 0 h 735"/>
                <a:gd name="T58" fmla="*/ 0 w 450"/>
                <a:gd name="T59" fmla="*/ 0 h 735"/>
                <a:gd name="T60" fmla="*/ 0 w 450"/>
                <a:gd name="T61" fmla="*/ 0 h 735"/>
                <a:gd name="T62" fmla="*/ 0 w 450"/>
                <a:gd name="T63" fmla="*/ 0 h 7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50"/>
                <a:gd name="T97" fmla="*/ 0 h 735"/>
                <a:gd name="T98" fmla="*/ 450 w 450"/>
                <a:gd name="T99" fmla="*/ 735 h 73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50" h="735">
                  <a:moveTo>
                    <a:pt x="319" y="525"/>
                  </a:moveTo>
                  <a:lnTo>
                    <a:pt x="323" y="374"/>
                  </a:lnTo>
                  <a:moveTo>
                    <a:pt x="441" y="591"/>
                  </a:moveTo>
                  <a:lnTo>
                    <a:pt x="318" y="524"/>
                  </a:lnTo>
                  <a:moveTo>
                    <a:pt x="143" y="473"/>
                  </a:moveTo>
                  <a:lnTo>
                    <a:pt x="143" y="538"/>
                  </a:lnTo>
                  <a:lnTo>
                    <a:pt x="265" y="608"/>
                  </a:lnTo>
                  <a:cubicBezTo>
                    <a:pt x="275" y="612"/>
                    <a:pt x="285" y="619"/>
                    <a:pt x="293" y="628"/>
                  </a:cubicBezTo>
                  <a:cubicBezTo>
                    <a:pt x="320" y="629"/>
                    <a:pt x="344" y="643"/>
                    <a:pt x="360" y="666"/>
                  </a:cubicBezTo>
                  <a:cubicBezTo>
                    <a:pt x="371" y="689"/>
                    <a:pt x="362" y="716"/>
                    <a:pt x="339" y="728"/>
                  </a:cubicBezTo>
                  <a:cubicBezTo>
                    <a:pt x="325" y="735"/>
                    <a:pt x="309" y="734"/>
                    <a:pt x="295" y="727"/>
                  </a:cubicBezTo>
                  <a:cubicBezTo>
                    <a:pt x="281" y="723"/>
                    <a:pt x="267" y="716"/>
                    <a:pt x="256" y="706"/>
                  </a:cubicBezTo>
                  <a:cubicBezTo>
                    <a:pt x="230" y="717"/>
                    <a:pt x="199" y="710"/>
                    <a:pt x="180" y="688"/>
                  </a:cubicBezTo>
                  <a:lnTo>
                    <a:pt x="22" y="595"/>
                  </a:lnTo>
                  <a:cubicBezTo>
                    <a:pt x="6" y="580"/>
                    <a:pt x="0" y="558"/>
                    <a:pt x="3" y="537"/>
                  </a:cubicBezTo>
                  <a:cubicBezTo>
                    <a:pt x="6" y="491"/>
                    <a:pt x="9" y="444"/>
                    <a:pt x="12" y="397"/>
                  </a:cubicBezTo>
                  <a:cubicBezTo>
                    <a:pt x="19" y="344"/>
                    <a:pt x="46" y="295"/>
                    <a:pt x="89" y="262"/>
                  </a:cubicBezTo>
                  <a:cubicBezTo>
                    <a:pt x="102" y="252"/>
                    <a:pt x="115" y="242"/>
                    <a:pt x="129" y="233"/>
                  </a:cubicBezTo>
                  <a:lnTo>
                    <a:pt x="130" y="215"/>
                  </a:lnTo>
                  <a:cubicBezTo>
                    <a:pt x="102" y="192"/>
                    <a:pt x="86" y="157"/>
                    <a:pt x="87" y="121"/>
                  </a:cubicBezTo>
                  <a:cubicBezTo>
                    <a:pt x="81" y="60"/>
                    <a:pt x="126" y="6"/>
                    <a:pt x="186" y="0"/>
                  </a:cubicBezTo>
                  <a:cubicBezTo>
                    <a:pt x="187" y="0"/>
                    <a:pt x="188" y="0"/>
                    <a:pt x="189" y="0"/>
                  </a:cubicBezTo>
                  <a:cubicBezTo>
                    <a:pt x="249" y="4"/>
                    <a:pt x="295" y="56"/>
                    <a:pt x="291" y="116"/>
                  </a:cubicBezTo>
                  <a:cubicBezTo>
                    <a:pt x="290" y="118"/>
                    <a:pt x="290" y="119"/>
                    <a:pt x="290" y="121"/>
                  </a:cubicBezTo>
                  <a:cubicBezTo>
                    <a:pt x="291" y="157"/>
                    <a:pt x="275" y="192"/>
                    <a:pt x="248" y="216"/>
                  </a:cubicBezTo>
                  <a:lnTo>
                    <a:pt x="333" y="263"/>
                  </a:lnTo>
                  <a:cubicBezTo>
                    <a:pt x="349" y="274"/>
                    <a:pt x="358" y="293"/>
                    <a:pt x="357" y="312"/>
                  </a:cubicBezTo>
                  <a:lnTo>
                    <a:pt x="361" y="419"/>
                  </a:lnTo>
                  <a:cubicBezTo>
                    <a:pt x="391" y="435"/>
                    <a:pt x="421" y="451"/>
                    <a:pt x="450" y="468"/>
                  </a:cubicBezTo>
                </a:path>
              </a:pathLst>
            </a:custGeom>
            <a:noFill/>
            <a:ln w="4763" cap="rnd">
              <a:solidFill>
                <a:srgbClr val="295687"/>
              </a:solidFill>
              <a:prstDash val="solid"/>
              <a:round/>
              <a:headEnd/>
              <a:tailEnd/>
            </a:ln>
          </p:spPr>
          <p:txBody>
            <a:bodyPr/>
            <a:lstStyle/>
            <a:p>
              <a:endParaRPr lang="zh-TW" altLang="en-US">
                <a:solidFill>
                  <a:schemeClr val="bg1"/>
                </a:solidFill>
              </a:endParaRPr>
            </a:p>
          </p:txBody>
        </p:sp>
        <p:sp>
          <p:nvSpPr>
            <p:cNvPr id="23162" name="Freeform 1989"/>
            <p:cNvSpPr>
              <a:spLocks/>
            </p:cNvSpPr>
            <p:nvPr/>
          </p:nvSpPr>
          <p:spPr bwMode="auto">
            <a:xfrm>
              <a:off x="4865" y="1588"/>
              <a:ext cx="81" cy="85"/>
            </a:xfrm>
            <a:custGeom>
              <a:avLst/>
              <a:gdLst>
                <a:gd name="T0" fmla="*/ 6 w 111"/>
                <a:gd name="T1" fmla="*/ 5 h 124"/>
                <a:gd name="T2" fmla="*/ 9 w 111"/>
                <a:gd name="T3" fmla="*/ 3 h 124"/>
                <a:gd name="T4" fmla="*/ 9 w 111"/>
                <a:gd name="T5" fmla="*/ 3 h 124"/>
                <a:gd name="T6" fmla="*/ 6 w 111"/>
                <a:gd name="T7" fmla="*/ 5 h 124"/>
                <a:gd name="T8" fmla="*/ 6 w 111"/>
                <a:gd name="T9" fmla="*/ 5 h 124"/>
                <a:gd name="T10" fmla="*/ 5 w 111"/>
                <a:gd name="T11" fmla="*/ 5 h 124"/>
                <a:gd name="T12" fmla="*/ 3 w 111"/>
                <a:gd name="T13" fmla="*/ 6 h 124"/>
                <a:gd name="T14" fmla="*/ 0 w 111"/>
                <a:gd name="T15" fmla="*/ 5 h 124"/>
                <a:gd name="T16" fmla="*/ 1 w 111"/>
                <a:gd name="T17" fmla="*/ 5 h 124"/>
                <a:gd name="T18" fmla="*/ 3 w 111"/>
                <a:gd name="T19" fmla="*/ 5 h 124"/>
                <a:gd name="T20" fmla="*/ 5 w 111"/>
                <a:gd name="T21" fmla="*/ 5 h 124"/>
                <a:gd name="T22" fmla="*/ 6 w 111"/>
                <a:gd name="T23" fmla="*/ 0 h 124"/>
                <a:gd name="T24" fmla="*/ 7 w 111"/>
                <a:gd name="T25" fmla="*/ 1 h 124"/>
                <a:gd name="T26" fmla="*/ 6 w 111"/>
                <a:gd name="T27" fmla="*/ 5 h 1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124"/>
                <a:gd name="T44" fmla="*/ 111 w 111"/>
                <a:gd name="T45" fmla="*/ 124 h 1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124">
                  <a:moveTo>
                    <a:pt x="74" y="95"/>
                  </a:moveTo>
                  <a:lnTo>
                    <a:pt x="111" y="72"/>
                  </a:lnTo>
                  <a:lnTo>
                    <a:pt x="111" y="78"/>
                  </a:lnTo>
                  <a:lnTo>
                    <a:pt x="74" y="102"/>
                  </a:lnTo>
                  <a:lnTo>
                    <a:pt x="73" y="107"/>
                  </a:lnTo>
                  <a:lnTo>
                    <a:pt x="69" y="105"/>
                  </a:lnTo>
                  <a:lnTo>
                    <a:pt x="37" y="124"/>
                  </a:lnTo>
                  <a:lnTo>
                    <a:pt x="0" y="102"/>
                  </a:lnTo>
                  <a:lnTo>
                    <a:pt x="6" y="98"/>
                  </a:lnTo>
                  <a:lnTo>
                    <a:pt x="37" y="118"/>
                  </a:lnTo>
                  <a:lnTo>
                    <a:pt x="67" y="99"/>
                  </a:lnTo>
                  <a:lnTo>
                    <a:pt x="73" y="0"/>
                  </a:lnTo>
                  <a:lnTo>
                    <a:pt x="81" y="4"/>
                  </a:lnTo>
                  <a:lnTo>
                    <a:pt x="74" y="95"/>
                  </a:lnTo>
                  <a:close/>
                </a:path>
              </a:pathLst>
            </a:custGeom>
            <a:solidFill>
              <a:srgbClr val="295687"/>
            </a:solidFill>
            <a:ln w="9525">
              <a:noFill/>
              <a:round/>
              <a:headEnd/>
              <a:tailEnd/>
            </a:ln>
          </p:spPr>
          <p:txBody>
            <a:bodyPr/>
            <a:lstStyle/>
            <a:p>
              <a:endParaRPr lang="zh-TW" altLang="en-US">
                <a:solidFill>
                  <a:schemeClr val="bg1"/>
                </a:solidFill>
              </a:endParaRPr>
            </a:p>
          </p:txBody>
        </p:sp>
        <p:sp>
          <p:nvSpPr>
            <p:cNvPr id="23163" name="Freeform 1990"/>
            <p:cNvSpPr>
              <a:spLocks/>
            </p:cNvSpPr>
            <p:nvPr/>
          </p:nvSpPr>
          <p:spPr bwMode="auto">
            <a:xfrm>
              <a:off x="4865" y="1588"/>
              <a:ext cx="81" cy="85"/>
            </a:xfrm>
            <a:custGeom>
              <a:avLst/>
              <a:gdLst>
                <a:gd name="T0" fmla="*/ 6 w 111"/>
                <a:gd name="T1" fmla="*/ 5 h 124"/>
                <a:gd name="T2" fmla="*/ 9 w 111"/>
                <a:gd name="T3" fmla="*/ 3 h 124"/>
                <a:gd name="T4" fmla="*/ 9 w 111"/>
                <a:gd name="T5" fmla="*/ 3 h 124"/>
                <a:gd name="T6" fmla="*/ 6 w 111"/>
                <a:gd name="T7" fmla="*/ 5 h 124"/>
                <a:gd name="T8" fmla="*/ 6 w 111"/>
                <a:gd name="T9" fmla="*/ 5 h 124"/>
                <a:gd name="T10" fmla="*/ 5 w 111"/>
                <a:gd name="T11" fmla="*/ 5 h 124"/>
                <a:gd name="T12" fmla="*/ 3 w 111"/>
                <a:gd name="T13" fmla="*/ 6 h 124"/>
                <a:gd name="T14" fmla="*/ 0 w 111"/>
                <a:gd name="T15" fmla="*/ 5 h 124"/>
                <a:gd name="T16" fmla="*/ 1 w 111"/>
                <a:gd name="T17" fmla="*/ 5 h 124"/>
                <a:gd name="T18" fmla="*/ 3 w 111"/>
                <a:gd name="T19" fmla="*/ 5 h 124"/>
                <a:gd name="T20" fmla="*/ 5 w 111"/>
                <a:gd name="T21" fmla="*/ 5 h 124"/>
                <a:gd name="T22" fmla="*/ 6 w 111"/>
                <a:gd name="T23" fmla="*/ 0 h 124"/>
                <a:gd name="T24" fmla="*/ 7 w 111"/>
                <a:gd name="T25" fmla="*/ 1 h 124"/>
                <a:gd name="T26" fmla="*/ 6 w 111"/>
                <a:gd name="T27" fmla="*/ 5 h 1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124"/>
                <a:gd name="T44" fmla="*/ 111 w 111"/>
                <a:gd name="T45" fmla="*/ 124 h 1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124">
                  <a:moveTo>
                    <a:pt x="74" y="95"/>
                  </a:moveTo>
                  <a:lnTo>
                    <a:pt x="111" y="72"/>
                  </a:lnTo>
                  <a:lnTo>
                    <a:pt x="111" y="78"/>
                  </a:lnTo>
                  <a:lnTo>
                    <a:pt x="74" y="102"/>
                  </a:lnTo>
                  <a:lnTo>
                    <a:pt x="73" y="107"/>
                  </a:lnTo>
                  <a:lnTo>
                    <a:pt x="69" y="105"/>
                  </a:lnTo>
                  <a:lnTo>
                    <a:pt x="37" y="124"/>
                  </a:lnTo>
                  <a:lnTo>
                    <a:pt x="0" y="102"/>
                  </a:lnTo>
                  <a:lnTo>
                    <a:pt x="6" y="98"/>
                  </a:lnTo>
                  <a:lnTo>
                    <a:pt x="37" y="118"/>
                  </a:lnTo>
                  <a:lnTo>
                    <a:pt x="67" y="99"/>
                  </a:lnTo>
                  <a:lnTo>
                    <a:pt x="73" y="0"/>
                  </a:lnTo>
                  <a:lnTo>
                    <a:pt x="81" y="4"/>
                  </a:lnTo>
                  <a:lnTo>
                    <a:pt x="74" y="95"/>
                  </a:lnTo>
                  <a:close/>
                </a:path>
              </a:pathLst>
            </a:custGeom>
            <a:noFill/>
            <a:ln w="3175" cap="flat">
              <a:solidFill>
                <a:srgbClr val="295687"/>
              </a:solidFill>
              <a:prstDash val="solid"/>
              <a:miter lim="800000"/>
              <a:headEnd/>
              <a:tailEnd/>
            </a:ln>
          </p:spPr>
          <p:txBody>
            <a:bodyPr/>
            <a:lstStyle/>
            <a:p>
              <a:endParaRPr lang="zh-TW" altLang="en-US">
                <a:solidFill>
                  <a:schemeClr val="bg1"/>
                </a:solidFill>
              </a:endParaRPr>
            </a:p>
          </p:txBody>
        </p:sp>
        <p:sp>
          <p:nvSpPr>
            <p:cNvPr id="23164" name="Rectangle 1991"/>
            <p:cNvSpPr>
              <a:spLocks noChangeArrowheads="1"/>
            </p:cNvSpPr>
            <p:nvPr/>
          </p:nvSpPr>
          <p:spPr bwMode="auto">
            <a:xfrm>
              <a:off x="4914" y="1552"/>
              <a:ext cx="4" cy="44"/>
            </a:xfrm>
            <a:prstGeom prst="rect">
              <a:avLst/>
            </a:prstGeom>
            <a:solidFill>
              <a:srgbClr val="F7F3E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65" name="Rectangle 1992"/>
            <p:cNvSpPr>
              <a:spLocks noChangeArrowheads="1"/>
            </p:cNvSpPr>
            <p:nvPr/>
          </p:nvSpPr>
          <p:spPr bwMode="auto">
            <a:xfrm>
              <a:off x="4918" y="1552"/>
              <a:ext cx="4" cy="44"/>
            </a:xfrm>
            <a:prstGeom prst="rect">
              <a:avLst/>
            </a:prstGeom>
            <a:solidFill>
              <a:srgbClr val="BBE7E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66" name="Rectangle 1993"/>
            <p:cNvSpPr>
              <a:spLocks noChangeArrowheads="1"/>
            </p:cNvSpPr>
            <p:nvPr/>
          </p:nvSpPr>
          <p:spPr bwMode="auto">
            <a:xfrm>
              <a:off x="4922" y="1552"/>
              <a:ext cx="3" cy="44"/>
            </a:xfrm>
            <a:prstGeom prst="rect">
              <a:avLst/>
            </a:prstGeom>
            <a:solidFill>
              <a:srgbClr val="BEE8E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67" name="Rectangle 1994"/>
            <p:cNvSpPr>
              <a:spLocks noChangeArrowheads="1"/>
            </p:cNvSpPr>
            <p:nvPr/>
          </p:nvSpPr>
          <p:spPr bwMode="auto">
            <a:xfrm>
              <a:off x="4925" y="1552"/>
              <a:ext cx="4" cy="44"/>
            </a:xfrm>
            <a:prstGeom prst="rect">
              <a:avLst/>
            </a:prstGeom>
            <a:solidFill>
              <a:srgbClr val="C2E8E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68" name="Rectangle 1995"/>
            <p:cNvSpPr>
              <a:spLocks noChangeArrowheads="1"/>
            </p:cNvSpPr>
            <p:nvPr/>
          </p:nvSpPr>
          <p:spPr bwMode="auto">
            <a:xfrm>
              <a:off x="4933" y="1552"/>
              <a:ext cx="3" cy="44"/>
            </a:xfrm>
            <a:prstGeom prst="rect">
              <a:avLst/>
            </a:prstGeom>
            <a:solidFill>
              <a:srgbClr val="C9E9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69" name="Rectangle 1996"/>
            <p:cNvSpPr>
              <a:spLocks noChangeArrowheads="1"/>
            </p:cNvSpPr>
            <p:nvPr/>
          </p:nvSpPr>
          <p:spPr bwMode="auto">
            <a:xfrm>
              <a:off x="4936" y="1552"/>
              <a:ext cx="4" cy="44"/>
            </a:xfrm>
            <a:prstGeom prst="rect">
              <a:avLst/>
            </a:prstGeom>
            <a:solidFill>
              <a:srgbClr val="CCEA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70" name="Rectangle 1997"/>
            <p:cNvSpPr>
              <a:spLocks noChangeArrowheads="1"/>
            </p:cNvSpPr>
            <p:nvPr/>
          </p:nvSpPr>
          <p:spPr bwMode="auto">
            <a:xfrm>
              <a:off x="4940" y="1552"/>
              <a:ext cx="4" cy="44"/>
            </a:xfrm>
            <a:prstGeom prst="rect">
              <a:avLst/>
            </a:prstGeom>
            <a:solidFill>
              <a:srgbClr val="D0EB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71" name="Rectangle 1998"/>
            <p:cNvSpPr>
              <a:spLocks noChangeArrowheads="1"/>
            </p:cNvSpPr>
            <p:nvPr/>
          </p:nvSpPr>
          <p:spPr bwMode="auto">
            <a:xfrm>
              <a:off x="4947" y="1552"/>
              <a:ext cx="4" cy="44"/>
            </a:xfrm>
            <a:prstGeom prst="rect">
              <a:avLst/>
            </a:prstGeom>
            <a:solidFill>
              <a:srgbClr val="D6ED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72" name="Rectangle 1999"/>
            <p:cNvSpPr>
              <a:spLocks noChangeArrowheads="1"/>
            </p:cNvSpPr>
            <p:nvPr/>
          </p:nvSpPr>
          <p:spPr bwMode="auto">
            <a:xfrm>
              <a:off x="4951" y="1552"/>
              <a:ext cx="4" cy="44"/>
            </a:xfrm>
            <a:prstGeom prst="rect">
              <a:avLst/>
            </a:prstGeom>
            <a:solidFill>
              <a:srgbClr val="D9ED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73" name="Rectangle 2000"/>
            <p:cNvSpPr>
              <a:spLocks noChangeArrowheads="1"/>
            </p:cNvSpPr>
            <p:nvPr/>
          </p:nvSpPr>
          <p:spPr bwMode="auto">
            <a:xfrm>
              <a:off x="4955" y="1552"/>
              <a:ext cx="3" cy="44"/>
            </a:xfrm>
            <a:prstGeom prst="rect">
              <a:avLst/>
            </a:prstGeom>
            <a:solidFill>
              <a:srgbClr val="DCED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74" name="Rectangle 2001"/>
            <p:cNvSpPr>
              <a:spLocks noChangeArrowheads="1"/>
            </p:cNvSpPr>
            <p:nvPr/>
          </p:nvSpPr>
          <p:spPr bwMode="auto">
            <a:xfrm>
              <a:off x="4958" y="1552"/>
              <a:ext cx="4" cy="44"/>
            </a:xfrm>
            <a:prstGeom prst="rect">
              <a:avLst/>
            </a:prstGeom>
            <a:solidFill>
              <a:srgbClr val="E0EE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75" name="Rectangle 2002"/>
            <p:cNvSpPr>
              <a:spLocks noChangeArrowheads="1"/>
            </p:cNvSpPr>
            <p:nvPr/>
          </p:nvSpPr>
          <p:spPr bwMode="auto">
            <a:xfrm>
              <a:off x="4962" y="1552"/>
              <a:ext cx="4" cy="44"/>
            </a:xfrm>
            <a:prstGeom prst="rect">
              <a:avLst/>
            </a:prstGeom>
            <a:solidFill>
              <a:srgbClr val="E3EFE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76" name="Rectangle 2003"/>
            <p:cNvSpPr>
              <a:spLocks noChangeArrowheads="1"/>
            </p:cNvSpPr>
            <p:nvPr/>
          </p:nvSpPr>
          <p:spPr bwMode="auto">
            <a:xfrm>
              <a:off x="4969" y="1552"/>
              <a:ext cx="5" cy="44"/>
            </a:xfrm>
            <a:prstGeom prst="rect">
              <a:avLst/>
            </a:prstGeom>
            <a:solidFill>
              <a:srgbClr val="EA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77" name="Rectangle 2004"/>
            <p:cNvSpPr>
              <a:spLocks noChangeArrowheads="1"/>
            </p:cNvSpPr>
            <p:nvPr/>
          </p:nvSpPr>
          <p:spPr bwMode="auto">
            <a:xfrm>
              <a:off x="4974" y="1552"/>
              <a:ext cx="3" cy="44"/>
            </a:xfrm>
            <a:prstGeom prst="rect">
              <a:avLst/>
            </a:prstGeom>
            <a:solidFill>
              <a:srgbClr val="ED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78" name="Rectangle 2005"/>
            <p:cNvSpPr>
              <a:spLocks noChangeArrowheads="1"/>
            </p:cNvSpPr>
            <p:nvPr/>
          </p:nvSpPr>
          <p:spPr bwMode="auto">
            <a:xfrm>
              <a:off x="4977" y="1552"/>
              <a:ext cx="4" cy="44"/>
            </a:xfrm>
            <a:prstGeom prst="rect">
              <a:avLst/>
            </a:prstGeom>
            <a:solidFill>
              <a:srgbClr val="F1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3179" name="Rectangle 2006"/>
            <p:cNvSpPr>
              <a:spLocks noChangeArrowheads="1"/>
            </p:cNvSpPr>
            <p:nvPr/>
          </p:nvSpPr>
          <p:spPr bwMode="auto">
            <a:xfrm>
              <a:off x="4981" y="1552"/>
              <a:ext cx="4" cy="44"/>
            </a:xfrm>
            <a:prstGeom prst="rect">
              <a:avLst/>
            </a:prstGeom>
            <a:solidFill>
              <a:srgbClr val="F4F2E8"/>
            </a:solidFill>
            <a:ln w="9525">
              <a:noFill/>
              <a:miter lim="800000"/>
              <a:headEnd/>
              <a:tailEnd/>
            </a:ln>
          </p:spPr>
          <p:txBody>
            <a:bodyPr/>
            <a:lstStyle/>
            <a:p>
              <a:endParaRPr lang="en-US" altLang="zh-TW" sz="1900" dirty="0">
                <a:solidFill>
                  <a:schemeClr val="bg1"/>
                </a:solidFill>
                <a:latin typeface="Calibri" pitchFamily="34" charset="0"/>
              </a:endParaRPr>
            </a:p>
          </p:txBody>
        </p:sp>
        <p:pic>
          <p:nvPicPr>
            <p:cNvPr id="23180" name="Picture 2007"/>
            <p:cNvPicPr>
              <a:picLocks noChangeAspect="1" noChangeArrowheads="1"/>
            </p:cNvPicPr>
            <p:nvPr/>
          </p:nvPicPr>
          <p:blipFill>
            <a:blip r:embed="rId33" cstate="print"/>
            <a:srcRect/>
            <a:stretch>
              <a:fillRect/>
            </a:stretch>
          </p:blipFill>
          <p:spPr bwMode="auto">
            <a:xfrm>
              <a:off x="4918" y="1643"/>
              <a:ext cx="67" cy="36"/>
            </a:xfrm>
            <a:prstGeom prst="rect">
              <a:avLst/>
            </a:prstGeom>
            <a:noFill/>
            <a:ln w="9525">
              <a:noFill/>
              <a:miter lim="800000"/>
              <a:headEnd/>
              <a:tailEnd/>
            </a:ln>
          </p:spPr>
        </p:pic>
        <p:pic>
          <p:nvPicPr>
            <p:cNvPr id="23181" name="Picture 2008"/>
            <p:cNvPicPr>
              <a:picLocks noChangeAspect="1" noChangeArrowheads="1"/>
            </p:cNvPicPr>
            <p:nvPr/>
          </p:nvPicPr>
          <p:blipFill>
            <a:blip r:embed="rId34" cstate="print"/>
            <a:srcRect/>
            <a:stretch>
              <a:fillRect/>
            </a:stretch>
          </p:blipFill>
          <p:spPr bwMode="auto">
            <a:xfrm>
              <a:off x="4918" y="1643"/>
              <a:ext cx="67" cy="36"/>
            </a:xfrm>
            <a:prstGeom prst="rect">
              <a:avLst/>
            </a:prstGeom>
            <a:noFill/>
            <a:ln w="9525">
              <a:noFill/>
              <a:miter lim="800000"/>
              <a:headEnd/>
              <a:tailEnd/>
            </a:ln>
          </p:spPr>
        </p:pic>
        <p:sp>
          <p:nvSpPr>
            <p:cNvPr id="23182" name="Freeform 2009"/>
            <p:cNvSpPr>
              <a:spLocks/>
            </p:cNvSpPr>
            <p:nvPr/>
          </p:nvSpPr>
          <p:spPr bwMode="auto">
            <a:xfrm>
              <a:off x="4923" y="1645"/>
              <a:ext cx="56" cy="30"/>
            </a:xfrm>
            <a:custGeom>
              <a:avLst/>
              <a:gdLst>
                <a:gd name="T0" fmla="*/ 0 w 77"/>
                <a:gd name="T1" fmla="*/ 1 h 43"/>
                <a:gd name="T2" fmla="*/ 3 w 77"/>
                <a:gd name="T3" fmla="*/ 2 h 43"/>
                <a:gd name="T4" fmla="*/ 7 w 77"/>
                <a:gd name="T5" fmla="*/ 1 h 43"/>
                <a:gd name="T6" fmla="*/ 3 w 77"/>
                <a:gd name="T7" fmla="*/ 1 h 43"/>
                <a:gd name="T8" fmla="*/ 0 w 77"/>
                <a:gd name="T9" fmla="*/ 1 h 43"/>
                <a:gd name="T10" fmla="*/ 0 60000 65536"/>
                <a:gd name="T11" fmla="*/ 0 60000 65536"/>
                <a:gd name="T12" fmla="*/ 0 60000 65536"/>
                <a:gd name="T13" fmla="*/ 0 60000 65536"/>
                <a:gd name="T14" fmla="*/ 0 60000 65536"/>
                <a:gd name="T15" fmla="*/ 0 w 77"/>
                <a:gd name="T16" fmla="*/ 0 h 43"/>
                <a:gd name="T17" fmla="*/ 77 w 77"/>
                <a:gd name="T18" fmla="*/ 43 h 43"/>
              </a:gdLst>
              <a:ahLst/>
              <a:cxnLst>
                <a:cxn ang="T10">
                  <a:pos x="T0" y="T1"/>
                </a:cxn>
                <a:cxn ang="T11">
                  <a:pos x="T2" y="T3"/>
                </a:cxn>
                <a:cxn ang="T12">
                  <a:pos x="T4" y="T5"/>
                </a:cxn>
                <a:cxn ang="T13">
                  <a:pos x="T6" y="T7"/>
                </a:cxn>
                <a:cxn ang="T14">
                  <a:pos x="T8" y="T9"/>
                </a:cxn>
              </a:cxnLst>
              <a:rect l="T15" t="T16" r="T17" b="T18"/>
              <a:pathLst>
                <a:path w="77" h="43">
                  <a:moveTo>
                    <a:pt x="0" y="21"/>
                  </a:moveTo>
                  <a:cubicBezTo>
                    <a:pt x="8" y="35"/>
                    <a:pt x="24" y="43"/>
                    <a:pt x="39" y="39"/>
                  </a:cubicBezTo>
                  <a:cubicBezTo>
                    <a:pt x="54" y="43"/>
                    <a:pt x="70" y="35"/>
                    <a:pt x="77" y="21"/>
                  </a:cubicBezTo>
                  <a:cubicBezTo>
                    <a:pt x="70" y="7"/>
                    <a:pt x="54" y="0"/>
                    <a:pt x="39" y="3"/>
                  </a:cubicBezTo>
                  <a:cubicBezTo>
                    <a:pt x="24" y="0"/>
                    <a:pt x="8" y="7"/>
                    <a:pt x="0" y="21"/>
                  </a:cubicBezTo>
                </a:path>
              </a:pathLst>
            </a:custGeom>
            <a:noFill/>
            <a:ln w="4763" cap="flat">
              <a:solidFill>
                <a:srgbClr val="295687"/>
              </a:solidFill>
              <a:prstDash val="solid"/>
              <a:miter lim="800000"/>
              <a:headEnd/>
              <a:tailEnd/>
            </a:ln>
          </p:spPr>
          <p:txBody>
            <a:bodyPr/>
            <a:lstStyle/>
            <a:p>
              <a:endParaRPr lang="zh-TW" altLang="en-US">
                <a:solidFill>
                  <a:schemeClr val="bg1"/>
                </a:solidFill>
              </a:endParaRPr>
            </a:p>
          </p:txBody>
        </p:sp>
        <p:pic>
          <p:nvPicPr>
            <p:cNvPr id="23183" name="Picture 2010"/>
            <p:cNvPicPr>
              <a:picLocks noChangeAspect="1" noChangeArrowheads="1"/>
            </p:cNvPicPr>
            <p:nvPr/>
          </p:nvPicPr>
          <p:blipFill>
            <a:blip r:embed="rId35" cstate="print"/>
            <a:srcRect/>
            <a:stretch>
              <a:fillRect/>
            </a:stretch>
          </p:blipFill>
          <p:spPr bwMode="auto">
            <a:xfrm>
              <a:off x="4914" y="1556"/>
              <a:ext cx="71" cy="112"/>
            </a:xfrm>
            <a:prstGeom prst="rect">
              <a:avLst/>
            </a:prstGeom>
            <a:noFill/>
            <a:ln w="9525">
              <a:noFill/>
              <a:miter lim="800000"/>
              <a:headEnd/>
              <a:tailEnd/>
            </a:ln>
          </p:spPr>
        </p:pic>
        <p:pic>
          <p:nvPicPr>
            <p:cNvPr id="23184" name="Picture 2011"/>
            <p:cNvPicPr>
              <a:picLocks noChangeAspect="1" noChangeArrowheads="1"/>
            </p:cNvPicPr>
            <p:nvPr/>
          </p:nvPicPr>
          <p:blipFill>
            <a:blip r:embed="rId36" cstate="print"/>
            <a:srcRect/>
            <a:stretch>
              <a:fillRect/>
            </a:stretch>
          </p:blipFill>
          <p:spPr bwMode="auto">
            <a:xfrm>
              <a:off x="4914" y="1556"/>
              <a:ext cx="71" cy="112"/>
            </a:xfrm>
            <a:prstGeom prst="rect">
              <a:avLst/>
            </a:prstGeom>
            <a:noFill/>
            <a:ln w="9525">
              <a:noFill/>
              <a:miter lim="800000"/>
              <a:headEnd/>
              <a:tailEnd/>
            </a:ln>
          </p:spPr>
        </p:pic>
        <p:sp>
          <p:nvSpPr>
            <p:cNvPr id="23185" name="Freeform 2012"/>
            <p:cNvSpPr>
              <a:spLocks/>
            </p:cNvSpPr>
            <p:nvPr/>
          </p:nvSpPr>
          <p:spPr bwMode="auto">
            <a:xfrm>
              <a:off x="4918" y="1560"/>
              <a:ext cx="62" cy="102"/>
            </a:xfrm>
            <a:custGeom>
              <a:avLst/>
              <a:gdLst>
                <a:gd name="T0" fmla="*/ 7 w 85"/>
                <a:gd name="T1" fmla="*/ 0 h 148"/>
                <a:gd name="T2" fmla="*/ 7 w 85"/>
                <a:gd name="T3" fmla="*/ 6 h 148"/>
                <a:gd name="T4" fmla="*/ 0 w 85"/>
                <a:gd name="T5" fmla="*/ 8 h 148"/>
                <a:gd name="T6" fmla="*/ 1 w 85"/>
                <a:gd name="T7" fmla="*/ 2 h 148"/>
                <a:gd name="T8" fmla="*/ 7 w 85"/>
                <a:gd name="T9" fmla="*/ 0 h 148"/>
                <a:gd name="T10" fmla="*/ 0 60000 65536"/>
                <a:gd name="T11" fmla="*/ 0 60000 65536"/>
                <a:gd name="T12" fmla="*/ 0 60000 65536"/>
                <a:gd name="T13" fmla="*/ 0 60000 65536"/>
                <a:gd name="T14" fmla="*/ 0 60000 65536"/>
                <a:gd name="T15" fmla="*/ 0 w 85"/>
                <a:gd name="T16" fmla="*/ 0 h 148"/>
                <a:gd name="T17" fmla="*/ 85 w 85"/>
                <a:gd name="T18" fmla="*/ 148 h 148"/>
              </a:gdLst>
              <a:ahLst/>
              <a:cxnLst>
                <a:cxn ang="T10">
                  <a:pos x="T0" y="T1"/>
                </a:cxn>
                <a:cxn ang="T11">
                  <a:pos x="T2" y="T3"/>
                </a:cxn>
                <a:cxn ang="T12">
                  <a:pos x="T4" y="T5"/>
                </a:cxn>
                <a:cxn ang="T13">
                  <a:pos x="T6" y="T7"/>
                </a:cxn>
                <a:cxn ang="T14">
                  <a:pos x="T8" y="T9"/>
                </a:cxn>
              </a:cxnLst>
              <a:rect l="T15" t="T16" r="T17" b="T18"/>
              <a:pathLst>
                <a:path w="85" h="148">
                  <a:moveTo>
                    <a:pt x="85" y="0"/>
                  </a:moveTo>
                  <a:lnTo>
                    <a:pt x="79" y="103"/>
                  </a:lnTo>
                  <a:lnTo>
                    <a:pt x="0" y="148"/>
                  </a:lnTo>
                  <a:lnTo>
                    <a:pt x="8" y="44"/>
                  </a:lnTo>
                  <a:lnTo>
                    <a:pt x="85" y="0"/>
                  </a:lnTo>
                  <a:close/>
                </a:path>
              </a:pathLst>
            </a:custGeom>
            <a:noFill/>
            <a:ln w="4763" cap="flat">
              <a:solidFill>
                <a:srgbClr val="295687"/>
              </a:solidFill>
              <a:prstDash val="solid"/>
              <a:miter lim="800000"/>
              <a:headEnd/>
              <a:tailEnd/>
            </a:ln>
          </p:spPr>
          <p:txBody>
            <a:bodyPr/>
            <a:lstStyle/>
            <a:p>
              <a:endParaRPr lang="zh-TW" altLang="en-US">
                <a:solidFill>
                  <a:schemeClr val="bg1"/>
                </a:solidFill>
              </a:endParaRPr>
            </a:p>
          </p:txBody>
        </p:sp>
        <p:sp>
          <p:nvSpPr>
            <p:cNvPr id="23186" name="Picture 2013"/>
            <p:cNvSpPr>
              <a:spLocks noChangeAspect="1" noChangeArrowheads="1"/>
            </p:cNvSpPr>
            <p:nvPr/>
          </p:nvSpPr>
          <p:spPr bwMode="auto">
            <a:xfrm>
              <a:off x="4944" y="1614"/>
              <a:ext cx="33" cy="61"/>
            </a:xfrm>
            <a:prstGeom prst="rect">
              <a:avLst/>
            </a:prstGeom>
            <a:noFill/>
            <a:ln w="9525">
              <a:noFill/>
              <a:miter lim="800000"/>
              <a:headEnd/>
              <a:tailEnd/>
            </a:ln>
          </p:spPr>
          <p:txBody>
            <a:bodyPr/>
            <a:lstStyle/>
            <a:p>
              <a:endParaRPr lang="en-US" altLang="zh-TW">
                <a:solidFill>
                  <a:schemeClr val="bg1"/>
                </a:solidFill>
              </a:endParaRPr>
            </a:p>
          </p:txBody>
        </p:sp>
        <p:sp>
          <p:nvSpPr>
            <p:cNvPr id="23187" name="Freeform 2014"/>
            <p:cNvSpPr>
              <a:spLocks/>
            </p:cNvSpPr>
            <p:nvPr/>
          </p:nvSpPr>
          <p:spPr bwMode="auto">
            <a:xfrm>
              <a:off x="4949" y="1618"/>
              <a:ext cx="25" cy="53"/>
            </a:xfrm>
            <a:custGeom>
              <a:avLst/>
              <a:gdLst>
                <a:gd name="T0" fmla="*/ 0 w 107"/>
                <a:gd name="T1" fmla="*/ 0 h 229"/>
                <a:gd name="T2" fmla="*/ 0 w 107"/>
                <a:gd name="T3" fmla="*/ 0 h 229"/>
                <a:gd name="T4" fmla="*/ 0 w 107"/>
                <a:gd name="T5" fmla="*/ 0 h 229"/>
                <a:gd name="T6" fmla="*/ 0 w 107"/>
                <a:gd name="T7" fmla="*/ 0 h 229"/>
                <a:gd name="T8" fmla="*/ 0 w 107"/>
                <a:gd name="T9" fmla="*/ 0 h 229"/>
                <a:gd name="T10" fmla="*/ 0 w 107"/>
                <a:gd name="T11" fmla="*/ 0 h 229"/>
                <a:gd name="T12" fmla="*/ 0 w 107"/>
                <a:gd name="T13" fmla="*/ 0 h 229"/>
                <a:gd name="T14" fmla="*/ 0 60000 65536"/>
                <a:gd name="T15" fmla="*/ 0 60000 65536"/>
                <a:gd name="T16" fmla="*/ 0 60000 65536"/>
                <a:gd name="T17" fmla="*/ 0 60000 65536"/>
                <a:gd name="T18" fmla="*/ 0 60000 65536"/>
                <a:gd name="T19" fmla="*/ 0 60000 65536"/>
                <a:gd name="T20" fmla="*/ 0 60000 65536"/>
                <a:gd name="T21" fmla="*/ 0 w 107"/>
                <a:gd name="T22" fmla="*/ 0 h 229"/>
                <a:gd name="T23" fmla="*/ 107 w 107"/>
                <a:gd name="T24" fmla="*/ 229 h 2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7" h="229">
                  <a:moveTo>
                    <a:pt x="39" y="0"/>
                  </a:moveTo>
                  <a:cubicBezTo>
                    <a:pt x="79" y="65"/>
                    <a:pt x="103" y="138"/>
                    <a:pt x="107" y="213"/>
                  </a:cubicBezTo>
                  <a:lnTo>
                    <a:pt x="68" y="229"/>
                  </a:lnTo>
                  <a:cubicBezTo>
                    <a:pt x="63" y="153"/>
                    <a:pt x="40" y="80"/>
                    <a:pt x="0" y="16"/>
                  </a:cubicBezTo>
                  <a:lnTo>
                    <a:pt x="39" y="0"/>
                  </a:lnTo>
                  <a:close/>
                </a:path>
              </a:pathLst>
            </a:custGeom>
            <a:noFill/>
            <a:ln w="4763" cap="rnd">
              <a:solidFill>
                <a:srgbClr val="295687"/>
              </a:solidFill>
              <a:prstDash val="solid"/>
              <a:round/>
              <a:headEnd/>
              <a:tailEnd/>
            </a:ln>
          </p:spPr>
          <p:txBody>
            <a:bodyPr/>
            <a:lstStyle/>
            <a:p>
              <a:endParaRPr lang="zh-TW" altLang="en-US">
                <a:solidFill>
                  <a:schemeClr val="bg1"/>
                </a:solidFill>
              </a:endParaRPr>
            </a:p>
          </p:txBody>
        </p:sp>
        <p:sp>
          <p:nvSpPr>
            <p:cNvPr id="23188" name="Freeform 2015"/>
            <p:cNvSpPr>
              <a:spLocks noEditPoints="1"/>
            </p:cNvSpPr>
            <p:nvPr/>
          </p:nvSpPr>
          <p:spPr bwMode="auto">
            <a:xfrm>
              <a:off x="4923" y="1622"/>
              <a:ext cx="56" cy="58"/>
            </a:xfrm>
            <a:custGeom>
              <a:avLst/>
              <a:gdLst>
                <a:gd name="T0" fmla="*/ 0 w 245"/>
                <a:gd name="T1" fmla="*/ 0 h 254"/>
                <a:gd name="T2" fmla="*/ 0 w 245"/>
                <a:gd name="T3" fmla="*/ 0 h 254"/>
                <a:gd name="T4" fmla="*/ 0 w 245"/>
                <a:gd name="T5" fmla="*/ 0 h 254"/>
                <a:gd name="T6" fmla="*/ 0 w 245"/>
                <a:gd name="T7" fmla="*/ 0 h 254"/>
                <a:gd name="T8" fmla="*/ 0 w 245"/>
                <a:gd name="T9" fmla="*/ 0 h 254"/>
                <a:gd name="T10" fmla="*/ 0 w 245"/>
                <a:gd name="T11" fmla="*/ 0 h 254"/>
                <a:gd name="T12" fmla="*/ 0 w 245"/>
                <a:gd name="T13" fmla="*/ 0 h 254"/>
                <a:gd name="T14" fmla="*/ 0 w 245"/>
                <a:gd name="T15" fmla="*/ 0 h 254"/>
                <a:gd name="T16" fmla="*/ 0 w 245"/>
                <a:gd name="T17" fmla="*/ 0 h 254"/>
                <a:gd name="T18" fmla="*/ 0 w 245"/>
                <a:gd name="T19" fmla="*/ 0 h 254"/>
                <a:gd name="T20" fmla="*/ 0 w 245"/>
                <a:gd name="T21" fmla="*/ 0 h 254"/>
                <a:gd name="T22" fmla="*/ 0 w 245"/>
                <a:gd name="T23" fmla="*/ 0 h 254"/>
                <a:gd name="T24" fmla="*/ 0 w 245"/>
                <a:gd name="T25" fmla="*/ 0 h 2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5"/>
                <a:gd name="T40" fmla="*/ 0 h 254"/>
                <a:gd name="T41" fmla="*/ 245 w 245"/>
                <a:gd name="T42" fmla="*/ 254 h 2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5" h="254">
                  <a:moveTo>
                    <a:pt x="112" y="0"/>
                  </a:moveTo>
                  <a:lnTo>
                    <a:pt x="98" y="168"/>
                  </a:lnTo>
                  <a:lnTo>
                    <a:pt x="179" y="214"/>
                  </a:lnTo>
                  <a:cubicBezTo>
                    <a:pt x="174" y="138"/>
                    <a:pt x="151" y="65"/>
                    <a:pt x="112" y="0"/>
                  </a:cubicBezTo>
                  <a:close/>
                  <a:moveTo>
                    <a:pt x="0" y="166"/>
                  </a:moveTo>
                  <a:cubicBezTo>
                    <a:pt x="24" y="210"/>
                    <a:pt x="74" y="232"/>
                    <a:pt x="122" y="221"/>
                  </a:cubicBezTo>
                  <a:cubicBezTo>
                    <a:pt x="171" y="232"/>
                    <a:pt x="221" y="210"/>
                    <a:pt x="245" y="166"/>
                  </a:cubicBezTo>
                  <a:lnTo>
                    <a:pt x="245" y="188"/>
                  </a:lnTo>
                  <a:cubicBezTo>
                    <a:pt x="221" y="231"/>
                    <a:pt x="171" y="254"/>
                    <a:pt x="122" y="243"/>
                  </a:cubicBezTo>
                  <a:cubicBezTo>
                    <a:pt x="74" y="254"/>
                    <a:pt x="24" y="231"/>
                    <a:pt x="0" y="188"/>
                  </a:cubicBezTo>
                  <a:lnTo>
                    <a:pt x="0" y="166"/>
                  </a:lnTo>
                  <a:close/>
                </a:path>
              </a:pathLst>
            </a:custGeom>
            <a:solidFill>
              <a:srgbClr val="295687"/>
            </a:solidFill>
            <a:ln w="0">
              <a:solidFill>
                <a:srgbClr val="000000"/>
              </a:solidFill>
              <a:prstDash val="solid"/>
              <a:round/>
              <a:headEnd/>
              <a:tailEnd/>
            </a:ln>
          </p:spPr>
          <p:txBody>
            <a:bodyPr/>
            <a:lstStyle/>
            <a:p>
              <a:endParaRPr lang="zh-TW" altLang="en-US">
                <a:solidFill>
                  <a:schemeClr val="bg1"/>
                </a:solidFill>
              </a:endParaRPr>
            </a:p>
          </p:txBody>
        </p:sp>
        <p:sp>
          <p:nvSpPr>
            <p:cNvPr id="23189" name="Freeform 2016"/>
            <p:cNvSpPr>
              <a:spLocks noEditPoints="1"/>
            </p:cNvSpPr>
            <p:nvPr/>
          </p:nvSpPr>
          <p:spPr bwMode="auto">
            <a:xfrm>
              <a:off x="4923" y="1622"/>
              <a:ext cx="56" cy="58"/>
            </a:xfrm>
            <a:custGeom>
              <a:avLst/>
              <a:gdLst>
                <a:gd name="T0" fmla="*/ 0 w 245"/>
                <a:gd name="T1" fmla="*/ 0 h 254"/>
                <a:gd name="T2" fmla="*/ 0 w 245"/>
                <a:gd name="T3" fmla="*/ 0 h 254"/>
                <a:gd name="T4" fmla="*/ 0 w 245"/>
                <a:gd name="T5" fmla="*/ 0 h 254"/>
                <a:gd name="T6" fmla="*/ 0 w 245"/>
                <a:gd name="T7" fmla="*/ 0 h 254"/>
                <a:gd name="T8" fmla="*/ 0 w 245"/>
                <a:gd name="T9" fmla="*/ 0 h 254"/>
                <a:gd name="T10" fmla="*/ 0 w 245"/>
                <a:gd name="T11" fmla="*/ 0 h 254"/>
                <a:gd name="T12" fmla="*/ 0 w 245"/>
                <a:gd name="T13" fmla="*/ 0 h 254"/>
                <a:gd name="T14" fmla="*/ 0 w 245"/>
                <a:gd name="T15" fmla="*/ 0 h 254"/>
                <a:gd name="T16" fmla="*/ 0 w 245"/>
                <a:gd name="T17" fmla="*/ 0 h 254"/>
                <a:gd name="T18" fmla="*/ 0 w 245"/>
                <a:gd name="T19" fmla="*/ 0 h 254"/>
                <a:gd name="T20" fmla="*/ 0 w 245"/>
                <a:gd name="T21" fmla="*/ 0 h 254"/>
                <a:gd name="T22" fmla="*/ 0 w 245"/>
                <a:gd name="T23" fmla="*/ 0 h 254"/>
                <a:gd name="T24" fmla="*/ 0 w 245"/>
                <a:gd name="T25" fmla="*/ 0 h 2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5"/>
                <a:gd name="T40" fmla="*/ 0 h 254"/>
                <a:gd name="T41" fmla="*/ 245 w 245"/>
                <a:gd name="T42" fmla="*/ 254 h 2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5" h="254">
                  <a:moveTo>
                    <a:pt x="112" y="0"/>
                  </a:moveTo>
                  <a:lnTo>
                    <a:pt x="98" y="168"/>
                  </a:lnTo>
                  <a:lnTo>
                    <a:pt x="179" y="214"/>
                  </a:lnTo>
                  <a:cubicBezTo>
                    <a:pt x="174" y="138"/>
                    <a:pt x="151" y="65"/>
                    <a:pt x="112" y="0"/>
                  </a:cubicBezTo>
                  <a:close/>
                  <a:moveTo>
                    <a:pt x="0" y="166"/>
                  </a:moveTo>
                  <a:cubicBezTo>
                    <a:pt x="24" y="210"/>
                    <a:pt x="74" y="232"/>
                    <a:pt x="122" y="221"/>
                  </a:cubicBezTo>
                  <a:cubicBezTo>
                    <a:pt x="171" y="232"/>
                    <a:pt x="221" y="210"/>
                    <a:pt x="245" y="166"/>
                  </a:cubicBezTo>
                  <a:lnTo>
                    <a:pt x="245" y="188"/>
                  </a:lnTo>
                  <a:cubicBezTo>
                    <a:pt x="221" y="231"/>
                    <a:pt x="171" y="254"/>
                    <a:pt x="122" y="243"/>
                  </a:cubicBezTo>
                  <a:cubicBezTo>
                    <a:pt x="74" y="254"/>
                    <a:pt x="24" y="231"/>
                    <a:pt x="0" y="188"/>
                  </a:cubicBezTo>
                  <a:lnTo>
                    <a:pt x="0" y="166"/>
                  </a:lnTo>
                  <a:close/>
                </a:path>
              </a:pathLst>
            </a:custGeom>
            <a:noFill/>
            <a:ln w="4763" cap="flat">
              <a:solidFill>
                <a:srgbClr val="295687"/>
              </a:solidFill>
              <a:prstDash val="solid"/>
              <a:miter lim="800000"/>
              <a:headEnd/>
              <a:tailEnd/>
            </a:ln>
          </p:spPr>
          <p:txBody>
            <a:bodyPr/>
            <a:lstStyle/>
            <a:p>
              <a:endParaRPr lang="zh-TW" altLang="en-US">
                <a:solidFill>
                  <a:schemeClr val="bg1"/>
                </a:solidFill>
              </a:endParaRPr>
            </a:p>
          </p:txBody>
        </p:sp>
        <p:sp>
          <p:nvSpPr>
            <p:cNvPr id="23190" name="Freeform 2017"/>
            <p:cNvSpPr>
              <a:spLocks/>
            </p:cNvSpPr>
            <p:nvPr/>
          </p:nvSpPr>
          <p:spPr bwMode="auto">
            <a:xfrm>
              <a:off x="4792" y="1492"/>
              <a:ext cx="257" cy="233"/>
            </a:xfrm>
            <a:custGeom>
              <a:avLst/>
              <a:gdLst>
                <a:gd name="T0" fmla="*/ 0 w 1116"/>
                <a:gd name="T1" fmla="*/ 0 h 1030"/>
                <a:gd name="T2" fmla="*/ 0 w 1116"/>
                <a:gd name="T3" fmla="*/ 0 h 1030"/>
                <a:gd name="T4" fmla="*/ 0 w 1116"/>
                <a:gd name="T5" fmla="*/ 0 h 1030"/>
                <a:gd name="T6" fmla="*/ 0 w 1116"/>
                <a:gd name="T7" fmla="*/ 0 h 1030"/>
                <a:gd name="T8" fmla="*/ 0 w 1116"/>
                <a:gd name="T9" fmla="*/ 0 h 1030"/>
                <a:gd name="T10" fmla="*/ 0 w 1116"/>
                <a:gd name="T11" fmla="*/ 0 h 1030"/>
                <a:gd name="T12" fmla="*/ 0 w 1116"/>
                <a:gd name="T13" fmla="*/ 0 h 1030"/>
                <a:gd name="T14" fmla="*/ 0 w 1116"/>
                <a:gd name="T15" fmla="*/ 0 h 1030"/>
                <a:gd name="T16" fmla="*/ 0 w 1116"/>
                <a:gd name="T17" fmla="*/ 0 h 1030"/>
                <a:gd name="T18" fmla="*/ 0 w 1116"/>
                <a:gd name="T19" fmla="*/ 0 h 1030"/>
                <a:gd name="T20" fmla="*/ 0 w 1116"/>
                <a:gd name="T21" fmla="*/ 0 h 1030"/>
                <a:gd name="T22" fmla="*/ 0 w 1116"/>
                <a:gd name="T23" fmla="*/ 0 h 1030"/>
                <a:gd name="T24" fmla="*/ 0 w 1116"/>
                <a:gd name="T25" fmla="*/ 0 h 1030"/>
                <a:gd name="T26" fmla="*/ 0 w 1116"/>
                <a:gd name="T27" fmla="*/ 0 h 1030"/>
                <a:gd name="T28" fmla="*/ 0 w 1116"/>
                <a:gd name="T29" fmla="*/ 0 h 1030"/>
                <a:gd name="T30" fmla="*/ 0 w 1116"/>
                <a:gd name="T31" fmla="*/ 0 h 1030"/>
                <a:gd name="T32" fmla="*/ 0 w 1116"/>
                <a:gd name="T33" fmla="*/ 0 h 1030"/>
                <a:gd name="T34" fmla="*/ 0 w 1116"/>
                <a:gd name="T35" fmla="*/ 0 h 1030"/>
                <a:gd name="T36" fmla="*/ 0 w 1116"/>
                <a:gd name="T37" fmla="*/ 0 h 1030"/>
                <a:gd name="T38" fmla="*/ 0 w 1116"/>
                <a:gd name="T39" fmla="*/ 0 h 1030"/>
                <a:gd name="T40" fmla="*/ 0 w 1116"/>
                <a:gd name="T41" fmla="*/ 0 h 1030"/>
                <a:gd name="T42" fmla="*/ 0 w 1116"/>
                <a:gd name="T43" fmla="*/ 0 h 1030"/>
                <a:gd name="T44" fmla="*/ 0 w 1116"/>
                <a:gd name="T45" fmla="*/ 0 h 1030"/>
                <a:gd name="T46" fmla="*/ 0 w 1116"/>
                <a:gd name="T47" fmla="*/ 0 h 1030"/>
                <a:gd name="T48" fmla="*/ 0 w 1116"/>
                <a:gd name="T49" fmla="*/ 0 h 1030"/>
                <a:gd name="T50" fmla="*/ 0 w 1116"/>
                <a:gd name="T51" fmla="*/ 0 h 10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16"/>
                <a:gd name="T79" fmla="*/ 0 h 1030"/>
                <a:gd name="T80" fmla="*/ 1116 w 1116"/>
                <a:gd name="T81" fmla="*/ 1030 h 10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16" h="1030">
                  <a:moveTo>
                    <a:pt x="345" y="216"/>
                  </a:moveTo>
                  <a:lnTo>
                    <a:pt x="425" y="259"/>
                  </a:lnTo>
                  <a:cubicBezTo>
                    <a:pt x="433" y="263"/>
                    <a:pt x="440" y="270"/>
                    <a:pt x="445" y="278"/>
                  </a:cubicBezTo>
                  <a:cubicBezTo>
                    <a:pt x="456" y="324"/>
                    <a:pt x="460" y="372"/>
                    <a:pt x="458" y="419"/>
                  </a:cubicBezTo>
                  <a:cubicBezTo>
                    <a:pt x="488" y="435"/>
                    <a:pt x="518" y="451"/>
                    <a:pt x="547" y="469"/>
                  </a:cubicBezTo>
                  <a:lnTo>
                    <a:pt x="547" y="449"/>
                  </a:lnTo>
                  <a:lnTo>
                    <a:pt x="550" y="424"/>
                  </a:lnTo>
                  <a:lnTo>
                    <a:pt x="795" y="290"/>
                  </a:lnTo>
                  <a:lnTo>
                    <a:pt x="819" y="302"/>
                  </a:lnTo>
                  <a:lnTo>
                    <a:pt x="808" y="457"/>
                  </a:lnTo>
                  <a:lnTo>
                    <a:pt x="1116" y="632"/>
                  </a:lnTo>
                  <a:lnTo>
                    <a:pt x="1116" y="649"/>
                  </a:lnTo>
                  <a:lnTo>
                    <a:pt x="439" y="1030"/>
                  </a:lnTo>
                  <a:lnTo>
                    <a:pt x="0" y="780"/>
                  </a:lnTo>
                  <a:lnTo>
                    <a:pt x="0" y="762"/>
                  </a:lnTo>
                  <a:lnTo>
                    <a:pt x="64" y="726"/>
                  </a:lnTo>
                  <a:lnTo>
                    <a:pt x="51" y="421"/>
                  </a:lnTo>
                  <a:lnTo>
                    <a:pt x="110" y="387"/>
                  </a:lnTo>
                  <a:cubicBezTo>
                    <a:pt x="124" y="321"/>
                    <a:pt x="167" y="265"/>
                    <a:pt x="226" y="233"/>
                  </a:cubicBezTo>
                  <a:cubicBezTo>
                    <a:pt x="227" y="227"/>
                    <a:pt x="227" y="221"/>
                    <a:pt x="227" y="215"/>
                  </a:cubicBezTo>
                  <a:cubicBezTo>
                    <a:pt x="197" y="190"/>
                    <a:pt x="181" y="152"/>
                    <a:pt x="184" y="113"/>
                  </a:cubicBezTo>
                  <a:cubicBezTo>
                    <a:pt x="181" y="54"/>
                    <a:pt x="227" y="3"/>
                    <a:pt x="286" y="0"/>
                  </a:cubicBezTo>
                  <a:cubicBezTo>
                    <a:pt x="345" y="2"/>
                    <a:pt x="390" y="52"/>
                    <a:pt x="388" y="111"/>
                  </a:cubicBezTo>
                  <a:cubicBezTo>
                    <a:pt x="388" y="111"/>
                    <a:pt x="388" y="111"/>
                    <a:pt x="388" y="111"/>
                  </a:cubicBezTo>
                  <a:cubicBezTo>
                    <a:pt x="391" y="151"/>
                    <a:pt x="375" y="190"/>
                    <a:pt x="345" y="216"/>
                  </a:cubicBezTo>
                  <a:close/>
                </a:path>
              </a:pathLst>
            </a:custGeom>
            <a:noFill/>
            <a:ln w="7938" cap="rnd">
              <a:solidFill>
                <a:srgbClr val="000000"/>
              </a:solidFill>
              <a:prstDash val="solid"/>
              <a:round/>
              <a:headEnd/>
              <a:tailEnd/>
            </a:ln>
          </p:spPr>
          <p:txBody>
            <a:bodyPr/>
            <a:lstStyle/>
            <a:p>
              <a:endParaRPr lang="zh-TW" altLang="en-US">
                <a:solidFill>
                  <a:schemeClr val="bg1"/>
                </a:solidFill>
              </a:endParaRPr>
            </a:p>
          </p:txBody>
        </p:sp>
      </p:grpSp>
      <p:sp>
        <p:nvSpPr>
          <p:cNvPr id="21537" name="Rectangle 2024"/>
          <p:cNvSpPr>
            <a:spLocks noChangeArrowheads="1"/>
          </p:cNvSpPr>
          <p:nvPr/>
        </p:nvSpPr>
        <p:spPr bwMode="auto">
          <a:xfrm>
            <a:off x="5700873" y="1712694"/>
            <a:ext cx="1304204" cy="292388"/>
          </a:xfrm>
          <a:prstGeom prst="rect">
            <a:avLst/>
          </a:prstGeom>
          <a:noFill/>
          <a:ln w="9525">
            <a:noFill/>
            <a:miter lim="800000"/>
            <a:headEnd/>
            <a:tailEnd/>
          </a:ln>
        </p:spPr>
        <p:txBody>
          <a:bodyPr wrap="none" lIns="0" tIns="0" rIns="0" bIns="0">
            <a:spAutoFit/>
          </a:bodyPr>
          <a:lstStyle/>
          <a:p>
            <a:pPr algn="ctr" eaLnBrk="0" hangingPunct="0"/>
            <a:r>
              <a:rPr lang="en-US" altLang="zh-TW" sz="1900" b="1" dirty="0">
                <a:solidFill>
                  <a:schemeClr val="bg1"/>
                </a:solidFill>
                <a:latin typeface="Calibri" pitchFamily="34" charset="0"/>
              </a:rPr>
              <a:t>Air shipment</a:t>
            </a:r>
          </a:p>
        </p:txBody>
      </p:sp>
      <p:sp>
        <p:nvSpPr>
          <p:cNvPr id="21538" name="Rectangle 2026"/>
          <p:cNvSpPr>
            <a:spLocks noChangeArrowheads="1"/>
          </p:cNvSpPr>
          <p:nvPr/>
        </p:nvSpPr>
        <p:spPr bwMode="auto">
          <a:xfrm>
            <a:off x="5966751" y="5104029"/>
            <a:ext cx="1369927" cy="292388"/>
          </a:xfrm>
          <a:prstGeom prst="rect">
            <a:avLst/>
          </a:prstGeom>
          <a:noFill/>
          <a:ln w="9525">
            <a:noFill/>
            <a:miter lim="800000"/>
            <a:headEnd/>
            <a:tailEnd/>
          </a:ln>
        </p:spPr>
        <p:txBody>
          <a:bodyPr wrap="none" lIns="0" tIns="0" rIns="0" bIns="0">
            <a:spAutoFit/>
          </a:bodyPr>
          <a:lstStyle/>
          <a:p>
            <a:pPr algn="ctr" eaLnBrk="0" hangingPunct="0"/>
            <a:r>
              <a:rPr lang="en-US" altLang="zh-TW" sz="1900" b="1" dirty="0">
                <a:solidFill>
                  <a:schemeClr val="bg1"/>
                </a:solidFill>
                <a:latin typeface="Calibri" pitchFamily="34" charset="0"/>
              </a:rPr>
              <a:t>Sea shipment</a:t>
            </a:r>
          </a:p>
        </p:txBody>
      </p:sp>
      <p:pic>
        <p:nvPicPr>
          <p:cNvPr id="21539" name="Picture 2030" descr="ghnew1"/>
          <p:cNvPicPr>
            <a:picLocks noChangeAspect="1" noChangeArrowheads="1"/>
          </p:cNvPicPr>
          <p:nvPr/>
        </p:nvPicPr>
        <p:blipFill>
          <a:blip r:embed="rId37" cstate="print"/>
          <a:srcRect/>
          <a:stretch>
            <a:fillRect/>
          </a:stretch>
        </p:blipFill>
        <p:spPr bwMode="auto">
          <a:xfrm>
            <a:off x="8669867" y="4967504"/>
            <a:ext cx="533400" cy="279400"/>
          </a:xfrm>
          <a:prstGeom prst="rect">
            <a:avLst/>
          </a:prstGeom>
          <a:noFill/>
          <a:ln w="9525">
            <a:noFill/>
            <a:miter lim="800000"/>
            <a:headEnd/>
            <a:tailEnd/>
          </a:ln>
        </p:spPr>
      </p:pic>
      <p:grpSp>
        <p:nvGrpSpPr>
          <p:cNvPr id="11" name="Group 2055"/>
          <p:cNvGrpSpPr>
            <a:grpSpLocks/>
          </p:cNvGrpSpPr>
          <p:nvPr/>
        </p:nvGrpSpPr>
        <p:grpSpPr bwMode="auto">
          <a:xfrm>
            <a:off x="143933" y="2349501"/>
            <a:ext cx="4419600" cy="1904063"/>
            <a:chOff x="1833339" y="1236737"/>
            <a:chExt cx="5114925" cy="1683314"/>
          </a:xfrm>
        </p:grpSpPr>
        <p:grpSp>
          <p:nvGrpSpPr>
            <p:cNvPr id="12" name="Group 7"/>
            <p:cNvGrpSpPr>
              <a:grpSpLocks/>
            </p:cNvGrpSpPr>
            <p:nvPr/>
          </p:nvGrpSpPr>
          <p:grpSpPr bwMode="auto">
            <a:xfrm>
              <a:off x="1833339" y="1236737"/>
              <a:ext cx="1135063" cy="787400"/>
              <a:chOff x="4808" y="919"/>
              <a:chExt cx="763" cy="496"/>
            </a:xfrm>
          </p:grpSpPr>
          <p:sp>
            <p:nvSpPr>
              <p:cNvPr id="22997" name="Freeform 8"/>
              <p:cNvSpPr>
                <a:spLocks noEditPoints="1"/>
              </p:cNvSpPr>
              <p:nvPr/>
            </p:nvSpPr>
            <p:spPr bwMode="auto">
              <a:xfrm>
                <a:off x="4866" y="919"/>
                <a:ext cx="348" cy="353"/>
              </a:xfrm>
              <a:custGeom>
                <a:avLst/>
                <a:gdLst>
                  <a:gd name="T0" fmla="*/ 47 w 347"/>
                  <a:gd name="T1" fmla="*/ 0 h 353"/>
                  <a:gd name="T2" fmla="*/ 16 w 347"/>
                  <a:gd name="T3" fmla="*/ 70 h 353"/>
                  <a:gd name="T4" fmla="*/ 53 w 347"/>
                  <a:gd name="T5" fmla="*/ 155 h 353"/>
                  <a:gd name="T6" fmla="*/ 0 w 347"/>
                  <a:gd name="T7" fmla="*/ 353 h 353"/>
                  <a:gd name="T8" fmla="*/ 53 w 347"/>
                  <a:gd name="T9" fmla="*/ 155 h 353"/>
                  <a:gd name="T10" fmla="*/ 107 w 347"/>
                  <a:gd name="T11" fmla="*/ 155 h 353"/>
                  <a:gd name="T12" fmla="*/ 157 w 347"/>
                  <a:gd name="T13" fmla="*/ 353 h 353"/>
                  <a:gd name="T14" fmla="*/ 145 w 347"/>
                  <a:gd name="T15" fmla="*/ 70 h 353"/>
                  <a:gd name="T16" fmla="*/ 115 w 347"/>
                  <a:gd name="T17" fmla="*/ 0 h 353"/>
                  <a:gd name="T18" fmla="*/ 145 w 347"/>
                  <a:gd name="T19" fmla="*/ 70 h 353"/>
                  <a:gd name="T20" fmla="*/ 259 w 347"/>
                  <a:gd name="T21" fmla="*/ 0 h 353"/>
                  <a:gd name="T22" fmla="*/ 229 w 347"/>
                  <a:gd name="T23" fmla="*/ 70 h 353"/>
                  <a:gd name="T24" fmla="*/ 266 w 347"/>
                  <a:gd name="T25" fmla="*/ 155 h 353"/>
                  <a:gd name="T26" fmla="*/ 212 w 347"/>
                  <a:gd name="T27" fmla="*/ 353 h 353"/>
                  <a:gd name="T28" fmla="*/ 266 w 347"/>
                  <a:gd name="T29" fmla="*/ 155 h 353"/>
                  <a:gd name="T30" fmla="*/ 319 w 347"/>
                  <a:gd name="T31" fmla="*/ 155 h 353"/>
                  <a:gd name="T32" fmla="*/ 369 w 347"/>
                  <a:gd name="T33" fmla="*/ 353 h 353"/>
                  <a:gd name="T34" fmla="*/ 357 w 347"/>
                  <a:gd name="T35" fmla="*/ 70 h 353"/>
                  <a:gd name="T36" fmla="*/ 328 w 347"/>
                  <a:gd name="T37" fmla="*/ 0 h 353"/>
                  <a:gd name="T38" fmla="*/ 357 w 347"/>
                  <a:gd name="T39" fmla="*/ 70 h 353"/>
                  <a:gd name="T40" fmla="*/ 50 w 347"/>
                  <a:gd name="T41" fmla="*/ 86 h 353"/>
                  <a:gd name="T42" fmla="*/ 14 w 347"/>
                  <a:gd name="T43" fmla="*/ 104 h 353"/>
                  <a:gd name="T44" fmla="*/ 53 w 347"/>
                  <a:gd name="T45" fmla="*/ 138 h 353"/>
                  <a:gd name="T46" fmla="*/ 13 w 347"/>
                  <a:gd name="T47" fmla="*/ 120 h 353"/>
                  <a:gd name="T48" fmla="*/ 53 w 347"/>
                  <a:gd name="T49" fmla="*/ 138 h 353"/>
                  <a:gd name="T50" fmla="*/ 146 w 347"/>
                  <a:gd name="T51" fmla="*/ 86 h 353"/>
                  <a:gd name="T52" fmla="*/ 109 w 347"/>
                  <a:gd name="T53" fmla="*/ 104 h 353"/>
                  <a:gd name="T54" fmla="*/ 148 w 347"/>
                  <a:gd name="T55" fmla="*/ 138 h 353"/>
                  <a:gd name="T56" fmla="*/ 108 w 347"/>
                  <a:gd name="T57" fmla="*/ 120 h 353"/>
                  <a:gd name="T58" fmla="*/ 148 w 347"/>
                  <a:gd name="T59" fmla="*/ 138 h 353"/>
                  <a:gd name="T60" fmla="*/ 263 w 347"/>
                  <a:gd name="T61" fmla="*/ 86 h 353"/>
                  <a:gd name="T62" fmla="*/ 227 w 347"/>
                  <a:gd name="T63" fmla="*/ 104 h 353"/>
                  <a:gd name="T64" fmla="*/ 265 w 347"/>
                  <a:gd name="T65" fmla="*/ 138 h 353"/>
                  <a:gd name="T66" fmla="*/ 226 w 347"/>
                  <a:gd name="T67" fmla="*/ 120 h 353"/>
                  <a:gd name="T68" fmla="*/ 265 w 347"/>
                  <a:gd name="T69" fmla="*/ 138 h 353"/>
                  <a:gd name="T70" fmla="*/ 358 w 347"/>
                  <a:gd name="T71" fmla="*/ 86 h 353"/>
                  <a:gd name="T72" fmla="*/ 322 w 347"/>
                  <a:gd name="T73" fmla="*/ 104 h 353"/>
                  <a:gd name="T74" fmla="*/ 360 w 347"/>
                  <a:gd name="T75" fmla="*/ 138 h 353"/>
                  <a:gd name="T76" fmla="*/ 321 w 347"/>
                  <a:gd name="T77" fmla="*/ 120 h 353"/>
                  <a:gd name="T78" fmla="*/ 360 w 347"/>
                  <a:gd name="T79" fmla="*/ 138 h 35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47"/>
                  <a:gd name="T121" fmla="*/ 0 h 353"/>
                  <a:gd name="T122" fmla="*/ 347 w 347"/>
                  <a:gd name="T123" fmla="*/ 353 h 35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47" h="353">
                    <a:moveTo>
                      <a:pt x="50" y="70"/>
                    </a:moveTo>
                    <a:lnTo>
                      <a:pt x="47" y="0"/>
                    </a:lnTo>
                    <a:lnTo>
                      <a:pt x="20" y="0"/>
                    </a:lnTo>
                    <a:lnTo>
                      <a:pt x="16" y="70"/>
                    </a:lnTo>
                    <a:lnTo>
                      <a:pt x="50" y="70"/>
                    </a:lnTo>
                    <a:close/>
                    <a:moveTo>
                      <a:pt x="53" y="155"/>
                    </a:moveTo>
                    <a:lnTo>
                      <a:pt x="11" y="155"/>
                    </a:lnTo>
                    <a:lnTo>
                      <a:pt x="0" y="353"/>
                    </a:lnTo>
                    <a:lnTo>
                      <a:pt x="62" y="353"/>
                    </a:lnTo>
                    <a:lnTo>
                      <a:pt x="53" y="155"/>
                    </a:lnTo>
                    <a:close/>
                    <a:moveTo>
                      <a:pt x="149" y="155"/>
                    </a:moveTo>
                    <a:lnTo>
                      <a:pt x="107" y="155"/>
                    </a:lnTo>
                    <a:lnTo>
                      <a:pt x="95" y="353"/>
                    </a:lnTo>
                    <a:lnTo>
                      <a:pt x="157" y="353"/>
                    </a:lnTo>
                    <a:lnTo>
                      <a:pt x="149" y="155"/>
                    </a:lnTo>
                    <a:close/>
                    <a:moveTo>
                      <a:pt x="145" y="70"/>
                    </a:moveTo>
                    <a:lnTo>
                      <a:pt x="142" y="0"/>
                    </a:lnTo>
                    <a:lnTo>
                      <a:pt x="115" y="0"/>
                    </a:lnTo>
                    <a:lnTo>
                      <a:pt x="111" y="70"/>
                    </a:lnTo>
                    <a:lnTo>
                      <a:pt x="145" y="70"/>
                    </a:lnTo>
                    <a:close/>
                    <a:moveTo>
                      <a:pt x="240" y="70"/>
                    </a:moveTo>
                    <a:lnTo>
                      <a:pt x="237" y="0"/>
                    </a:lnTo>
                    <a:lnTo>
                      <a:pt x="211" y="0"/>
                    </a:lnTo>
                    <a:lnTo>
                      <a:pt x="207" y="70"/>
                    </a:lnTo>
                    <a:lnTo>
                      <a:pt x="240" y="70"/>
                    </a:lnTo>
                    <a:close/>
                    <a:moveTo>
                      <a:pt x="244" y="155"/>
                    </a:moveTo>
                    <a:lnTo>
                      <a:pt x="202" y="155"/>
                    </a:lnTo>
                    <a:lnTo>
                      <a:pt x="190" y="353"/>
                    </a:lnTo>
                    <a:lnTo>
                      <a:pt x="252" y="353"/>
                    </a:lnTo>
                    <a:lnTo>
                      <a:pt x="244" y="155"/>
                    </a:lnTo>
                    <a:close/>
                    <a:moveTo>
                      <a:pt x="339" y="155"/>
                    </a:moveTo>
                    <a:lnTo>
                      <a:pt x="297" y="155"/>
                    </a:lnTo>
                    <a:lnTo>
                      <a:pt x="285" y="353"/>
                    </a:lnTo>
                    <a:lnTo>
                      <a:pt x="347" y="353"/>
                    </a:lnTo>
                    <a:lnTo>
                      <a:pt x="339" y="155"/>
                    </a:lnTo>
                    <a:close/>
                    <a:moveTo>
                      <a:pt x="335" y="70"/>
                    </a:moveTo>
                    <a:lnTo>
                      <a:pt x="333" y="0"/>
                    </a:lnTo>
                    <a:lnTo>
                      <a:pt x="306" y="0"/>
                    </a:lnTo>
                    <a:lnTo>
                      <a:pt x="302" y="70"/>
                    </a:lnTo>
                    <a:lnTo>
                      <a:pt x="335" y="70"/>
                    </a:lnTo>
                    <a:close/>
                    <a:moveTo>
                      <a:pt x="51" y="104"/>
                    </a:moveTo>
                    <a:lnTo>
                      <a:pt x="50" y="86"/>
                    </a:lnTo>
                    <a:lnTo>
                      <a:pt x="15" y="86"/>
                    </a:lnTo>
                    <a:lnTo>
                      <a:pt x="14" y="104"/>
                    </a:lnTo>
                    <a:lnTo>
                      <a:pt x="51" y="104"/>
                    </a:lnTo>
                    <a:close/>
                    <a:moveTo>
                      <a:pt x="53" y="138"/>
                    </a:moveTo>
                    <a:lnTo>
                      <a:pt x="52" y="120"/>
                    </a:lnTo>
                    <a:lnTo>
                      <a:pt x="13" y="120"/>
                    </a:lnTo>
                    <a:lnTo>
                      <a:pt x="12" y="138"/>
                    </a:lnTo>
                    <a:lnTo>
                      <a:pt x="53" y="138"/>
                    </a:lnTo>
                    <a:close/>
                    <a:moveTo>
                      <a:pt x="146" y="104"/>
                    </a:moveTo>
                    <a:lnTo>
                      <a:pt x="146" y="86"/>
                    </a:lnTo>
                    <a:lnTo>
                      <a:pt x="110" y="86"/>
                    </a:lnTo>
                    <a:lnTo>
                      <a:pt x="109" y="104"/>
                    </a:lnTo>
                    <a:lnTo>
                      <a:pt x="146" y="104"/>
                    </a:lnTo>
                    <a:close/>
                    <a:moveTo>
                      <a:pt x="148" y="138"/>
                    </a:moveTo>
                    <a:lnTo>
                      <a:pt x="147" y="120"/>
                    </a:lnTo>
                    <a:lnTo>
                      <a:pt x="108" y="120"/>
                    </a:lnTo>
                    <a:lnTo>
                      <a:pt x="108" y="138"/>
                    </a:lnTo>
                    <a:lnTo>
                      <a:pt x="148" y="138"/>
                    </a:lnTo>
                    <a:close/>
                    <a:moveTo>
                      <a:pt x="242" y="104"/>
                    </a:moveTo>
                    <a:lnTo>
                      <a:pt x="241" y="86"/>
                    </a:lnTo>
                    <a:lnTo>
                      <a:pt x="206" y="86"/>
                    </a:lnTo>
                    <a:lnTo>
                      <a:pt x="205" y="104"/>
                    </a:lnTo>
                    <a:lnTo>
                      <a:pt x="242" y="104"/>
                    </a:lnTo>
                    <a:close/>
                    <a:moveTo>
                      <a:pt x="243" y="138"/>
                    </a:moveTo>
                    <a:lnTo>
                      <a:pt x="242" y="120"/>
                    </a:lnTo>
                    <a:lnTo>
                      <a:pt x="204" y="120"/>
                    </a:lnTo>
                    <a:lnTo>
                      <a:pt x="203" y="138"/>
                    </a:lnTo>
                    <a:lnTo>
                      <a:pt x="243" y="138"/>
                    </a:lnTo>
                    <a:close/>
                    <a:moveTo>
                      <a:pt x="337" y="104"/>
                    </a:moveTo>
                    <a:lnTo>
                      <a:pt x="336" y="86"/>
                    </a:lnTo>
                    <a:lnTo>
                      <a:pt x="301" y="86"/>
                    </a:lnTo>
                    <a:lnTo>
                      <a:pt x="300" y="104"/>
                    </a:lnTo>
                    <a:lnTo>
                      <a:pt x="337" y="104"/>
                    </a:lnTo>
                    <a:close/>
                    <a:moveTo>
                      <a:pt x="338" y="138"/>
                    </a:moveTo>
                    <a:lnTo>
                      <a:pt x="338" y="120"/>
                    </a:lnTo>
                    <a:lnTo>
                      <a:pt x="299" y="120"/>
                    </a:lnTo>
                    <a:lnTo>
                      <a:pt x="298" y="138"/>
                    </a:lnTo>
                    <a:lnTo>
                      <a:pt x="338" y="138"/>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2998" name="Freeform 9"/>
              <p:cNvSpPr>
                <a:spLocks/>
              </p:cNvSpPr>
              <p:nvPr/>
            </p:nvSpPr>
            <p:spPr bwMode="auto">
              <a:xfrm>
                <a:off x="4882" y="919"/>
                <a:ext cx="34" cy="70"/>
              </a:xfrm>
              <a:custGeom>
                <a:avLst/>
                <a:gdLst>
                  <a:gd name="T0" fmla="*/ 34 w 34"/>
                  <a:gd name="T1" fmla="*/ 70 h 70"/>
                  <a:gd name="T2" fmla="*/ 31 w 34"/>
                  <a:gd name="T3" fmla="*/ 0 h 70"/>
                  <a:gd name="T4" fmla="*/ 4 w 34"/>
                  <a:gd name="T5" fmla="*/ 0 h 70"/>
                  <a:gd name="T6" fmla="*/ 0 w 34"/>
                  <a:gd name="T7" fmla="*/ 70 h 70"/>
                  <a:gd name="T8" fmla="*/ 34 w 34"/>
                  <a:gd name="T9" fmla="*/ 70 h 70"/>
                  <a:gd name="T10" fmla="*/ 0 60000 65536"/>
                  <a:gd name="T11" fmla="*/ 0 60000 65536"/>
                  <a:gd name="T12" fmla="*/ 0 60000 65536"/>
                  <a:gd name="T13" fmla="*/ 0 60000 65536"/>
                  <a:gd name="T14" fmla="*/ 0 60000 65536"/>
                  <a:gd name="T15" fmla="*/ 0 w 34"/>
                  <a:gd name="T16" fmla="*/ 0 h 70"/>
                  <a:gd name="T17" fmla="*/ 34 w 34"/>
                  <a:gd name="T18" fmla="*/ 70 h 70"/>
                </a:gdLst>
                <a:ahLst/>
                <a:cxnLst>
                  <a:cxn ang="T10">
                    <a:pos x="T0" y="T1"/>
                  </a:cxn>
                  <a:cxn ang="T11">
                    <a:pos x="T2" y="T3"/>
                  </a:cxn>
                  <a:cxn ang="T12">
                    <a:pos x="T4" y="T5"/>
                  </a:cxn>
                  <a:cxn ang="T13">
                    <a:pos x="T6" y="T7"/>
                  </a:cxn>
                  <a:cxn ang="T14">
                    <a:pos x="T8" y="T9"/>
                  </a:cxn>
                </a:cxnLst>
                <a:rect l="T15" t="T16" r="T17" b="T18"/>
                <a:pathLst>
                  <a:path w="34" h="70">
                    <a:moveTo>
                      <a:pt x="34" y="70"/>
                    </a:moveTo>
                    <a:lnTo>
                      <a:pt x="31" y="0"/>
                    </a:lnTo>
                    <a:lnTo>
                      <a:pt x="4" y="0"/>
                    </a:lnTo>
                    <a:lnTo>
                      <a:pt x="0" y="70"/>
                    </a:lnTo>
                    <a:lnTo>
                      <a:pt x="34" y="70"/>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2999" name="Freeform 10"/>
              <p:cNvSpPr>
                <a:spLocks/>
              </p:cNvSpPr>
              <p:nvPr/>
            </p:nvSpPr>
            <p:spPr bwMode="auto">
              <a:xfrm>
                <a:off x="4866" y="1074"/>
                <a:ext cx="62" cy="198"/>
              </a:xfrm>
              <a:custGeom>
                <a:avLst/>
                <a:gdLst>
                  <a:gd name="T0" fmla="*/ 53 w 62"/>
                  <a:gd name="T1" fmla="*/ 0 h 198"/>
                  <a:gd name="T2" fmla="*/ 11 w 62"/>
                  <a:gd name="T3" fmla="*/ 0 h 198"/>
                  <a:gd name="T4" fmla="*/ 0 w 62"/>
                  <a:gd name="T5" fmla="*/ 198 h 198"/>
                  <a:gd name="T6" fmla="*/ 62 w 62"/>
                  <a:gd name="T7" fmla="*/ 198 h 198"/>
                  <a:gd name="T8" fmla="*/ 53 w 62"/>
                  <a:gd name="T9" fmla="*/ 0 h 198"/>
                  <a:gd name="T10" fmla="*/ 0 60000 65536"/>
                  <a:gd name="T11" fmla="*/ 0 60000 65536"/>
                  <a:gd name="T12" fmla="*/ 0 60000 65536"/>
                  <a:gd name="T13" fmla="*/ 0 60000 65536"/>
                  <a:gd name="T14" fmla="*/ 0 60000 65536"/>
                  <a:gd name="T15" fmla="*/ 0 w 62"/>
                  <a:gd name="T16" fmla="*/ 0 h 198"/>
                  <a:gd name="T17" fmla="*/ 62 w 62"/>
                  <a:gd name="T18" fmla="*/ 198 h 198"/>
                </a:gdLst>
                <a:ahLst/>
                <a:cxnLst>
                  <a:cxn ang="T10">
                    <a:pos x="T0" y="T1"/>
                  </a:cxn>
                  <a:cxn ang="T11">
                    <a:pos x="T2" y="T3"/>
                  </a:cxn>
                  <a:cxn ang="T12">
                    <a:pos x="T4" y="T5"/>
                  </a:cxn>
                  <a:cxn ang="T13">
                    <a:pos x="T6" y="T7"/>
                  </a:cxn>
                  <a:cxn ang="T14">
                    <a:pos x="T8" y="T9"/>
                  </a:cxn>
                </a:cxnLst>
                <a:rect l="T15" t="T16" r="T17" b="T18"/>
                <a:pathLst>
                  <a:path w="62" h="198">
                    <a:moveTo>
                      <a:pt x="53" y="0"/>
                    </a:moveTo>
                    <a:lnTo>
                      <a:pt x="11" y="0"/>
                    </a:lnTo>
                    <a:lnTo>
                      <a:pt x="0" y="198"/>
                    </a:lnTo>
                    <a:lnTo>
                      <a:pt x="62" y="198"/>
                    </a:lnTo>
                    <a:lnTo>
                      <a:pt x="53" y="0"/>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00" name="Freeform 11"/>
              <p:cNvSpPr>
                <a:spLocks/>
              </p:cNvSpPr>
              <p:nvPr/>
            </p:nvSpPr>
            <p:spPr bwMode="auto">
              <a:xfrm>
                <a:off x="4961" y="1074"/>
                <a:ext cx="62" cy="198"/>
              </a:xfrm>
              <a:custGeom>
                <a:avLst/>
                <a:gdLst>
                  <a:gd name="T0" fmla="*/ 54 w 62"/>
                  <a:gd name="T1" fmla="*/ 0 h 198"/>
                  <a:gd name="T2" fmla="*/ 12 w 62"/>
                  <a:gd name="T3" fmla="*/ 0 h 198"/>
                  <a:gd name="T4" fmla="*/ 0 w 62"/>
                  <a:gd name="T5" fmla="*/ 198 h 198"/>
                  <a:gd name="T6" fmla="*/ 62 w 62"/>
                  <a:gd name="T7" fmla="*/ 198 h 198"/>
                  <a:gd name="T8" fmla="*/ 54 w 62"/>
                  <a:gd name="T9" fmla="*/ 0 h 198"/>
                  <a:gd name="T10" fmla="*/ 0 60000 65536"/>
                  <a:gd name="T11" fmla="*/ 0 60000 65536"/>
                  <a:gd name="T12" fmla="*/ 0 60000 65536"/>
                  <a:gd name="T13" fmla="*/ 0 60000 65536"/>
                  <a:gd name="T14" fmla="*/ 0 60000 65536"/>
                  <a:gd name="T15" fmla="*/ 0 w 62"/>
                  <a:gd name="T16" fmla="*/ 0 h 198"/>
                  <a:gd name="T17" fmla="*/ 62 w 62"/>
                  <a:gd name="T18" fmla="*/ 198 h 198"/>
                </a:gdLst>
                <a:ahLst/>
                <a:cxnLst>
                  <a:cxn ang="T10">
                    <a:pos x="T0" y="T1"/>
                  </a:cxn>
                  <a:cxn ang="T11">
                    <a:pos x="T2" y="T3"/>
                  </a:cxn>
                  <a:cxn ang="T12">
                    <a:pos x="T4" y="T5"/>
                  </a:cxn>
                  <a:cxn ang="T13">
                    <a:pos x="T6" y="T7"/>
                  </a:cxn>
                  <a:cxn ang="T14">
                    <a:pos x="T8" y="T9"/>
                  </a:cxn>
                </a:cxnLst>
                <a:rect l="T15" t="T16" r="T17" b="T18"/>
                <a:pathLst>
                  <a:path w="62" h="198">
                    <a:moveTo>
                      <a:pt x="54" y="0"/>
                    </a:moveTo>
                    <a:lnTo>
                      <a:pt x="12" y="0"/>
                    </a:lnTo>
                    <a:lnTo>
                      <a:pt x="0" y="198"/>
                    </a:lnTo>
                    <a:lnTo>
                      <a:pt x="62" y="198"/>
                    </a:lnTo>
                    <a:lnTo>
                      <a:pt x="54" y="0"/>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01" name="Freeform 12"/>
              <p:cNvSpPr>
                <a:spLocks/>
              </p:cNvSpPr>
              <p:nvPr/>
            </p:nvSpPr>
            <p:spPr bwMode="auto">
              <a:xfrm>
                <a:off x="4977" y="919"/>
                <a:ext cx="34" cy="70"/>
              </a:xfrm>
              <a:custGeom>
                <a:avLst/>
                <a:gdLst>
                  <a:gd name="T0" fmla="*/ 34 w 34"/>
                  <a:gd name="T1" fmla="*/ 70 h 70"/>
                  <a:gd name="T2" fmla="*/ 31 w 34"/>
                  <a:gd name="T3" fmla="*/ 0 h 70"/>
                  <a:gd name="T4" fmla="*/ 4 w 34"/>
                  <a:gd name="T5" fmla="*/ 0 h 70"/>
                  <a:gd name="T6" fmla="*/ 0 w 34"/>
                  <a:gd name="T7" fmla="*/ 70 h 70"/>
                  <a:gd name="T8" fmla="*/ 34 w 34"/>
                  <a:gd name="T9" fmla="*/ 70 h 70"/>
                  <a:gd name="T10" fmla="*/ 0 60000 65536"/>
                  <a:gd name="T11" fmla="*/ 0 60000 65536"/>
                  <a:gd name="T12" fmla="*/ 0 60000 65536"/>
                  <a:gd name="T13" fmla="*/ 0 60000 65536"/>
                  <a:gd name="T14" fmla="*/ 0 60000 65536"/>
                  <a:gd name="T15" fmla="*/ 0 w 34"/>
                  <a:gd name="T16" fmla="*/ 0 h 70"/>
                  <a:gd name="T17" fmla="*/ 34 w 34"/>
                  <a:gd name="T18" fmla="*/ 70 h 70"/>
                </a:gdLst>
                <a:ahLst/>
                <a:cxnLst>
                  <a:cxn ang="T10">
                    <a:pos x="T0" y="T1"/>
                  </a:cxn>
                  <a:cxn ang="T11">
                    <a:pos x="T2" y="T3"/>
                  </a:cxn>
                  <a:cxn ang="T12">
                    <a:pos x="T4" y="T5"/>
                  </a:cxn>
                  <a:cxn ang="T13">
                    <a:pos x="T6" y="T7"/>
                  </a:cxn>
                  <a:cxn ang="T14">
                    <a:pos x="T8" y="T9"/>
                  </a:cxn>
                </a:cxnLst>
                <a:rect l="T15" t="T16" r="T17" b="T18"/>
                <a:pathLst>
                  <a:path w="34" h="70">
                    <a:moveTo>
                      <a:pt x="34" y="70"/>
                    </a:moveTo>
                    <a:lnTo>
                      <a:pt x="31" y="0"/>
                    </a:lnTo>
                    <a:lnTo>
                      <a:pt x="4" y="0"/>
                    </a:lnTo>
                    <a:lnTo>
                      <a:pt x="0" y="70"/>
                    </a:lnTo>
                    <a:lnTo>
                      <a:pt x="34" y="70"/>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02" name="Freeform 13"/>
              <p:cNvSpPr>
                <a:spLocks/>
              </p:cNvSpPr>
              <p:nvPr/>
            </p:nvSpPr>
            <p:spPr bwMode="auto">
              <a:xfrm>
                <a:off x="5073" y="919"/>
                <a:ext cx="33" cy="70"/>
              </a:xfrm>
              <a:custGeom>
                <a:avLst/>
                <a:gdLst>
                  <a:gd name="T0" fmla="*/ 33 w 33"/>
                  <a:gd name="T1" fmla="*/ 70 h 70"/>
                  <a:gd name="T2" fmla="*/ 30 w 33"/>
                  <a:gd name="T3" fmla="*/ 0 h 70"/>
                  <a:gd name="T4" fmla="*/ 4 w 33"/>
                  <a:gd name="T5" fmla="*/ 0 h 70"/>
                  <a:gd name="T6" fmla="*/ 0 w 33"/>
                  <a:gd name="T7" fmla="*/ 70 h 70"/>
                  <a:gd name="T8" fmla="*/ 33 w 33"/>
                  <a:gd name="T9" fmla="*/ 70 h 70"/>
                  <a:gd name="T10" fmla="*/ 0 60000 65536"/>
                  <a:gd name="T11" fmla="*/ 0 60000 65536"/>
                  <a:gd name="T12" fmla="*/ 0 60000 65536"/>
                  <a:gd name="T13" fmla="*/ 0 60000 65536"/>
                  <a:gd name="T14" fmla="*/ 0 60000 65536"/>
                  <a:gd name="T15" fmla="*/ 0 w 33"/>
                  <a:gd name="T16" fmla="*/ 0 h 70"/>
                  <a:gd name="T17" fmla="*/ 33 w 33"/>
                  <a:gd name="T18" fmla="*/ 70 h 70"/>
                </a:gdLst>
                <a:ahLst/>
                <a:cxnLst>
                  <a:cxn ang="T10">
                    <a:pos x="T0" y="T1"/>
                  </a:cxn>
                  <a:cxn ang="T11">
                    <a:pos x="T2" y="T3"/>
                  </a:cxn>
                  <a:cxn ang="T12">
                    <a:pos x="T4" y="T5"/>
                  </a:cxn>
                  <a:cxn ang="T13">
                    <a:pos x="T6" y="T7"/>
                  </a:cxn>
                  <a:cxn ang="T14">
                    <a:pos x="T8" y="T9"/>
                  </a:cxn>
                </a:cxnLst>
                <a:rect l="T15" t="T16" r="T17" b="T18"/>
                <a:pathLst>
                  <a:path w="33" h="70">
                    <a:moveTo>
                      <a:pt x="33" y="70"/>
                    </a:moveTo>
                    <a:lnTo>
                      <a:pt x="30" y="0"/>
                    </a:lnTo>
                    <a:lnTo>
                      <a:pt x="4" y="0"/>
                    </a:lnTo>
                    <a:lnTo>
                      <a:pt x="0" y="70"/>
                    </a:lnTo>
                    <a:lnTo>
                      <a:pt x="33" y="70"/>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03" name="Freeform 14"/>
              <p:cNvSpPr>
                <a:spLocks/>
              </p:cNvSpPr>
              <p:nvPr/>
            </p:nvSpPr>
            <p:spPr bwMode="auto">
              <a:xfrm>
                <a:off x="5056" y="1074"/>
                <a:ext cx="62" cy="198"/>
              </a:xfrm>
              <a:custGeom>
                <a:avLst/>
                <a:gdLst>
                  <a:gd name="T0" fmla="*/ 54 w 62"/>
                  <a:gd name="T1" fmla="*/ 0 h 198"/>
                  <a:gd name="T2" fmla="*/ 12 w 62"/>
                  <a:gd name="T3" fmla="*/ 0 h 198"/>
                  <a:gd name="T4" fmla="*/ 0 w 62"/>
                  <a:gd name="T5" fmla="*/ 198 h 198"/>
                  <a:gd name="T6" fmla="*/ 62 w 62"/>
                  <a:gd name="T7" fmla="*/ 198 h 198"/>
                  <a:gd name="T8" fmla="*/ 54 w 62"/>
                  <a:gd name="T9" fmla="*/ 0 h 198"/>
                  <a:gd name="T10" fmla="*/ 0 60000 65536"/>
                  <a:gd name="T11" fmla="*/ 0 60000 65536"/>
                  <a:gd name="T12" fmla="*/ 0 60000 65536"/>
                  <a:gd name="T13" fmla="*/ 0 60000 65536"/>
                  <a:gd name="T14" fmla="*/ 0 60000 65536"/>
                  <a:gd name="T15" fmla="*/ 0 w 62"/>
                  <a:gd name="T16" fmla="*/ 0 h 198"/>
                  <a:gd name="T17" fmla="*/ 62 w 62"/>
                  <a:gd name="T18" fmla="*/ 198 h 198"/>
                </a:gdLst>
                <a:ahLst/>
                <a:cxnLst>
                  <a:cxn ang="T10">
                    <a:pos x="T0" y="T1"/>
                  </a:cxn>
                  <a:cxn ang="T11">
                    <a:pos x="T2" y="T3"/>
                  </a:cxn>
                  <a:cxn ang="T12">
                    <a:pos x="T4" y="T5"/>
                  </a:cxn>
                  <a:cxn ang="T13">
                    <a:pos x="T6" y="T7"/>
                  </a:cxn>
                  <a:cxn ang="T14">
                    <a:pos x="T8" y="T9"/>
                  </a:cxn>
                </a:cxnLst>
                <a:rect l="T15" t="T16" r="T17" b="T18"/>
                <a:pathLst>
                  <a:path w="62" h="198">
                    <a:moveTo>
                      <a:pt x="54" y="0"/>
                    </a:moveTo>
                    <a:lnTo>
                      <a:pt x="12" y="0"/>
                    </a:lnTo>
                    <a:lnTo>
                      <a:pt x="0" y="198"/>
                    </a:lnTo>
                    <a:lnTo>
                      <a:pt x="62" y="198"/>
                    </a:lnTo>
                    <a:lnTo>
                      <a:pt x="54" y="0"/>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04" name="Freeform 15"/>
              <p:cNvSpPr>
                <a:spLocks/>
              </p:cNvSpPr>
              <p:nvPr/>
            </p:nvSpPr>
            <p:spPr bwMode="auto">
              <a:xfrm>
                <a:off x="5151" y="1074"/>
                <a:ext cx="63" cy="198"/>
              </a:xfrm>
              <a:custGeom>
                <a:avLst/>
                <a:gdLst>
                  <a:gd name="T0" fmla="*/ 76 w 62"/>
                  <a:gd name="T1" fmla="*/ 0 h 198"/>
                  <a:gd name="T2" fmla="*/ 12 w 62"/>
                  <a:gd name="T3" fmla="*/ 0 h 198"/>
                  <a:gd name="T4" fmla="*/ 0 w 62"/>
                  <a:gd name="T5" fmla="*/ 198 h 198"/>
                  <a:gd name="T6" fmla="*/ 84 w 62"/>
                  <a:gd name="T7" fmla="*/ 198 h 198"/>
                  <a:gd name="T8" fmla="*/ 76 w 62"/>
                  <a:gd name="T9" fmla="*/ 0 h 198"/>
                  <a:gd name="T10" fmla="*/ 0 60000 65536"/>
                  <a:gd name="T11" fmla="*/ 0 60000 65536"/>
                  <a:gd name="T12" fmla="*/ 0 60000 65536"/>
                  <a:gd name="T13" fmla="*/ 0 60000 65536"/>
                  <a:gd name="T14" fmla="*/ 0 60000 65536"/>
                  <a:gd name="T15" fmla="*/ 0 w 62"/>
                  <a:gd name="T16" fmla="*/ 0 h 198"/>
                  <a:gd name="T17" fmla="*/ 62 w 62"/>
                  <a:gd name="T18" fmla="*/ 198 h 198"/>
                </a:gdLst>
                <a:ahLst/>
                <a:cxnLst>
                  <a:cxn ang="T10">
                    <a:pos x="T0" y="T1"/>
                  </a:cxn>
                  <a:cxn ang="T11">
                    <a:pos x="T2" y="T3"/>
                  </a:cxn>
                  <a:cxn ang="T12">
                    <a:pos x="T4" y="T5"/>
                  </a:cxn>
                  <a:cxn ang="T13">
                    <a:pos x="T6" y="T7"/>
                  </a:cxn>
                  <a:cxn ang="T14">
                    <a:pos x="T8" y="T9"/>
                  </a:cxn>
                </a:cxnLst>
                <a:rect l="T15" t="T16" r="T17" b="T18"/>
                <a:pathLst>
                  <a:path w="62" h="198">
                    <a:moveTo>
                      <a:pt x="54" y="0"/>
                    </a:moveTo>
                    <a:lnTo>
                      <a:pt x="12" y="0"/>
                    </a:lnTo>
                    <a:lnTo>
                      <a:pt x="0" y="198"/>
                    </a:lnTo>
                    <a:lnTo>
                      <a:pt x="62" y="198"/>
                    </a:lnTo>
                    <a:lnTo>
                      <a:pt x="54" y="0"/>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05" name="Freeform 16"/>
              <p:cNvSpPr>
                <a:spLocks/>
              </p:cNvSpPr>
              <p:nvPr/>
            </p:nvSpPr>
            <p:spPr bwMode="auto">
              <a:xfrm>
                <a:off x="5168" y="919"/>
                <a:ext cx="33" cy="70"/>
              </a:xfrm>
              <a:custGeom>
                <a:avLst/>
                <a:gdLst>
                  <a:gd name="T0" fmla="*/ 33 w 33"/>
                  <a:gd name="T1" fmla="*/ 70 h 70"/>
                  <a:gd name="T2" fmla="*/ 31 w 33"/>
                  <a:gd name="T3" fmla="*/ 0 h 70"/>
                  <a:gd name="T4" fmla="*/ 4 w 33"/>
                  <a:gd name="T5" fmla="*/ 0 h 70"/>
                  <a:gd name="T6" fmla="*/ 0 w 33"/>
                  <a:gd name="T7" fmla="*/ 70 h 70"/>
                  <a:gd name="T8" fmla="*/ 33 w 33"/>
                  <a:gd name="T9" fmla="*/ 70 h 70"/>
                  <a:gd name="T10" fmla="*/ 0 60000 65536"/>
                  <a:gd name="T11" fmla="*/ 0 60000 65536"/>
                  <a:gd name="T12" fmla="*/ 0 60000 65536"/>
                  <a:gd name="T13" fmla="*/ 0 60000 65536"/>
                  <a:gd name="T14" fmla="*/ 0 60000 65536"/>
                  <a:gd name="T15" fmla="*/ 0 w 33"/>
                  <a:gd name="T16" fmla="*/ 0 h 70"/>
                  <a:gd name="T17" fmla="*/ 33 w 33"/>
                  <a:gd name="T18" fmla="*/ 70 h 70"/>
                </a:gdLst>
                <a:ahLst/>
                <a:cxnLst>
                  <a:cxn ang="T10">
                    <a:pos x="T0" y="T1"/>
                  </a:cxn>
                  <a:cxn ang="T11">
                    <a:pos x="T2" y="T3"/>
                  </a:cxn>
                  <a:cxn ang="T12">
                    <a:pos x="T4" y="T5"/>
                  </a:cxn>
                  <a:cxn ang="T13">
                    <a:pos x="T6" y="T7"/>
                  </a:cxn>
                  <a:cxn ang="T14">
                    <a:pos x="T8" y="T9"/>
                  </a:cxn>
                </a:cxnLst>
                <a:rect l="T15" t="T16" r="T17" b="T18"/>
                <a:pathLst>
                  <a:path w="33" h="70">
                    <a:moveTo>
                      <a:pt x="33" y="70"/>
                    </a:moveTo>
                    <a:lnTo>
                      <a:pt x="31" y="0"/>
                    </a:lnTo>
                    <a:lnTo>
                      <a:pt x="4" y="0"/>
                    </a:lnTo>
                    <a:lnTo>
                      <a:pt x="0" y="70"/>
                    </a:lnTo>
                    <a:lnTo>
                      <a:pt x="33" y="70"/>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06" name="Freeform 17"/>
              <p:cNvSpPr>
                <a:spLocks/>
              </p:cNvSpPr>
              <p:nvPr/>
            </p:nvSpPr>
            <p:spPr bwMode="auto">
              <a:xfrm>
                <a:off x="4879" y="1005"/>
                <a:ext cx="37" cy="18"/>
              </a:xfrm>
              <a:custGeom>
                <a:avLst/>
                <a:gdLst>
                  <a:gd name="T0" fmla="*/ 37 w 37"/>
                  <a:gd name="T1" fmla="*/ 18 h 18"/>
                  <a:gd name="T2" fmla="*/ 36 w 37"/>
                  <a:gd name="T3" fmla="*/ 0 h 18"/>
                  <a:gd name="T4" fmla="*/ 1 w 37"/>
                  <a:gd name="T5" fmla="*/ 0 h 18"/>
                  <a:gd name="T6" fmla="*/ 0 w 37"/>
                  <a:gd name="T7" fmla="*/ 18 h 18"/>
                  <a:gd name="T8" fmla="*/ 37 w 37"/>
                  <a:gd name="T9" fmla="*/ 18 h 18"/>
                  <a:gd name="T10" fmla="*/ 0 60000 65536"/>
                  <a:gd name="T11" fmla="*/ 0 60000 65536"/>
                  <a:gd name="T12" fmla="*/ 0 60000 65536"/>
                  <a:gd name="T13" fmla="*/ 0 60000 65536"/>
                  <a:gd name="T14" fmla="*/ 0 60000 65536"/>
                  <a:gd name="T15" fmla="*/ 0 w 37"/>
                  <a:gd name="T16" fmla="*/ 0 h 18"/>
                  <a:gd name="T17" fmla="*/ 37 w 37"/>
                  <a:gd name="T18" fmla="*/ 18 h 18"/>
                </a:gdLst>
                <a:ahLst/>
                <a:cxnLst>
                  <a:cxn ang="T10">
                    <a:pos x="T0" y="T1"/>
                  </a:cxn>
                  <a:cxn ang="T11">
                    <a:pos x="T2" y="T3"/>
                  </a:cxn>
                  <a:cxn ang="T12">
                    <a:pos x="T4" y="T5"/>
                  </a:cxn>
                  <a:cxn ang="T13">
                    <a:pos x="T6" y="T7"/>
                  </a:cxn>
                  <a:cxn ang="T14">
                    <a:pos x="T8" y="T9"/>
                  </a:cxn>
                </a:cxnLst>
                <a:rect l="T15" t="T16" r="T17" b="T18"/>
                <a:pathLst>
                  <a:path w="37" h="18">
                    <a:moveTo>
                      <a:pt x="37" y="18"/>
                    </a:moveTo>
                    <a:lnTo>
                      <a:pt x="36" y="0"/>
                    </a:lnTo>
                    <a:lnTo>
                      <a:pt x="1" y="0"/>
                    </a:lnTo>
                    <a:lnTo>
                      <a:pt x="0" y="18"/>
                    </a:lnTo>
                    <a:lnTo>
                      <a:pt x="37" y="18"/>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07" name="Freeform 18"/>
              <p:cNvSpPr>
                <a:spLocks/>
              </p:cNvSpPr>
              <p:nvPr/>
            </p:nvSpPr>
            <p:spPr bwMode="auto">
              <a:xfrm>
                <a:off x="4878" y="1039"/>
                <a:ext cx="41" cy="18"/>
              </a:xfrm>
              <a:custGeom>
                <a:avLst/>
                <a:gdLst>
                  <a:gd name="T0" fmla="*/ 41 w 41"/>
                  <a:gd name="T1" fmla="*/ 18 h 18"/>
                  <a:gd name="T2" fmla="*/ 40 w 41"/>
                  <a:gd name="T3" fmla="*/ 0 h 18"/>
                  <a:gd name="T4" fmla="*/ 1 w 41"/>
                  <a:gd name="T5" fmla="*/ 0 h 18"/>
                  <a:gd name="T6" fmla="*/ 0 w 41"/>
                  <a:gd name="T7" fmla="*/ 18 h 18"/>
                  <a:gd name="T8" fmla="*/ 41 w 41"/>
                  <a:gd name="T9" fmla="*/ 18 h 18"/>
                  <a:gd name="T10" fmla="*/ 0 60000 65536"/>
                  <a:gd name="T11" fmla="*/ 0 60000 65536"/>
                  <a:gd name="T12" fmla="*/ 0 60000 65536"/>
                  <a:gd name="T13" fmla="*/ 0 60000 65536"/>
                  <a:gd name="T14" fmla="*/ 0 60000 65536"/>
                  <a:gd name="T15" fmla="*/ 0 w 41"/>
                  <a:gd name="T16" fmla="*/ 0 h 18"/>
                  <a:gd name="T17" fmla="*/ 41 w 41"/>
                  <a:gd name="T18" fmla="*/ 18 h 18"/>
                </a:gdLst>
                <a:ahLst/>
                <a:cxnLst>
                  <a:cxn ang="T10">
                    <a:pos x="T0" y="T1"/>
                  </a:cxn>
                  <a:cxn ang="T11">
                    <a:pos x="T2" y="T3"/>
                  </a:cxn>
                  <a:cxn ang="T12">
                    <a:pos x="T4" y="T5"/>
                  </a:cxn>
                  <a:cxn ang="T13">
                    <a:pos x="T6" y="T7"/>
                  </a:cxn>
                  <a:cxn ang="T14">
                    <a:pos x="T8" y="T9"/>
                  </a:cxn>
                </a:cxnLst>
                <a:rect l="T15" t="T16" r="T17" b="T18"/>
                <a:pathLst>
                  <a:path w="41" h="18">
                    <a:moveTo>
                      <a:pt x="41" y="18"/>
                    </a:moveTo>
                    <a:lnTo>
                      <a:pt x="40" y="0"/>
                    </a:lnTo>
                    <a:lnTo>
                      <a:pt x="1" y="0"/>
                    </a:lnTo>
                    <a:lnTo>
                      <a:pt x="0" y="18"/>
                    </a:lnTo>
                    <a:lnTo>
                      <a:pt x="41" y="18"/>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08" name="Freeform 19"/>
              <p:cNvSpPr>
                <a:spLocks/>
              </p:cNvSpPr>
              <p:nvPr/>
            </p:nvSpPr>
            <p:spPr bwMode="auto">
              <a:xfrm>
                <a:off x="4974" y="1005"/>
                <a:ext cx="37" cy="18"/>
              </a:xfrm>
              <a:custGeom>
                <a:avLst/>
                <a:gdLst>
                  <a:gd name="T0" fmla="*/ 37 w 37"/>
                  <a:gd name="T1" fmla="*/ 18 h 18"/>
                  <a:gd name="T2" fmla="*/ 37 w 37"/>
                  <a:gd name="T3" fmla="*/ 0 h 18"/>
                  <a:gd name="T4" fmla="*/ 1 w 37"/>
                  <a:gd name="T5" fmla="*/ 0 h 18"/>
                  <a:gd name="T6" fmla="*/ 0 w 37"/>
                  <a:gd name="T7" fmla="*/ 18 h 18"/>
                  <a:gd name="T8" fmla="*/ 37 w 37"/>
                  <a:gd name="T9" fmla="*/ 18 h 18"/>
                  <a:gd name="T10" fmla="*/ 0 60000 65536"/>
                  <a:gd name="T11" fmla="*/ 0 60000 65536"/>
                  <a:gd name="T12" fmla="*/ 0 60000 65536"/>
                  <a:gd name="T13" fmla="*/ 0 60000 65536"/>
                  <a:gd name="T14" fmla="*/ 0 60000 65536"/>
                  <a:gd name="T15" fmla="*/ 0 w 37"/>
                  <a:gd name="T16" fmla="*/ 0 h 18"/>
                  <a:gd name="T17" fmla="*/ 37 w 37"/>
                  <a:gd name="T18" fmla="*/ 18 h 18"/>
                </a:gdLst>
                <a:ahLst/>
                <a:cxnLst>
                  <a:cxn ang="T10">
                    <a:pos x="T0" y="T1"/>
                  </a:cxn>
                  <a:cxn ang="T11">
                    <a:pos x="T2" y="T3"/>
                  </a:cxn>
                  <a:cxn ang="T12">
                    <a:pos x="T4" y="T5"/>
                  </a:cxn>
                  <a:cxn ang="T13">
                    <a:pos x="T6" y="T7"/>
                  </a:cxn>
                  <a:cxn ang="T14">
                    <a:pos x="T8" y="T9"/>
                  </a:cxn>
                </a:cxnLst>
                <a:rect l="T15" t="T16" r="T17" b="T18"/>
                <a:pathLst>
                  <a:path w="37" h="18">
                    <a:moveTo>
                      <a:pt x="37" y="18"/>
                    </a:moveTo>
                    <a:lnTo>
                      <a:pt x="37" y="0"/>
                    </a:lnTo>
                    <a:lnTo>
                      <a:pt x="1" y="0"/>
                    </a:lnTo>
                    <a:lnTo>
                      <a:pt x="0" y="18"/>
                    </a:lnTo>
                    <a:lnTo>
                      <a:pt x="37" y="18"/>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09" name="Freeform 20"/>
              <p:cNvSpPr>
                <a:spLocks/>
              </p:cNvSpPr>
              <p:nvPr/>
            </p:nvSpPr>
            <p:spPr bwMode="auto">
              <a:xfrm>
                <a:off x="4974" y="1039"/>
                <a:ext cx="39" cy="18"/>
              </a:xfrm>
              <a:custGeom>
                <a:avLst/>
                <a:gdLst>
                  <a:gd name="T0" fmla="*/ 20 w 40"/>
                  <a:gd name="T1" fmla="*/ 18 h 18"/>
                  <a:gd name="T2" fmla="*/ 20 w 40"/>
                  <a:gd name="T3" fmla="*/ 0 h 18"/>
                  <a:gd name="T4" fmla="*/ 0 w 40"/>
                  <a:gd name="T5" fmla="*/ 0 h 18"/>
                  <a:gd name="T6" fmla="*/ 0 w 40"/>
                  <a:gd name="T7" fmla="*/ 18 h 18"/>
                  <a:gd name="T8" fmla="*/ 20 w 40"/>
                  <a:gd name="T9" fmla="*/ 18 h 18"/>
                  <a:gd name="T10" fmla="*/ 0 60000 65536"/>
                  <a:gd name="T11" fmla="*/ 0 60000 65536"/>
                  <a:gd name="T12" fmla="*/ 0 60000 65536"/>
                  <a:gd name="T13" fmla="*/ 0 60000 65536"/>
                  <a:gd name="T14" fmla="*/ 0 60000 65536"/>
                  <a:gd name="T15" fmla="*/ 0 w 40"/>
                  <a:gd name="T16" fmla="*/ 0 h 18"/>
                  <a:gd name="T17" fmla="*/ 40 w 40"/>
                  <a:gd name="T18" fmla="*/ 18 h 18"/>
                </a:gdLst>
                <a:ahLst/>
                <a:cxnLst>
                  <a:cxn ang="T10">
                    <a:pos x="T0" y="T1"/>
                  </a:cxn>
                  <a:cxn ang="T11">
                    <a:pos x="T2" y="T3"/>
                  </a:cxn>
                  <a:cxn ang="T12">
                    <a:pos x="T4" y="T5"/>
                  </a:cxn>
                  <a:cxn ang="T13">
                    <a:pos x="T6" y="T7"/>
                  </a:cxn>
                  <a:cxn ang="T14">
                    <a:pos x="T8" y="T9"/>
                  </a:cxn>
                </a:cxnLst>
                <a:rect l="T15" t="T16" r="T17" b="T18"/>
                <a:pathLst>
                  <a:path w="40" h="18">
                    <a:moveTo>
                      <a:pt x="40" y="18"/>
                    </a:moveTo>
                    <a:lnTo>
                      <a:pt x="39" y="0"/>
                    </a:lnTo>
                    <a:lnTo>
                      <a:pt x="0" y="0"/>
                    </a:lnTo>
                    <a:lnTo>
                      <a:pt x="0" y="18"/>
                    </a:lnTo>
                    <a:lnTo>
                      <a:pt x="40" y="18"/>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10" name="Freeform 21"/>
              <p:cNvSpPr>
                <a:spLocks/>
              </p:cNvSpPr>
              <p:nvPr/>
            </p:nvSpPr>
            <p:spPr bwMode="auto">
              <a:xfrm>
                <a:off x="5071" y="1005"/>
                <a:ext cx="37" cy="18"/>
              </a:xfrm>
              <a:custGeom>
                <a:avLst/>
                <a:gdLst>
                  <a:gd name="T0" fmla="*/ 37 w 37"/>
                  <a:gd name="T1" fmla="*/ 18 h 18"/>
                  <a:gd name="T2" fmla="*/ 36 w 37"/>
                  <a:gd name="T3" fmla="*/ 0 h 18"/>
                  <a:gd name="T4" fmla="*/ 1 w 37"/>
                  <a:gd name="T5" fmla="*/ 0 h 18"/>
                  <a:gd name="T6" fmla="*/ 0 w 37"/>
                  <a:gd name="T7" fmla="*/ 18 h 18"/>
                  <a:gd name="T8" fmla="*/ 37 w 37"/>
                  <a:gd name="T9" fmla="*/ 18 h 18"/>
                  <a:gd name="T10" fmla="*/ 0 60000 65536"/>
                  <a:gd name="T11" fmla="*/ 0 60000 65536"/>
                  <a:gd name="T12" fmla="*/ 0 60000 65536"/>
                  <a:gd name="T13" fmla="*/ 0 60000 65536"/>
                  <a:gd name="T14" fmla="*/ 0 60000 65536"/>
                  <a:gd name="T15" fmla="*/ 0 w 37"/>
                  <a:gd name="T16" fmla="*/ 0 h 18"/>
                  <a:gd name="T17" fmla="*/ 37 w 37"/>
                  <a:gd name="T18" fmla="*/ 18 h 18"/>
                </a:gdLst>
                <a:ahLst/>
                <a:cxnLst>
                  <a:cxn ang="T10">
                    <a:pos x="T0" y="T1"/>
                  </a:cxn>
                  <a:cxn ang="T11">
                    <a:pos x="T2" y="T3"/>
                  </a:cxn>
                  <a:cxn ang="T12">
                    <a:pos x="T4" y="T5"/>
                  </a:cxn>
                  <a:cxn ang="T13">
                    <a:pos x="T6" y="T7"/>
                  </a:cxn>
                  <a:cxn ang="T14">
                    <a:pos x="T8" y="T9"/>
                  </a:cxn>
                </a:cxnLst>
                <a:rect l="T15" t="T16" r="T17" b="T18"/>
                <a:pathLst>
                  <a:path w="37" h="18">
                    <a:moveTo>
                      <a:pt x="37" y="18"/>
                    </a:moveTo>
                    <a:lnTo>
                      <a:pt x="36" y="0"/>
                    </a:lnTo>
                    <a:lnTo>
                      <a:pt x="1" y="0"/>
                    </a:lnTo>
                    <a:lnTo>
                      <a:pt x="0" y="18"/>
                    </a:lnTo>
                    <a:lnTo>
                      <a:pt x="37" y="18"/>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11" name="Freeform 22"/>
              <p:cNvSpPr>
                <a:spLocks/>
              </p:cNvSpPr>
              <p:nvPr/>
            </p:nvSpPr>
            <p:spPr bwMode="auto">
              <a:xfrm>
                <a:off x="5069" y="1039"/>
                <a:ext cx="39" cy="18"/>
              </a:xfrm>
              <a:custGeom>
                <a:avLst/>
                <a:gdLst>
                  <a:gd name="T0" fmla="*/ 20 w 40"/>
                  <a:gd name="T1" fmla="*/ 18 h 18"/>
                  <a:gd name="T2" fmla="*/ 20 w 40"/>
                  <a:gd name="T3" fmla="*/ 0 h 18"/>
                  <a:gd name="T4" fmla="*/ 1 w 40"/>
                  <a:gd name="T5" fmla="*/ 0 h 18"/>
                  <a:gd name="T6" fmla="*/ 0 w 40"/>
                  <a:gd name="T7" fmla="*/ 18 h 18"/>
                  <a:gd name="T8" fmla="*/ 20 w 40"/>
                  <a:gd name="T9" fmla="*/ 18 h 18"/>
                  <a:gd name="T10" fmla="*/ 0 60000 65536"/>
                  <a:gd name="T11" fmla="*/ 0 60000 65536"/>
                  <a:gd name="T12" fmla="*/ 0 60000 65536"/>
                  <a:gd name="T13" fmla="*/ 0 60000 65536"/>
                  <a:gd name="T14" fmla="*/ 0 60000 65536"/>
                  <a:gd name="T15" fmla="*/ 0 w 40"/>
                  <a:gd name="T16" fmla="*/ 0 h 18"/>
                  <a:gd name="T17" fmla="*/ 40 w 40"/>
                  <a:gd name="T18" fmla="*/ 18 h 18"/>
                </a:gdLst>
                <a:ahLst/>
                <a:cxnLst>
                  <a:cxn ang="T10">
                    <a:pos x="T0" y="T1"/>
                  </a:cxn>
                  <a:cxn ang="T11">
                    <a:pos x="T2" y="T3"/>
                  </a:cxn>
                  <a:cxn ang="T12">
                    <a:pos x="T4" y="T5"/>
                  </a:cxn>
                  <a:cxn ang="T13">
                    <a:pos x="T6" y="T7"/>
                  </a:cxn>
                  <a:cxn ang="T14">
                    <a:pos x="T8" y="T9"/>
                  </a:cxn>
                </a:cxnLst>
                <a:rect l="T15" t="T16" r="T17" b="T18"/>
                <a:pathLst>
                  <a:path w="40" h="18">
                    <a:moveTo>
                      <a:pt x="40" y="18"/>
                    </a:moveTo>
                    <a:lnTo>
                      <a:pt x="39" y="0"/>
                    </a:lnTo>
                    <a:lnTo>
                      <a:pt x="1" y="0"/>
                    </a:lnTo>
                    <a:lnTo>
                      <a:pt x="0" y="18"/>
                    </a:lnTo>
                    <a:lnTo>
                      <a:pt x="40" y="18"/>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12" name="Freeform 23"/>
              <p:cNvSpPr>
                <a:spLocks/>
              </p:cNvSpPr>
              <p:nvPr/>
            </p:nvSpPr>
            <p:spPr bwMode="auto">
              <a:xfrm>
                <a:off x="5165" y="1005"/>
                <a:ext cx="37" cy="18"/>
              </a:xfrm>
              <a:custGeom>
                <a:avLst/>
                <a:gdLst>
                  <a:gd name="T0" fmla="*/ 37 w 37"/>
                  <a:gd name="T1" fmla="*/ 18 h 18"/>
                  <a:gd name="T2" fmla="*/ 36 w 37"/>
                  <a:gd name="T3" fmla="*/ 0 h 18"/>
                  <a:gd name="T4" fmla="*/ 1 w 37"/>
                  <a:gd name="T5" fmla="*/ 0 h 18"/>
                  <a:gd name="T6" fmla="*/ 0 w 37"/>
                  <a:gd name="T7" fmla="*/ 18 h 18"/>
                  <a:gd name="T8" fmla="*/ 37 w 37"/>
                  <a:gd name="T9" fmla="*/ 18 h 18"/>
                  <a:gd name="T10" fmla="*/ 0 60000 65536"/>
                  <a:gd name="T11" fmla="*/ 0 60000 65536"/>
                  <a:gd name="T12" fmla="*/ 0 60000 65536"/>
                  <a:gd name="T13" fmla="*/ 0 60000 65536"/>
                  <a:gd name="T14" fmla="*/ 0 60000 65536"/>
                  <a:gd name="T15" fmla="*/ 0 w 37"/>
                  <a:gd name="T16" fmla="*/ 0 h 18"/>
                  <a:gd name="T17" fmla="*/ 37 w 37"/>
                  <a:gd name="T18" fmla="*/ 18 h 18"/>
                </a:gdLst>
                <a:ahLst/>
                <a:cxnLst>
                  <a:cxn ang="T10">
                    <a:pos x="T0" y="T1"/>
                  </a:cxn>
                  <a:cxn ang="T11">
                    <a:pos x="T2" y="T3"/>
                  </a:cxn>
                  <a:cxn ang="T12">
                    <a:pos x="T4" y="T5"/>
                  </a:cxn>
                  <a:cxn ang="T13">
                    <a:pos x="T6" y="T7"/>
                  </a:cxn>
                  <a:cxn ang="T14">
                    <a:pos x="T8" y="T9"/>
                  </a:cxn>
                </a:cxnLst>
                <a:rect l="T15" t="T16" r="T17" b="T18"/>
                <a:pathLst>
                  <a:path w="37" h="18">
                    <a:moveTo>
                      <a:pt x="37" y="18"/>
                    </a:moveTo>
                    <a:lnTo>
                      <a:pt x="36" y="0"/>
                    </a:lnTo>
                    <a:lnTo>
                      <a:pt x="1" y="0"/>
                    </a:lnTo>
                    <a:lnTo>
                      <a:pt x="0" y="18"/>
                    </a:lnTo>
                    <a:lnTo>
                      <a:pt x="37" y="18"/>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13" name="Freeform 24"/>
              <p:cNvSpPr>
                <a:spLocks/>
              </p:cNvSpPr>
              <p:nvPr/>
            </p:nvSpPr>
            <p:spPr bwMode="auto">
              <a:xfrm>
                <a:off x="5164" y="1039"/>
                <a:ext cx="39" cy="18"/>
              </a:xfrm>
              <a:custGeom>
                <a:avLst/>
                <a:gdLst>
                  <a:gd name="T0" fmla="*/ 20 w 40"/>
                  <a:gd name="T1" fmla="*/ 18 h 18"/>
                  <a:gd name="T2" fmla="*/ 20 w 40"/>
                  <a:gd name="T3" fmla="*/ 0 h 18"/>
                  <a:gd name="T4" fmla="*/ 1 w 40"/>
                  <a:gd name="T5" fmla="*/ 0 h 18"/>
                  <a:gd name="T6" fmla="*/ 0 w 40"/>
                  <a:gd name="T7" fmla="*/ 18 h 18"/>
                  <a:gd name="T8" fmla="*/ 20 w 40"/>
                  <a:gd name="T9" fmla="*/ 18 h 18"/>
                  <a:gd name="T10" fmla="*/ 0 60000 65536"/>
                  <a:gd name="T11" fmla="*/ 0 60000 65536"/>
                  <a:gd name="T12" fmla="*/ 0 60000 65536"/>
                  <a:gd name="T13" fmla="*/ 0 60000 65536"/>
                  <a:gd name="T14" fmla="*/ 0 60000 65536"/>
                  <a:gd name="T15" fmla="*/ 0 w 40"/>
                  <a:gd name="T16" fmla="*/ 0 h 18"/>
                  <a:gd name="T17" fmla="*/ 40 w 40"/>
                  <a:gd name="T18" fmla="*/ 18 h 18"/>
                </a:gdLst>
                <a:ahLst/>
                <a:cxnLst>
                  <a:cxn ang="T10">
                    <a:pos x="T0" y="T1"/>
                  </a:cxn>
                  <a:cxn ang="T11">
                    <a:pos x="T2" y="T3"/>
                  </a:cxn>
                  <a:cxn ang="T12">
                    <a:pos x="T4" y="T5"/>
                  </a:cxn>
                  <a:cxn ang="T13">
                    <a:pos x="T6" y="T7"/>
                  </a:cxn>
                  <a:cxn ang="T14">
                    <a:pos x="T8" y="T9"/>
                  </a:cxn>
                </a:cxnLst>
                <a:rect l="T15" t="T16" r="T17" b="T18"/>
                <a:pathLst>
                  <a:path w="40" h="18">
                    <a:moveTo>
                      <a:pt x="40" y="18"/>
                    </a:moveTo>
                    <a:lnTo>
                      <a:pt x="40" y="0"/>
                    </a:lnTo>
                    <a:lnTo>
                      <a:pt x="1" y="0"/>
                    </a:lnTo>
                    <a:lnTo>
                      <a:pt x="0" y="18"/>
                    </a:lnTo>
                    <a:lnTo>
                      <a:pt x="40" y="18"/>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14" name="Rectangle 25"/>
              <p:cNvSpPr>
                <a:spLocks noChangeArrowheads="1"/>
              </p:cNvSpPr>
              <p:nvPr/>
            </p:nvSpPr>
            <p:spPr bwMode="auto">
              <a:xfrm>
                <a:off x="5114" y="1189"/>
                <a:ext cx="455" cy="93"/>
              </a:xfrm>
              <a:prstGeom prst="rect">
                <a:avLst/>
              </a:prstGeom>
              <a:solidFill>
                <a:srgbClr val="99CCFF"/>
              </a:solidFill>
              <a:ln w="9525">
                <a:noFill/>
                <a:miter lim="800000"/>
                <a:headEnd/>
                <a:tailEnd/>
              </a:ln>
            </p:spPr>
            <p:txBody>
              <a:bodyPr/>
              <a:lstStyle/>
              <a:p>
                <a:endParaRPr lang="zh-TW" altLang="en-US" b="1">
                  <a:solidFill>
                    <a:schemeClr val="bg1"/>
                  </a:solidFill>
                  <a:latin typeface="Calibri" pitchFamily="34" charset="0"/>
                </a:endParaRPr>
              </a:p>
            </p:txBody>
          </p:sp>
          <p:sp>
            <p:nvSpPr>
              <p:cNvPr id="23015" name="Rectangle 26"/>
              <p:cNvSpPr>
                <a:spLocks noChangeArrowheads="1"/>
              </p:cNvSpPr>
              <p:nvPr/>
            </p:nvSpPr>
            <p:spPr bwMode="auto">
              <a:xfrm>
                <a:off x="5114" y="1189"/>
                <a:ext cx="455" cy="93"/>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16" name="Freeform 27"/>
              <p:cNvSpPr>
                <a:spLocks noEditPoints="1"/>
              </p:cNvSpPr>
              <p:nvPr/>
            </p:nvSpPr>
            <p:spPr bwMode="auto">
              <a:xfrm>
                <a:off x="5137" y="1189"/>
                <a:ext cx="420" cy="46"/>
              </a:xfrm>
              <a:custGeom>
                <a:avLst/>
                <a:gdLst>
                  <a:gd name="T0" fmla="*/ 420 w 420"/>
                  <a:gd name="T1" fmla="*/ 46 h 46"/>
                  <a:gd name="T2" fmla="*/ 405 w 420"/>
                  <a:gd name="T3" fmla="*/ 1 h 46"/>
                  <a:gd name="T4" fmla="*/ 377 w 420"/>
                  <a:gd name="T5" fmla="*/ 43 h 46"/>
                  <a:gd name="T6" fmla="*/ 391 w 420"/>
                  <a:gd name="T7" fmla="*/ 1 h 46"/>
                  <a:gd name="T8" fmla="*/ 377 w 420"/>
                  <a:gd name="T9" fmla="*/ 43 h 46"/>
                  <a:gd name="T10" fmla="*/ 362 w 420"/>
                  <a:gd name="T11" fmla="*/ 43 h 46"/>
                  <a:gd name="T12" fmla="*/ 348 w 420"/>
                  <a:gd name="T13" fmla="*/ 0 h 46"/>
                  <a:gd name="T14" fmla="*/ 319 w 420"/>
                  <a:gd name="T15" fmla="*/ 43 h 46"/>
                  <a:gd name="T16" fmla="*/ 333 w 420"/>
                  <a:gd name="T17" fmla="*/ 0 h 46"/>
                  <a:gd name="T18" fmla="*/ 319 w 420"/>
                  <a:gd name="T19" fmla="*/ 43 h 46"/>
                  <a:gd name="T20" fmla="*/ 304 w 420"/>
                  <a:gd name="T21" fmla="*/ 43 h 46"/>
                  <a:gd name="T22" fmla="*/ 290 w 420"/>
                  <a:gd name="T23" fmla="*/ 0 h 46"/>
                  <a:gd name="T24" fmla="*/ 261 w 420"/>
                  <a:gd name="T25" fmla="*/ 43 h 46"/>
                  <a:gd name="T26" fmla="*/ 275 w 420"/>
                  <a:gd name="T27" fmla="*/ 0 h 46"/>
                  <a:gd name="T28" fmla="*/ 261 w 420"/>
                  <a:gd name="T29" fmla="*/ 43 h 46"/>
                  <a:gd name="T30" fmla="*/ 246 w 420"/>
                  <a:gd name="T31" fmla="*/ 43 h 46"/>
                  <a:gd name="T32" fmla="*/ 232 w 420"/>
                  <a:gd name="T33" fmla="*/ 0 h 46"/>
                  <a:gd name="T34" fmla="*/ 203 w 420"/>
                  <a:gd name="T35" fmla="*/ 43 h 46"/>
                  <a:gd name="T36" fmla="*/ 217 w 420"/>
                  <a:gd name="T37" fmla="*/ 0 h 46"/>
                  <a:gd name="T38" fmla="*/ 203 w 420"/>
                  <a:gd name="T39" fmla="*/ 43 h 46"/>
                  <a:gd name="T40" fmla="*/ 189 w 420"/>
                  <a:gd name="T41" fmla="*/ 42 h 46"/>
                  <a:gd name="T42" fmla="*/ 174 w 420"/>
                  <a:gd name="T43" fmla="*/ 0 h 46"/>
                  <a:gd name="T44" fmla="*/ 145 w 420"/>
                  <a:gd name="T45" fmla="*/ 42 h 46"/>
                  <a:gd name="T46" fmla="*/ 160 w 420"/>
                  <a:gd name="T47" fmla="*/ 0 h 46"/>
                  <a:gd name="T48" fmla="*/ 145 w 420"/>
                  <a:gd name="T49" fmla="*/ 42 h 46"/>
                  <a:gd name="T50" fmla="*/ 131 w 420"/>
                  <a:gd name="T51" fmla="*/ 42 h 46"/>
                  <a:gd name="T52" fmla="*/ 116 w 420"/>
                  <a:gd name="T53" fmla="*/ 0 h 46"/>
                  <a:gd name="T54" fmla="*/ 87 w 420"/>
                  <a:gd name="T55" fmla="*/ 42 h 46"/>
                  <a:gd name="T56" fmla="*/ 102 w 420"/>
                  <a:gd name="T57" fmla="*/ 0 h 46"/>
                  <a:gd name="T58" fmla="*/ 87 w 420"/>
                  <a:gd name="T59" fmla="*/ 42 h 46"/>
                  <a:gd name="T60" fmla="*/ 73 w 420"/>
                  <a:gd name="T61" fmla="*/ 42 h 46"/>
                  <a:gd name="T62" fmla="*/ 58 w 420"/>
                  <a:gd name="T63" fmla="*/ 0 h 46"/>
                  <a:gd name="T64" fmla="*/ 29 w 420"/>
                  <a:gd name="T65" fmla="*/ 42 h 46"/>
                  <a:gd name="T66" fmla="*/ 44 w 420"/>
                  <a:gd name="T67" fmla="*/ 0 h 46"/>
                  <a:gd name="T68" fmla="*/ 29 w 420"/>
                  <a:gd name="T69" fmla="*/ 42 h 46"/>
                  <a:gd name="T70" fmla="*/ 14 w 420"/>
                  <a:gd name="T71" fmla="*/ 42 h 46"/>
                  <a:gd name="T72" fmla="*/ 0 w 420"/>
                  <a:gd name="T73" fmla="*/ 0 h 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20"/>
                  <a:gd name="T112" fmla="*/ 0 h 46"/>
                  <a:gd name="T113" fmla="*/ 420 w 420"/>
                  <a:gd name="T114" fmla="*/ 46 h 4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20" h="46">
                    <a:moveTo>
                      <a:pt x="405" y="46"/>
                    </a:moveTo>
                    <a:lnTo>
                      <a:pt x="420" y="46"/>
                    </a:lnTo>
                    <a:lnTo>
                      <a:pt x="420" y="1"/>
                    </a:lnTo>
                    <a:lnTo>
                      <a:pt x="405" y="1"/>
                    </a:lnTo>
                    <a:lnTo>
                      <a:pt x="405" y="46"/>
                    </a:lnTo>
                    <a:close/>
                    <a:moveTo>
                      <a:pt x="377" y="43"/>
                    </a:moveTo>
                    <a:lnTo>
                      <a:pt x="391" y="43"/>
                    </a:lnTo>
                    <a:lnTo>
                      <a:pt x="391" y="1"/>
                    </a:lnTo>
                    <a:lnTo>
                      <a:pt x="377" y="1"/>
                    </a:lnTo>
                    <a:lnTo>
                      <a:pt x="377" y="43"/>
                    </a:lnTo>
                    <a:close/>
                    <a:moveTo>
                      <a:pt x="348" y="43"/>
                    </a:moveTo>
                    <a:lnTo>
                      <a:pt x="362" y="43"/>
                    </a:lnTo>
                    <a:lnTo>
                      <a:pt x="362" y="0"/>
                    </a:lnTo>
                    <a:lnTo>
                      <a:pt x="348" y="0"/>
                    </a:lnTo>
                    <a:lnTo>
                      <a:pt x="348" y="43"/>
                    </a:lnTo>
                    <a:close/>
                    <a:moveTo>
                      <a:pt x="319" y="43"/>
                    </a:moveTo>
                    <a:lnTo>
                      <a:pt x="333" y="43"/>
                    </a:lnTo>
                    <a:lnTo>
                      <a:pt x="333" y="0"/>
                    </a:lnTo>
                    <a:lnTo>
                      <a:pt x="319" y="0"/>
                    </a:lnTo>
                    <a:lnTo>
                      <a:pt x="319" y="43"/>
                    </a:lnTo>
                    <a:close/>
                    <a:moveTo>
                      <a:pt x="290" y="43"/>
                    </a:moveTo>
                    <a:lnTo>
                      <a:pt x="304" y="43"/>
                    </a:lnTo>
                    <a:lnTo>
                      <a:pt x="304" y="0"/>
                    </a:lnTo>
                    <a:lnTo>
                      <a:pt x="290" y="0"/>
                    </a:lnTo>
                    <a:lnTo>
                      <a:pt x="290" y="43"/>
                    </a:lnTo>
                    <a:close/>
                    <a:moveTo>
                      <a:pt x="261" y="43"/>
                    </a:moveTo>
                    <a:lnTo>
                      <a:pt x="275" y="43"/>
                    </a:lnTo>
                    <a:lnTo>
                      <a:pt x="275" y="0"/>
                    </a:lnTo>
                    <a:lnTo>
                      <a:pt x="261" y="0"/>
                    </a:lnTo>
                    <a:lnTo>
                      <a:pt x="261" y="43"/>
                    </a:lnTo>
                    <a:close/>
                    <a:moveTo>
                      <a:pt x="232" y="43"/>
                    </a:moveTo>
                    <a:lnTo>
                      <a:pt x="246" y="43"/>
                    </a:lnTo>
                    <a:lnTo>
                      <a:pt x="246" y="0"/>
                    </a:lnTo>
                    <a:lnTo>
                      <a:pt x="232" y="0"/>
                    </a:lnTo>
                    <a:lnTo>
                      <a:pt x="232" y="43"/>
                    </a:lnTo>
                    <a:close/>
                    <a:moveTo>
                      <a:pt x="203" y="43"/>
                    </a:moveTo>
                    <a:lnTo>
                      <a:pt x="217" y="43"/>
                    </a:lnTo>
                    <a:lnTo>
                      <a:pt x="217" y="0"/>
                    </a:lnTo>
                    <a:lnTo>
                      <a:pt x="203" y="0"/>
                    </a:lnTo>
                    <a:lnTo>
                      <a:pt x="203" y="43"/>
                    </a:lnTo>
                    <a:close/>
                    <a:moveTo>
                      <a:pt x="174" y="42"/>
                    </a:moveTo>
                    <a:lnTo>
                      <a:pt x="189" y="42"/>
                    </a:lnTo>
                    <a:lnTo>
                      <a:pt x="189" y="0"/>
                    </a:lnTo>
                    <a:lnTo>
                      <a:pt x="174" y="0"/>
                    </a:lnTo>
                    <a:lnTo>
                      <a:pt x="174" y="42"/>
                    </a:lnTo>
                    <a:close/>
                    <a:moveTo>
                      <a:pt x="145" y="42"/>
                    </a:moveTo>
                    <a:lnTo>
                      <a:pt x="160" y="42"/>
                    </a:lnTo>
                    <a:lnTo>
                      <a:pt x="160" y="0"/>
                    </a:lnTo>
                    <a:lnTo>
                      <a:pt x="145" y="0"/>
                    </a:lnTo>
                    <a:lnTo>
                      <a:pt x="145" y="42"/>
                    </a:lnTo>
                    <a:close/>
                    <a:moveTo>
                      <a:pt x="116" y="42"/>
                    </a:moveTo>
                    <a:lnTo>
                      <a:pt x="131" y="42"/>
                    </a:lnTo>
                    <a:lnTo>
                      <a:pt x="131" y="0"/>
                    </a:lnTo>
                    <a:lnTo>
                      <a:pt x="116" y="0"/>
                    </a:lnTo>
                    <a:lnTo>
                      <a:pt x="116" y="42"/>
                    </a:lnTo>
                    <a:close/>
                    <a:moveTo>
                      <a:pt x="87" y="42"/>
                    </a:moveTo>
                    <a:lnTo>
                      <a:pt x="102" y="42"/>
                    </a:lnTo>
                    <a:lnTo>
                      <a:pt x="102" y="0"/>
                    </a:lnTo>
                    <a:lnTo>
                      <a:pt x="87" y="0"/>
                    </a:lnTo>
                    <a:lnTo>
                      <a:pt x="87" y="42"/>
                    </a:lnTo>
                    <a:close/>
                    <a:moveTo>
                      <a:pt x="58" y="42"/>
                    </a:moveTo>
                    <a:lnTo>
                      <a:pt x="73" y="42"/>
                    </a:lnTo>
                    <a:lnTo>
                      <a:pt x="73" y="0"/>
                    </a:lnTo>
                    <a:lnTo>
                      <a:pt x="58" y="0"/>
                    </a:lnTo>
                    <a:lnTo>
                      <a:pt x="58" y="42"/>
                    </a:lnTo>
                    <a:close/>
                    <a:moveTo>
                      <a:pt x="29" y="42"/>
                    </a:moveTo>
                    <a:lnTo>
                      <a:pt x="44" y="42"/>
                    </a:lnTo>
                    <a:lnTo>
                      <a:pt x="44" y="0"/>
                    </a:lnTo>
                    <a:lnTo>
                      <a:pt x="29" y="0"/>
                    </a:lnTo>
                    <a:lnTo>
                      <a:pt x="29" y="42"/>
                    </a:lnTo>
                    <a:close/>
                    <a:moveTo>
                      <a:pt x="0" y="42"/>
                    </a:moveTo>
                    <a:lnTo>
                      <a:pt x="14" y="42"/>
                    </a:lnTo>
                    <a:lnTo>
                      <a:pt x="14" y="0"/>
                    </a:lnTo>
                    <a:lnTo>
                      <a:pt x="0" y="0"/>
                    </a:lnTo>
                    <a:lnTo>
                      <a:pt x="0" y="42"/>
                    </a:lnTo>
                    <a:close/>
                  </a:path>
                </a:pathLst>
              </a:custGeom>
              <a:solidFill>
                <a:srgbClr val="000000"/>
              </a:solidFill>
              <a:ln w="9525">
                <a:noFill/>
                <a:round/>
                <a:headEnd/>
                <a:tailEnd/>
              </a:ln>
            </p:spPr>
            <p:txBody>
              <a:bodyPr/>
              <a:lstStyle/>
              <a:p>
                <a:endParaRPr lang="zh-TW" altLang="en-US">
                  <a:solidFill>
                    <a:schemeClr val="bg1"/>
                  </a:solidFill>
                </a:endParaRPr>
              </a:p>
            </p:txBody>
          </p:sp>
          <p:sp>
            <p:nvSpPr>
              <p:cNvPr id="23017" name="Rectangle 28"/>
              <p:cNvSpPr>
                <a:spLocks noChangeArrowheads="1"/>
              </p:cNvSpPr>
              <p:nvPr/>
            </p:nvSpPr>
            <p:spPr bwMode="auto">
              <a:xfrm>
                <a:off x="5542" y="1190"/>
                <a:ext cx="15" cy="4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18" name="Rectangle 29"/>
              <p:cNvSpPr>
                <a:spLocks noChangeArrowheads="1"/>
              </p:cNvSpPr>
              <p:nvPr/>
            </p:nvSpPr>
            <p:spPr bwMode="auto">
              <a:xfrm>
                <a:off x="5514" y="1190"/>
                <a:ext cx="14" cy="42"/>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19" name="Rectangle 30"/>
              <p:cNvSpPr>
                <a:spLocks noChangeArrowheads="1"/>
              </p:cNvSpPr>
              <p:nvPr/>
            </p:nvSpPr>
            <p:spPr bwMode="auto">
              <a:xfrm>
                <a:off x="5485" y="1189"/>
                <a:ext cx="15" cy="43"/>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20" name="Rectangle 31"/>
              <p:cNvSpPr>
                <a:spLocks noChangeArrowheads="1"/>
              </p:cNvSpPr>
              <p:nvPr/>
            </p:nvSpPr>
            <p:spPr bwMode="auto">
              <a:xfrm>
                <a:off x="5456" y="1189"/>
                <a:ext cx="14" cy="43"/>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21" name="Rectangle 32"/>
              <p:cNvSpPr>
                <a:spLocks noChangeArrowheads="1"/>
              </p:cNvSpPr>
              <p:nvPr/>
            </p:nvSpPr>
            <p:spPr bwMode="auto">
              <a:xfrm>
                <a:off x="5427" y="1189"/>
                <a:ext cx="14" cy="43"/>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22" name="Rectangle 33"/>
              <p:cNvSpPr>
                <a:spLocks noChangeArrowheads="1"/>
              </p:cNvSpPr>
              <p:nvPr/>
            </p:nvSpPr>
            <p:spPr bwMode="auto">
              <a:xfrm>
                <a:off x="5398" y="1189"/>
                <a:ext cx="14" cy="43"/>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23" name="Rectangle 34"/>
              <p:cNvSpPr>
                <a:spLocks noChangeArrowheads="1"/>
              </p:cNvSpPr>
              <p:nvPr/>
            </p:nvSpPr>
            <p:spPr bwMode="auto">
              <a:xfrm>
                <a:off x="5369" y="1189"/>
                <a:ext cx="14" cy="43"/>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24" name="Rectangle 35"/>
              <p:cNvSpPr>
                <a:spLocks noChangeArrowheads="1"/>
              </p:cNvSpPr>
              <p:nvPr/>
            </p:nvSpPr>
            <p:spPr bwMode="auto">
              <a:xfrm>
                <a:off x="5340" y="1189"/>
                <a:ext cx="14" cy="43"/>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25" name="Rectangle 36"/>
              <p:cNvSpPr>
                <a:spLocks noChangeArrowheads="1"/>
              </p:cNvSpPr>
              <p:nvPr/>
            </p:nvSpPr>
            <p:spPr bwMode="auto">
              <a:xfrm>
                <a:off x="5311" y="1189"/>
                <a:ext cx="15" cy="42"/>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26" name="Rectangle 37"/>
              <p:cNvSpPr>
                <a:spLocks noChangeArrowheads="1"/>
              </p:cNvSpPr>
              <p:nvPr/>
            </p:nvSpPr>
            <p:spPr bwMode="auto">
              <a:xfrm>
                <a:off x="5282" y="1189"/>
                <a:ext cx="15" cy="42"/>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27" name="Rectangle 38"/>
              <p:cNvSpPr>
                <a:spLocks noChangeArrowheads="1"/>
              </p:cNvSpPr>
              <p:nvPr/>
            </p:nvSpPr>
            <p:spPr bwMode="auto">
              <a:xfrm>
                <a:off x="5253" y="1189"/>
                <a:ext cx="15" cy="42"/>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28" name="Rectangle 39"/>
              <p:cNvSpPr>
                <a:spLocks noChangeArrowheads="1"/>
              </p:cNvSpPr>
              <p:nvPr/>
            </p:nvSpPr>
            <p:spPr bwMode="auto">
              <a:xfrm>
                <a:off x="5224" y="1189"/>
                <a:ext cx="15" cy="42"/>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29" name="Rectangle 40"/>
              <p:cNvSpPr>
                <a:spLocks noChangeArrowheads="1"/>
              </p:cNvSpPr>
              <p:nvPr/>
            </p:nvSpPr>
            <p:spPr bwMode="auto">
              <a:xfrm>
                <a:off x="5195" y="1189"/>
                <a:ext cx="15" cy="42"/>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30" name="Rectangle 41"/>
              <p:cNvSpPr>
                <a:spLocks noChangeArrowheads="1"/>
              </p:cNvSpPr>
              <p:nvPr/>
            </p:nvSpPr>
            <p:spPr bwMode="auto">
              <a:xfrm>
                <a:off x="5165" y="1189"/>
                <a:ext cx="16" cy="42"/>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31" name="Rectangle 42"/>
              <p:cNvSpPr>
                <a:spLocks noChangeArrowheads="1"/>
              </p:cNvSpPr>
              <p:nvPr/>
            </p:nvSpPr>
            <p:spPr bwMode="auto">
              <a:xfrm>
                <a:off x="5137" y="1189"/>
                <a:ext cx="14" cy="42"/>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32" name="Freeform 43"/>
              <p:cNvSpPr>
                <a:spLocks noEditPoints="1"/>
              </p:cNvSpPr>
              <p:nvPr/>
            </p:nvSpPr>
            <p:spPr bwMode="auto">
              <a:xfrm>
                <a:off x="4808" y="1189"/>
                <a:ext cx="763" cy="226"/>
              </a:xfrm>
              <a:custGeom>
                <a:avLst/>
                <a:gdLst>
                  <a:gd name="T0" fmla="*/ 763 w 763"/>
                  <a:gd name="T1" fmla="*/ 2 h 226"/>
                  <a:gd name="T2" fmla="*/ 763 w 763"/>
                  <a:gd name="T3" fmla="*/ 0 h 226"/>
                  <a:gd name="T4" fmla="*/ 307 w 763"/>
                  <a:gd name="T5" fmla="*/ 0 h 226"/>
                  <a:gd name="T6" fmla="*/ 307 w 763"/>
                  <a:gd name="T7" fmla="*/ 50 h 226"/>
                  <a:gd name="T8" fmla="*/ 154 w 763"/>
                  <a:gd name="T9" fmla="*/ 0 h 226"/>
                  <a:gd name="T10" fmla="*/ 154 w 763"/>
                  <a:gd name="T11" fmla="*/ 0 h 226"/>
                  <a:gd name="T12" fmla="*/ 153 w 763"/>
                  <a:gd name="T13" fmla="*/ 0 h 226"/>
                  <a:gd name="T14" fmla="*/ 153 w 763"/>
                  <a:gd name="T15" fmla="*/ 50 h 226"/>
                  <a:gd name="T16" fmla="*/ 0 w 763"/>
                  <a:gd name="T17" fmla="*/ 0 h 226"/>
                  <a:gd name="T18" fmla="*/ 0 w 763"/>
                  <a:gd name="T19" fmla="*/ 226 h 226"/>
                  <a:gd name="T20" fmla="*/ 763 w 763"/>
                  <a:gd name="T21" fmla="*/ 226 h 226"/>
                  <a:gd name="T22" fmla="*/ 763 w 763"/>
                  <a:gd name="T23" fmla="*/ 51 h 226"/>
                  <a:gd name="T24" fmla="*/ 614 w 763"/>
                  <a:gd name="T25" fmla="*/ 2 h 226"/>
                  <a:gd name="T26" fmla="*/ 614 w 763"/>
                  <a:gd name="T27" fmla="*/ 2 h 226"/>
                  <a:gd name="T28" fmla="*/ 763 w 763"/>
                  <a:gd name="T29" fmla="*/ 2 h 226"/>
                  <a:gd name="T30" fmla="*/ 307 w 763"/>
                  <a:gd name="T31" fmla="*/ 1 h 226"/>
                  <a:gd name="T32" fmla="*/ 307 w 763"/>
                  <a:gd name="T33" fmla="*/ 0 h 226"/>
                  <a:gd name="T34" fmla="*/ 460 w 763"/>
                  <a:gd name="T35" fmla="*/ 0 h 226"/>
                  <a:gd name="T36" fmla="*/ 460 w 763"/>
                  <a:gd name="T37" fmla="*/ 51 h 226"/>
                  <a:gd name="T38" fmla="*/ 307 w 763"/>
                  <a:gd name="T39" fmla="*/ 1 h 226"/>
                  <a:gd name="T40" fmla="*/ 460 w 763"/>
                  <a:gd name="T41" fmla="*/ 1 h 226"/>
                  <a:gd name="T42" fmla="*/ 460 w 763"/>
                  <a:gd name="T43" fmla="*/ 1 h 226"/>
                  <a:gd name="T44" fmla="*/ 613 w 763"/>
                  <a:gd name="T45" fmla="*/ 1 h 226"/>
                  <a:gd name="T46" fmla="*/ 613 w 763"/>
                  <a:gd name="T47" fmla="*/ 51 h 226"/>
                  <a:gd name="T48" fmla="*/ 460 w 763"/>
                  <a:gd name="T49" fmla="*/ 1 h 2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63"/>
                  <a:gd name="T76" fmla="*/ 0 h 226"/>
                  <a:gd name="T77" fmla="*/ 763 w 763"/>
                  <a:gd name="T78" fmla="*/ 226 h 2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63" h="226">
                    <a:moveTo>
                      <a:pt x="763" y="2"/>
                    </a:moveTo>
                    <a:lnTo>
                      <a:pt x="763" y="0"/>
                    </a:lnTo>
                    <a:lnTo>
                      <a:pt x="307" y="0"/>
                    </a:lnTo>
                    <a:lnTo>
                      <a:pt x="307" y="50"/>
                    </a:lnTo>
                    <a:lnTo>
                      <a:pt x="154" y="0"/>
                    </a:lnTo>
                    <a:lnTo>
                      <a:pt x="153" y="0"/>
                    </a:lnTo>
                    <a:lnTo>
                      <a:pt x="153" y="50"/>
                    </a:lnTo>
                    <a:lnTo>
                      <a:pt x="0" y="0"/>
                    </a:lnTo>
                    <a:lnTo>
                      <a:pt x="0" y="226"/>
                    </a:lnTo>
                    <a:lnTo>
                      <a:pt x="763" y="226"/>
                    </a:lnTo>
                    <a:lnTo>
                      <a:pt x="763" y="51"/>
                    </a:lnTo>
                    <a:lnTo>
                      <a:pt x="614" y="2"/>
                    </a:lnTo>
                    <a:lnTo>
                      <a:pt x="763" y="2"/>
                    </a:lnTo>
                    <a:close/>
                    <a:moveTo>
                      <a:pt x="307" y="1"/>
                    </a:moveTo>
                    <a:lnTo>
                      <a:pt x="307" y="0"/>
                    </a:lnTo>
                    <a:lnTo>
                      <a:pt x="460" y="0"/>
                    </a:lnTo>
                    <a:lnTo>
                      <a:pt x="460" y="51"/>
                    </a:lnTo>
                    <a:lnTo>
                      <a:pt x="307" y="1"/>
                    </a:lnTo>
                    <a:close/>
                    <a:moveTo>
                      <a:pt x="460" y="1"/>
                    </a:moveTo>
                    <a:lnTo>
                      <a:pt x="460" y="1"/>
                    </a:lnTo>
                    <a:lnTo>
                      <a:pt x="613" y="1"/>
                    </a:lnTo>
                    <a:lnTo>
                      <a:pt x="613" y="51"/>
                    </a:lnTo>
                    <a:lnTo>
                      <a:pt x="460" y="1"/>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3033" name="Freeform 44"/>
              <p:cNvSpPr>
                <a:spLocks/>
              </p:cNvSpPr>
              <p:nvPr/>
            </p:nvSpPr>
            <p:spPr bwMode="auto">
              <a:xfrm>
                <a:off x="4808" y="1189"/>
                <a:ext cx="763" cy="226"/>
              </a:xfrm>
              <a:custGeom>
                <a:avLst/>
                <a:gdLst>
                  <a:gd name="T0" fmla="*/ 763 w 763"/>
                  <a:gd name="T1" fmla="*/ 2 h 226"/>
                  <a:gd name="T2" fmla="*/ 763 w 763"/>
                  <a:gd name="T3" fmla="*/ 0 h 226"/>
                  <a:gd name="T4" fmla="*/ 307 w 763"/>
                  <a:gd name="T5" fmla="*/ 0 h 226"/>
                  <a:gd name="T6" fmla="*/ 307 w 763"/>
                  <a:gd name="T7" fmla="*/ 50 h 226"/>
                  <a:gd name="T8" fmla="*/ 154 w 763"/>
                  <a:gd name="T9" fmla="*/ 0 h 226"/>
                  <a:gd name="T10" fmla="*/ 154 w 763"/>
                  <a:gd name="T11" fmla="*/ 0 h 226"/>
                  <a:gd name="T12" fmla="*/ 153 w 763"/>
                  <a:gd name="T13" fmla="*/ 0 h 226"/>
                  <a:gd name="T14" fmla="*/ 153 w 763"/>
                  <a:gd name="T15" fmla="*/ 50 h 226"/>
                  <a:gd name="T16" fmla="*/ 0 w 763"/>
                  <a:gd name="T17" fmla="*/ 0 h 226"/>
                  <a:gd name="T18" fmla="*/ 0 w 763"/>
                  <a:gd name="T19" fmla="*/ 226 h 226"/>
                  <a:gd name="T20" fmla="*/ 763 w 763"/>
                  <a:gd name="T21" fmla="*/ 226 h 226"/>
                  <a:gd name="T22" fmla="*/ 763 w 763"/>
                  <a:gd name="T23" fmla="*/ 51 h 226"/>
                  <a:gd name="T24" fmla="*/ 614 w 763"/>
                  <a:gd name="T25" fmla="*/ 2 h 226"/>
                  <a:gd name="T26" fmla="*/ 614 w 763"/>
                  <a:gd name="T27" fmla="*/ 2 h 226"/>
                  <a:gd name="T28" fmla="*/ 763 w 763"/>
                  <a:gd name="T29" fmla="*/ 2 h 2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63"/>
                  <a:gd name="T46" fmla="*/ 0 h 226"/>
                  <a:gd name="T47" fmla="*/ 763 w 763"/>
                  <a:gd name="T48" fmla="*/ 226 h 2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63" h="226">
                    <a:moveTo>
                      <a:pt x="763" y="2"/>
                    </a:moveTo>
                    <a:lnTo>
                      <a:pt x="763" y="0"/>
                    </a:lnTo>
                    <a:lnTo>
                      <a:pt x="307" y="0"/>
                    </a:lnTo>
                    <a:lnTo>
                      <a:pt x="307" y="50"/>
                    </a:lnTo>
                    <a:lnTo>
                      <a:pt x="154" y="0"/>
                    </a:lnTo>
                    <a:lnTo>
                      <a:pt x="153" y="0"/>
                    </a:lnTo>
                    <a:lnTo>
                      <a:pt x="153" y="50"/>
                    </a:lnTo>
                    <a:lnTo>
                      <a:pt x="0" y="0"/>
                    </a:lnTo>
                    <a:lnTo>
                      <a:pt x="0" y="226"/>
                    </a:lnTo>
                    <a:lnTo>
                      <a:pt x="763" y="226"/>
                    </a:lnTo>
                    <a:lnTo>
                      <a:pt x="763" y="51"/>
                    </a:lnTo>
                    <a:lnTo>
                      <a:pt x="614" y="2"/>
                    </a:lnTo>
                    <a:lnTo>
                      <a:pt x="763" y="2"/>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34" name="Freeform 45"/>
              <p:cNvSpPr>
                <a:spLocks/>
              </p:cNvSpPr>
              <p:nvPr/>
            </p:nvSpPr>
            <p:spPr bwMode="auto">
              <a:xfrm>
                <a:off x="5115" y="1189"/>
                <a:ext cx="153" cy="51"/>
              </a:xfrm>
              <a:custGeom>
                <a:avLst/>
                <a:gdLst>
                  <a:gd name="T0" fmla="*/ 0 w 153"/>
                  <a:gd name="T1" fmla="*/ 1 h 51"/>
                  <a:gd name="T2" fmla="*/ 0 w 153"/>
                  <a:gd name="T3" fmla="*/ 0 h 51"/>
                  <a:gd name="T4" fmla="*/ 153 w 153"/>
                  <a:gd name="T5" fmla="*/ 0 h 51"/>
                  <a:gd name="T6" fmla="*/ 153 w 153"/>
                  <a:gd name="T7" fmla="*/ 51 h 51"/>
                  <a:gd name="T8" fmla="*/ 0 w 153"/>
                  <a:gd name="T9" fmla="*/ 1 h 51"/>
                  <a:gd name="T10" fmla="*/ 0 60000 65536"/>
                  <a:gd name="T11" fmla="*/ 0 60000 65536"/>
                  <a:gd name="T12" fmla="*/ 0 60000 65536"/>
                  <a:gd name="T13" fmla="*/ 0 60000 65536"/>
                  <a:gd name="T14" fmla="*/ 0 60000 65536"/>
                  <a:gd name="T15" fmla="*/ 0 w 153"/>
                  <a:gd name="T16" fmla="*/ 0 h 51"/>
                  <a:gd name="T17" fmla="*/ 153 w 153"/>
                  <a:gd name="T18" fmla="*/ 51 h 51"/>
                </a:gdLst>
                <a:ahLst/>
                <a:cxnLst>
                  <a:cxn ang="T10">
                    <a:pos x="T0" y="T1"/>
                  </a:cxn>
                  <a:cxn ang="T11">
                    <a:pos x="T2" y="T3"/>
                  </a:cxn>
                  <a:cxn ang="T12">
                    <a:pos x="T4" y="T5"/>
                  </a:cxn>
                  <a:cxn ang="T13">
                    <a:pos x="T6" y="T7"/>
                  </a:cxn>
                  <a:cxn ang="T14">
                    <a:pos x="T8" y="T9"/>
                  </a:cxn>
                </a:cxnLst>
                <a:rect l="T15" t="T16" r="T17" b="T18"/>
                <a:pathLst>
                  <a:path w="153" h="51">
                    <a:moveTo>
                      <a:pt x="0" y="1"/>
                    </a:moveTo>
                    <a:lnTo>
                      <a:pt x="0" y="0"/>
                    </a:lnTo>
                    <a:lnTo>
                      <a:pt x="153" y="0"/>
                    </a:lnTo>
                    <a:lnTo>
                      <a:pt x="153" y="51"/>
                    </a:lnTo>
                    <a:lnTo>
                      <a:pt x="0" y="1"/>
                    </a:lnTo>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35" name="Freeform 46"/>
              <p:cNvSpPr>
                <a:spLocks/>
              </p:cNvSpPr>
              <p:nvPr/>
            </p:nvSpPr>
            <p:spPr bwMode="auto">
              <a:xfrm>
                <a:off x="5268" y="1190"/>
                <a:ext cx="153" cy="50"/>
              </a:xfrm>
              <a:custGeom>
                <a:avLst/>
                <a:gdLst>
                  <a:gd name="T0" fmla="*/ 0 w 153"/>
                  <a:gd name="T1" fmla="*/ 0 h 50"/>
                  <a:gd name="T2" fmla="*/ 0 w 153"/>
                  <a:gd name="T3" fmla="*/ 0 h 50"/>
                  <a:gd name="T4" fmla="*/ 153 w 153"/>
                  <a:gd name="T5" fmla="*/ 0 h 50"/>
                  <a:gd name="T6" fmla="*/ 153 w 153"/>
                  <a:gd name="T7" fmla="*/ 50 h 50"/>
                  <a:gd name="T8" fmla="*/ 0 w 153"/>
                  <a:gd name="T9" fmla="*/ 0 h 50"/>
                  <a:gd name="T10" fmla="*/ 0 60000 65536"/>
                  <a:gd name="T11" fmla="*/ 0 60000 65536"/>
                  <a:gd name="T12" fmla="*/ 0 60000 65536"/>
                  <a:gd name="T13" fmla="*/ 0 60000 65536"/>
                  <a:gd name="T14" fmla="*/ 0 60000 65536"/>
                  <a:gd name="T15" fmla="*/ 0 w 153"/>
                  <a:gd name="T16" fmla="*/ 0 h 50"/>
                  <a:gd name="T17" fmla="*/ 153 w 153"/>
                  <a:gd name="T18" fmla="*/ 50 h 50"/>
                </a:gdLst>
                <a:ahLst/>
                <a:cxnLst>
                  <a:cxn ang="T10">
                    <a:pos x="T0" y="T1"/>
                  </a:cxn>
                  <a:cxn ang="T11">
                    <a:pos x="T2" y="T3"/>
                  </a:cxn>
                  <a:cxn ang="T12">
                    <a:pos x="T4" y="T5"/>
                  </a:cxn>
                  <a:cxn ang="T13">
                    <a:pos x="T6" y="T7"/>
                  </a:cxn>
                  <a:cxn ang="T14">
                    <a:pos x="T8" y="T9"/>
                  </a:cxn>
                </a:cxnLst>
                <a:rect l="T15" t="T16" r="T17" b="T18"/>
                <a:pathLst>
                  <a:path w="153" h="50">
                    <a:moveTo>
                      <a:pt x="0" y="0"/>
                    </a:moveTo>
                    <a:lnTo>
                      <a:pt x="0" y="0"/>
                    </a:lnTo>
                    <a:lnTo>
                      <a:pt x="153" y="0"/>
                    </a:lnTo>
                    <a:lnTo>
                      <a:pt x="153" y="50"/>
                    </a:lnTo>
                    <a:lnTo>
                      <a:pt x="0" y="0"/>
                    </a:lnTo>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36" name="Freeform 47"/>
              <p:cNvSpPr>
                <a:spLocks noEditPoints="1"/>
              </p:cNvSpPr>
              <p:nvPr/>
            </p:nvSpPr>
            <p:spPr bwMode="auto">
              <a:xfrm>
                <a:off x="4981" y="1239"/>
                <a:ext cx="409" cy="70"/>
              </a:xfrm>
              <a:custGeom>
                <a:avLst/>
                <a:gdLst>
                  <a:gd name="T0" fmla="*/ 387 w 409"/>
                  <a:gd name="T1" fmla="*/ 70 h 70"/>
                  <a:gd name="T2" fmla="*/ 409 w 409"/>
                  <a:gd name="T3" fmla="*/ 70 h 70"/>
                  <a:gd name="T4" fmla="*/ 409 w 409"/>
                  <a:gd name="T5" fmla="*/ 0 h 70"/>
                  <a:gd name="T6" fmla="*/ 387 w 409"/>
                  <a:gd name="T7" fmla="*/ 0 h 70"/>
                  <a:gd name="T8" fmla="*/ 387 w 409"/>
                  <a:gd name="T9" fmla="*/ 70 h 70"/>
                  <a:gd name="T10" fmla="*/ 344 w 409"/>
                  <a:gd name="T11" fmla="*/ 70 h 70"/>
                  <a:gd name="T12" fmla="*/ 366 w 409"/>
                  <a:gd name="T13" fmla="*/ 70 h 70"/>
                  <a:gd name="T14" fmla="*/ 366 w 409"/>
                  <a:gd name="T15" fmla="*/ 0 h 70"/>
                  <a:gd name="T16" fmla="*/ 344 w 409"/>
                  <a:gd name="T17" fmla="*/ 0 h 70"/>
                  <a:gd name="T18" fmla="*/ 344 w 409"/>
                  <a:gd name="T19" fmla="*/ 70 h 70"/>
                  <a:gd name="T20" fmla="*/ 301 w 409"/>
                  <a:gd name="T21" fmla="*/ 70 h 70"/>
                  <a:gd name="T22" fmla="*/ 323 w 409"/>
                  <a:gd name="T23" fmla="*/ 70 h 70"/>
                  <a:gd name="T24" fmla="*/ 323 w 409"/>
                  <a:gd name="T25" fmla="*/ 0 h 70"/>
                  <a:gd name="T26" fmla="*/ 301 w 409"/>
                  <a:gd name="T27" fmla="*/ 0 h 70"/>
                  <a:gd name="T28" fmla="*/ 301 w 409"/>
                  <a:gd name="T29" fmla="*/ 70 h 70"/>
                  <a:gd name="T30" fmla="*/ 258 w 409"/>
                  <a:gd name="T31" fmla="*/ 70 h 70"/>
                  <a:gd name="T32" fmla="*/ 280 w 409"/>
                  <a:gd name="T33" fmla="*/ 70 h 70"/>
                  <a:gd name="T34" fmla="*/ 280 w 409"/>
                  <a:gd name="T35" fmla="*/ 0 h 70"/>
                  <a:gd name="T36" fmla="*/ 258 w 409"/>
                  <a:gd name="T37" fmla="*/ 0 h 70"/>
                  <a:gd name="T38" fmla="*/ 258 w 409"/>
                  <a:gd name="T39" fmla="*/ 70 h 70"/>
                  <a:gd name="T40" fmla="*/ 215 w 409"/>
                  <a:gd name="T41" fmla="*/ 70 h 70"/>
                  <a:gd name="T42" fmla="*/ 237 w 409"/>
                  <a:gd name="T43" fmla="*/ 70 h 70"/>
                  <a:gd name="T44" fmla="*/ 237 w 409"/>
                  <a:gd name="T45" fmla="*/ 0 h 70"/>
                  <a:gd name="T46" fmla="*/ 215 w 409"/>
                  <a:gd name="T47" fmla="*/ 0 h 70"/>
                  <a:gd name="T48" fmla="*/ 215 w 409"/>
                  <a:gd name="T49" fmla="*/ 70 h 70"/>
                  <a:gd name="T50" fmla="*/ 172 w 409"/>
                  <a:gd name="T51" fmla="*/ 70 h 70"/>
                  <a:gd name="T52" fmla="*/ 194 w 409"/>
                  <a:gd name="T53" fmla="*/ 70 h 70"/>
                  <a:gd name="T54" fmla="*/ 194 w 409"/>
                  <a:gd name="T55" fmla="*/ 0 h 70"/>
                  <a:gd name="T56" fmla="*/ 172 w 409"/>
                  <a:gd name="T57" fmla="*/ 0 h 70"/>
                  <a:gd name="T58" fmla="*/ 172 w 409"/>
                  <a:gd name="T59" fmla="*/ 70 h 70"/>
                  <a:gd name="T60" fmla="*/ 129 w 409"/>
                  <a:gd name="T61" fmla="*/ 70 h 70"/>
                  <a:gd name="T62" fmla="*/ 151 w 409"/>
                  <a:gd name="T63" fmla="*/ 70 h 70"/>
                  <a:gd name="T64" fmla="*/ 151 w 409"/>
                  <a:gd name="T65" fmla="*/ 0 h 70"/>
                  <a:gd name="T66" fmla="*/ 129 w 409"/>
                  <a:gd name="T67" fmla="*/ 0 h 70"/>
                  <a:gd name="T68" fmla="*/ 129 w 409"/>
                  <a:gd name="T69" fmla="*/ 70 h 70"/>
                  <a:gd name="T70" fmla="*/ 86 w 409"/>
                  <a:gd name="T71" fmla="*/ 70 h 70"/>
                  <a:gd name="T72" fmla="*/ 108 w 409"/>
                  <a:gd name="T73" fmla="*/ 70 h 70"/>
                  <a:gd name="T74" fmla="*/ 108 w 409"/>
                  <a:gd name="T75" fmla="*/ 0 h 70"/>
                  <a:gd name="T76" fmla="*/ 86 w 409"/>
                  <a:gd name="T77" fmla="*/ 0 h 70"/>
                  <a:gd name="T78" fmla="*/ 86 w 409"/>
                  <a:gd name="T79" fmla="*/ 70 h 70"/>
                  <a:gd name="T80" fmla="*/ 43 w 409"/>
                  <a:gd name="T81" fmla="*/ 70 h 70"/>
                  <a:gd name="T82" fmla="*/ 65 w 409"/>
                  <a:gd name="T83" fmla="*/ 70 h 70"/>
                  <a:gd name="T84" fmla="*/ 65 w 409"/>
                  <a:gd name="T85" fmla="*/ 0 h 70"/>
                  <a:gd name="T86" fmla="*/ 43 w 409"/>
                  <a:gd name="T87" fmla="*/ 0 h 70"/>
                  <a:gd name="T88" fmla="*/ 43 w 409"/>
                  <a:gd name="T89" fmla="*/ 70 h 70"/>
                  <a:gd name="T90" fmla="*/ 0 w 409"/>
                  <a:gd name="T91" fmla="*/ 70 h 70"/>
                  <a:gd name="T92" fmla="*/ 23 w 409"/>
                  <a:gd name="T93" fmla="*/ 70 h 70"/>
                  <a:gd name="T94" fmla="*/ 23 w 409"/>
                  <a:gd name="T95" fmla="*/ 0 h 70"/>
                  <a:gd name="T96" fmla="*/ 0 w 409"/>
                  <a:gd name="T97" fmla="*/ 0 h 70"/>
                  <a:gd name="T98" fmla="*/ 0 w 409"/>
                  <a:gd name="T99" fmla="*/ 70 h 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09"/>
                  <a:gd name="T151" fmla="*/ 0 h 70"/>
                  <a:gd name="T152" fmla="*/ 409 w 409"/>
                  <a:gd name="T153" fmla="*/ 70 h 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09" h="70">
                    <a:moveTo>
                      <a:pt x="387" y="70"/>
                    </a:moveTo>
                    <a:lnTo>
                      <a:pt x="409" y="70"/>
                    </a:lnTo>
                    <a:lnTo>
                      <a:pt x="409" y="0"/>
                    </a:lnTo>
                    <a:lnTo>
                      <a:pt x="387" y="0"/>
                    </a:lnTo>
                    <a:lnTo>
                      <a:pt x="387" y="70"/>
                    </a:lnTo>
                    <a:close/>
                    <a:moveTo>
                      <a:pt x="344" y="70"/>
                    </a:moveTo>
                    <a:lnTo>
                      <a:pt x="366" y="70"/>
                    </a:lnTo>
                    <a:lnTo>
                      <a:pt x="366" y="0"/>
                    </a:lnTo>
                    <a:lnTo>
                      <a:pt x="344" y="0"/>
                    </a:lnTo>
                    <a:lnTo>
                      <a:pt x="344" y="70"/>
                    </a:lnTo>
                    <a:close/>
                    <a:moveTo>
                      <a:pt x="301" y="70"/>
                    </a:moveTo>
                    <a:lnTo>
                      <a:pt x="323" y="70"/>
                    </a:lnTo>
                    <a:lnTo>
                      <a:pt x="323" y="0"/>
                    </a:lnTo>
                    <a:lnTo>
                      <a:pt x="301" y="0"/>
                    </a:lnTo>
                    <a:lnTo>
                      <a:pt x="301" y="70"/>
                    </a:lnTo>
                    <a:close/>
                    <a:moveTo>
                      <a:pt x="258" y="70"/>
                    </a:moveTo>
                    <a:lnTo>
                      <a:pt x="280" y="70"/>
                    </a:lnTo>
                    <a:lnTo>
                      <a:pt x="280" y="0"/>
                    </a:lnTo>
                    <a:lnTo>
                      <a:pt x="258" y="0"/>
                    </a:lnTo>
                    <a:lnTo>
                      <a:pt x="258" y="70"/>
                    </a:lnTo>
                    <a:close/>
                    <a:moveTo>
                      <a:pt x="215" y="70"/>
                    </a:moveTo>
                    <a:lnTo>
                      <a:pt x="237" y="70"/>
                    </a:lnTo>
                    <a:lnTo>
                      <a:pt x="237" y="0"/>
                    </a:lnTo>
                    <a:lnTo>
                      <a:pt x="215" y="0"/>
                    </a:lnTo>
                    <a:lnTo>
                      <a:pt x="215" y="70"/>
                    </a:lnTo>
                    <a:close/>
                    <a:moveTo>
                      <a:pt x="172" y="70"/>
                    </a:moveTo>
                    <a:lnTo>
                      <a:pt x="194" y="70"/>
                    </a:lnTo>
                    <a:lnTo>
                      <a:pt x="194" y="0"/>
                    </a:lnTo>
                    <a:lnTo>
                      <a:pt x="172" y="0"/>
                    </a:lnTo>
                    <a:lnTo>
                      <a:pt x="172" y="70"/>
                    </a:lnTo>
                    <a:close/>
                    <a:moveTo>
                      <a:pt x="129" y="70"/>
                    </a:moveTo>
                    <a:lnTo>
                      <a:pt x="151" y="70"/>
                    </a:lnTo>
                    <a:lnTo>
                      <a:pt x="151" y="0"/>
                    </a:lnTo>
                    <a:lnTo>
                      <a:pt x="129" y="0"/>
                    </a:lnTo>
                    <a:lnTo>
                      <a:pt x="129" y="70"/>
                    </a:lnTo>
                    <a:close/>
                    <a:moveTo>
                      <a:pt x="86" y="70"/>
                    </a:moveTo>
                    <a:lnTo>
                      <a:pt x="108" y="70"/>
                    </a:lnTo>
                    <a:lnTo>
                      <a:pt x="108" y="0"/>
                    </a:lnTo>
                    <a:lnTo>
                      <a:pt x="86" y="0"/>
                    </a:lnTo>
                    <a:lnTo>
                      <a:pt x="86" y="70"/>
                    </a:lnTo>
                    <a:close/>
                    <a:moveTo>
                      <a:pt x="43" y="70"/>
                    </a:moveTo>
                    <a:lnTo>
                      <a:pt x="65" y="70"/>
                    </a:lnTo>
                    <a:lnTo>
                      <a:pt x="65" y="0"/>
                    </a:lnTo>
                    <a:lnTo>
                      <a:pt x="43" y="0"/>
                    </a:lnTo>
                    <a:lnTo>
                      <a:pt x="43" y="70"/>
                    </a:lnTo>
                    <a:close/>
                    <a:moveTo>
                      <a:pt x="0" y="70"/>
                    </a:moveTo>
                    <a:lnTo>
                      <a:pt x="23" y="70"/>
                    </a:lnTo>
                    <a:lnTo>
                      <a:pt x="23" y="0"/>
                    </a:lnTo>
                    <a:lnTo>
                      <a:pt x="0" y="0"/>
                    </a:lnTo>
                    <a:lnTo>
                      <a:pt x="0" y="70"/>
                    </a:lnTo>
                    <a:close/>
                  </a:path>
                </a:pathLst>
              </a:custGeom>
              <a:solidFill>
                <a:srgbClr val="000000"/>
              </a:solidFill>
              <a:ln w="9525">
                <a:noFill/>
                <a:round/>
                <a:headEnd/>
                <a:tailEnd/>
              </a:ln>
            </p:spPr>
            <p:txBody>
              <a:bodyPr/>
              <a:lstStyle/>
              <a:p>
                <a:endParaRPr lang="zh-TW" altLang="en-US">
                  <a:solidFill>
                    <a:schemeClr val="bg1"/>
                  </a:solidFill>
                </a:endParaRPr>
              </a:p>
            </p:txBody>
          </p:sp>
          <p:sp>
            <p:nvSpPr>
              <p:cNvPr id="23037" name="Rectangle 48"/>
              <p:cNvSpPr>
                <a:spLocks noChangeArrowheads="1"/>
              </p:cNvSpPr>
              <p:nvPr/>
            </p:nvSpPr>
            <p:spPr bwMode="auto">
              <a:xfrm>
                <a:off x="5368" y="1239"/>
                <a:ext cx="21" cy="7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38" name="Rectangle 49"/>
              <p:cNvSpPr>
                <a:spLocks noChangeArrowheads="1"/>
              </p:cNvSpPr>
              <p:nvPr/>
            </p:nvSpPr>
            <p:spPr bwMode="auto">
              <a:xfrm>
                <a:off x="5324" y="1239"/>
                <a:ext cx="22" cy="7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39" name="Rectangle 50"/>
              <p:cNvSpPr>
                <a:spLocks noChangeArrowheads="1"/>
              </p:cNvSpPr>
              <p:nvPr/>
            </p:nvSpPr>
            <p:spPr bwMode="auto">
              <a:xfrm>
                <a:off x="5282" y="1239"/>
                <a:ext cx="22" cy="7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40" name="Rectangle 51"/>
              <p:cNvSpPr>
                <a:spLocks noChangeArrowheads="1"/>
              </p:cNvSpPr>
              <p:nvPr/>
            </p:nvSpPr>
            <p:spPr bwMode="auto">
              <a:xfrm>
                <a:off x="5239" y="1239"/>
                <a:ext cx="22" cy="7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41" name="Rectangle 52"/>
              <p:cNvSpPr>
                <a:spLocks noChangeArrowheads="1"/>
              </p:cNvSpPr>
              <p:nvPr/>
            </p:nvSpPr>
            <p:spPr bwMode="auto">
              <a:xfrm>
                <a:off x="5196" y="1239"/>
                <a:ext cx="21" cy="7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42" name="Rectangle 53"/>
              <p:cNvSpPr>
                <a:spLocks noChangeArrowheads="1"/>
              </p:cNvSpPr>
              <p:nvPr/>
            </p:nvSpPr>
            <p:spPr bwMode="auto">
              <a:xfrm>
                <a:off x="5153" y="1239"/>
                <a:ext cx="22" cy="7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43" name="Rectangle 54"/>
              <p:cNvSpPr>
                <a:spLocks noChangeArrowheads="1"/>
              </p:cNvSpPr>
              <p:nvPr/>
            </p:nvSpPr>
            <p:spPr bwMode="auto">
              <a:xfrm>
                <a:off x="5110" y="1239"/>
                <a:ext cx="22" cy="7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44" name="Rectangle 55"/>
              <p:cNvSpPr>
                <a:spLocks noChangeArrowheads="1"/>
              </p:cNvSpPr>
              <p:nvPr/>
            </p:nvSpPr>
            <p:spPr bwMode="auto">
              <a:xfrm>
                <a:off x="5067" y="1239"/>
                <a:ext cx="21" cy="7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45" name="Rectangle 56"/>
              <p:cNvSpPr>
                <a:spLocks noChangeArrowheads="1"/>
              </p:cNvSpPr>
              <p:nvPr/>
            </p:nvSpPr>
            <p:spPr bwMode="auto">
              <a:xfrm>
                <a:off x="5024" y="1239"/>
                <a:ext cx="22" cy="7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46" name="Rectangle 57"/>
              <p:cNvSpPr>
                <a:spLocks noChangeArrowheads="1"/>
              </p:cNvSpPr>
              <p:nvPr/>
            </p:nvSpPr>
            <p:spPr bwMode="auto">
              <a:xfrm>
                <a:off x="4981" y="1239"/>
                <a:ext cx="23" cy="7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3047" name="Freeform 58"/>
              <p:cNvSpPr>
                <a:spLocks/>
              </p:cNvSpPr>
              <p:nvPr/>
            </p:nvSpPr>
            <p:spPr bwMode="auto">
              <a:xfrm>
                <a:off x="4960" y="1239"/>
                <a:ext cx="464" cy="176"/>
              </a:xfrm>
              <a:custGeom>
                <a:avLst/>
                <a:gdLst>
                  <a:gd name="T0" fmla="*/ 464 w 464"/>
                  <a:gd name="T1" fmla="*/ 70 h 176"/>
                  <a:gd name="T2" fmla="*/ 464 w 464"/>
                  <a:gd name="T3" fmla="*/ 176 h 176"/>
                  <a:gd name="T4" fmla="*/ 0 w 464"/>
                  <a:gd name="T5" fmla="*/ 176 h 176"/>
                  <a:gd name="T6" fmla="*/ 2 w 464"/>
                  <a:gd name="T7" fmla="*/ 70 h 176"/>
                  <a:gd name="T8" fmla="*/ 462 w 464"/>
                  <a:gd name="T9" fmla="*/ 70 h 176"/>
                  <a:gd name="T10" fmla="*/ 462 w 464"/>
                  <a:gd name="T11" fmla="*/ 0 h 176"/>
                  <a:gd name="T12" fmla="*/ 2 w 464"/>
                  <a:gd name="T13" fmla="*/ 0 h 176"/>
                  <a:gd name="T14" fmla="*/ 2 w 464"/>
                  <a:gd name="T15" fmla="*/ 70 h 176"/>
                  <a:gd name="T16" fmla="*/ 0 60000 65536"/>
                  <a:gd name="T17" fmla="*/ 0 60000 65536"/>
                  <a:gd name="T18" fmla="*/ 0 60000 65536"/>
                  <a:gd name="T19" fmla="*/ 0 60000 65536"/>
                  <a:gd name="T20" fmla="*/ 0 60000 65536"/>
                  <a:gd name="T21" fmla="*/ 0 60000 65536"/>
                  <a:gd name="T22" fmla="*/ 0 60000 65536"/>
                  <a:gd name="T23" fmla="*/ 0 60000 65536"/>
                  <a:gd name="T24" fmla="*/ 0 w 464"/>
                  <a:gd name="T25" fmla="*/ 0 h 176"/>
                  <a:gd name="T26" fmla="*/ 464 w 464"/>
                  <a:gd name="T27" fmla="*/ 176 h 1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4" h="176">
                    <a:moveTo>
                      <a:pt x="464" y="70"/>
                    </a:moveTo>
                    <a:lnTo>
                      <a:pt x="464" y="176"/>
                    </a:lnTo>
                    <a:lnTo>
                      <a:pt x="0" y="176"/>
                    </a:lnTo>
                    <a:lnTo>
                      <a:pt x="2" y="70"/>
                    </a:lnTo>
                    <a:lnTo>
                      <a:pt x="462" y="70"/>
                    </a:lnTo>
                    <a:lnTo>
                      <a:pt x="462" y="0"/>
                    </a:lnTo>
                    <a:lnTo>
                      <a:pt x="2" y="0"/>
                    </a:lnTo>
                    <a:lnTo>
                      <a:pt x="2" y="70"/>
                    </a:lnTo>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48" name="Freeform 59"/>
              <p:cNvSpPr>
                <a:spLocks noEditPoints="1"/>
              </p:cNvSpPr>
              <p:nvPr/>
            </p:nvSpPr>
            <p:spPr bwMode="auto">
              <a:xfrm>
                <a:off x="4877" y="989"/>
                <a:ext cx="328" cy="85"/>
              </a:xfrm>
              <a:custGeom>
                <a:avLst/>
                <a:gdLst>
                  <a:gd name="T0" fmla="*/ 39 w 328"/>
                  <a:gd name="T1" fmla="*/ 16 h 85"/>
                  <a:gd name="T2" fmla="*/ 39 w 328"/>
                  <a:gd name="T3" fmla="*/ 0 h 85"/>
                  <a:gd name="T4" fmla="*/ 5 w 328"/>
                  <a:gd name="T5" fmla="*/ 0 h 85"/>
                  <a:gd name="T6" fmla="*/ 4 w 328"/>
                  <a:gd name="T7" fmla="*/ 16 h 85"/>
                  <a:gd name="T8" fmla="*/ 39 w 328"/>
                  <a:gd name="T9" fmla="*/ 16 h 85"/>
                  <a:gd name="T10" fmla="*/ 41 w 328"/>
                  <a:gd name="T11" fmla="*/ 50 h 85"/>
                  <a:gd name="T12" fmla="*/ 40 w 328"/>
                  <a:gd name="T13" fmla="*/ 34 h 85"/>
                  <a:gd name="T14" fmla="*/ 3 w 328"/>
                  <a:gd name="T15" fmla="*/ 34 h 85"/>
                  <a:gd name="T16" fmla="*/ 2 w 328"/>
                  <a:gd name="T17" fmla="*/ 50 h 85"/>
                  <a:gd name="T18" fmla="*/ 41 w 328"/>
                  <a:gd name="T19" fmla="*/ 50 h 85"/>
                  <a:gd name="T20" fmla="*/ 42 w 328"/>
                  <a:gd name="T21" fmla="*/ 85 h 85"/>
                  <a:gd name="T22" fmla="*/ 42 w 328"/>
                  <a:gd name="T23" fmla="*/ 68 h 85"/>
                  <a:gd name="T24" fmla="*/ 1 w 328"/>
                  <a:gd name="T25" fmla="*/ 68 h 85"/>
                  <a:gd name="T26" fmla="*/ 0 w 328"/>
                  <a:gd name="T27" fmla="*/ 85 h 85"/>
                  <a:gd name="T28" fmla="*/ 42 w 328"/>
                  <a:gd name="T29" fmla="*/ 85 h 85"/>
                  <a:gd name="T30" fmla="*/ 135 w 328"/>
                  <a:gd name="T31" fmla="*/ 16 h 85"/>
                  <a:gd name="T32" fmla="*/ 134 w 328"/>
                  <a:gd name="T33" fmla="*/ 0 h 85"/>
                  <a:gd name="T34" fmla="*/ 100 w 328"/>
                  <a:gd name="T35" fmla="*/ 0 h 85"/>
                  <a:gd name="T36" fmla="*/ 99 w 328"/>
                  <a:gd name="T37" fmla="*/ 16 h 85"/>
                  <a:gd name="T38" fmla="*/ 135 w 328"/>
                  <a:gd name="T39" fmla="*/ 16 h 85"/>
                  <a:gd name="T40" fmla="*/ 136 w 328"/>
                  <a:gd name="T41" fmla="*/ 50 h 85"/>
                  <a:gd name="T42" fmla="*/ 135 w 328"/>
                  <a:gd name="T43" fmla="*/ 34 h 85"/>
                  <a:gd name="T44" fmla="*/ 98 w 328"/>
                  <a:gd name="T45" fmla="*/ 34 h 85"/>
                  <a:gd name="T46" fmla="*/ 97 w 328"/>
                  <a:gd name="T47" fmla="*/ 50 h 85"/>
                  <a:gd name="T48" fmla="*/ 136 w 328"/>
                  <a:gd name="T49" fmla="*/ 50 h 85"/>
                  <a:gd name="T50" fmla="*/ 138 w 328"/>
                  <a:gd name="T51" fmla="*/ 85 h 85"/>
                  <a:gd name="T52" fmla="*/ 137 w 328"/>
                  <a:gd name="T53" fmla="*/ 68 h 85"/>
                  <a:gd name="T54" fmla="*/ 97 w 328"/>
                  <a:gd name="T55" fmla="*/ 68 h 85"/>
                  <a:gd name="T56" fmla="*/ 96 w 328"/>
                  <a:gd name="T57" fmla="*/ 85 h 85"/>
                  <a:gd name="T58" fmla="*/ 138 w 328"/>
                  <a:gd name="T59" fmla="*/ 85 h 85"/>
                  <a:gd name="T60" fmla="*/ 230 w 328"/>
                  <a:gd name="T61" fmla="*/ 16 h 85"/>
                  <a:gd name="T62" fmla="*/ 229 w 328"/>
                  <a:gd name="T63" fmla="*/ 0 h 85"/>
                  <a:gd name="T64" fmla="*/ 196 w 328"/>
                  <a:gd name="T65" fmla="*/ 0 h 85"/>
                  <a:gd name="T66" fmla="*/ 195 w 328"/>
                  <a:gd name="T67" fmla="*/ 16 h 85"/>
                  <a:gd name="T68" fmla="*/ 230 w 328"/>
                  <a:gd name="T69" fmla="*/ 16 h 85"/>
                  <a:gd name="T70" fmla="*/ 231 w 328"/>
                  <a:gd name="T71" fmla="*/ 50 h 85"/>
                  <a:gd name="T72" fmla="*/ 231 w 328"/>
                  <a:gd name="T73" fmla="*/ 34 h 85"/>
                  <a:gd name="T74" fmla="*/ 194 w 328"/>
                  <a:gd name="T75" fmla="*/ 34 h 85"/>
                  <a:gd name="T76" fmla="*/ 193 w 328"/>
                  <a:gd name="T77" fmla="*/ 50 h 85"/>
                  <a:gd name="T78" fmla="*/ 231 w 328"/>
                  <a:gd name="T79" fmla="*/ 50 h 85"/>
                  <a:gd name="T80" fmla="*/ 233 w 328"/>
                  <a:gd name="T81" fmla="*/ 85 h 85"/>
                  <a:gd name="T82" fmla="*/ 232 w 328"/>
                  <a:gd name="T83" fmla="*/ 68 h 85"/>
                  <a:gd name="T84" fmla="*/ 192 w 328"/>
                  <a:gd name="T85" fmla="*/ 68 h 85"/>
                  <a:gd name="T86" fmla="*/ 191 w 328"/>
                  <a:gd name="T87" fmla="*/ 85 h 85"/>
                  <a:gd name="T88" fmla="*/ 233 w 328"/>
                  <a:gd name="T89" fmla="*/ 85 h 85"/>
                  <a:gd name="T90" fmla="*/ 325 w 328"/>
                  <a:gd name="T91" fmla="*/ 16 h 85"/>
                  <a:gd name="T92" fmla="*/ 324 w 328"/>
                  <a:gd name="T93" fmla="*/ 0 h 85"/>
                  <a:gd name="T94" fmla="*/ 291 w 328"/>
                  <a:gd name="T95" fmla="*/ 0 h 85"/>
                  <a:gd name="T96" fmla="*/ 290 w 328"/>
                  <a:gd name="T97" fmla="*/ 16 h 85"/>
                  <a:gd name="T98" fmla="*/ 325 w 328"/>
                  <a:gd name="T99" fmla="*/ 16 h 85"/>
                  <a:gd name="T100" fmla="*/ 327 w 328"/>
                  <a:gd name="T101" fmla="*/ 50 h 85"/>
                  <a:gd name="T102" fmla="*/ 326 w 328"/>
                  <a:gd name="T103" fmla="*/ 34 h 85"/>
                  <a:gd name="T104" fmla="*/ 289 w 328"/>
                  <a:gd name="T105" fmla="*/ 34 h 85"/>
                  <a:gd name="T106" fmla="*/ 288 w 328"/>
                  <a:gd name="T107" fmla="*/ 50 h 85"/>
                  <a:gd name="T108" fmla="*/ 327 w 328"/>
                  <a:gd name="T109" fmla="*/ 50 h 85"/>
                  <a:gd name="T110" fmla="*/ 328 w 328"/>
                  <a:gd name="T111" fmla="*/ 85 h 85"/>
                  <a:gd name="T112" fmla="*/ 327 w 328"/>
                  <a:gd name="T113" fmla="*/ 68 h 85"/>
                  <a:gd name="T114" fmla="*/ 287 w 328"/>
                  <a:gd name="T115" fmla="*/ 68 h 85"/>
                  <a:gd name="T116" fmla="*/ 286 w 328"/>
                  <a:gd name="T117" fmla="*/ 85 h 85"/>
                  <a:gd name="T118" fmla="*/ 328 w 328"/>
                  <a:gd name="T119" fmla="*/ 85 h 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8"/>
                  <a:gd name="T181" fmla="*/ 0 h 85"/>
                  <a:gd name="T182" fmla="*/ 328 w 328"/>
                  <a:gd name="T183" fmla="*/ 85 h 8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8" h="85">
                    <a:moveTo>
                      <a:pt x="39" y="16"/>
                    </a:moveTo>
                    <a:lnTo>
                      <a:pt x="39" y="0"/>
                    </a:lnTo>
                    <a:lnTo>
                      <a:pt x="5" y="0"/>
                    </a:lnTo>
                    <a:lnTo>
                      <a:pt x="4" y="16"/>
                    </a:lnTo>
                    <a:lnTo>
                      <a:pt x="39" y="16"/>
                    </a:lnTo>
                    <a:close/>
                    <a:moveTo>
                      <a:pt x="41" y="50"/>
                    </a:moveTo>
                    <a:lnTo>
                      <a:pt x="40" y="34"/>
                    </a:lnTo>
                    <a:lnTo>
                      <a:pt x="3" y="34"/>
                    </a:lnTo>
                    <a:lnTo>
                      <a:pt x="2" y="50"/>
                    </a:lnTo>
                    <a:lnTo>
                      <a:pt x="41" y="50"/>
                    </a:lnTo>
                    <a:close/>
                    <a:moveTo>
                      <a:pt x="42" y="85"/>
                    </a:moveTo>
                    <a:lnTo>
                      <a:pt x="42" y="68"/>
                    </a:lnTo>
                    <a:lnTo>
                      <a:pt x="1" y="68"/>
                    </a:lnTo>
                    <a:lnTo>
                      <a:pt x="0" y="85"/>
                    </a:lnTo>
                    <a:lnTo>
                      <a:pt x="42" y="85"/>
                    </a:lnTo>
                    <a:close/>
                    <a:moveTo>
                      <a:pt x="135" y="16"/>
                    </a:moveTo>
                    <a:lnTo>
                      <a:pt x="134" y="0"/>
                    </a:lnTo>
                    <a:lnTo>
                      <a:pt x="100" y="0"/>
                    </a:lnTo>
                    <a:lnTo>
                      <a:pt x="99" y="16"/>
                    </a:lnTo>
                    <a:lnTo>
                      <a:pt x="135" y="16"/>
                    </a:lnTo>
                    <a:close/>
                    <a:moveTo>
                      <a:pt x="136" y="50"/>
                    </a:moveTo>
                    <a:lnTo>
                      <a:pt x="135" y="34"/>
                    </a:lnTo>
                    <a:lnTo>
                      <a:pt x="98" y="34"/>
                    </a:lnTo>
                    <a:lnTo>
                      <a:pt x="97" y="50"/>
                    </a:lnTo>
                    <a:lnTo>
                      <a:pt x="136" y="50"/>
                    </a:lnTo>
                    <a:close/>
                    <a:moveTo>
                      <a:pt x="138" y="85"/>
                    </a:moveTo>
                    <a:lnTo>
                      <a:pt x="137" y="68"/>
                    </a:lnTo>
                    <a:lnTo>
                      <a:pt x="97" y="68"/>
                    </a:lnTo>
                    <a:lnTo>
                      <a:pt x="96" y="85"/>
                    </a:lnTo>
                    <a:lnTo>
                      <a:pt x="138" y="85"/>
                    </a:lnTo>
                    <a:close/>
                    <a:moveTo>
                      <a:pt x="230" y="16"/>
                    </a:moveTo>
                    <a:lnTo>
                      <a:pt x="229" y="0"/>
                    </a:lnTo>
                    <a:lnTo>
                      <a:pt x="196" y="0"/>
                    </a:lnTo>
                    <a:lnTo>
                      <a:pt x="195" y="16"/>
                    </a:lnTo>
                    <a:lnTo>
                      <a:pt x="230" y="16"/>
                    </a:lnTo>
                    <a:close/>
                    <a:moveTo>
                      <a:pt x="231" y="50"/>
                    </a:moveTo>
                    <a:lnTo>
                      <a:pt x="231" y="34"/>
                    </a:lnTo>
                    <a:lnTo>
                      <a:pt x="194" y="34"/>
                    </a:lnTo>
                    <a:lnTo>
                      <a:pt x="193" y="50"/>
                    </a:lnTo>
                    <a:lnTo>
                      <a:pt x="231" y="50"/>
                    </a:lnTo>
                    <a:close/>
                    <a:moveTo>
                      <a:pt x="233" y="85"/>
                    </a:moveTo>
                    <a:lnTo>
                      <a:pt x="232" y="68"/>
                    </a:lnTo>
                    <a:lnTo>
                      <a:pt x="192" y="68"/>
                    </a:lnTo>
                    <a:lnTo>
                      <a:pt x="191" y="85"/>
                    </a:lnTo>
                    <a:lnTo>
                      <a:pt x="233" y="85"/>
                    </a:lnTo>
                    <a:close/>
                    <a:moveTo>
                      <a:pt x="325" y="16"/>
                    </a:moveTo>
                    <a:lnTo>
                      <a:pt x="324" y="0"/>
                    </a:lnTo>
                    <a:lnTo>
                      <a:pt x="291" y="0"/>
                    </a:lnTo>
                    <a:lnTo>
                      <a:pt x="290" y="16"/>
                    </a:lnTo>
                    <a:lnTo>
                      <a:pt x="325" y="16"/>
                    </a:lnTo>
                    <a:close/>
                    <a:moveTo>
                      <a:pt x="327" y="50"/>
                    </a:moveTo>
                    <a:lnTo>
                      <a:pt x="326" y="34"/>
                    </a:lnTo>
                    <a:lnTo>
                      <a:pt x="289" y="34"/>
                    </a:lnTo>
                    <a:lnTo>
                      <a:pt x="288" y="50"/>
                    </a:lnTo>
                    <a:lnTo>
                      <a:pt x="327" y="50"/>
                    </a:lnTo>
                    <a:close/>
                    <a:moveTo>
                      <a:pt x="328" y="85"/>
                    </a:moveTo>
                    <a:lnTo>
                      <a:pt x="327" y="68"/>
                    </a:lnTo>
                    <a:lnTo>
                      <a:pt x="287" y="68"/>
                    </a:lnTo>
                    <a:lnTo>
                      <a:pt x="286" y="85"/>
                    </a:lnTo>
                    <a:lnTo>
                      <a:pt x="328" y="85"/>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3049" name="Freeform 60"/>
              <p:cNvSpPr>
                <a:spLocks/>
              </p:cNvSpPr>
              <p:nvPr/>
            </p:nvSpPr>
            <p:spPr bwMode="auto">
              <a:xfrm>
                <a:off x="4881" y="989"/>
                <a:ext cx="35" cy="16"/>
              </a:xfrm>
              <a:custGeom>
                <a:avLst/>
                <a:gdLst>
                  <a:gd name="T0" fmla="*/ 35 w 35"/>
                  <a:gd name="T1" fmla="*/ 16 h 16"/>
                  <a:gd name="T2" fmla="*/ 35 w 35"/>
                  <a:gd name="T3" fmla="*/ 0 h 16"/>
                  <a:gd name="T4" fmla="*/ 1 w 35"/>
                  <a:gd name="T5" fmla="*/ 0 h 16"/>
                  <a:gd name="T6" fmla="*/ 0 w 35"/>
                  <a:gd name="T7" fmla="*/ 16 h 16"/>
                  <a:gd name="T8" fmla="*/ 35 w 35"/>
                  <a:gd name="T9" fmla="*/ 16 h 16"/>
                  <a:gd name="T10" fmla="*/ 0 60000 65536"/>
                  <a:gd name="T11" fmla="*/ 0 60000 65536"/>
                  <a:gd name="T12" fmla="*/ 0 60000 65536"/>
                  <a:gd name="T13" fmla="*/ 0 60000 65536"/>
                  <a:gd name="T14" fmla="*/ 0 60000 65536"/>
                  <a:gd name="T15" fmla="*/ 0 w 35"/>
                  <a:gd name="T16" fmla="*/ 0 h 16"/>
                  <a:gd name="T17" fmla="*/ 35 w 35"/>
                  <a:gd name="T18" fmla="*/ 16 h 16"/>
                </a:gdLst>
                <a:ahLst/>
                <a:cxnLst>
                  <a:cxn ang="T10">
                    <a:pos x="T0" y="T1"/>
                  </a:cxn>
                  <a:cxn ang="T11">
                    <a:pos x="T2" y="T3"/>
                  </a:cxn>
                  <a:cxn ang="T12">
                    <a:pos x="T4" y="T5"/>
                  </a:cxn>
                  <a:cxn ang="T13">
                    <a:pos x="T6" y="T7"/>
                  </a:cxn>
                  <a:cxn ang="T14">
                    <a:pos x="T8" y="T9"/>
                  </a:cxn>
                </a:cxnLst>
                <a:rect l="T15" t="T16" r="T17" b="T18"/>
                <a:pathLst>
                  <a:path w="35" h="16">
                    <a:moveTo>
                      <a:pt x="35" y="16"/>
                    </a:moveTo>
                    <a:lnTo>
                      <a:pt x="35" y="0"/>
                    </a:lnTo>
                    <a:lnTo>
                      <a:pt x="1" y="0"/>
                    </a:lnTo>
                    <a:lnTo>
                      <a:pt x="0" y="16"/>
                    </a:lnTo>
                    <a:lnTo>
                      <a:pt x="35" y="16"/>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50" name="Freeform 61"/>
              <p:cNvSpPr>
                <a:spLocks/>
              </p:cNvSpPr>
              <p:nvPr/>
            </p:nvSpPr>
            <p:spPr bwMode="auto">
              <a:xfrm>
                <a:off x="4879" y="1023"/>
                <a:ext cx="38" cy="16"/>
              </a:xfrm>
              <a:custGeom>
                <a:avLst/>
                <a:gdLst>
                  <a:gd name="T0" fmla="*/ 19 w 39"/>
                  <a:gd name="T1" fmla="*/ 16 h 16"/>
                  <a:gd name="T2" fmla="*/ 19 w 39"/>
                  <a:gd name="T3" fmla="*/ 0 h 16"/>
                  <a:gd name="T4" fmla="*/ 1 w 39"/>
                  <a:gd name="T5" fmla="*/ 0 h 16"/>
                  <a:gd name="T6" fmla="*/ 0 w 39"/>
                  <a:gd name="T7" fmla="*/ 16 h 16"/>
                  <a:gd name="T8" fmla="*/ 19 w 39"/>
                  <a:gd name="T9" fmla="*/ 16 h 16"/>
                  <a:gd name="T10" fmla="*/ 0 60000 65536"/>
                  <a:gd name="T11" fmla="*/ 0 60000 65536"/>
                  <a:gd name="T12" fmla="*/ 0 60000 65536"/>
                  <a:gd name="T13" fmla="*/ 0 60000 65536"/>
                  <a:gd name="T14" fmla="*/ 0 60000 65536"/>
                  <a:gd name="T15" fmla="*/ 0 w 39"/>
                  <a:gd name="T16" fmla="*/ 0 h 16"/>
                  <a:gd name="T17" fmla="*/ 39 w 39"/>
                  <a:gd name="T18" fmla="*/ 16 h 16"/>
                </a:gdLst>
                <a:ahLst/>
                <a:cxnLst>
                  <a:cxn ang="T10">
                    <a:pos x="T0" y="T1"/>
                  </a:cxn>
                  <a:cxn ang="T11">
                    <a:pos x="T2" y="T3"/>
                  </a:cxn>
                  <a:cxn ang="T12">
                    <a:pos x="T4" y="T5"/>
                  </a:cxn>
                  <a:cxn ang="T13">
                    <a:pos x="T6" y="T7"/>
                  </a:cxn>
                  <a:cxn ang="T14">
                    <a:pos x="T8" y="T9"/>
                  </a:cxn>
                </a:cxnLst>
                <a:rect l="T15" t="T16" r="T17" b="T18"/>
                <a:pathLst>
                  <a:path w="39" h="16">
                    <a:moveTo>
                      <a:pt x="39" y="16"/>
                    </a:moveTo>
                    <a:lnTo>
                      <a:pt x="38" y="0"/>
                    </a:lnTo>
                    <a:lnTo>
                      <a:pt x="1" y="0"/>
                    </a:lnTo>
                    <a:lnTo>
                      <a:pt x="0" y="16"/>
                    </a:lnTo>
                    <a:lnTo>
                      <a:pt x="39" y="16"/>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51" name="Freeform 62"/>
              <p:cNvSpPr>
                <a:spLocks/>
              </p:cNvSpPr>
              <p:nvPr/>
            </p:nvSpPr>
            <p:spPr bwMode="auto">
              <a:xfrm>
                <a:off x="4877" y="1057"/>
                <a:ext cx="42" cy="17"/>
              </a:xfrm>
              <a:custGeom>
                <a:avLst/>
                <a:gdLst>
                  <a:gd name="T0" fmla="*/ 42 w 42"/>
                  <a:gd name="T1" fmla="*/ 17 h 17"/>
                  <a:gd name="T2" fmla="*/ 42 w 42"/>
                  <a:gd name="T3" fmla="*/ 0 h 17"/>
                  <a:gd name="T4" fmla="*/ 1 w 42"/>
                  <a:gd name="T5" fmla="*/ 0 h 17"/>
                  <a:gd name="T6" fmla="*/ 0 w 42"/>
                  <a:gd name="T7" fmla="*/ 17 h 17"/>
                  <a:gd name="T8" fmla="*/ 42 w 42"/>
                  <a:gd name="T9" fmla="*/ 17 h 17"/>
                  <a:gd name="T10" fmla="*/ 0 60000 65536"/>
                  <a:gd name="T11" fmla="*/ 0 60000 65536"/>
                  <a:gd name="T12" fmla="*/ 0 60000 65536"/>
                  <a:gd name="T13" fmla="*/ 0 60000 65536"/>
                  <a:gd name="T14" fmla="*/ 0 60000 65536"/>
                  <a:gd name="T15" fmla="*/ 0 w 42"/>
                  <a:gd name="T16" fmla="*/ 0 h 17"/>
                  <a:gd name="T17" fmla="*/ 42 w 42"/>
                  <a:gd name="T18" fmla="*/ 17 h 17"/>
                </a:gdLst>
                <a:ahLst/>
                <a:cxnLst>
                  <a:cxn ang="T10">
                    <a:pos x="T0" y="T1"/>
                  </a:cxn>
                  <a:cxn ang="T11">
                    <a:pos x="T2" y="T3"/>
                  </a:cxn>
                  <a:cxn ang="T12">
                    <a:pos x="T4" y="T5"/>
                  </a:cxn>
                  <a:cxn ang="T13">
                    <a:pos x="T6" y="T7"/>
                  </a:cxn>
                  <a:cxn ang="T14">
                    <a:pos x="T8" y="T9"/>
                  </a:cxn>
                </a:cxnLst>
                <a:rect l="T15" t="T16" r="T17" b="T18"/>
                <a:pathLst>
                  <a:path w="42" h="17">
                    <a:moveTo>
                      <a:pt x="42" y="17"/>
                    </a:moveTo>
                    <a:lnTo>
                      <a:pt x="42" y="0"/>
                    </a:lnTo>
                    <a:lnTo>
                      <a:pt x="1" y="0"/>
                    </a:lnTo>
                    <a:lnTo>
                      <a:pt x="0" y="17"/>
                    </a:lnTo>
                    <a:lnTo>
                      <a:pt x="42" y="17"/>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52" name="Freeform 63"/>
              <p:cNvSpPr>
                <a:spLocks/>
              </p:cNvSpPr>
              <p:nvPr/>
            </p:nvSpPr>
            <p:spPr bwMode="auto">
              <a:xfrm>
                <a:off x="4976" y="989"/>
                <a:ext cx="36" cy="16"/>
              </a:xfrm>
              <a:custGeom>
                <a:avLst/>
                <a:gdLst>
                  <a:gd name="T0" fmla="*/ 36 w 36"/>
                  <a:gd name="T1" fmla="*/ 16 h 16"/>
                  <a:gd name="T2" fmla="*/ 35 w 36"/>
                  <a:gd name="T3" fmla="*/ 0 h 16"/>
                  <a:gd name="T4" fmla="*/ 1 w 36"/>
                  <a:gd name="T5" fmla="*/ 0 h 16"/>
                  <a:gd name="T6" fmla="*/ 0 w 36"/>
                  <a:gd name="T7" fmla="*/ 16 h 16"/>
                  <a:gd name="T8" fmla="*/ 36 w 36"/>
                  <a:gd name="T9" fmla="*/ 16 h 16"/>
                  <a:gd name="T10" fmla="*/ 0 60000 65536"/>
                  <a:gd name="T11" fmla="*/ 0 60000 65536"/>
                  <a:gd name="T12" fmla="*/ 0 60000 65536"/>
                  <a:gd name="T13" fmla="*/ 0 60000 65536"/>
                  <a:gd name="T14" fmla="*/ 0 60000 65536"/>
                  <a:gd name="T15" fmla="*/ 0 w 36"/>
                  <a:gd name="T16" fmla="*/ 0 h 16"/>
                  <a:gd name="T17" fmla="*/ 36 w 36"/>
                  <a:gd name="T18" fmla="*/ 16 h 16"/>
                </a:gdLst>
                <a:ahLst/>
                <a:cxnLst>
                  <a:cxn ang="T10">
                    <a:pos x="T0" y="T1"/>
                  </a:cxn>
                  <a:cxn ang="T11">
                    <a:pos x="T2" y="T3"/>
                  </a:cxn>
                  <a:cxn ang="T12">
                    <a:pos x="T4" y="T5"/>
                  </a:cxn>
                  <a:cxn ang="T13">
                    <a:pos x="T6" y="T7"/>
                  </a:cxn>
                  <a:cxn ang="T14">
                    <a:pos x="T8" y="T9"/>
                  </a:cxn>
                </a:cxnLst>
                <a:rect l="T15" t="T16" r="T17" b="T18"/>
                <a:pathLst>
                  <a:path w="36" h="16">
                    <a:moveTo>
                      <a:pt x="36" y="16"/>
                    </a:moveTo>
                    <a:lnTo>
                      <a:pt x="35" y="0"/>
                    </a:lnTo>
                    <a:lnTo>
                      <a:pt x="1" y="0"/>
                    </a:lnTo>
                    <a:lnTo>
                      <a:pt x="0" y="16"/>
                    </a:lnTo>
                    <a:lnTo>
                      <a:pt x="36" y="16"/>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53" name="Freeform 64"/>
              <p:cNvSpPr>
                <a:spLocks/>
              </p:cNvSpPr>
              <p:nvPr/>
            </p:nvSpPr>
            <p:spPr bwMode="auto">
              <a:xfrm>
                <a:off x="4974" y="1023"/>
                <a:ext cx="38" cy="16"/>
              </a:xfrm>
              <a:custGeom>
                <a:avLst/>
                <a:gdLst>
                  <a:gd name="T0" fmla="*/ 19 w 39"/>
                  <a:gd name="T1" fmla="*/ 16 h 16"/>
                  <a:gd name="T2" fmla="*/ 19 w 39"/>
                  <a:gd name="T3" fmla="*/ 0 h 16"/>
                  <a:gd name="T4" fmla="*/ 1 w 39"/>
                  <a:gd name="T5" fmla="*/ 0 h 16"/>
                  <a:gd name="T6" fmla="*/ 0 w 39"/>
                  <a:gd name="T7" fmla="*/ 16 h 16"/>
                  <a:gd name="T8" fmla="*/ 19 w 39"/>
                  <a:gd name="T9" fmla="*/ 16 h 16"/>
                  <a:gd name="T10" fmla="*/ 0 60000 65536"/>
                  <a:gd name="T11" fmla="*/ 0 60000 65536"/>
                  <a:gd name="T12" fmla="*/ 0 60000 65536"/>
                  <a:gd name="T13" fmla="*/ 0 60000 65536"/>
                  <a:gd name="T14" fmla="*/ 0 60000 65536"/>
                  <a:gd name="T15" fmla="*/ 0 w 39"/>
                  <a:gd name="T16" fmla="*/ 0 h 16"/>
                  <a:gd name="T17" fmla="*/ 39 w 39"/>
                  <a:gd name="T18" fmla="*/ 16 h 16"/>
                </a:gdLst>
                <a:ahLst/>
                <a:cxnLst>
                  <a:cxn ang="T10">
                    <a:pos x="T0" y="T1"/>
                  </a:cxn>
                  <a:cxn ang="T11">
                    <a:pos x="T2" y="T3"/>
                  </a:cxn>
                  <a:cxn ang="T12">
                    <a:pos x="T4" y="T5"/>
                  </a:cxn>
                  <a:cxn ang="T13">
                    <a:pos x="T6" y="T7"/>
                  </a:cxn>
                  <a:cxn ang="T14">
                    <a:pos x="T8" y="T9"/>
                  </a:cxn>
                </a:cxnLst>
                <a:rect l="T15" t="T16" r="T17" b="T18"/>
                <a:pathLst>
                  <a:path w="39" h="16">
                    <a:moveTo>
                      <a:pt x="39" y="16"/>
                    </a:moveTo>
                    <a:lnTo>
                      <a:pt x="38" y="0"/>
                    </a:lnTo>
                    <a:lnTo>
                      <a:pt x="1" y="0"/>
                    </a:lnTo>
                    <a:lnTo>
                      <a:pt x="0" y="16"/>
                    </a:lnTo>
                    <a:lnTo>
                      <a:pt x="39" y="16"/>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54" name="Freeform 65"/>
              <p:cNvSpPr>
                <a:spLocks/>
              </p:cNvSpPr>
              <p:nvPr/>
            </p:nvSpPr>
            <p:spPr bwMode="auto">
              <a:xfrm>
                <a:off x="4973" y="1057"/>
                <a:ext cx="42" cy="17"/>
              </a:xfrm>
              <a:custGeom>
                <a:avLst/>
                <a:gdLst>
                  <a:gd name="T0" fmla="*/ 42 w 42"/>
                  <a:gd name="T1" fmla="*/ 17 h 17"/>
                  <a:gd name="T2" fmla="*/ 41 w 42"/>
                  <a:gd name="T3" fmla="*/ 0 h 17"/>
                  <a:gd name="T4" fmla="*/ 1 w 42"/>
                  <a:gd name="T5" fmla="*/ 0 h 17"/>
                  <a:gd name="T6" fmla="*/ 0 w 42"/>
                  <a:gd name="T7" fmla="*/ 17 h 17"/>
                  <a:gd name="T8" fmla="*/ 42 w 42"/>
                  <a:gd name="T9" fmla="*/ 17 h 17"/>
                  <a:gd name="T10" fmla="*/ 0 60000 65536"/>
                  <a:gd name="T11" fmla="*/ 0 60000 65536"/>
                  <a:gd name="T12" fmla="*/ 0 60000 65536"/>
                  <a:gd name="T13" fmla="*/ 0 60000 65536"/>
                  <a:gd name="T14" fmla="*/ 0 60000 65536"/>
                  <a:gd name="T15" fmla="*/ 0 w 42"/>
                  <a:gd name="T16" fmla="*/ 0 h 17"/>
                  <a:gd name="T17" fmla="*/ 42 w 42"/>
                  <a:gd name="T18" fmla="*/ 17 h 17"/>
                </a:gdLst>
                <a:ahLst/>
                <a:cxnLst>
                  <a:cxn ang="T10">
                    <a:pos x="T0" y="T1"/>
                  </a:cxn>
                  <a:cxn ang="T11">
                    <a:pos x="T2" y="T3"/>
                  </a:cxn>
                  <a:cxn ang="T12">
                    <a:pos x="T4" y="T5"/>
                  </a:cxn>
                  <a:cxn ang="T13">
                    <a:pos x="T6" y="T7"/>
                  </a:cxn>
                  <a:cxn ang="T14">
                    <a:pos x="T8" y="T9"/>
                  </a:cxn>
                </a:cxnLst>
                <a:rect l="T15" t="T16" r="T17" b="T18"/>
                <a:pathLst>
                  <a:path w="42" h="17">
                    <a:moveTo>
                      <a:pt x="42" y="17"/>
                    </a:moveTo>
                    <a:lnTo>
                      <a:pt x="41" y="0"/>
                    </a:lnTo>
                    <a:lnTo>
                      <a:pt x="1" y="0"/>
                    </a:lnTo>
                    <a:lnTo>
                      <a:pt x="0" y="17"/>
                    </a:lnTo>
                    <a:lnTo>
                      <a:pt x="42" y="17"/>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55" name="Freeform 66"/>
              <p:cNvSpPr>
                <a:spLocks/>
              </p:cNvSpPr>
              <p:nvPr/>
            </p:nvSpPr>
            <p:spPr bwMode="auto">
              <a:xfrm>
                <a:off x="5072" y="989"/>
                <a:ext cx="35" cy="16"/>
              </a:xfrm>
              <a:custGeom>
                <a:avLst/>
                <a:gdLst>
                  <a:gd name="T0" fmla="*/ 35 w 35"/>
                  <a:gd name="T1" fmla="*/ 16 h 16"/>
                  <a:gd name="T2" fmla="*/ 34 w 35"/>
                  <a:gd name="T3" fmla="*/ 0 h 16"/>
                  <a:gd name="T4" fmla="*/ 1 w 35"/>
                  <a:gd name="T5" fmla="*/ 0 h 16"/>
                  <a:gd name="T6" fmla="*/ 0 w 35"/>
                  <a:gd name="T7" fmla="*/ 16 h 16"/>
                  <a:gd name="T8" fmla="*/ 35 w 35"/>
                  <a:gd name="T9" fmla="*/ 16 h 16"/>
                  <a:gd name="T10" fmla="*/ 0 60000 65536"/>
                  <a:gd name="T11" fmla="*/ 0 60000 65536"/>
                  <a:gd name="T12" fmla="*/ 0 60000 65536"/>
                  <a:gd name="T13" fmla="*/ 0 60000 65536"/>
                  <a:gd name="T14" fmla="*/ 0 60000 65536"/>
                  <a:gd name="T15" fmla="*/ 0 w 35"/>
                  <a:gd name="T16" fmla="*/ 0 h 16"/>
                  <a:gd name="T17" fmla="*/ 35 w 35"/>
                  <a:gd name="T18" fmla="*/ 16 h 16"/>
                </a:gdLst>
                <a:ahLst/>
                <a:cxnLst>
                  <a:cxn ang="T10">
                    <a:pos x="T0" y="T1"/>
                  </a:cxn>
                  <a:cxn ang="T11">
                    <a:pos x="T2" y="T3"/>
                  </a:cxn>
                  <a:cxn ang="T12">
                    <a:pos x="T4" y="T5"/>
                  </a:cxn>
                  <a:cxn ang="T13">
                    <a:pos x="T6" y="T7"/>
                  </a:cxn>
                  <a:cxn ang="T14">
                    <a:pos x="T8" y="T9"/>
                  </a:cxn>
                </a:cxnLst>
                <a:rect l="T15" t="T16" r="T17" b="T18"/>
                <a:pathLst>
                  <a:path w="35" h="16">
                    <a:moveTo>
                      <a:pt x="35" y="16"/>
                    </a:moveTo>
                    <a:lnTo>
                      <a:pt x="34" y="0"/>
                    </a:lnTo>
                    <a:lnTo>
                      <a:pt x="1" y="0"/>
                    </a:lnTo>
                    <a:lnTo>
                      <a:pt x="0" y="16"/>
                    </a:lnTo>
                    <a:lnTo>
                      <a:pt x="35" y="16"/>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56" name="Freeform 67"/>
              <p:cNvSpPr>
                <a:spLocks/>
              </p:cNvSpPr>
              <p:nvPr/>
            </p:nvSpPr>
            <p:spPr bwMode="auto">
              <a:xfrm>
                <a:off x="5071" y="1023"/>
                <a:ext cx="37" cy="16"/>
              </a:xfrm>
              <a:custGeom>
                <a:avLst/>
                <a:gdLst>
                  <a:gd name="T0" fmla="*/ 19 w 38"/>
                  <a:gd name="T1" fmla="*/ 16 h 16"/>
                  <a:gd name="T2" fmla="*/ 19 w 38"/>
                  <a:gd name="T3" fmla="*/ 0 h 16"/>
                  <a:gd name="T4" fmla="*/ 1 w 38"/>
                  <a:gd name="T5" fmla="*/ 0 h 16"/>
                  <a:gd name="T6" fmla="*/ 0 w 38"/>
                  <a:gd name="T7" fmla="*/ 16 h 16"/>
                  <a:gd name="T8" fmla="*/ 19 w 38"/>
                  <a:gd name="T9" fmla="*/ 16 h 16"/>
                  <a:gd name="T10" fmla="*/ 0 60000 65536"/>
                  <a:gd name="T11" fmla="*/ 0 60000 65536"/>
                  <a:gd name="T12" fmla="*/ 0 60000 65536"/>
                  <a:gd name="T13" fmla="*/ 0 60000 65536"/>
                  <a:gd name="T14" fmla="*/ 0 60000 65536"/>
                  <a:gd name="T15" fmla="*/ 0 w 38"/>
                  <a:gd name="T16" fmla="*/ 0 h 16"/>
                  <a:gd name="T17" fmla="*/ 38 w 38"/>
                  <a:gd name="T18" fmla="*/ 16 h 16"/>
                </a:gdLst>
                <a:ahLst/>
                <a:cxnLst>
                  <a:cxn ang="T10">
                    <a:pos x="T0" y="T1"/>
                  </a:cxn>
                  <a:cxn ang="T11">
                    <a:pos x="T2" y="T3"/>
                  </a:cxn>
                  <a:cxn ang="T12">
                    <a:pos x="T4" y="T5"/>
                  </a:cxn>
                  <a:cxn ang="T13">
                    <a:pos x="T6" y="T7"/>
                  </a:cxn>
                  <a:cxn ang="T14">
                    <a:pos x="T8" y="T9"/>
                  </a:cxn>
                </a:cxnLst>
                <a:rect l="T15" t="T16" r="T17" b="T18"/>
                <a:pathLst>
                  <a:path w="38" h="16">
                    <a:moveTo>
                      <a:pt x="38" y="16"/>
                    </a:moveTo>
                    <a:lnTo>
                      <a:pt x="38" y="0"/>
                    </a:lnTo>
                    <a:lnTo>
                      <a:pt x="1" y="0"/>
                    </a:lnTo>
                    <a:lnTo>
                      <a:pt x="0" y="16"/>
                    </a:lnTo>
                    <a:lnTo>
                      <a:pt x="38" y="16"/>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57" name="Freeform 68"/>
              <p:cNvSpPr>
                <a:spLocks/>
              </p:cNvSpPr>
              <p:nvPr/>
            </p:nvSpPr>
            <p:spPr bwMode="auto">
              <a:xfrm>
                <a:off x="5068" y="1057"/>
                <a:ext cx="42" cy="17"/>
              </a:xfrm>
              <a:custGeom>
                <a:avLst/>
                <a:gdLst>
                  <a:gd name="T0" fmla="*/ 42 w 42"/>
                  <a:gd name="T1" fmla="*/ 17 h 17"/>
                  <a:gd name="T2" fmla="*/ 41 w 42"/>
                  <a:gd name="T3" fmla="*/ 0 h 17"/>
                  <a:gd name="T4" fmla="*/ 1 w 42"/>
                  <a:gd name="T5" fmla="*/ 0 h 17"/>
                  <a:gd name="T6" fmla="*/ 0 w 42"/>
                  <a:gd name="T7" fmla="*/ 17 h 17"/>
                  <a:gd name="T8" fmla="*/ 42 w 42"/>
                  <a:gd name="T9" fmla="*/ 17 h 17"/>
                  <a:gd name="T10" fmla="*/ 0 60000 65536"/>
                  <a:gd name="T11" fmla="*/ 0 60000 65536"/>
                  <a:gd name="T12" fmla="*/ 0 60000 65536"/>
                  <a:gd name="T13" fmla="*/ 0 60000 65536"/>
                  <a:gd name="T14" fmla="*/ 0 60000 65536"/>
                  <a:gd name="T15" fmla="*/ 0 w 42"/>
                  <a:gd name="T16" fmla="*/ 0 h 17"/>
                  <a:gd name="T17" fmla="*/ 42 w 42"/>
                  <a:gd name="T18" fmla="*/ 17 h 17"/>
                </a:gdLst>
                <a:ahLst/>
                <a:cxnLst>
                  <a:cxn ang="T10">
                    <a:pos x="T0" y="T1"/>
                  </a:cxn>
                  <a:cxn ang="T11">
                    <a:pos x="T2" y="T3"/>
                  </a:cxn>
                  <a:cxn ang="T12">
                    <a:pos x="T4" y="T5"/>
                  </a:cxn>
                  <a:cxn ang="T13">
                    <a:pos x="T6" y="T7"/>
                  </a:cxn>
                  <a:cxn ang="T14">
                    <a:pos x="T8" y="T9"/>
                  </a:cxn>
                </a:cxnLst>
                <a:rect l="T15" t="T16" r="T17" b="T18"/>
                <a:pathLst>
                  <a:path w="42" h="17">
                    <a:moveTo>
                      <a:pt x="42" y="17"/>
                    </a:moveTo>
                    <a:lnTo>
                      <a:pt x="41" y="0"/>
                    </a:lnTo>
                    <a:lnTo>
                      <a:pt x="1" y="0"/>
                    </a:lnTo>
                    <a:lnTo>
                      <a:pt x="0" y="17"/>
                    </a:lnTo>
                    <a:lnTo>
                      <a:pt x="42" y="17"/>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58" name="Freeform 69"/>
              <p:cNvSpPr>
                <a:spLocks/>
              </p:cNvSpPr>
              <p:nvPr/>
            </p:nvSpPr>
            <p:spPr bwMode="auto">
              <a:xfrm>
                <a:off x="5167" y="989"/>
                <a:ext cx="35" cy="16"/>
              </a:xfrm>
              <a:custGeom>
                <a:avLst/>
                <a:gdLst>
                  <a:gd name="T0" fmla="*/ 35 w 35"/>
                  <a:gd name="T1" fmla="*/ 16 h 16"/>
                  <a:gd name="T2" fmla="*/ 34 w 35"/>
                  <a:gd name="T3" fmla="*/ 0 h 16"/>
                  <a:gd name="T4" fmla="*/ 1 w 35"/>
                  <a:gd name="T5" fmla="*/ 0 h 16"/>
                  <a:gd name="T6" fmla="*/ 0 w 35"/>
                  <a:gd name="T7" fmla="*/ 16 h 16"/>
                  <a:gd name="T8" fmla="*/ 35 w 35"/>
                  <a:gd name="T9" fmla="*/ 16 h 16"/>
                  <a:gd name="T10" fmla="*/ 0 60000 65536"/>
                  <a:gd name="T11" fmla="*/ 0 60000 65536"/>
                  <a:gd name="T12" fmla="*/ 0 60000 65536"/>
                  <a:gd name="T13" fmla="*/ 0 60000 65536"/>
                  <a:gd name="T14" fmla="*/ 0 60000 65536"/>
                  <a:gd name="T15" fmla="*/ 0 w 35"/>
                  <a:gd name="T16" fmla="*/ 0 h 16"/>
                  <a:gd name="T17" fmla="*/ 35 w 35"/>
                  <a:gd name="T18" fmla="*/ 16 h 16"/>
                </a:gdLst>
                <a:ahLst/>
                <a:cxnLst>
                  <a:cxn ang="T10">
                    <a:pos x="T0" y="T1"/>
                  </a:cxn>
                  <a:cxn ang="T11">
                    <a:pos x="T2" y="T3"/>
                  </a:cxn>
                  <a:cxn ang="T12">
                    <a:pos x="T4" y="T5"/>
                  </a:cxn>
                  <a:cxn ang="T13">
                    <a:pos x="T6" y="T7"/>
                  </a:cxn>
                  <a:cxn ang="T14">
                    <a:pos x="T8" y="T9"/>
                  </a:cxn>
                </a:cxnLst>
                <a:rect l="T15" t="T16" r="T17" b="T18"/>
                <a:pathLst>
                  <a:path w="35" h="16">
                    <a:moveTo>
                      <a:pt x="35" y="16"/>
                    </a:moveTo>
                    <a:lnTo>
                      <a:pt x="34" y="0"/>
                    </a:lnTo>
                    <a:lnTo>
                      <a:pt x="1" y="0"/>
                    </a:lnTo>
                    <a:lnTo>
                      <a:pt x="0" y="16"/>
                    </a:lnTo>
                    <a:lnTo>
                      <a:pt x="35" y="16"/>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59" name="Freeform 70"/>
              <p:cNvSpPr>
                <a:spLocks/>
              </p:cNvSpPr>
              <p:nvPr/>
            </p:nvSpPr>
            <p:spPr bwMode="auto">
              <a:xfrm>
                <a:off x="5165" y="1023"/>
                <a:ext cx="38" cy="16"/>
              </a:xfrm>
              <a:custGeom>
                <a:avLst/>
                <a:gdLst>
                  <a:gd name="T0" fmla="*/ 19 w 39"/>
                  <a:gd name="T1" fmla="*/ 16 h 16"/>
                  <a:gd name="T2" fmla="*/ 19 w 39"/>
                  <a:gd name="T3" fmla="*/ 0 h 16"/>
                  <a:gd name="T4" fmla="*/ 1 w 39"/>
                  <a:gd name="T5" fmla="*/ 0 h 16"/>
                  <a:gd name="T6" fmla="*/ 0 w 39"/>
                  <a:gd name="T7" fmla="*/ 16 h 16"/>
                  <a:gd name="T8" fmla="*/ 19 w 39"/>
                  <a:gd name="T9" fmla="*/ 16 h 16"/>
                  <a:gd name="T10" fmla="*/ 0 60000 65536"/>
                  <a:gd name="T11" fmla="*/ 0 60000 65536"/>
                  <a:gd name="T12" fmla="*/ 0 60000 65536"/>
                  <a:gd name="T13" fmla="*/ 0 60000 65536"/>
                  <a:gd name="T14" fmla="*/ 0 60000 65536"/>
                  <a:gd name="T15" fmla="*/ 0 w 39"/>
                  <a:gd name="T16" fmla="*/ 0 h 16"/>
                  <a:gd name="T17" fmla="*/ 39 w 39"/>
                  <a:gd name="T18" fmla="*/ 16 h 16"/>
                </a:gdLst>
                <a:ahLst/>
                <a:cxnLst>
                  <a:cxn ang="T10">
                    <a:pos x="T0" y="T1"/>
                  </a:cxn>
                  <a:cxn ang="T11">
                    <a:pos x="T2" y="T3"/>
                  </a:cxn>
                  <a:cxn ang="T12">
                    <a:pos x="T4" y="T5"/>
                  </a:cxn>
                  <a:cxn ang="T13">
                    <a:pos x="T6" y="T7"/>
                  </a:cxn>
                  <a:cxn ang="T14">
                    <a:pos x="T8" y="T9"/>
                  </a:cxn>
                </a:cxnLst>
                <a:rect l="T15" t="T16" r="T17" b="T18"/>
                <a:pathLst>
                  <a:path w="39" h="16">
                    <a:moveTo>
                      <a:pt x="39" y="16"/>
                    </a:moveTo>
                    <a:lnTo>
                      <a:pt x="38" y="0"/>
                    </a:lnTo>
                    <a:lnTo>
                      <a:pt x="1" y="0"/>
                    </a:lnTo>
                    <a:lnTo>
                      <a:pt x="0" y="16"/>
                    </a:lnTo>
                    <a:lnTo>
                      <a:pt x="39" y="16"/>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3060" name="Freeform 71"/>
              <p:cNvSpPr>
                <a:spLocks/>
              </p:cNvSpPr>
              <p:nvPr/>
            </p:nvSpPr>
            <p:spPr bwMode="auto">
              <a:xfrm>
                <a:off x="5163" y="1057"/>
                <a:ext cx="42" cy="17"/>
              </a:xfrm>
              <a:custGeom>
                <a:avLst/>
                <a:gdLst>
                  <a:gd name="T0" fmla="*/ 42 w 42"/>
                  <a:gd name="T1" fmla="*/ 17 h 17"/>
                  <a:gd name="T2" fmla="*/ 41 w 42"/>
                  <a:gd name="T3" fmla="*/ 0 h 17"/>
                  <a:gd name="T4" fmla="*/ 1 w 42"/>
                  <a:gd name="T5" fmla="*/ 0 h 17"/>
                  <a:gd name="T6" fmla="*/ 0 w 42"/>
                  <a:gd name="T7" fmla="*/ 17 h 17"/>
                  <a:gd name="T8" fmla="*/ 42 w 42"/>
                  <a:gd name="T9" fmla="*/ 17 h 17"/>
                  <a:gd name="T10" fmla="*/ 0 60000 65536"/>
                  <a:gd name="T11" fmla="*/ 0 60000 65536"/>
                  <a:gd name="T12" fmla="*/ 0 60000 65536"/>
                  <a:gd name="T13" fmla="*/ 0 60000 65536"/>
                  <a:gd name="T14" fmla="*/ 0 60000 65536"/>
                  <a:gd name="T15" fmla="*/ 0 w 42"/>
                  <a:gd name="T16" fmla="*/ 0 h 17"/>
                  <a:gd name="T17" fmla="*/ 42 w 42"/>
                  <a:gd name="T18" fmla="*/ 17 h 17"/>
                </a:gdLst>
                <a:ahLst/>
                <a:cxnLst>
                  <a:cxn ang="T10">
                    <a:pos x="T0" y="T1"/>
                  </a:cxn>
                  <a:cxn ang="T11">
                    <a:pos x="T2" y="T3"/>
                  </a:cxn>
                  <a:cxn ang="T12">
                    <a:pos x="T4" y="T5"/>
                  </a:cxn>
                  <a:cxn ang="T13">
                    <a:pos x="T6" y="T7"/>
                  </a:cxn>
                  <a:cxn ang="T14">
                    <a:pos x="T8" y="T9"/>
                  </a:cxn>
                </a:cxnLst>
                <a:rect l="T15" t="T16" r="T17" b="T18"/>
                <a:pathLst>
                  <a:path w="42" h="17">
                    <a:moveTo>
                      <a:pt x="42" y="17"/>
                    </a:moveTo>
                    <a:lnTo>
                      <a:pt x="41" y="0"/>
                    </a:lnTo>
                    <a:lnTo>
                      <a:pt x="1" y="0"/>
                    </a:lnTo>
                    <a:lnTo>
                      <a:pt x="0" y="17"/>
                    </a:lnTo>
                    <a:lnTo>
                      <a:pt x="42" y="17"/>
                    </a:lnTo>
                    <a:close/>
                  </a:path>
                </a:pathLst>
              </a:custGeom>
              <a:noFill/>
              <a:ln w="3175" cap="rnd">
                <a:solidFill>
                  <a:srgbClr val="000000"/>
                </a:solidFill>
                <a:round/>
                <a:headEnd/>
                <a:tailEnd/>
              </a:ln>
            </p:spPr>
            <p:txBody>
              <a:bodyPr/>
              <a:lstStyle/>
              <a:p>
                <a:endParaRPr lang="zh-TW" altLang="en-US">
                  <a:solidFill>
                    <a:schemeClr val="bg1"/>
                  </a:solidFill>
                </a:endParaRPr>
              </a:p>
            </p:txBody>
          </p:sp>
        </p:grpSp>
        <p:sp>
          <p:nvSpPr>
            <p:cNvPr id="22849" name="Rectangle 72"/>
            <p:cNvSpPr>
              <a:spLocks noChangeArrowheads="1"/>
            </p:cNvSpPr>
            <p:nvPr/>
          </p:nvSpPr>
          <p:spPr bwMode="auto">
            <a:xfrm>
              <a:off x="2214339" y="2336875"/>
              <a:ext cx="499668" cy="235815"/>
            </a:xfrm>
            <a:prstGeom prst="rect">
              <a:avLst/>
            </a:prstGeom>
            <a:noFill/>
            <a:ln w="9525">
              <a:noFill/>
              <a:miter lim="800000"/>
              <a:headEnd/>
              <a:tailEnd/>
            </a:ln>
          </p:spPr>
          <p:txBody>
            <a:bodyPr wrap="none" lIns="0" tIns="0" rIns="0" bIns="0">
              <a:spAutoFit/>
            </a:bodyPr>
            <a:lstStyle/>
            <a:p>
              <a:r>
                <a:rPr lang="en-US" altLang="zh-TW" sz="1700" b="1" dirty="0">
                  <a:solidFill>
                    <a:schemeClr val="bg1"/>
                  </a:solidFill>
                  <a:latin typeface="Calibri" pitchFamily="34" charset="0"/>
                </a:rPr>
                <a:t>FVN </a:t>
              </a:r>
              <a:endParaRPr lang="en-US" altLang="zh-TW" b="1" dirty="0">
                <a:solidFill>
                  <a:schemeClr val="bg1"/>
                </a:solidFill>
                <a:latin typeface="Calibri" pitchFamily="34" charset="0"/>
              </a:endParaRPr>
            </a:p>
          </p:txBody>
        </p:sp>
        <p:grpSp>
          <p:nvGrpSpPr>
            <p:cNvPr id="13" name="Group 77"/>
            <p:cNvGrpSpPr>
              <a:grpSpLocks/>
            </p:cNvGrpSpPr>
            <p:nvPr/>
          </p:nvGrpSpPr>
          <p:grpSpPr bwMode="auto">
            <a:xfrm>
              <a:off x="5560789" y="1465337"/>
              <a:ext cx="1066800" cy="649288"/>
              <a:chOff x="3120" y="2400"/>
              <a:chExt cx="938" cy="504"/>
            </a:xfrm>
          </p:grpSpPr>
          <p:grpSp>
            <p:nvGrpSpPr>
              <p:cNvPr id="14" name="Group 78"/>
              <p:cNvGrpSpPr>
                <a:grpSpLocks/>
              </p:cNvGrpSpPr>
              <p:nvPr/>
            </p:nvGrpSpPr>
            <p:grpSpPr bwMode="auto">
              <a:xfrm>
                <a:off x="3357" y="2400"/>
                <a:ext cx="234" cy="159"/>
                <a:chOff x="3346" y="2402"/>
                <a:chExt cx="234" cy="159"/>
              </a:xfrm>
            </p:grpSpPr>
            <p:sp>
              <p:nvSpPr>
                <p:cNvPr id="22994" name="Rectangle 79"/>
                <p:cNvSpPr>
                  <a:spLocks noChangeArrowheads="1"/>
                </p:cNvSpPr>
                <p:nvPr/>
              </p:nvSpPr>
              <p:spPr bwMode="auto">
                <a:xfrm>
                  <a:off x="3346" y="2402"/>
                  <a:ext cx="234" cy="159"/>
                </a:xfrm>
                <a:prstGeom prst="rect">
                  <a:avLst/>
                </a:prstGeom>
                <a:solidFill>
                  <a:srgbClr val="FF0000"/>
                </a:solidFill>
                <a:ln w="9525">
                  <a:noFill/>
                  <a:miter lim="800000"/>
                  <a:headEnd/>
                  <a:tailEnd/>
                </a:ln>
              </p:spPr>
              <p:txBody>
                <a:bodyPr/>
                <a:lstStyle/>
                <a:p>
                  <a:endParaRPr lang="zh-TW" altLang="en-US" b="1">
                    <a:solidFill>
                      <a:schemeClr val="bg1"/>
                    </a:solidFill>
                    <a:latin typeface="Calibri" pitchFamily="34" charset="0"/>
                  </a:endParaRPr>
                </a:p>
              </p:txBody>
            </p:sp>
            <p:sp>
              <p:nvSpPr>
                <p:cNvPr id="22995" name="Rectangle 80"/>
                <p:cNvSpPr>
                  <a:spLocks noChangeArrowheads="1"/>
                </p:cNvSpPr>
                <p:nvPr/>
              </p:nvSpPr>
              <p:spPr bwMode="auto">
                <a:xfrm>
                  <a:off x="3346" y="2402"/>
                  <a:ext cx="234" cy="159"/>
                </a:xfrm>
                <a:prstGeom prst="rect">
                  <a:avLst/>
                </a:prstGeom>
                <a:noFill/>
                <a:ln w="0">
                  <a:solidFill>
                    <a:srgbClr val="000000"/>
                  </a:solidFill>
                  <a:miter lim="800000"/>
                  <a:headEnd/>
                  <a:tailEnd/>
                </a:ln>
              </p:spPr>
              <p:txBody>
                <a:bodyPr/>
                <a:lstStyle/>
                <a:p>
                  <a:endParaRPr lang="zh-TW" altLang="en-US" b="1">
                    <a:solidFill>
                      <a:schemeClr val="bg1"/>
                    </a:solidFill>
                    <a:latin typeface="Calibri" pitchFamily="34" charset="0"/>
                  </a:endParaRPr>
                </a:p>
              </p:txBody>
            </p:sp>
            <p:sp>
              <p:nvSpPr>
                <p:cNvPr id="22996" name="Freeform 81"/>
                <p:cNvSpPr>
                  <a:spLocks/>
                </p:cNvSpPr>
                <p:nvPr/>
              </p:nvSpPr>
              <p:spPr bwMode="auto">
                <a:xfrm>
                  <a:off x="3419" y="2439"/>
                  <a:ext cx="86" cy="85"/>
                </a:xfrm>
                <a:custGeom>
                  <a:avLst/>
                  <a:gdLst>
                    <a:gd name="T0" fmla="*/ 53 w 86"/>
                    <a:gd name="T1" fmla="*/ 33 h 85"/>
                    <a:gd name="T2" fmla="*/ 43 w 86"/>
                    <a:gd name="T3" fmla="*/ 0 h 85"/>
                    <a:gd name="T4" fmla="*/ 33 w 86"/>
                    <a:gd name="T5" fmla="*/ 33 h 85"/>
                    <a:gd name="T6" fmla="*/ 0 w 86"/>
                    <a:gd name="T7" fmla="*/ 33 h 85"/>
                    <a:gd name="T8" fmla="*/ 27 w 86"/>
                    <a:gd name="T9" fmla="*/ 52 h 85"/>
                    <a:gd name="T10" fmla="*/ 16 w 86"/>
                    <a:gd name="T11" fmla="*/ 85 h 85"/>
                    <a:gd name="T12" fmla="*/ 43 w 86"/>
                    <a:gd name="T13" fmla="*/ 65 h 85"/>
                    <a:gd name="T14" fmla="*/ 70 w 86"/>
                    <a:gd name="T15" fmla="*/ 85 h 85"/>
                    <a:gd name="T16" fmla="*/ 60 w 86"/>
                    <a:gd name="T17" fmla="*/ 52 h 85"/>
                    <a:gd name="T18" fmla="*/ 86 w 86"/>
                    <a:gd name="T19" fmla="*/ 33 h 85"/>
                    <a:gd name="T20" fmla="*/ 53 w 86"/>
                    <a:gd name="T21" fmla="*/ 33 h 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85"/>
                    <a:gd name="T35" fmla="*/ 86 w 86"/>
                    <a:gd name="T36" fmla="*/ 85 h 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85">
                      <a:moveTo>
                        <a:pt x="53" y="33"/>
                      </a:moveTo>
                      <a:lnTo>
                        <a:pt x="43" y="0"/>
                      </a:lnTo>
                      <a:lnTo>
                        <a:pt x="33" y="33"/>
                      </a:lnTo>
                      <a:lnTo>
                        <a:pt x="0" y="33"/>
                      </a:lnTo>
                      <a:lnTo>
                        <a:pt x="27" y="52"/>
                      </a:lnTo>
                      <a:lnTo>
                        <a:pt x="16" y="85"/>
                      </a:lnTo>
                      <a:lnTo>
                        <a:pt x="43" y="65"/>
                      </a:lnTo>
                      <a:lnTo>
                        <a:pt x="70" y="85"/>
                      </a:lnTo>
                      <a:lnTo>
                        <a:pt x="60" y="52"/>
                      </a:lnTo>
                      <a:lnTo>
                        <a:pt x="86" y="33"/>
                      </a:lnTo>
                      <a:lnTo>
                        <a:pt x="53" y="33"/>
                      </a:lnTo>
                      <a:close/>
                    </a:path>
                  </a:pathLst>
                </a:custGeom>
                <a:solidFill>
                  <a:srgbClr val="FFFF00"/>
                </a:solidFill>
                <a:ln w="9525">
                  <a:noFill/>
                  <a:round/>
                  <a:headEnd/>
                  <a:tailEnd/>
                </a:ln>
              </p:spPr>
              <p:txBody>
                <a:bodyPr/>
                <a:lstStyle/>
                <a:p>
                  <a:endParaRPr lang="zh-TW" altLang="en-US">
                    <a:solidFill>
                      <a:schemeClr val="bg1"/>
                    </a:solidFill>
                  </a:endParaRPr>
                </a:p>
              </p:txBody>
            </p:sp>
          </p:grpSp>
          <p:sp>
            <p:nvSpPr>
              <p:cNvPr id="22872" name="Rectangle 82"/>
              <p:cNvSpPr>
                <a:spLocks noChangeArrowheads="1"/>
              </p:cNvSpPr>
              <p:nvPr/>
            </p:nvSpPr>
            <p:spPr bwMode="auto">
              <a:xfrm>
                <a:off x="3135" y="2587"/>
                <a:ext cx="679" cy="242"/>
              </a:xfrm>
              <a:prstGeom prst="rect">
                <a:avLst/>
              </a:prstGeom>
              <a:solidFill>
                <a:srgbClr val="99CCFF"/>
              </a:solidFill>
              <a:ln w="9525">
                <a:noFill/>
                <a:miter lim="800000"/>
                <a:headEnd/>
                <a:tailEnd/>
              </a:ln>
            </p:spPr>
            <p:txBody>
              <a:bodyPr/>
              <a:lstStyle/>
              <a:p>
                <a:endParaRPr lang="zh-TW" altLang="en-US" b="1">
                  <a:solidFill>
                    <a:schemeClr val="bg1"/>
                  </a:solidFill>
                  <a:latin typeface="Calibri" pitchFamily="34" charset="0"/>
                </a:endParaRPr>
              </a:p>
            </p:txBody>
          </p:sp>
          <p:sp>
            <p:nvSpPr>
              <p:cNvPr id="22873" name="Rectangle 83"/>
              <p:cNvSpPr>
                <a:spLocks noChangeArrowheads="1"/>
              </p:cNvSpPr>
              <p:nvPr/>
            </p:nvSpPr>
            <p:spPr bwMode="auto">
              <a:xfrm>
                <a:off x="3135" y="2587"/>
                <a:ext cx="679" cy="242"/>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74" name="Line 84"/>
              <p:cNvSpPr>
                <a:spLocks noChangeShapeType="1"/>
              </p:cNvSpPr>
              <p:nvPr/>
            </p:nvSpPr>
            <p:spPr bwMode="auto">
              <a:xfrm>
                <a:off x="3135" y="2768"/>
                <a:ext cx="679" cy="1"/>
              </a:xfrm>
              <a:prstGeom prst="line">
                <a:avLst/>
              </a:prstGeom>
              <a:noFill/>
              <a:ln w="3175" cap="rnd">
                <a:solidFill>
                  <a:srgbClr val="000000"/>
                </a:solidFill>
                <a:round/>
                <a:headEnd/>
                <a:tailEnd/>
              </a:ln>
            </p:spPr>
            <p:txBody>
              <a:bodyPr/>
              <a:lstStyle/>
              <a:p>
                <a:endParaRPr lang="zh-TW" altLang="en-US">
                  <a:solidFill>
                    <a:schemeClr val="bg1"/>
                  </a:solidFill>
                </a:endParaRPr>
              </a:p>
            </p:txBody>
          </p:sp>
          <p:sp>
            <p:nvSpPr>
              <p:cNvPr id="22875" name="Rectangle 85"/>
              <p:cNvSpPr>
                <a:spLocks noChangeArrowheads="1"/>
              </p:cNvSpPr>
              <p:nvPr/>
            </p:nvSpPr>
            <p:spPr bwMode="auto">
              <a:xfrm>
                <a:off x="3120" y="2567"/>
                <a:ext cx="710" cy="20"/>
              </a:xfrm>
              <a:prstGeom prst="rect">
                <a:avLst/>
              </a:prstGeom>
              <a:solidFill>
                <a:srgbClr val="99CCFF"/>
              </a:solidFill>
              <a:ln w="9525">
                <a:noFill/>
                <a:miter lim="800000"/>
                <a:headEnd/>
                <a:tailEnd/>
              </a:ln>
            </p:spPr>
            <p:txBody>
              <a:bodyPr/>
              <a:lstStyle/>
              <a:p>
                <a:endParaRPr lang="zh-TW" altLang="en-US" b="1">
                  <a:solidFill>
                    <a:schemeClr val="bg1"/>
                  </a:solidFill>
                  <a:latin typeface="Calibri" pitchFamily="34" charset="0"/>
                </a:endParaRPr>
              </a:p>
            </p:txBody>
          </p:sp>
          <p:sp>
            <p:nvSpPr>
              <p:cNvPr id="22876" name="Rectangle 86"/>
              <p:cNvSpPr>
                <a:spLocks noChangeArrowheads="1"/>
              </p:cNvSpPr>
              <p:nvPr/>
            </p:nvSpPr>
            <p:spPr bwMode="auto">
              <a:xfrm>
                <a:off x="3120" y="2567"/>
                <a:ext cx="710" cy="2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77" name="Freeform 87"/>
              <p:cNvSpPr>
                <a:spLocks/>
              </p:cNvSpPr>
              <p:nvPr/>
            </p:nvSpPr>
            <p:spPr bwMode="auto">
              <a:xfrm>
                <a:off x="3139" y="2768"/>
                <a:ext cx="78" cy="61"/>
              </a:xfrm>
              <a:custGeom>
                <a:avLst/>
                <a:gdLst>
                  <a:gd name="T0" fmla="*/ 33 w 78"/>
                  <a:gd name="T1" fmla="*/ 0 h 61"/>
                  <a:gd name="T2" fmla="*/ 33 w 78"/>
                  <a:gd name="T3" fmla="*/ 15 h 61"/>
                  <a:gd name="T4" fmla="*/ 22 w 78"/>
                  <a:gd name="T5" fmla="*/ 15 h 61"/>
                  <a:gd name="T6" fmla="*/ 22 w 78"/>
                  <a:gd name="T7" fmla="*/ 30 h 61"/>
                  <a:gd name="T8" fmla="*/ 11 w 78"/>
                  <a:gd name="T9" fmla="*/ 30 h 61"/>
                  <a:gd name="T10" fmla="*/ 11 w 78"/>
                  <a:gd name="T11" fmla="*/ 46 h 61"/>
                  <a:gd name="T12" fmla="*/ 0 w 78"/>
                  <a:gd name="T13" fmla="*/ 46 h 61"/>
                  <a:gd name="T14" fmla="*/ 0 w 78"/>
                  <a:gd name="T15" fmla="*/ 61 h 61"/>
                  <a:gd name="T16" fmla="*/ 78 w 78"/>
                  <a:gd name="T17" fmla="*/ 61 h 61"/>
                  <a:gd name="T18" fmla="*/ 78 w 78"/>
                  <a:gd name="T19" fmla="*/ 0 h 61"/>
                  <a:gd name="T20" fmla="*/ 33 w 78"/>
                  <a:gd name="T21" fmla="*/ 0 h 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8"/>
                  <a:gd name="T34" fmla="*/ 0 h 61"/>
                  <a:gd name="T35" fmla="*/ 78 w 78"/>
                  <a:gd name="T36" fmla="*/ 61 h 6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8" h="61">
                    <a:moveTo>
                      <a:pt x="33" y="0"/>
                    </a:moveTo>
                    <a:lnTo>
                      <a:pt x="33" y="15"/>
                    </a:lnTo>
                    <a:lnTo>
                      <a:pt x="22" y="15"/>
                    </a:lnTo>
                    <a:lnTo>
                      <a:pt x="22" y="30"/>
                    </a:lnTo>
                    <a:lnTo>
                      <a:pt x="11" y="30"/>
                    </a:lnTo>
                    <a:lnTo>
                      <a:pt x="11" y="46"/>
                    </a:lnTo>
                    <a:lnTo>
                      <a:pt x="0" y="46"/>
                    </a:lnTo>
                    <a:lnTo>
                      <a:pt x="0" y="61"/>
                    </a:lnTo>
                    <a:lnTo>
                      <a:pt x="78" y="61"/>
                    </a:lnTo>
                    <a:lnTo>
                      <a:pt x="78" y="0"/>
                    </a:lnTo>
                    <a:lnTo>
                      <a:pt x="33" y="0"/>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2878" name="Freeform 88"/>
              <p:cNvSpPr>
                <a:spLocks/>
              </p:cNvSpPr>
              <p:nvPr/>
            </p:nvSpPr>
            <p:spPr bwMode="auto">
              <a:xfrm>
                <a:off x="3139" y="2768"/>
                <a:ext cx="78" cy="61"/>
              </a:xfrm>
              <a:custGeom>
                <a:avLst/>
                <a:gdLst>
                  <a:gd name="T0" fmla="*/ 33 w 78"/>
                  <a:gd name="T1" fmla="*/ 0 h 61"/>
                  <a:gd name="T2" fmla="*/ 33 w 78"/>
                  <a:gd name="T3" fmla="*/ 15 h 61"/>
                  <a:gd name="T4" fmla="*/ 22 w 78"/>
                  <a:gd name="T5" fmla="*/ 15 h 61"/>
                  <a:gd name="T6" fmla="*/ 22 w 78"/>
                  <a:gd name="T7" fmla="*/ 30 h 61"/>
                  <a:gd name="T8" fmla="*/ 11 w 78"/>
                  <a:gd name="T9" fmla="*/ 30 h 61"/>
                  <a:gd name="T10" fmla="*/ 11 w 78"/>
                  <a:gd name="T11" fmla="*/ 46 h 61"/>
                  <a:gd name="T12" fmla="*/ 0 w 78"/>
                  <a:gd name="T13" fmla="*/ 46 h 61"/>
                  <a:gd name="T14" fmla="*/ 0 w 78"/>
                  <a:gd name="T15" fmla="*/ 61 h 61"/>
                  <a:gd name="T16" fmla="*/ 78 w 78"/>
                  <a:gd name="T17" fmla="*/ 61 h 61"/>
                  <a:gd name="T18" fmla="*/ 78 w 78"/>
                  <a:gd name="T19" fmla="*/ 0 h 61"/>
                  <a:gd name="T20" fmla="*/ 33 w 78"/>
                  <a:gd name="T21" fmla="*/ 0 h 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8"/>
                  <a:gd name="T34" fmla="*/ 0 h 61"/>
                  <a:gd name="T35" fmla="*/ 78 w 78"/>
                  <a:gd name="T36" fmla="*/ 61 h 6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8" h="61">
                    <a:moveTo>
                      <a:pt x="33" y="0"/>
                    </a:moveTo>
                    <a:lnTo>
                      <a:pt x="33" y="15"/>
                    </a:lnTo>
                    <a:lnTo>
                      <a:pt x="22" y="15"/>
                    </a:lnTo>
                    <a:lnTo>
                      <a:pt x="22" y="30"/>
                    </a:lnTo>
                    <a:lnTo>
                      <a:pt x="11" y="30"/>
                    </a:lnTo>
                    <a:lnTo>
                      <a:pt x="11" y="46"/>
                    </a:lnTo>
                    <a:lnTo>
                      <a:pt x="0" y="46"/>
                    </a:lnTo>
                    <a:lnTo>
                      <a:pt x="0" y="61"/>
                    </a:lnTo>
                    <a:lnTo>
                      <a:pt x="78" y="61"/>
                    </a:lnTo>
                    <a:lnTo>
                      <a:pt x="78" y="0"/>
                    </a:lnTo>
                    <a:lnTo>
                      <a:pt x="33" y="0"/>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2879" name="Freeform 89"/>
              <p:cNvSpPr>
                <a:spLocks noEditPoints="1"/>
              </p:cNvSpPr>
              <p:nvPr/>
            </p:nvSpPr>
            <p:spPr bwMode="auto">
              <a:xfrm>
                <a:off x="3178" y="2688"/>
                <a:ext cx="608" cy="80"/>
              </a:xfrm>
              <a:custGeom>
                <a:avLst/>
                <a:gdLst>
                  <a:gd name="T0" fmla="*/ 113 w 607"/>
                  <a:gd name="T1" fmla="*/ 30 h 80"/>
                  <a:gd name="T2" fmla="*/ 91 w 607"/>
                  <a:gd name="T3" fmla="*/ 25 h 80"/>
                  <a:gd name="T4" fmla="*/ 65 w 607"/>
                  <a:gd name="T5" fmla="*/ 30 h 80"/>
                  <a:gd name="T6" fmla="*/ 88 w 607"/>
                  <a:gd name="T7" fmla="*/ 25 h 80"/>
                  <a:gd name="T8" fmla="*/ 65 w 607"/>
                  <a:gd name="T9" fmla="*/ 30 h 80"/>
                  <a:gd name="T10" fmla="*/ 119 w 607"/>
                  <a:gd name="T11" fmla="*/ 80 h 80"/>
                  <a:gd name="T12" fmla="*/ 60 w 607"/>
                  <a:gd name="T13" fmla="*/ 0 h 80"/>
                  <a:gd name="T14" fmla="*/ 172 w 607"/>
                  <a:gd name="T15" fmla="*/ 30 h 80"/>
                  <a:gd name="T16" fmla="*/ 195 w 607"/>
                  <a:gd name="T17" fmla="*/ 25 h 80"/>
                  <a:gd name="T18" fmla="*/ 172 w 607"/>
                  <a:gd name="T19" fmla="*/ 30 h 80"/>
                  <a:gd name="T20" fmla="*/ 169 w 607"/>
                  <a:gd name="T21" fmla="*/ 30 h 80"/>
                  <a:gd name="T22" fmla="*/ 147 w 607"/>
                  <a:gd name="T23" fmla="*/ 25 h 80"/>
                  <a:gd name="T24" fmla="*/ 141 w 607"/>
                  <a:gd name="T25" fmla="*/ 80 h 80"/>
                  <a:gd name="T26" fmla="*/ 200 w 607"/>
                  <a:gd name="T27" fmla="*/ 0 h 80"/>
                  <a:gd name="T28" fmla="*/ 141 w 607"/>
                  <a:gd name="T29" fmla="*/ 80 h 80"/>
                  <a:gd name="T30" fmla="*/ 276 w 607"/>
                  <a:gd name="T31" fmla="*/ 30 h 80"/>
                  <a:gd name="T32" fmla="*/ 254 w 607"/>
                  <a:gd name="T33" fmla="*/ 25 h 80"/>
                  <a:gd name="T34" fmla="*/ 228 w 607"/>
                  <a:gd name="T35" fmla="*/ 30 h 80"/>
                  <a:gd name="T36" fmla="*/ 250 w 607"/>
                  <a:gd name="T37" fmla="*/ 25 h 80"/>
                  <a:gd name="T38" fmla="*/ 228 w 607"/>
                  <a:gd name="T39" fmla="*/ 30 h 80"/>
                  <a:gd name="T40" fmla="*/ 282 w 607"/>
                  <a:gd name="T41" fmla="*/ 80 h 80"/>
                  <a:gd name="T42" fmla="*/ 222 w 607"/>
                  <a:gd name="T43" fmla="*/ 0 h 80"/>
                  <a:gd name="T44" fmla="*/ 357 w 607"/>
                  <a:gd name="T45" fmla="*/ 30 h 80"/>
                  <a:gd name="T46" fmla="*/ 379 w 607"/>
                  <a:gd name="T47" fmla="*/ 25 h 80"/>
                  <a:gd name="T48" fmla="*/ 357 w 607"/>
                  <a:gd name="T49" fmla="*/ 30 h 80"/>
                  <a:gd name="T50" fmla="*/ 353 w 607"/>
                  <a:gd name="T51" fmla="*/ 30 h 80"/>
                  <a:gd name="T52" fmla="*/ 331 w 607"/>
                  <a:gd name="T53" fmla="*/ 25 h 80"/>
                  <a:gd name="T54" fmla="*/ 326 w 607"/>
                  <a:gd name="T55" fmla="*/ 80 h 80"/>
                  <a:gd name="T56" fmla="*/ 385 w 607"/>
                  <a:gd name="T57" fmla="*/ 0 h 80"/>
                  <a:gd name="T58" fmla="*/ 326 w 607"/>
                  <a:gd name="T59" fmla="*/ 80 h 80"/>
                  <a:gd name="T60" fmla="*/ 461 w 607"/>
                  <a:gd name="T61" fmla="*/ 30 h 80"/>
                  <a:gd name="T62" fmla="*/ 439 w 607"/>
                  <a:gd name="T63" fmla="*/ 25 h 80"/>
                  <a:gd name="T64" fmla="*/ 413 w 607"/>
                  <a:gd name="T65" fmla="*/ 30 h 80"/>
                  <a:gd name="T66" fmla="*/ 435 w 607"/>
                  <a:gd name="T67" fmla="*/ 25 h 80"/>
                  <a:gd name="T68" fmla="*/ 413 w 607"/>
                  <a:gd name="T69" fmla="*/ 30 h 80"/>
                  <a:gd name="T70" fmla="*/ 466 w 607"/>
                  <a:gd name="T71" fmla="*/ 80 h 80"/>
                  <a:gd name="T72" fmla="*/ 407 w 607"/>
                  <a:gd name="T73" fmla="*/ 0 h 80"/>
                  <a:gd name="T74" fmla="*/ 520 w 607"/>
                  <a:gd name="T75" fmla="*/ 30 h 80"/>
                  <a:gd name="T76" fmla="*/ 542 w 607"/>
                  <a:gd name="T77" fmla="*/ 25 h 80"/>
                  <a:gd name="T78" fmla="*/ 520 w 607"/>
                  <a:gd name="T79" fmla="*/ 30 h 80"/>
                  <a:gd name="T80" fmla="*/ 516 w 607"/>
                  <a:gd name="T81" fmla="*/ 30 h 80"/>
                  <a:gd name="T82" fmla="*/ 494 w 607"/>
                  <a:gd name="T83" fmla="*/ 25 h 80"/>
                  <a:gd name="T84" fmla="*/ 488 w 607"/>
                  <a:gd name="T85" fmla="*/ 80 h 80"/>
                  <a:gd name="T86" fmla="*/ 547 w 607"/>
                  <a:gd name="T87" fmla="*/ 0 h 80"/>
                  <a:gd name="T88" fmla="*/ 488 w 607"/>
                  <a:gd name="T89" fmla="*/ 80 h 80"/>
                  <a:gd name="T90" fmla="*/ 623 w 607"/>
                  <a:gd name="T91" fmla="*/ 30 h 80"/>
                  <a:gd name="T92" fmla="*/ 601 w 607"/>
                  <a:gd name="T93" fmla="*/ 25 h 80"/>
                  <a:gd name="T94" fmla="*/ 575 w 607"/>
                  <a:gd name="T95" fmla="*/ 30 h 80"/>
                  <a:gd name="T96" fmla="*/ 598 w 607"/>
                  <a:gd name="T97" fmla="*/ 25 h 80"/>
                  <a:gd name="T98" fmla="*/ 575 w 607"/>
                  <a:gd name="T99" fmla="*/ 30 h 80"/>
                  <a:gd name="T100" fmla="*/ 629 w 607"/>
                  <a:gd name="T101" fmla="*/ 80 h 80"/>
                  <a:gd name="T102" fmla="*/ 570 w 607"/>
                  <a:gd name="T103" fmla="*/ 0 h 80"/>
                  <a:gd name="T104" fmla="*/ 0 w 607"/>
                  <a:gd name="T105" fmla="*/ 80 h 80"/>
                  <a:gd name="T106" fmla="*/ 30 w 607"/>
                  <a:gd name="T107" fmla="*/ 20 h 80"/>
                  <a:gd name="T108" fmla="*/ 0 w 607"/>
                  <a:gd name="T109" fmla="*/ 80 h 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07"/>
                  <a:gd name="T166" fmla="*/ 0 h 80"/>
                  <a:gd name="T167" fmla="*/ 607 w 607"/>
                  <a:gd name="T168" fmla="*/ 80 h 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07" h="80">
                    <a:moveTo>
                      <a:pt x="91" y="30"/>
                    </a:moveTo>
                    <a:lnTo>
                      <a:pt x="113" y="30"/>
                    </a:lnTo>
                    <a:lnTo>
                      <a:pt x="113" y="25"/>
                    </a:lnTo>
                    <a:lnTo>
                      <a:pt x="91" y="25"/>
                    </a:lnTo>
                    <a:lnTo>
                      <a:pt x="91" y="30"/>
                    </a:lnTo>
                    <a:close/>
                    <a:moveTo>
                      <a:pt x="65" y="30"/>
                    </a:moveTo>
                    <a:lnTo>
                      <a:pt x="88" y="30"/>
                    </a:lnTo>
                    <a:lnTo>
                      <a:pt x="88" y="25"/>
                    </a:lnTo>
                    <a:lnTo>
                      <a:pt x="65" y="25"/>
                    </a:lnTo>
                    <a:lnTo>
                      <a:pt x="65" y="30"/>
                    </a:lnTo>
                    <a:close/>
                    <a:moveTo>
                      <a:pt x="60" y="80"/>
                    </a:moveTo>
                    <a:lnTo>
                      <a:pt x="119" y="80"/>
                    </a:lnTo>
                    <a:lnTo>
                      <a:pt x="119" y="0"/>
                    </a:lnTo>
                    <a:lnTo>
                      <a:pt x="60" y="0"/>
                    </a:lnTo>
                    <a:lnTo>
                      <a:pt x="60" y="80"/>
                    </a:lnTo>
                    <a:close/>
                    <a:moveTo>
                      <a:pt x="172" y="30"/>
                    </a:moveTo>
                    <a:lnTo>
                      <a:pt x="195" y="30"/>
                    </a:lnTo>
                    <a:lnTo>
                      <a:pt x="195" y="25"/>
                    </a:lnTo>
                    <a:lnTo>
                      <a:pt x="172" y="25"/>
                    </a:lnTo>
                    <a:lnTo>
                      <a:pt x="172" y="30"/>
                    </a:lnTo>
                    <a:close/>
                    <a:moveTo>
                      <a:pt x="147" y="30"/>
                    </a:moveTo>
                    <a:lnTo>
                      <a:pt x="169" y="30"/>
                    </a:lnTo>
                    <a:lnTo>
                      <a:pt x="169" y="25"/>
                    </a:lnTo>
                    <a:lnTo>
                      <a:pt x="147" y="25"/>
                    </a:lnTo>
                    <a:lnTo>
                      <a:pt x="147" y="30"/>
                    </a:lnTo>
                    <a:close/>
                    <a:moveTo>
                      <a:pt x="141" y="80"/>
                    </a:moveTo>
                    <a:lnTo>
                      <a:pt x="200" y="80"/>
                    </a:lnTo>
                    <a:lnTo>
                      <a:pt x="200" y="0"/>
                    </a:lnTo>
                    <a:lnTo>
                      <a:pt x="141" y="0"/>
                    </a:lnTo>
                    <a:lnTo>
                      <a:pt x="141" y="80"/>
                    </a:lnTo>
                    <a:close/>
                    <a:moveTo>
                      <a:pt x="254" y="30"/>
                    </a:moveTo>
                    <a:lnTo>
                      <a:pt x="276" y="30"/>
                    </a:lnTo>
                    <a:lnTo>
                      <a:pt x="276" y="25"/>
                    </a:lnTo>
                    <a:lnTo>
                      <a:pt x="254" y="25"/>
                    </a:lnTo>
                    <a:lnTo>
                      <a:pt x="254" y="30"/>
                    </a:lnTo>
                    <a:close/>
                    <a:moveTo>
                      <a:pt x="228" y="30"/>
                    </a:moveTo>
                    <a:lnTo>
                      <a:pt x="250" y="30"/>
                    </a:lnTo>
                    <a:lnTo>
                      <a:pt x="250" y="25"/>
                    </a:lnTo>
                    <a:lnTo>
                      <a:pt x="228" y="25"/>
                    </a:lnTo>
                    <a:lnTo>
                      <a:pt x="228" y="30"/>
                    </a:lnTo>
                    <a:close/>
                    <a:moveTo>
                      <a:pt x="222" y="80"/>
                    </a:moveTo>
                    <a:lnTo>
                      <a:pt x="282" y="80"/>
                    </a:lnTo>
                    <a:lnTo>
                      <a:pt x="282" y="0"/>
                    </a:lnTo>
                    <a:lnTo>
                      <a:pt x="222" y="0"/>
                    </a:lnTo>
                    <a:lnTo>
                      <a:pt x="222" y="80"/>
                    </a:lnTo>
                    <a:close/>
                    <a:moveTo>
                      <a:pt x="335" y="30"/>
                    </a:moveTo>
                    <a:lnTo>
                      <a:pt x="357" y="30"/>
                    </a:lnTo>
                    <a:lnTo>
                      <a:pt x="357" y="25"/>
                    </a:lnTo>
                    <a:lnTo>
                      <a:pt x="335" y="25"/>
                    </a:lnTo>
                    <a:lnTo>
                      <a:pt x="335" y="30"/>
                    </a:lnTo>
                    <a:close/>
                    <a:moveTo>
                      <a:pt x="309" y="30"/>
                    </a:moveTo>
                    <a:lnTo>
                      <a:pt x="331" y="30"/>
                    </a:lnTo>
                    <a:lnTo>
                      <a:pt x="331" y="25"/>
                    </a:lnTo>
                    <a:lnTo>
                      <a:pt x="309" y="25"/>
                    </a:lnTo>
                    <a:lnTo>
                      <a:pt x="309" y="30"/>
                    </a:lnTo>
                    <a:close/>
                    <a:moveTo>
                      <a:pt x="304" y="80"/>
                    </a:moveTo>
                    <a:lnTo>
                      <a:pt x="363" y="80"/>
                    </a:lnTo>
                    <a:lnTo>
                      <a:pt x="363" y="0"/>
                    </a:lnTo>
                    <a:lnTo>
                      <a:pt x="304" y="0"/>
                    </a:lnTo>
                    <a:lnTo>
                      <a:pt x="304" y="80"/>
                    </a:lnTo>
                    <a:close/>
                    <a:moveTo>
                      <a:pt x="417" y="30"/>
                    </a:moveTo>
                    <a:lnTo>
                      <a:pt x="439" y="30"/>
                    </a:lnTo>
                    <a:lnTo>
                      <a:pt x="439" y="25"/>
                    </a:lnTo>
                    <a:lnTo>
                      <a:pt x="417" y="25"/>
                    </a:lnTo>
                    <a:lnTo>
                      <a:pt x="417" y="30"/>
                    </a:lnTo>
                    <a:close/>
                    <a:moveTo>
                      <a:pt x="391" y="30"/>
                    </a:moveTo>
                    <a:lnTo>
                      <a:pt x="413" y="30"/>
                    </a:lnTo>
                    <a:lnTo>
                      <a:pt x="413" y="25"/>
                    </a:lnTo>
                    <a:lnTo>
                      <a:pt x="391" y="25"/>
                    </a:lnTo>
                    <a:lnTo>
                      <a:pt x="391" y="30"/>
                    </a:lnTo>
                    <a:close/>
                    <a:moveTo>
                      <a:pt x="385" y="80"/>
                    </a:moveTo>
                    <a:lnTo>
                      <a:pt x="444" y="80"/>
                    </a:lnTo>
                    <a:lnTo>
                      <a:pt x="444" y="0"/>
                    </a:lnTo>
                    <a:lnTo>
                      <a:pt x="385" y="0"/>
                    </a:lnTo>
                    <a:lnTo>
                      <a:pt x="385" y="80"/>
                    </a:lnTo>
                    <a:close/>
                    <a:moveTo>
                      <a:pt x="498" y="30"/>
                    </a:moveTo>
                    <a:lnTo>
                      <a:pt x="520" y="30"/>
                    </a:lnTo>
                    <a:lnTo>
                      <a:pt x="520" y="25"/>
                    </a:lnTo>
                    <a:lnTo>
                      <a:pt x="498" y="25"/>
                    </a:lnTo>
                    <a:lnTo>
                      <a:pt x="498" y="30"/>
                    </a:lnTo>
                    <a:close/>
                    <a:moveTo>
                      <a:pt x="472" y="30"/>
                    </a:moveTo>
                    <a:lnTo>
                      <a:pt x="494" y="30"/>
                    </a:lnTo>
                    <a:lnTo>
                      <a:pt x="494" y="25"/>
                    </a:lnTo>
                    <a:lnTo>
                      <a:pt x="472" y="25"/>
                    </a:lnTo>
                    <a:lnTo>
                      <a:pt x="472" y="30"/>
                    </a:lnTo>
                    <a:close/>
                    <a:moveTo>
                      <a:pt x="466" y="80"/>
                    </a:moveTo>
                    <a:lnTo>
                      <a:pt x="525" y="80"/>
                    </a:lnTo>
                    <a:lnTo>
                      <a:pt x="525" y="0"/>
                    </a:lnTo>
                    <a:lnTo>
                      <a:pt x="466" y="0"/>
                    </a:lnTo>
                    <a:lnTo>
                      <a:pt x="466" y="80"/>
                    </a:lnTo>
                    <a:close/>
                    <a:moveTo>
                      <a:pt x="579" y="30"/>
                    </a:moveTo>
                    <a:lnTo>
                      <a:pt x="601" y="30"/>
                    </a:lnTo>
                    <a:lnTo>
                      <a:pt x="601" y="25"/>
                    </a:lnTo>
                    <a:lnTo>
                      <a:pt x="579" y="25"/>
                    </a:lnTo>
                    <a:lnTo>
                      <a:pt x="579" y="30"/>
                    </a:lnTo>
                    <a:close/>
                    <a:moveTo>
                      <a:pt x="553" y="30"/>
                    </a:moveTo>
                    <a:lnTo>
                      <a:pt x="576" y="30"/>
                    </a:lnTo>
                    <a:lnTo>
                      <a:pt x="576" y="25"/>
                    </a:lnTo>
                    <a:lnTo>
                      <a:pt x="553" y="25"/>
                    </a:lnTo>
                    <a:lnTo>
                      <a:pt x="553" y="30"/>
                    </a:lnTo>
                    <a:close/>
                    <a:moveTo>
                      <a:pt x="548" y="80"/>
                    </a:moveTo>
                    <a:lnTo>
                      <a:pt x="607" y="80"/>
                    </a:lnTo>
                    <a:lnTo>
                      <a:pt x="607" y="0"/>
                    </a:lnTo>
                    <a:lnTo>
                      <a:pt x="548" y="0"/>
                    </a:lnTo>
                    <a:lnTo>
                      <a:pt x="548" y="80"/>
                    </a:lnTo>
                    <a:close/>
                    <a:moveTo>
                      <a:pt x="0" y="80"/>
                    </a:moveTo>
                    <a:lnTo>
                      <a:pt x="30" y="80"/>
                    </a:lnTo>
                    <a:lnTo>
                      <a:pt x="30" y="20"/>
                    </a:lnTo>
                    <a:lnTo>
                      <a:pt x="0" y="20"/>
                    </a:lnTo>
                    <a:lnTo>
                      <a:pt x="0" y="80"/>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2880" name="Rectangle 90"/>
              <p:cNvSpPr>
                <a:spLocks noChangeArrowheads="1"/>
              </p:cNvSpPr>
              <p:nvPr/>
            </p:nvSpPr>
            <p:spPr bwMode="auto">
              <a:xfrm>
                <a:off x="3270" y="2713"/>
                <a:ext cx="22"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81" name="Rectangle 91"/>
              <p:cNvSpPr>
                <a:spLocks noChangeArrowheads="1"/>
              </p:cNvSpPr>
              <p:nvPr/>
            </p:nvSpPr>
            <p:spPr bwMode="auto">
              <a:xfrm>
                <a:off x="3244" y="2713"/>
                <a:ext cx="24"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82" name="Rectangle 92"/>
              <p:cNvSpPr>
                <a:spLocks noChangeArrowheads="1"/>
              </p:cNvSpPr>
              <p:nvPr/>
            </p:nvSpPr>
            <p:spPr bwMode="auto">
              <a:xfrm>
                <a:off x="3240" y="2688"/>
                <a:ext cx="58" cy="8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83" name="Rectangle 93"/>
              <p:cNvSpPr>
                <a:spLocks noChangeArrowheads="1"/>
              </p:cNvSpPr>
              <p:nvPr/>
            </p:nvSpPr>
            <p:spPr bwMode="auto">
              <a:xfrm>
                <a:off x="3351" y="2713"/>
                <a:ext cx="24"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84" name="Rectangle 94"/>
              <p:cNvSpPr>
                <a:spLocks noChangeArrowheads="1"/>
              </p:cNvSpPr>
              <p:nvPr/>
            </p:nvSpPr>
            <p:spPr bwMode="auto">
              <a:xfrm>
                <a:off x="3326" y="2713"/>
                <a:ext cx="22"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85" name="Rectangle 95"/>
              <p:cNvSpPr>
                <a:spLocks noChangeArrowheads="1"/>
              </p:cNvSpPr>
              <p:nvPr/>
            </p:nvSpPr>
            <p:spPr bwMode="auto">
              <a:xfrm>
                <a:off x="3320" y="2688"/>
                <a:ext cx="58" cy="8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86" name="Rectangle 96"/>
              <p:cNvSpPr>
                <a:spLocks noChangeArrowheads="1"/>
              </p:cNvSpPr>
              <p:nvPr/>
            </p:nvSpPr>
            <p:spPr bwMode="auto">
              <a:xfrm>
                <a:off x="3433" y="2713"/>
                <a:ext cx="22"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87" name="Rectangle 97"/>
              <p:cNvSpPr>
                <a:spLocks noChangeArrowheads="1"/>
              </p:cNvSpPr>
              <p:nvPr/>
            </p:nvSpPr>
            <p:spPr bwMode="auto">
              <a:xfrm>
                <a:off x="3407" y="2713"/>
                <a:ext cx="22"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88" name="Rectangle 98"/>
              <p:cNvSpPr>
                <a:spLocks noChangeArrowheads="1"/>
              </p:cNvSpPr>
              <p:nvPr/>
            </p:nvSpPr>
            <p:spPr bwMode="auto">
              <a:xfrm>
                <a:off x="3401" y="2688"/>
                <a:ext cx="60" cy="8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89" name="Rectangle 99"/>
              <p:cNvSpPr>
                <a:spLocks noChangeArrowheads="1"/>
              </p:cNvSpPr>
              <p:nvPr/>
            </p:nvSpPr>
            <p:spPr bwMode="auto">
              <a:xfrm>
                <a:off x="3514" y="2713"/>
                <a:ext cx="22"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90" name="Rectangle 100"/>
              <p:cNvSpPr>
                <a:spLocks noChangeArrowheads="1"/>
              </p:cNvSpPr>
              <p:nvPr/>
            </p:nvSpPr>
            <p:spPr bwMode="auto">
              <a:xfrm>
                <a:off x="3487" y="2713"/>
                <a:ext cx="22"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91" name="Rectangle 101"/>
              <p:cNvSpPr>
                <a:spLocks noChangeArrowheads="1"/>
              </p:cNvSpPr>
              <p:nvPr/>
            </p:nvSpPr>
            <p:spPr bwMode="auto">
              <a:xfrm>
                <a:off x="3483" y="2688"/>
                <a:ext cx="58" cy="8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92" name="Rectangle 102"/>
              <p:cNvSpPr>
                <a:spLocks noChangeArrowheads="1"/>
              </p:cNvSpPr>
              <p:nvPr/>
            </p:nvSpPr>
            <p:spPr bwMode="auto">
              <a:xfrm>
                <a:off x="3596" y="2713"/>
                <a:ext cx="22"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93" name="Rectangle 103"/>
              <p:cNvSpPr>
                <a:spLocks noChangeArrowheads="1"/>
              </p:cNvSpPr>
              <p:nvPr/>
            </p:nvSpPr>
            <p:spPr bwMode="auto">
              <a:xfrm>
                <a:off x="3570" y="2713"/>
                <a:ext cx="22"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94" name="Rectangle 104"/>
              <p:cNvSpPr>
                <a:spLocks noChangeArrowheads="1"/>
              </p:cNvSpPr>
              <p:nvPr/>
            </p:nvSpPr>
            <p:spPr bwMode="auto">
              <a:xfrm>
                <a:off x="3564" y="2688"/>
                <a:ext cx="58" cy="8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95" name="Rectangle 105"/>
              <p:cNvSpPr>
                <a:spLocks noChangeArrowheads="1"/>
              </p:cNvSpPr>
              <p:nvPr/>
            </p:nvSpPr>
            <p:spPr bwMode="auto">
              <a:xfrm>
                <a:off x="3677" y="2713"/>
                <a:ext cx="22"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96" name="Rectangle 106"/>
              <p:cNvSpPr>
                <a:spLocks noChangeArrowheads="1"/>
              </p:cNvSpPr>
              <p:nvPr/>
            </p:nvSpPr>
            <p:spPr bwMode="auto">
              <a:xfrm>
                <a:off x="3652" y="2713"/>
                <a:ext cx="21"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97" name="Rectangle 107"/>
              <p:cNvSpPr>
                <a:spLocks noChangeArrowheads="1"/>
              </p:cNvSpPr>
              <p:nvPr/>
            </p:nvSpPr>
            <p:spPr bwMode="auto">
              <a:xfrm>
                <a:off x="3645" y="2688"/>
                <a:ext cx="60" cy="8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98" name="Rectangle 108"/>
              <p:cNvSpPr>
                <a:spLocks noChangeArrowheads="1"/>
              </p:cNvSpPr>
              <p:nvPr/>
            </p:nvSpPr>
            <p:spPr bwMode="auto">
              <a:xfrm>
                <a:off x="3757" y="2713"/>
                <a:ext cx="22"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99" name="Rectangle 109"/>
              <p:cNvSpPr>
                <a:spLocks noChangeArrowheads="1"/>
              </p:cNvSpPr>
              <p:nvPr/>
            </p:nvSpPr>
            <p:spPr bwMode="auto">
              <a:xfrm>
                <a:off x="3732" y="2713"/>
                <a:ext cx="22" cy="5"/>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900" name="Rectangle 110"/>
              <p:cNvSpPr>
                <a:spLocks noChangeArrowheads="1"/>
              </p:cNvSpPr>
              <p:nvPr/>
            </p:nvSpPr>
            <p:spPr bwMode="auto">
              <a:xfrm>
                <a:off x="3727" y="2688"/>
                <a:ext cx="60" cy="8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901" name="Rectangle 111"/>
              <p:cNvSpPr>
                <a:spLocks noChangeArrowheads="1"/>
              </p:cNvSpPr>
              <p:nvPr/>
            </p:nvSpPr>
            <p:spPr bwMode="auto">
              <a:xfrm>
                <a:off x="3178" y="2708"/>
                <a:ext cx="31" cy="61"/>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902" name="Freeform 112"/>
              <p:cNvSpPr>
                <a:spLocks/>
              </p:cNvSpPr>
              <p:nvPr/>
            </p:nvSpPr>
            <p:spPr bwMode="auto">
              <a:xfrm>
                <a:off x="3718" y="2689"/>
                <a:ext cx="24" cy="112"/>
              </a:xfrm>
              <a:custGeom>
                <a:avLst/>
                <a:gdLst>
                  <a:gd name="T0" fmla="*/ 55 w 23"/>
                  <a:gd name="T1" fmla="*/ 80 h 113"/>
                  <a:gd name="T2" fmla="*/ 51 w 23"/>
                  <a:gd name="T3" fmla="*/ 0 h 113"/>
                  <a:gd name="T4" fmla="*/ 0 w 23"/>
                  <a:gd name="T5" fmla="*/ 13 h 113"/>
                  <a:gd name="T6" fmla="*/ 4 w 23"/>
                  <a:gd name="T7" fmla="*/ 91 h 113"/>
                  <a:gd name="T8" fmla="*/ 37 w 23"/>
                  <a:gd name="T9" fmla="*/ 85 h 113"/>
                  <a:gd name="T10" fmla="*/ 55 w 23"/>
                  <a:gd name="T11" fmla="*/ 80 h 113"/>
                  <a:gd name="T12" fmla="*/ 0 60000 65536"/>
                  <a:gd name="T13" fmla="*/ 0 60000 65536"/>
                  <a:gd name="T14" fmla="*/ 0 60000 65536"/>
                  <a:gd name="T15" fmla="*/ 0 60000 65536"/>
                  <a:gd name="T16" fmla="*/ 0 60000 65536"/>
                  <a:gd name="T17" fmla="*/ 0 60000 65536"/>
                  <a:gd name="T18" fmla="*/ 0 w 23"/>
                  <a:gd name="T19" fmla="*/ 0 h 113"/>
                  <a:gd name="T20" fmla="*/ 23 w 23"/>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23" h="113">
                    <a:moveTo>
                      <a:pt x="23" y="102"/>
                    </a:moveTo>
                    <a:lnTo>
                      <a:pt x="21" y="0"/>
                    </a:lnTo>
                    <a:lnTo>
                      <a:pt x="0" y="13"/>
                    </a:lnTo>
                    <a:lnTo>
                      <a:pt x="4" y="113"/>
                    </a:lnTo>
                    <a:lnTo>
                      <a:pt x="14" y="107"/>
                    </a:lnTo>
                    <a:lnTo>
                      <a:pt x="23" y="102"/>
                    </a:lnTo>
                    <a:close/>
                  </a:path>
                </a:pathLst>
              </a:custGeom>
              <a:solidFill>
                <a:srgbClr val="CC6633"/>
              </a:solidFill>
              <a:ln w="9525">
                <a:noFill/>
                <a:round/>
                <a:headEnd/>
                <a:tailEnd/>
              </a:ln>
            </p:spPr>
            <p:txBody>
              <a:bodyPr/>
              <a:lstStyle/>
              <a:p>
                <a:endParaRPr lang="zh-TW" altLang="en-US">
                  <a:solidFill>
                    <a:schemeClr val="bg1"/>
                  </a:solidFill>
                </a:endParaRPr>
              </a:p>
            </p:txBody>
          </p:sp>
          <p:sp>
            <p:nvSpPr>
              <p:cNvPr id="22903" name="Rectangle 113"/>
              <p:cNvSpPr>
                <a:spLocks noChangeArrowheads="1"/>
              </p:cNvSpPr>
              <p:nvPr/>
            </p:nvSpPr>
            <p:spPr bwMode="auto">
              <a:xfrm>
                <a:off x="3710" y="2684"/>
                <a:ext cx="31" cy="5"/>
              </a:xfrm>
              <a:prstGeom prst="rect">
                <a:avLst/>
              </a:prstGeom>
              <a:solidFill>
                <a:srgbClr val="F4F3AB"/>
              </a:solidFill>
              <a:ln w="9525">
                <a:noFill/>
                <a:miter lim="800000"/>
                <a:headEnd/>
                <a:tailEnd/>
              </a:ln>
            </p:spPr>
            <p:txBody>
              <a:bodyPr/>
              <a:lstStyle/>
              <a:p>
                <a:endParaRPr lang="zh-TW" altLang="en-US" b="1">
                  <a:solidFill>
                    <a:schemeClr val="bg1"/>
                  </a:solidFill>
                  <a:latin typeface="Calibri" pitchFamily="34" charset="0"/>
                </a:endParaRPr>
              </a:p>
            </p:txBody>
          </p:sp>
          <p:sp>
            <p:nvSpPr>
              <p:cNvPr id="22904" name="Rectangle 114"/>
              <p:cNvSpPr>
                <a:spLocks noChangeArrowheads="1"/>
              </p:cNvSpPr>
              <p:nvPr/>
            </p:nvSpPr>
            <p:spPr bwMode="auto">
              <a:xfrm>
                <a:off x="3710" y="2689"/>
                <a:ext cx="31" cy="5"/>
              </a:xfrm>
              <a:prstGeom prst="rect">
                <a:avLst/>
              </a:prstGeom>
              <a:solidFill>
                <a:srgbClr val="DEC179"/>
              </a:solidFill>
              <a:ln w="9525">
                <a:noFill/>
                <a:miter lim="800000"/>
                <a:headEnd/>
                <a:tailEnd/>
              </a:ln>
            </p:spPr>
            <p:txBody>
              <a:bodyPr/>
              <a:lstStyle/>
              <a:p>
                <a:endParaRPr lang="zh-TW" altLang="en-US" b="1">
                  <a:solidFill>
                    <a:schemeClr val="bg1"/>
                  </a:solidFill>
                  <a:latin typeface="Calibri" pitchFamily="34" charset="0"/>
                </a:endParaRPr>
              </a:p>
            </p:txBody>
          </p:sp>
          <p:sp>
            <p:nvSpPr>
              <p:cNvPr id="22905" name="Rectangle 115"/>
              <p:cNvSpPr>
                <a:spLocks noChangeArrowheads="1"/>
              </p:cNvSpPr>
              <p:nvPr/>
            </p:nvSpPr>
            <p:spPr bwMode="auto">
              <a:xfrm>
                <a:off x="3710" y="2694"/>
                <a:ext cx="31" cy="6"/>
              </a:xfrm>
              <a:prstGeom prst="rect">
                <a:avLst/>
              </a:prstGeom>
              <a:solidFill>
                <a:srgbClr val="E4CE86"/>
              </a:solidFill>
              <a:ln w="9525">
                <a:noFill/>
                <a:miter lim="800000"/>
                <a:headEnd/>
                <a:tailEnd/>
              </a:ln>
            </p:spPr>
            <p:txBody>
              <a:bodyPr/>
              <a:lstStyle/>
              <a:p>
                <a:endParaRPr lang="zh-TW" altLang="en-US" b="1">
                  <a:solidFill>
                    <a:schemeClr val="bg1"/>
                  </a:solidFill>
                  <a:latin typeface="Calibri" pitchFamily="34" charset="0"/>
                </a:endParaRPr>
              </a:p>
            </p:txBody>
          </p:sp>
          <p:sp>
            <p:nvSpPr>
              <p:cNvPr id="22906" name="Rectangle 116"/>
              <p:cNvSpPr>
                <a:spLocks noChangeArrowheads="1"/>
              </p:cNvSpPr>
              <p:nvPr/>
            </p:nvSpPr>
            <p:spPr bwMode="auto">
              <a:xfrm>
                <a:off x="3710" y="2700"/>
                <a:ext cx="31" cy="5"/>
              </a:xfrm>
              <a:prstGeom prst="rect">
                <a:avLst/>
              </a:prstGeom>
              <a:solidFill>
                <a:srgbClr val="E9DB93"/>
              </a:solidFill>
              <a:ln w="9525">
                <a:noFill/>
                <a:miter lim="800000"/>
                <a:headEnd/>
                <a:tailEnd/>
              </a:ln>
            </p:spPr>
            <p:txBody>
              <a:bodyPr/>
              <a:lstStyle/>
              <a:p>
                <a:endParaRPr lang="zh-TW" altLang="en-US" b="1">
                  <a:solidFill>
                    <a:schemeClr val="bg1"/>
                  </a:solidFill>
                  <a:latin typeface="Calibri" pitchFamily="34" charset="0"/>
                </a:endParaRPr>
              </a:p>
            </p:txBody>
          </p:sp>
          <p:sp>
            <p:nvSpPr>
              <p:cNvPr id="22907" name="Rectangle 117"/>
              <p:cNvSpPr>
                <a:spLocks noChangeArrowheads="1"/>
              </p:cNvSpPr>
              <p:nvPr/>
            </p:nvSpPr>
            <p:spPr bwMode="auto">
              <a:xfrm>
                <a:off x="3710" y="2705"/>
                <a:ext cx="31" cy="5"/>
              </a:xfrm>
              <a:prstGeom prst="rect">
                <a:avLst/>
              </a:prstGeom>
              <a:solidFill>
                <a:srgbClr val="EEE79F"/>
              </a:solidFill>
              <a:ln w="9525">
                <a:noFill/>
                <a:miter lim="800000"/>
                <a:headEnd/>
                <a:tailEnd/>
              </a:ln>
            </p:spPr>
            <p:txBody>
              <a:bodyPr/>
              <a:lstStyle/>
              <a:p>
                <a:endParaRPr lang="zh-TW" altLang="en-US" b="1">
                  <a:solidFill>
                    <a:schemeClr val="bg1"/>
                  </a:solidFill>
                  <a:latin typeface="Calibri" pitchFamily="34" charset="0"/>
                </a:endParaRPr>
              </a:p>
            </p:txBody>
          </p:sp>
          <p:pic>
            <p:nvPicPr>
              <p:cNvPr id="22908" name="Picture 118"/>
              <p:cNvPicPr>
                <a:picLocks noChangeAspect="1" noChangeArrowheads="1"/>
              </p:cNvPicPr>
              <p:nvPr/>
            </p:nvPicPr>
            <p:blipFill>
              <a:blip r:embed="rId38" cstate="print"/>
              <a:srcRect/>
              <a:stretch>
                <a:fillRect/>
              </a:stretch>
            </p:blipFill>
            <p:spPr bwMode="auto">
              <a:xfrm>
                <a:off x="3695" y="2684"/>
                <a:ext cx="363" cy="220"/>
              </a:xfrm>
              <a:prstGeom prst="rect">
                <a:avLst/>
              </a:prstGeom>
              <a:noFill/>
              <a:ln w="9525">
                <a:noFill/>
                <a:miter lim="800000"/>
                <a:headEnd/>
                <a:tailEnd/>
              </a:ln>
            </p:spPr>
          </p:pic>
          <p:pic>
            <p:nvPicPr>
              <p:cNvPr id="22909" name="Picture 119"/>
              <p:cNvPicPr>
                <a:picLocks noChangeAspect="1" noChangeArrowheads="1"/>
              </p:cNvPicPr>
              <p:nvPr/>
            </p:nvPicPr>
            <p:blipFill>
              <a:blip r:embed="rId39" cstate="print"/>
              <a:srcRect/>
              <a:stretch>
                <a:fillRect/>
              </a:stretch>
            </p:blipFill>
            <p:spPr bwMode="auto">
              <a:xfrm>
                <a:off x="3695" y="2684"/>
                <a:ext cx="363" cy="220"/>
              </a:xfrm>
              <a:prstGeom prst="rect">
                <a:avLst/>
              </a:prstGeom>
              <a:noFill/>
              <a:ln w="9525">
                <a:noFill/>
                <a:miter lim="800000"/>
                <a:headEnd/>
                <a:tailEnd/>
              </a:ln>
            </p:spPr>
          </p:pic>
          <p:sp>
            <p:nvSpPr>
              <p:cNvPr id="22910" name="Freeform 120"/>
              <p:cNvSpPr>
                <a:spLocks noEditPoints="1"/>
              </p:cNvSpPr>
              <p:nvPr/>
            </p:nvSpPr>
            <p:spPr bwMode="auto">
              <a:xfrm>
                <a:off x="3703" y="2771"/>
                <a:ext cx="352" cy="131"/>
              </a:xfrm>
              <a:custGeom>
                <a:avLst/>
                <a:gdLst>
                  <a:gd name="T0" fmla="*/ 352 w 352"/>
                  <a:gd name="T1" fmla="*/ 6 h 131"/>
                  <a:gd name="T2" fmla="*/ 138 w 352"/>
                  <a:gd name="T3" fmla="*/ 131 h 131"/>
                  <a:gd name="T4" fmla="*/ 138 w 352"/>
                  <a:gd name="T5" fmla="*/ 125 h 131"/>
                  <a:gd name="T6" fmla="*/ 352 w 352"/>
                  <a:gd name="T7" fmla="*/ 0 h 131"/>
                  <a:gd name="T8" fmla="*/ 352 w 352"/>
                  <a:gd name="T9" fmla="*/ 6 h 131"/>
                  <a:gd name="T10" fmla="*/ 18 w 352"/>
                  <a:gd name="T11" fmla="*/ 54 h 131"/>
                  <a:gd name="T12" fmla="*/ 138 w 352"/>
                  <a:gd name="T13" fmla="*/ 125 h 131"/>
                  <a:gd name="T14" fmla="*/ 138 w 352"/>
                  <a:gd name="T15" fmla="*/ 131 h 131"/>
                  <a:gd name="T16" fmla="*/ 0 w 352"/>
                  <a:gd name="T17" fmla="*/ 49 h 131"/>
                  <a:gd name="T18" fmla="*/ 0 w 352"/>
                  <a:gd name="T19" fmla="*/ 43 h 131"/>
                  <a:gd name="T20" fmla="*/ 18 w 352"/>
                  <a:gd name="T21" fmla="*/ 54 h 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2"/>
                  <a:gd name="T34" fmla="*/ 0 h 131"/>
                  <a:gd name="T35" fmla="*/ 352 w 352"/>
                  <a:gd name="T36" fmla="*/ 131 h 1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2" h="131">
                    <a:moveTo>
                      <a:pt x="352" y="6"/>
                    </a:moveTo>
                    <a:lnTo>
                      <a:pt x="138" y="131"/>
                    </a:lnTo>
                    <a:lnTo>
                      <a:pt x="138" y="125"/>
                    </a:lnTo>
                    <a:lnTo>
                      <a:pt x="352" y="0"/>
                    </a:lnTo>
                    <a:lnTo>
                      <a:pt x="352" y="6"/>
                    </a:lnTo>
                    <a:close/>
                    <a:moveTo>
                      <a:pt x="18" y="54"/>
                    </a:moveTo>
                    <a:lnTo>
                      <a:pt x="138" y="125"/>
                    </a:lnTo>
                    <a:lnTo>
                      <a:pt x="138" y="131"/>
                    </a:lnTo>
                    <a:lnTo>
                      <a:pt x="0" y="49"/>
                    </a:lnTo>
                    <a:lnTo>
                      <a:pt x="0" y="43"/>
                    </a:lnTo>
                    <a:lnTo>
                      <a:pt x="18" y="54"/>
                    </a:lnTo>
                    <a:close/>
                  </a:path>
                </a:pathLst>
              </a:custGeom>
              <a:solidFill>
                <a:srgbClr val="CC6633"/>
              </a:solidFill>
              <a:ln w="9525">
                <a:noFill/>
                <a:round/>
                <a:headEnd/>
                <a:tailEnd/>
              </a:ln>
            </p:spPr>
            <p:txBody>
              <a:bodyPr/>
              <a:lstStyle/>
              <a:p>
                <a:endParaRPr lang="zh-TW" altLang="en-US">
                  <a:solidFill>
                    <a:schemeClr val="bg1"/>
                  </a:solidFill>
                </a:endParaRPr>
              </a:p>
            </p:txBody>
          </p:sp>
          <p:sp>
            <p:nvSpPr>
              <p:cNvPr id="22911" name="Freeform 121"/>
              <p:cNvSpPr>
                <a:spLocks/>
              </p:cNvSpPr>
              <p:nvPr/>
            </p:nvSpPr>
            <p:spPr bwMode="auto">
              <a:xfrm>
                <a:off x="3841" y="2771"/>
                <a:ext cx="214" cy="131"/>
              </a:xfrm>
              <a:custGeom>
                <a:avLst/>
                <a:gdLst>
                  <a:gd name="T0" fmla="*/ 214 w 214"/>
                  <a:gd name="T1" fmla="*/ 6 h 131"/>
                  <a:gd name="T2" fmla="*/ 0 w 214"/>
                  <a:gd name="T3" fmla="*/ 131 h 131"/>
                  <a:gd name="T4" fmla="*/ 0 w 214"/>
                  <a:gd name="T5" fmla="*/ 125 h 131"/>
                  <a:gd name="T6" fmla="*/ 214 w 214"/>
                  <a:gd name="T7" fmla="*/ 0 h 131"/>
                  <a:gd name="T8" fmla="*/ 214 w 214"/>
                  <a:gd name="T9" fmla="*/ 6 h 131"/>
                  <a:gd name="T10" fmla="*/ 0 60000 65536"/>
                  <a:gd name="T11" fmla="*/ 0 60000 65536"/>
                  <a:gd name="T12" fmla="*/ 0 60000 65536"/>
                  <a:gd name="T13" fmla="*/ 0 60000 65536"/>
                  <a:gd name="T14" fmla="*/ 0 60000 65536"/>
                  <a:gd name="T15" fmla="*/ 0 w 214"/>
                  <a:gd name="T16" fmla="*/ 0 h 131"/>
                  <a:gd name="T17" fmla="*/ 214 w 214"/>
                  <a:gd name="T18" fmla="*/ 131 h 131"/>
                </a:gdLst>
                <a:ahLst/>
                <a:cxnLst>
                  <a:cxn ang="T10">
                    <a:pos x="T0" y="T1"/>
                  </a:cxn>
                  <a:cxn ang="T11">
                    <a:pos x="T2" y="T3"/>
                  </a:cxn>
                  <a:cxn ang="T12">
                    <a:pos x="T4" y="T5"/>
                  </a:cxn>
                  <a:cxn ang="T13">
                    <a:pos x="T6" y="T7"/>
                  </a:cxn>
                  <a:cxn ang="T14">
                    <a:pos x="T8" y="T9"/>
                  </a:cxn>
                </a:cxnLst>
                <a:rect l="T15" t="T16" r="T17" b="T18"/>
                <a:pathLst>
                  <a:path w="214" h="131">
                    <a:moveTo>
                      <a:pt x="214" y="6"/>
                    </a:moveTo>
                    <a:lnTo>
                      <a:pt x="0" y="131"/>
                    </a:lnTo>
                    <a:lnTo>
                      <a:pt x="0" y="125"/>
                    </a:lnTo>
                    <a:lnTo>
                      <a:pt x="214" y="0"/>
                    </a:lnTo>
                    <a:lnTo>
                      <a:pt x="214" y="6"/>
                    </a:lnTo>
                    <a:close/>
                  </a:path>
                </a:pathLst>
              </a:custGeom>
              <a:noFill/>
              <a:ln w="3175">
                <a:solidFill>
                  <a:srgbClr val="CC6633"/>
                </a:solidFill>
                <a:miter lim="800000"/>
                <a:headEnd/>
                <a:tailEnd/>
              </a:ln>
            </p:spPr>
            <p:txBody>
              <a:bodyPr/>
              <a:lstStyle/>
              <a:p>
                <a:endParaRPr lang="zh-TW" altLang="en-US">
                  <a:solidFill>
                    <a:schemeClr val="bg1"/>
                  </a:solidFill>
                </a:endParaRPr>
              </a:p>
            </p:txBody>
          </p:sp>
          <p:sp>
            <p:nvSpPr>
              <p:cNvPr id="22912" name="Freeform 122"/>
              <p:cNvSpPr>
                <a:spLocks/>
              </p:cNvSpPr>
              <p:nvPr/>
            </p:nvSpPr>
            <p:spPr bwMode="auto">
              <a:xfrm>
                <a:off x="3703" y="2814"/>
                <a:ext cx="138" cy="88"/>
              </a:xfrm>
              <a:custGeom>
                <a:avLst/>
                <a:gdLst>
                  <a:gd name="T0" fmla="*/ 18 w 138"/>
                  <a:gd name="T1" fmla="*/ 11 h 88"/>
                  <a:gd name="T2" fmla="*/ 138 w 138"/>
                  <a:gd name="T3" fmla="*/ 82 h 88"/>
                  <a:gd name="T4" fmla="*/ 138 w 138"/>
                  <a:gd name="T5" fmla="*/ 88 h 88"/>
                  <a:gd name="T6" fmla="*/ 0 w 138"/>
                  <a:gd name="T7" fmla="*/ 6 h 88"/>
                  <a:gd name="T8" fmla="*/ 0 w 138"/>
                  <a:gd name="T9" fmla="*/ 0 h 88"/>
                  <a:gd name="T10" fmla="*/ 18 w 138"/>
                  <a:gd name="T11" fmla="*/ 11 h 88"/>
                  <a:gd name="T12" fmla="*/ 0 60000 65536"/>
                  <a:gd name="T13" fmla="*/ 0 60000 65536"/>
                  <a:gd name="T14" fmla="*/ 0 60000 65536"/>
                  <a:gd name="T15" fmla="*/ 0 60000 65536"/>
                  <a:gd name="T16" fmla="*/ 0 60000 65536"/>
                  <a:gd name="T17" fmla="*/ 0 60000 65536"/>
                  <a:gd name="T18" fmla="*/ 0 w 138"/>
                  <a:gd name="T19" fmla="*/ 0 h 88"/>
                  <a:gd name="T20" fmla="*/ 138 w 138"/>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138" h="88">
                    <a:moveTo>
                      <a:pt x="18" y="11"/>
                    </a:moveTo>
                    <a:lnTo>
                      <a:pt x="138" y="82"/>
                    </a:lnTo>
                    <a:lnTo>
                      <a:pt x="138" y="88"/>
                    </a:lnTo>
                    <a:lnTo>
                      <a:pt x="0" y="6"/>
                    </a:lnTo>
                    <a:lnTo>
                      <a:pt x="0" y="0"/>
                    </a:lnTo>
                    <a:lnTo>
                      <a:pt x="18" y="11"/>
                    </a:lnTo>
                  </a:path>
                </a:pathLst>
              </a:custGeom>
              <a:noFill/>
              <a:ln w="3175">
                <a:solidFill>
                  <a:srgbClr val="CC6633"/>
                </a:solidFill>
                <a:miter lim="800000"/>
                <a:headEnd/>
                <a:tailEnd/>
              </a:ln>
            </p:spPr>
            <p:txBody>
              <a:bodyPr/>
              <a:lstStyle/>
              <a:p>
                <a:endParaRPr lang="zh-TW" altLang="en-US">
                  <a:solidFill>
                    <a:schemeClr val="bg1"/>
                  </a:solidFill>
                </a:endParaRPr>
              </a:p>
            </p:txBody>
          </p:sp>
          <p:pic>
            <p:nvPicPr>
              <p:cNvPr id="22913" name="Picture 123"/>
              <p:cNvPicPr>
                <a:picLocks noChangeAspect="1" noChangeArrowheads="1"/>
              </p:cNvPicPr>
              <p:nvPr/>
            </p:nvPicPr>
            <p:blipFill>
              <a:blip r:embed="rId40" cstate="print"/>
              <a:srcRect/>
              <a:stretch>
                <a:fillRect/>
              </a:stretch>
            </p:blipFill>
            <p:spPr bwMode="auto">
              <a:xfrm>
                <a:off x="3801" y="2752"/>
                <a:ext cx="116" cy="79"/>
              </a:xfrm>
              <a:prstGeom prst="rect">
                <a:avLst/>
              </a:prstGeom>
              <a:noFill/>
              <a:ln w="9525">
                <a:noFill/>
                <a:miter lim="800000"/>
                <a:headEnd/>
                <a:tailEnd/>
              </a:ln>
            </p:spPr>
          </p:pic>
          <p:pic>
            <p:nvPicPr>
              <p:cNvPr id="22914" name="Picture 124"/>
              <p:cNvPicPr>
                <a:picLocks noChangeAspect="1" noChangeArrowheads="1"/>
              </p:cNvPicPr>
              <p:nvPr/>
            </p:nvPicPr>
            <p:blipFill>
              <a:blip r:embed="rId41" cstate="print"/>
              <a:srcRect/>
              <a:stretch>
                <a:fillRect/>
              </a:stretch>
            </p:blipFill>
            <p:spPr bwMode="auto">
              <a:xfrm>
                <a:off x="3801" y="2752"/>
                <a:ext cx="116" cy="79"/>
              </a:xfrm>
              <a:prstGeom prst="rect">
                <a:avLst/>
              </a:prstGeom>
              <a:noFill/>
              <a:ln w="9525">
                <a:noFill/>
                <a:miter lim="800000"/>
                <a:headEnd/>
                <a:tailEnd/>
              </a:ln>
            </p:spPr>
          </p:pic>
          <p:sp>
            <p:nvSpPr>
              <p:cNvPr id="22915" name="Freeform 125"/>
              <p:cNvSpPr>
                <a:spLocks/>
              </p:cNvSpPr>
              <p:nvPr/>
            </p:nvSpPr>
            <p:spPr bwMode="auto">
              <a:xfrm>
                <a:off x="3807" y="2757"/>
                <a:ext cx="106" cy="64"/>
              </a:xfrm>
              <a:custGeom>
                <a:avLst/>
                <a:gdLst>
                  <a:gd name="T0" fmla="*/ 95 w 105"/>
                  <a:gd name="T1" fmla="*/ 0 h 64"/>
                  <a:gd name="T2" fmla="*/ 127 w 105"/>
                  <a:gd name="T3" fmla="*/ 19 h 64"/>
                  <a:gd name="T4" fmla="*/ 32 w 105"/>
                  <a:gd name="T5" fmla="*/ 64 h 64"/>
                  <a:gd name="T6" fmla="*/ 0 w 105"/>
                  <a:gd name="T7" fmla="*/ 45 h 64"/>
                  <a:gd name="T8" fmla="*/ 96 w 105"/>
                  <a:gd name="T9" fmla="*/ 0 h 64"/>
                  <a:gd name="T10" fmla="*/ 0 60000 65536"/>
                  <a:gd name="T11" fmla="*/ 0 60000 65536"/>
                  <a:gd name="T12" fmla="*/ 0 60000 65536"/>
                  <a:gd name="T13" fmla="*/ 0 60000 65536"/>
                  <a:gd name="T14" fmla="*/ 0 60000 65536"/>
                  <a:gd name="T15" fmla="*/ 0 w 105"/>
                  <a:gd name="T16" fmla="*/ 0 h 64"/>
                  <a:gd name="T17" fmla="*/ 105 w 105"/>
                  <a:gd name="T18" fmla="*/ 64 h 64"/>
                </a:gdLst>
                <a:ahLst/>
                <a:cxnLst>
                  <a:cxn ang="T10">
                    <a:pos x="T0" y="T1"/>
                  </a:cxn>
                  <a:cxn ang="T11">
                    <a:pos x="T2" y="T3"/>
                  </a:cxn>
                  <a:cxn ang="T12">
                    <a:pos x="T4" y="T5"/>
                  </a:cxn>
                  <a:cxn ang="T13">
                    <a:pos x="T6" y="T7"/>
                  </a:cxn>
                  <a:cxn ang="T14">
                    <a:pos x="T8" y="T9"/>
                  </a:cxn>
                </a:cxnLst>
                <a:rect l="T15" t="T16" r="T17" b="T18"/>
                <a:pathLst>
                  <a:path w="105" h="64">
                    <a:moveTo>
                      <a:pt x="73" y="0"/>
                    </a:moveTo>
                    <a:lnTo>
                      <a:pt x="105" y="19"/>
                    </a:lnTo>
                    <a:lnTo>
                      <a:pt x="32" y="64"/>
                    </a:lnTo>
                    <a:lnTo>
                      <a:pt x="0" y="45"/>
                    </a:lnTo>
                    <a:lnTo>
                      <a:pt x="74" y="0"/>
                    </a:lnTo>
                  </a:path>
                </a:pathLst>
              </a:custGeom>
              <a:noFill/>
              <a:ln w="4763" cap="rnd">
                <a:solidFill>
                  <a:srgbClr val="295687"/>
                </a:solidFill>
                <a:round/>
                <a:headEnd/>
                <a:tailEnd/>
              </a:ln>
            </p:spPr>
            <p:txBody>
              <a:bodyPr/>
              <a:lstStyle/>
              <a:p>
                <a:endParaRPr lang="zh-TW" altLang="en-US">
                  <a:solidFill>
                    <a:schemeClr val="bg1"/>
                  </a:solidFill>
                </a:endParaRPr>
              </a:p>
            </p:txBody>
          </p:sp>
          <p:pic>
            <p:nvPicPr>
              <p:cNvPr id="22916" name="Picture 126"/>
              <p:cNvPicPr>
                <a:picLocks noChangeAspect="1" noChangeArrowheads="1"/>
              </p:cNvPicPr>
              <p:nvPr/>
            </p:nvPicPr>
            <p:blipFill>
              <a:blip r:embed="rId42" cstate="print"/>
              <a:srcRect/>
              <a:stretch>
                <a:fillRect/>
              </a:stretch>
            </p:blipFill>
            <p:spPr bwMode="auto">
              <a:xfrm>
                <a:off x="3756" y="2637"/>
                <a:ext cx="95" cy="141"/>
              </a:xfrm>
              <a:prstGeom prst="rect">
                <a:avLst/>
              </a:prstGeom>
              <a:noFill/>
              <a:ln w="9525">
                <a:noFill/>
                <a:miter lim="800000"/>
                <a:headEnd/>
                <a:tailEnd/>
              </a:ln>
            </p:spPr>
          </p:pic>
          <p:pic>
            <p:nvPicPr>
              <p:cNvPr id="22917" name="Picture 127"/>
              <p:cNvPicPr>
                <a:picLocks noChangeAspect="1" noChangeArrowheads="1"/>
              </p:cNvPicPr>
              <p:nvPr/>
            </p:nvPicPr>
            <p:blipFill>
              <a:blip r:embed="rId43" cstate="print"/>
              <a:srcRect/>
              <a:stretch>
                <a:fillRect/>
              </a:stretch>
            </p:blipFill>
            <p:spPr bwMode="auto">
              <a:xfrm>
                <a:off x="3756" y="2637"/>
                <a:ext cx="95" cy="141"/>
              </a:xfrm>
              <a:prstGeom prst="rect">
                <a:avLst/>
              </a:prstGeom>
              <a:noFill/>
              <a:ln w="9525">
                <a:noFill/>
                <a:miter lim="800000"/>
                <a:headEnd/>
                <a:tailEnd/>
              </a:ln>
            </p:spPr>
          </p:pic>
          <p:sp>
            <p:nvSpPr>
              <p:cNvPr id="22918" name="Rectangle 128"/>
              <p:cNvSpPr>
                <a:spLocks noChangeArrowheads="1"/>
              </p:cNvSpPr>
              <p:nvPr/>
            </p:nvSpPr>
            <p:spPr bwMode="auto">
              <a:xfrm>
                <a:off x="3730" y="2626"/>
                <a:ext cx="6" cy="79"/>
              </a:xfrm>
              <a:prstGeom prst="rect">
                <a:avLst/>
              </a:prstGeom>
              <a:solidFill>
                <a:srgbClr val="F5F2E8"/>
              </a:solidFill>
              <a:ln w="9525">
                <a:noFill/>
                <a:miter lim="800000"/>
                <a:headEnd/>
                <a:tailEnd/>
              </a:ln>
            </p:spPr>
            <p:txBody>
              <a:bodyPr/>
              <a:lstStyle/>
              <a:p>
                <a:endParaRPr lang="zh-TW" altLang="en-US" b="1">
                  <a:solidFill>
                    <a:schemeClr val="bg1"/>
                  </a:solidFill>
                  <a:latin typeface="Calibri" pitchFamily="34" charset="0"/>
                </a:endParaRPr>
              </a:p>
            </p:txBody>
          </p:sp>
          <p:sp>
            <p:nvSpPr>
              <p:cNvPr id="22919" name="Rectangle 129"/>
              <p:cNvSpPr>
                <a:spLocks noChangeArrowheads="1"/>
              </p:cNvSpPr>
              <p:nvPr/>
            </p:nvSpPr>
            <p:spPr bwMode="auto">
              <a:xfrm>
                <a:off x="3735" y="2626"/>
                <a:ext cx="6" cy="79"/>
              </a:xfrm>
              <a:prstGeom prst="rect">
                <a:avLst/>
              </a:prstGeom>
              <a:solidFill>
                <a:srgbClr val="B9E6EF"/>
              </a:solidFill>
              <a:ln w="9525">
                <a:noFill/>
                <a:miter lim="800000"/>
                <a:headEnd/>
                <a:tailEnd/>
              </a:ln>
            </p:spPr>
            <p:txBody>
              <a:bodyPr/>
              <a:lstStyle/>
              <a:p>
                <a:endParaRPr lang="zh-TW" altLang="en-US" b="1">
                  <a:solidFill>
                    <a:schemeClr val="bg1"/>
                  </a:solidFill>
                  <a:latin typeface="Calibri" pitchFamily="34" charset="0"/>
                </a:endParaRPr>
              </a:p>
            </p:txBody>
          </p:sp>
          <p:sp>
            <p:nvSpPr>
              <p:cNvPr id="22920" name="Rectangle 130"/>
              <p:cNvSpPr>
                <a:spLocks noChangeArrowheads="1"/>
              </p:cNvSpPr>
              <p:nvPr/>
            </p:nvSpPr>
            <p:spPr bwMode="auto">
              <a:xfrm>
                <a:off x="3741" y="2626"/>
                <a:ext cx="4" cy="79"/>
              </a:xfrm>
              <a:prstGeom prst="rect">
                <a:avLst/>
              </a:prstGeom>
              <a:solidFill>
                <a:srgbClr val="BCE7EF"/>
              </a:solidFill>
              <a:ln w="9525">
                <a:noFill/>
                <a:miter lim="800000"/>
                <a:headEnd/>
                <a:tailEnd/>
              </a:ln>
            </p:spPr>
            <p:txBody>
              <a:bodyPr/>
              <a:lstStyle/>
              <a:p>
                <a:endParaRPr lang="zh-TW" altLang="en-US" b="1">
                  <a:solidFill>
                    <a:schemeClr val="bg1"/>
                  </a:solidFill>
                  <a:latin typeface="Calibri" pitchFamily="34" charset="0"/>
                </a:endParaRPr>
              </a:p>
            </p:txBody>
          </p:sp>
          <p:sp>
            <p:nvSpPr>
              <p:cNvPr id="22921" name="Rectangle 131"/>
              <p:cNvSpPr>
                <a:spLocks noChangeArrowheads="1"/>
              </p:cNvSpPr>
              <p:nvPr/>
            </p:nvSpPr>
            <p:spPr bwMode="auto">
              <a:xfrm>
                <a:off x="3745" y="2626"/>
                <a:ext cx="6" cy="79"/>
              </a:xfrm>
              <a:prstGeom prst="rect">
                <a:avLst/>
              </a:prstGeom>
              <a:solidFill>
                <a:srgbClr val="BFE8EE"/>
              </a:solidFill>
              <a:ln w="9525">
                <a:noFill/>
                <a:miter lim="800000"/>
                <a:headEnd/>
                <a:tailEnd/>
              </a:ln>
            </p:spPr>
            <p:txBody>
              <a:bodyPr/>
              <a:lstStyle/>
              <a:p>
                <a:endParaRPr lang="zh-TW" altLang="en-US" b="1">
                  <a:solidFill>
                    <a:schemeClr val="bg1"/>
                  </a:solidFill>
                  <a:latin typeface="Calibri" pitchFamily="34" charset="0"/>
                </a:endParaRPr>
              </a:p>
            </p:txBody>
          </p:sp>
          <p:sp>
            <p:nvSpPr>
              <p:cNvPr id="22922" name="Rectangle 132"/>
              <p:cNvSpPr>
                <a:spLocks noChangeArrowheads="1"/>
              </p:cNvSpPr>
              <p:nvPr/>
            </p:nvSpPr>
            <p:spPr bwMode="auto">
              <a:xfrm>
                <a:off x="3750" y="2626"/>
                <a:ext cx="6" cy="79"/>
              </a:xfrm>
              <a:prstGeom prst="rect">
                <a:avLst/>
              </a:prstGeom>
              <a:solidFill>
                <a:srgbClr val="C2E8EE"/>
              </a:solidFill>
              <a:ln w="9525">
                <a:noFill/>
                <a:miter lim="800000"/>
                <a:headEnd/>
                <a:tailEnd/>
              </a:ln>
            </p:spPr>
            <p:txBody>
              <a:bodyPr/>
              <a:lstStyle/>
              <a:p>
                <a:endParaRPr lang="zh-TW" altLang="en-US" b="1">
                  <a:solidFill>
                    <a:schemeClr val="bg1"/>
                  </a:solidFill>
                  <a:latin typeface="Calibri" pitchFamily="34" charset="0"/>
                </a:endParaRPr>
              </a:p>
            </p:txBody>
          </p:sp>
          <p:sp>
            <p:nvSpPr>
              <p:cNvPr id="22923" name="Rectangle 133"/>
              <p:cNvSpPr>
                <a:spLocks noChangeArrowheads="1"/>
              </p:cNvSpPr>
              <p:nvPr/>
            </p:nvSpPr>
            <p:spPr bwMode="auto">
              <a:xfrm>
                <a:off x="3756" y="2626"/>
                <a:ext cx="6" cy="79"/>
              </a:xfrm>
              <a:prstGeom prst="rect">
                <a:avLst/>
              </a:prstGeom>
              <a:solidFill>
                <a:srgbClr val="C5E8EE"/>
              </a:solidFill>
              <a:ln w="9525">
                <a:noFill/>
                <a:miter lim="800000"/>
                <a:headEnd/>
                <a:tailEnd/>
              </a:ln>
            </p:spPr>
            <p:txBody>
              <a:bodyPr/>
              <a:lstStyle/>
              <a:p>
                <a:endParaRPr lang="zh-TW" altLang="en-US" b="1">
                  <a:solidFill>
                    <a:schemeClr val="bg1"/>
                  </a:solidFill>
                  <a:latin typeface="Calibri" pitchFamily="34" charset="0"/>
                </a:endParaRPr>
              </a:p>
            </p:txBody>
          </p:sp>
          <p:sp>
            <p:nvSpPr>
              <p:cNvPr id="22924" name="Rectangle 134"/>
              <p:cNvSpPr>
                <a:spLocks noChangeArrowheads="1"/>
              </p:cNvSpPr>
              <p:nvPr/>
            </p:nvSpPr>
            <p:spPr bwMode="auto">
              <a:xfrm>
                <a:off x="3762" y="2626"/>
                <a:ext cx="4" cy="79"/>
              </a:xfrm>
              <a:prstGeom prst="rect">
                <a:avLst/>
              </a:prstGeom>
              <a:solidFill>
                <a:srgbClr val="C8E9ED"/>
              </a:solidFill>
              <a:ln w="9525">
                <a:noFill/>
                <a:miter lim="800000"/>
                <a:headEnd/>
                <a:tailEnd/>
              </a:ln>
            </p:spPr>
            <p:txBody>
              <a:bodyPr/>
              <a:lstStyle/>
              <a:p>
                <a:endParaRPr lang="zh-TW" altLang="en-US" b="1">
                  <a:solidFill>
                    <a:schemeClr val="bg1"/>
                  </a:solidFill>
                  <a:latin typeface="Calibri" pitchFamily="34" charset="0"/>
                </a:endParaRPr>
              </a:p>
            </p:txBody>
          </p:sp>
          <p:sp>
            <p:nvSpPr>
              <p:cNvPr id="22925" name="Rectangle 135"/>
              <p:cNvSpPr>
                <a:spLocks noChangeArrowheads="1"/>
              </p:cNvSpPr>
              <p:nvPr/>
            </p:nvSpPr>
            <p:spPr bwMode="auto">
              <a:xfrm>
                <a:off x="3766" y="2626"/>
                <a:ext cx="6" cy="79"/>
              </a:xfrm>
              <a:prstGeom prst="rect">
                <a:avLst/>
              </a:prstGeom>
              <a:solidFill>
                <a:srgbClr val="CBEAED"/>
              </a:solidFill>
              <a:ln w="9525">
                <a:noFill/>
                <a:miter lim="800000"/>
                <a:headEnd/>
                <a:tailEnd/>
              </a:ln>
            </p:spPr>
            <p:txBody>
              <a:bodyPr/>
              <a:lstStyle/>
              <a:p>
                <a:endParaRPr lang="zh-TW" altLang="en-US" b="1">
                  <a:solidFill>
                    <a:schemeClr val="bg1"/>
                  </a:solidFill>
                  <a:latin typeface="Calibri" pitchFamily="34" charset="0"/>
                </a:endParaRPr>
              </a:p>
            </p:txBody>
          </p:sp>
          <p:sp>
            <p:nvSpPr>
              <p:cNvPr id="22926" name="Rectangle 136"/>
              <p:cNvSpPr>
                <a:spLocks noChangeArrowheads="1"/>
              </p:cNvSpPr>
              <p:nvPr/>
            </p:nvSpPr>
            <p:spPr bwMode="auto">
              <a:xfrm>
                <a:off x="3771" y="2626"/>
                <a:ext cx="4" cy="79"/>
              </a:xfrm>
              <a:prstGeom prst="rect">
                <a:avLst/>
              </a:prstGeom>
              <a:solidFill>
                <a:srgbClr val="CDEAED"/>
              </a:solidFill>
              <a:ln w="9525">
                <a:noFill/>
                <a:miter lim="800000"/>
                <a:headEnd/>
                <a:tailEnd/>
              </a:ln>
            </p:spPr>
            <p:txBody>
              <a:bodyPr/>
              <a:lstStyle/>
              <a:p>
                <a:endParaRPr lang="zh-TW" altLang="en-US" b="1">
                  <a:solidFill>
                    <a:schemeClr val="bg1"/>
                  </a:solidFill>
                  <a:latin typeface="Calibri" pitchFamily="34" charset="0"/>
                </a:endParaRPr>
              </a:p>
            </p:txBody>
          </p:sp>
          <p:sp>
            <p:nvSpPr>
              <p:cNvPr id="22927" name="Rectangle 137"/>
              <p:cNvSpPr>
                <a:spLocks noChangeArrowheads="1"/>
              </p:cNvSpPr>
              <p:nvPr/>
            </p:nvSpPr>
            <p:spPr bwMode="auto">
              <a:xfrm>
                <a:off x="3775" y="2626"/>
                <a:ext cx="6" cy="79"/>
              </a:xfrm>
              <a:prstGeom prst="rect">
                <a:avLst/>
              </a:prstGeom>
              <a:solidFill>
                <a:srgbClr val="D0EBEC"/>
              </a:solidFill>
              <a:ln w="9525">
                <a:noFill/>
                <a:miter lim="800000"/>
                <a:headEnd/>
                <a:tailEnd/>
              </a:ln>
            </p:spPr>
            <p:txBody>
              <a:bodyPr/>
              <a:lstStyle/>
              <a:p>
                <a:endParaRPr lang="zh-TW" altLang="en-US" b="1">
                  <a:solidFill>
                    <a:schemeClr val="bg1"/>
                  </a:solidFill>
                  <a:latin typeface="Calibri" pitchFamily="34" charset="0"/>
                </a:endParaRPr>
              </a:p>
            </p:txBody>
          </p:sp>
          <p:sp>
            <p:nvSpPr>
              <p:cNvPr id="22928" name="Rectangle 138"/>
              <p:cNvSpPr>
                <a:spLocks noChangeArrowheads="1"/>
              </p:cNvSpPr>
              <p:nvPr/>
            </p:nvSpPr>
            <p:spPr bwMode="auto">
              <a:xfrm>
                <a:off x="3781" y="2626"/>
                <a:ext cx="6" cy="79"/>
              </a:xfrm>
              <a:prstGeom prst="rect">
                <a:avLst/>
              </a:prstGeom>
              <a:solidFill>
                <a:srgbClr val="D3ECEC"/>
              </a:solidFill>
              <a:ln w="9525">
                <a:noFill/>
                <a:miter lim="800000"/>
                <a:headEnd/>
                <a:tailEnd/>
              </a:ln>
            </p:spPr>
            <p:txBody>
              <a:bodyPr/>
              <a:lstStyle/>
              <a:p>
                <a:endParaRPr lang="zh-TW" altLang="en-US" b="1">
                  <a:solidFill>
                    <a:schemeClr val="bg1"/>
                  </a:solidFill>
                  <a:latin typeface="Calibri" pitchFamily="34" charset="0"/>
                </a:endParaRPr>
              </a:p>
            </p:txBody>
          </p:sp>
          <p:sp>
            <p:nvSpPr>
              <p:cNvPr id="22929" name="Rectangle 139"/>
              <p:cNvSpPr>
                <a:spLocks noChangeArrowheads="1"/>
              </p:cNvSpPr>
              <p:nvPr/>
            </p:nvSpPr>
            <p:spPr bwMode="auto">
              <a:xfrm>
                <a:off x="3787" y="2626"/>
                <a:ext cx="4" cy="79"/>
              </a:xfrm>
              <a:prstGeom prst="rect">
                <a:avLst/>
              </a:prstGeom>
              <a:solidFill>
                <a:srgbClr val="D6EDEC"/>
              </a:solidFill>
              <a:ln w="9525">
                <a:noFill/>
                <a:miter lim="800000"/>
                <a:headEnd/>
                <a:tailEnd/>
              </a:ln>
            </p:spPr>
            <p:txBody>
              <a:bodyPr/>
              <a:lstStyle/>
              <a:p>
                <a:endParaRPr lang="zh-TW" altLang="en-US" b="1">
                  <a:solidFill>
                    <a:schemeClr val="bg1"/>
                  </a:solidFill>
                  <a:latin typeface="Calibri" pitchFamily="34" charset="0"/>
                </a:endParaRPr>
              </a:p>
            </p:txBody>
          </p:sp>
          <p:sp>
            <p:nvSpPr>
              <p:cNvPr id="22930" name="Rectangle 140"/>
              <p:cNvSpPr>
                <a:spLocks noChangeArrowheads="1"/>
              </p:cNvSpPr>
              <p:nvPr/>
            </p:nvSpPr>
            <p:spPr bwMode="auto">
              <a:xfrm>
                <a:off x="3791" y="2626"/>
                <a:ext cx="6" cy="79"/>
              </a:xfrm>
              <a:prstGeom prst="rect">
                <a:avLst/>
              </a:prstGeom>
              <a:solidFill>
                <a:srgbClr val="D9EDEC"/>
              </a:solidFill>
              <a:ln w="9525">
                <a:noFill/>
                <a:miter lim="800000"/>
                <a:headEnd/>
                <a:tailEnd/>
              </a:ln>
            </p:spPr>
            <p:txBody>
              <a:bodyPr/>
              <a:lstStyle/>
              <a:p>
                <a:endParaRPr lang="zh-TW" altLang="en-US" b="1">
                  <a:solidFill>
                    <a:schemeClr val="bg1"/>
                  </a:solidFill>
                  <a:latin typeface="Calibri" pitchFamily="34" charset="0"/>
                </a:endParaRPr>
              </a:p>
            </p:txBody>
          </p:sp>
          <p:sp>
            <p:nvSpPr>
              <p:cNvPr id="22931" name="Rectangle 141"/>
              <p:cNvSpPr>
                <a:spLocks noChangeArrowheads="1"/>
              </p:cNvSpPr>
              <p:nvPr/>
            </p:nvSpPr>
            <p:spPr bwMode="auto">
              <a:xfrm>
                <a:off x="3796" y="2626"/>
                <a:ext cx="4" cy="79"/>
              </a:xfrm>
              <a:prstGeom prst="rect">
                <a:avLst/>
              </a:prstGeom>
              <a:solidFill>
                <a:srgbClr val="DBEDEB"/>
              </a:solidFill>
              <a:ln w="9525">
                <a:noFill/>
                <a:miter lim="800000"/>
                <a:headEnd/>
                <a:tailEnd/>
              </a:ln>
            </p:spPr>
            <p:txBody>
              <a:bodyPr/>
              <a:lstStyle/>
              <a:p>
                <a:endParaRPr lang="zh-TW" altLang="en-US" b="1">
                  <a:solidFill>
                    <a:schemeClr val="bg1"/>
                  </a:solidFill>
                  <a:latin typeface="Calibri" pitchFamily="34" charset="0"/>
                </a:endParaRPr>
              </a:p>
            </p:txBody>
          </p:sp>
          <p:sp>
            <p:nvSpPr>
              <p:cNvPr id="22932" name="Rectangle 142"/>
              <p:cNvSpPr>
                <a:spLocks noChangeArrowheads="1"/>
              </p:cNvSpPr>
              <p:nvPr/>
            </p:nvSpPr>
            <p:spPr bwMode="auto">
              <a:xfrm>
                <a:off x="3801" y="2626"/>
                <a:ext cx="6" cy="79"/>
              </a:xfrm>
              <a:prstGeom prst="rect">
                <a:avLst/>
              </a:prstGeom>
              <a:solidFill>
                <a:srgbClr val="DEEEEB"/>
              </a:solidFill>
              <a:ln w="9525">
                <a:noFill/>
                <a:miter lim="800000"/>
                <a:headEnd/>
                <a:tailEnd/>
              </a:ln>
            </p:spPr>
            <p:txBody>
              <a:bodyPr/>
              <a:lstStyle/>
              <a:p>
                <a:endParaRPr lang="zh-TW" altLang="en-US" b="1">
                  <a:solidFill>
                    <a:schemeClr val="bg1"/>
                  </a:solidFill>
                  <a:latin typeface="Calibri" pitchFamily="34" charset="0"/>
                </a:endParaRPr>
              </a:p>
            </p:txBody>
          </p:sp>
          <p:sp>
            <p:nvSpPr>
              <p:cNvPr id="22933" name="Rectangle 143"/>
              <p:cNvSpPr>
                <a:spLocks noChangeArrowheads="1"/>
              </p:cNvSpPr>
              <p:nvPr/>
            </p:nvSpPr>
            <p:spPr bwMode="auto">
              <a:xfrm>
                <a:off x="3806" y="2626"/>
                <a:ext cx="6" cy="79"/>
              </a:xfrm>
              <a:prstGeom prst="rect">
                <a:avLst/>
              </a:prstGeom>
              <a:solidFill>
                <a:srgbClr val="E1EFEA"/>
              </a:solidFill>
              <a:ln w="9525">
                <a:noFill/>
                <a:miter lim="800000"/>
                <a:headEnd/>
                <a:tailEnd/>
              </a:ln>
            </p:spPr>
            <p:txBody>
              <a:bodyPr/>
              <a:lstStyle/>
              <a:p>
                <a:endParaRPr lang="zh-TW" altLang="en-US" b="1">
                  <a:solidFill>
                    <a:schemeClr val="bg1"/>
                  </a:solidFill>
                  <a:latin typeface="Calibri" pitchFamily="34" charset="0"/>
                </a:endParaRPr>
              </a:p>
            </p:txBody>
          </p:sp>
          <p:sp>
            <p:nvSpPr>
              <p:cNvPr id="22934" name="Rectangle 144"/>
              <p:cNvSpPr>
                <a:spLocks noChangeArrowheads="1"/>
              </p:cNvSpPr>
              <p:nvPr/>
            </p:nvSpPr>
            <p:spPr bwMode="auto">
              <a:xfrm>
                <a:off x="3812" y="2626"/>
                <a:ext cx="4" cy="79"/>
              </a:xfrm>
              <a:prstGeom prst="rect">
                <a:avLst/>
              </a:prstGeom>
              <a:solidFill>
                <a:srgbClr val="E4EFEA"/>
              </a:solidFill>
              <a:ln w="9525">
                <a:noFill/>
                <a:miter lim="800000"/>
                <a:headEnd/>
                <a:tailEnd/>
              </a:ln>
            </p:spPr>
            <p:txBody>
              <a:bodyPr/>
              <a:lstStyle/>
              <a:p>
                <a:endParaRPr lang="zh-TW" altLang="en-US" b="1">
                  <a:solidFill>
                    <a:schemeClr val="bg1"/>
                  </a:solidFill>
                  <a:latin typeface="Calibri" pitchFamily="34" charset="0"/>
                </a:endParaRPr>
              </a:p>
            </p:txBody>
          </p:sp>
          <p:sp>
            <p:nvSpPr>
              <p:cNvPr id="22935" name="Rectangle 145"/>
              <p:cNvSpPr>
                <a:spLocks noChangeArrowheads="1"/>
              </p:cNvSpPr>
              <p:nvPr/>
            </p:nvSpPr>
            <p:spPr bwMode="auto">
              <a:xfrm>
                <a:off x="3816" y="2626"/>
                <a:ext cx="6" cy="79"/>
              </a:xfrm>
              <a:prstGeom prst="rect">
                <a:avLst/>
              </a:prstGeom>
              <a:solidFill>
                <a:srgbClr val="E7F0EA"/>
              </a:solidFill>
              <a:ln w="9525">
                <a:noFill/>
                <a:miter lim="800000"/>
                <a:headEnd/>
                <a:tailEnd/>
              </a:ln>
            </p:spPr>
            <p:txBody>
              <a:bodyPr/>
              <a:lstStyle/>
              <a:p>
                <a:endParaRPr lang="zh-TW" altLang="en-US" b="1">
                  <a:solidFill>
                    <a:schemeClr val="bg1"/>
                  </a:solidFill>
                  <a:latin typeface="Calibri" pitchFamily="34" charset="0"/>
                </a:endParaRPr>
              </a:p>
            </p:txBody>
          </p:sp>
          <p:sp>
            <p:nvSpPr>
              <p:cNvPr id="22936" name="Rectangle 146"/>
              <p:cNvSpPr>
                <a:spLocks noChangeArrowheads="1"/>
              </p:cNvSpPr>
              <p:nvPr/>
            </p:nvSpPr>
            <p:spPr bwMode="auto">
              <a:xfrm>
                <a:off x="3821" y="2626"/>
                <a:ext cx="4" cy="79"/>
              </a:xfrm>
              <a:prstGeom prst="rect">
                <a:avLst/>
              </a:prstGeom>
              <a:solidFill>
                <a:srgbClr val="EAF1E9"/>
              </a:solidFill>
              <a:ln w="9525">
                <a:noFill/>
                <a:miter lim="800000"/>
                <a:headEnd/>
                <a:tailEnd/>
              </a:ln>
            </p:spPr>
            <p:txBody>
              <a:bodyPr/>
              <a:lstStyle/>
              <a:p>
                <a:endParaRPr lang="zh-TW" altLang="en-US" b="1">
                  <a:solidFill>
                    <a:schemeClr val="bg1"/>
                  </a:solidFill>
                  <a:latin typeface="Calibri" pitchFamily="34" charset="0"/>
                </a:endParaRPr>
              </a:p>
            </p:txBody>
          </p:sp>
          <p:sp>
            <p:nvSpPr>
              <p:cNvPr id="22937" name="Rectangle 147"/>
              <p:cNvSpPr>
                <a:spLocks noChangeArrowheads="1"/>
              </p:cNvSpPr>
              <p:nvPr/>
            </p:nvSpPr>
            <p:spPr bwMode="auto">
              <a:xfrm>
                <a:off x="3826" y="2626"/>
                <a:ext cx="6" cy="79"/>
              </a:xfrm>
              <a:prstGeom prst="rect">
                <a:avLst/>
              </a:prstGeom>
              <a:solidFill>
                <a:srgbClr val="EDF1E9"/>
              </a:solidFill>
              <a:ln w="9525">
                <a:noFill/>
                <a:miter lim="800000"/>
                <a:headEnd/>
                <a:tailEnd/>
              </a:ln>
            </p:spPr>
            <p:txBody>
              <a:bodyPr/>
              <a:lstStyle/>
              <a:p>
                <a:endParaRPr lang="zh-TW" altLang="en-US" b="1">
                  <a:solidFill>
                    <a:schemeClr val="bg1"/>
                  </a:solidFill>
                  <a:latin typeface="Calibri" pitchFamily="34" charset="0"/>
                </a:endParaRPr>
              </a:p>
            </p:txBody>
          </p:sp>
          <p:sp>
            <p:nvSpPr>
              <p:cNvPr id="22938" name="Rectangle 148"/>
              <p:cNvSpPr>
                <a:spLocks noChangeArrowheads="1"/>
              </p:cNvSpPr>
              <p:nvPr/>
            </p:nvSpPr>
            <p:spPr bwMode="auto">
              <a:xfrm>
                <a:off x="3831" y="2626"/>
                <a:ext cx="4" cy="79"/>
              </a:xfrm>
              <a:prstGeom prst="rect">
                <a:avLst/>
              </a:prstGeom>
              <a:solidFill>
                <a:srgbClr val="F0F1E9"/>
              </a:solidFill>
              <a:ln w="9525">
                <a:noFill/>
                <a:miter lim="800000"/>
                <a:headEnd/>
                <a:tailEnd/>
              </a:ln>
            </p:spPr>
            <p:txBody>
              <a:bodyPr/>
              <a:lstStyle/>
              <a:p>
                <a:endParaRPr lang="zh-TW" altLang="en-US" b="1">
                  <a:solidFill>
                    <a:schemeClr val="bg1"/>
                  </a:solidFill>
                  <a:latin typeface="Calibri" pitchFamily="34" charset="0"/>
                </a:endParaRPr>
              </a:p>
            </p:txBody>
          </p:sp>
          <p:sp>
            <p:nvSpPr>
              <p:cNvPr id="22939" name="Rectangle 149"/>
              <p:cNvSpPr>
                <a:spLocks noChangeArrowheads="1"/>
              </p:cNvSpPr>
              <p:nvPr/>
            </p:nvSpPr>
            <p:spPr bwMode="auto">
              <a:xfrm>
                <a:off x="3835" y="2626"/>
                <a:ext cx="6" cy="79"/>
              </a:xfrm>
              <a:prstGeom prst="rect">
                <a:avLst/>
              </a:prstGeom>
              <a:solidFill>
                <a:srgbClr val="F3F2E8"/>
              </a:solidFill>
              <a:ln w="9525">
                <a:noFill/>
                <a:miter lim="800000"/>
                <a:headEnd/>
                <a:tailEnd/>
              </a:ln>
            </p:spPr>
            <p:txBody>
              <a:bodyPr/>
              <a:lstStyle/>
              <a:p>
                <a:endParaRPr lang="zh-TW" altLang="en-US" b="1">
                  <a:solidFill>
                    <a:schemeClr val="bg1"/>
                  </a:solidFill>
                  <a:latin typeface="Calibri" pitchFamily="34" charset="0"/>
                </a:endParaRPr>
              </a:p>
            </p:txBody>
          </p:sp>
          <p:pic>
            <p:nvPicPr>
              <p:cNvPr id="22940" name="Picture 150"/>
              <p:cNvPicPr>
                <a:picLocks noChangeAspect="1" noChangeArrowheads="1"/>
              </p:cNvPicPr>
              <p:nvPr/>
            </p:nvPicPr>
            <p:blipFill>
              <a:blip r:embed="rId44" cstate="print"/>
              <a:srcRect/>
              <a:stretch>
                <a:fillRect/>
              </a:stretch>
            </p:blipFill>
            <p:spPr bwMode="auto">
              <a:xfrm>
                <a:off x="3725" y="2673"/>
                <a:ext cx="46" cy="105"/>
              </a:xfrm>
              <a:prstGeom prst="rect">
                <a:avLst/>
              </a:prstGeom>
              <a:noFill/>
              <a:ln w="9525">
                <a:noFill/>
                <a:miter lim="800000"/>
                <a:headEnd/>
                <a:tailEnd/>
              </a:ln>
            </p:spPr>
          </p:pic>
          <p:pic>
            <p:nvPicPr>
              <p:cNvPr id="22941" name="Picture 151"/>
              <p:cNvPicPr>
                <a:picLocks noChangeAspect="1" noChangeArrowheads="1"/>
              </p:cNvPicPr>
              <p:nvPr/>
            </p:nvPicPr>
            <p:blipFill>
              <a:blip r:embed="rId45" cstate="print"/>
              <a:srcRect/>
              <a:stretch>
                <a:fillRect/>
              </a:stretch>
            </p:blipFill>
            <p:spPr bwMode="auto">
              <a:xfrm>
                <a:off x="3725" y="2673"/>
                <a:ext cx="46" cy="105"/>
              </a:xfrm>
              <a:prstGeom prst="rect">
                <a:avLst/>
              </a:prstGeom>
              <a:noFill/>
              <a:ln w="9525">
                <a:noFill/>
                <a:miter lim="800000"/>
                <a:headEnd/>
                <a:tailEnd/>
              </a:ln>
            </p:spPr>
          </p:pic>
          <p:sp>
            <p:nvSpPr>
              <p:cNvPr id="22942" name="Freeform 152"/>
              <p:cNvSpPr>
                <a:spLocks/>
              </p:cNvSpPr>
              <p:nvPr/>
            </p:nvSpPr>
            <p:spPr bwMode="auto">
              <a:xfrm>
                <a:off x="3741" y="2759"/>
                <a:ext cx="28" cy="32"/>
              </a:xfrm>
              <a:custGeom>
                <a:avLst/>
                <a:gdLst>
                  <a:gd name="T0" fmla="*/ 28 w 28"/>
                  <a:gd name="T1" fmla="*/ 17 h 32"/>
                  <a:gd name="T2" fmla="*/ 0 w 28"/>
                  <a:gd name="T3" fmla="*/ 0 h 32"/>
                  <a:gd name="T4" fmla="*/ 2 w 28"/>
                  <a:gd name="T5" fmla="*/ 32 h 32"/>
                  <a:gd name="T6" fmla="*/ 28 w 28"/>
                  <a:gd name="T7" fmla="*/ 17 h 32"/>
                  <a:gd name="T8" fmla="*/ 0 60000 65536"/>
                  <a:gd name="T9" fmla="*/ 0 60000 65536"/>
                  <a:gd name="T10" fmla="*/ 0 60000 65536"/>
                  <a:gd name="T11" fmla="*/ 0 60000 65536"/>
                  <a:gd name="T12" fmla="*/ 0 w 28"/>
                  <a:gd name="T13" fmla="*/ 0 h 32"/>
                  <a:gd name="T14" fmla="*/ 28 w 28"/>
                  <a:gd name="T15" fmla="*/ 32 h 32"/>
                </a:gdLst>
                <a:ahLst/>
                <a:cxnLst>
                  <a:cxn ang="T8">
                    <a:pos x="T0" y="T1"/>
                  </a:cxn>
                  <a:cxn ang="T9">
                    <a:pos x="T2" y="T3"/>
                  </a:cxn>
                  <a:cxn ang="T10">
                    <a:pos x="T4" y="T5"/>
                  </a:cxn>
                  <a:cxn ang="T11">
                    <a:pos x="T6" y="T7"/>
                  </a:cxn>
                </a:cxnLst>
                <a:rect l="T12" t="T13" r="T14" b="T15"/>
                <a:pathLst>
                  <a:path w="28" h="32">
                    <a:moveTo>
                      <a:pt x="28" y="17"/>
                    </a:moveTo>
                    <a:lnTo>
                      <a:pt x="0" y="0"/>
                    </a:lnTo>
                    <a:lnTo>
                      <a:pt x="2" y="32"/>
                    </a:lnTo>
                    <a:lnTo>
                      <a:pt x="28" y="17"/>
                    </a:lnTo>
                    <a:close/>
                  </a:path>
                </a:pathLst>
              </a:custGeom>
              <a:solidFill>
                <a:srgbClr val="658EB8"/>
              </a:solidFill>
              <a:ln w="9525">
                <a:noFill/>
                <a:round/>
                <a:headEnd/>
                <a:tailEnd/>
              </a:ln>
            </p:spPr>
            <p:txBody>
              <a:bodyPr/>
              <a:lstStyle/>
              <a:p>
                <a:endParaRPr lang="zh-TW" altLang="en-US">
                  <a:solidFill>
                    <a:schemeClr val="bg1"/>
                  </a:solidFill>
                </a:endParaRPr>
              </a:p>
            </p:txBody>
          </p:sp>
          <p:pic>
            <p:nvPicPr>
              <p:cNvPr id="22943" name="Picture 153"/>
              <p:cNvPicPr>
                <a:picLocks noChangeAspect="1" noChangeArrowheads="1"/>
              </p:cNvPicPr>
              <p:nvPr/>
            </p:nvPicPr>
            <p:blipFill>
              <a:blip r:embed="rId46" cstate="print"/>
              <a:srcRect/>
              <a:stretch>
                <a:fillRect/>
              </a:stretch>
            </p:blipFill>
            <p:spPr bwMode="auto">
              <a:xfrm>
                <a:off x="3801" y="2763"/>
                <a:ext cx="50" cy="47"/>
              </a:xfrm>
              <a:prstGeom prst="rect">
                <a:avLst/>
              </a:prstGeom>
              <a:noFill/>
              <a:ln w="9525">
                <a:noFill/>
                <a:miter lim="800000"/>
                <a:headEnd/>
                <a:tailEnd/>
              </a:ln>
            </p:spPr>
          </p:pic>
          <p:pic>
            <p:nvPicPr>
              <p:cNvPr id="22944" name="Picture 154"/>
              <p:cNvPicPr>
                <a:picLocks noChangeAspect="1" noChangeArrowheads="1"/>
              </p:cNvPicPr>
              <p:nvPr/>
            </p:nvPicPr>
            <p:blipFill>
              <a:blip r:embed="rId47" cstate="print"/>
              <a:srcRect/>
              <a:stretch>
                <a:fillRect/>
              </a:stretch>
            </p:blipFill>
            <p:spPr bwMode="auto">
              <a:xfrm>
                <a:off x="3801" y="2763"/>
                <a:ext cx="50" cy="47"/>
              </a:xfrm>
              <a:prstGeom prst="rect">
                <a:avLst/>
              </a:prstGeom>
              <a:noFill/>
              <a:ln w="9525">
                <a:noFill/>
                <a:miter lim="800000"/>
                <a:headEnd/>
                <a:tailEnd/>
              </a:ln>
            </p:spPr>
          </p:pic>
          <p:sp>
            <p:nvSpPr>
              <p:cNvPr id="22945" name="Rectangle 155"/>
              <p:cNvSpPr>
                <a:spLocks noChangeArrowheads="1"/>
              </p:cNvSpPr>
              <p:nvPr/>
            </p:nvSpPr>
            <p:spPr bwMode="auto">
              <a:xfrm>
                <a:off x="3766" y="2626"/>
                <a:ext cx="6" cy="32"/>
              </a:xfrm>
              <a:prstGeom prst="rect">
                <a:avLst/>
              </a:prstGeom>
              <a:solidFill>
                <a:srgbClr val="7AB2D0"/>
              </a:solidFill>
              <a:ln w="9525">
                <a:noFill/>
                <a:miter lim="800000"/>
                <a:headEnd/>
                <a:tailEnd/>
              </a:ln>
            </p:spPr>
            <p:txBody>
              <a:bodyPr/>
              <a:lstStyle/>
              <a:p>
                <a:endParaRPr lang="zh-TW" altLang="en-US" b="1">
                  <a:solidFill>
                    <a:schemeClr val="bg1"/>
                  </a:solidFill>
                  <a:latin typeface="Calibri" pitchFamily="34" charset="0"/>
                </a:endParaRPr>
              </a:p>
            </p:txBody>
          </p:sp>
          <p:sp>
            <p:nvSpPr>
              <p:cNvPr id="22946" name="Rectangle 156"/>
              <p:cNvSpPr>
                <a:spLocks noChangeArrowheads="1"/>
              </p:cNvSpPr>
              <p:nvPr/>
            </p:nvSpPr>
            <p:spPr bwMode="auto">
              <a:xfrm>
                <a:off x="3771" y="2626"/>
                <a:ext cx="4" cy="32"/>
              </a:xfrm>
              <a:prstGeom prst="rect">
                <a:avLst/>
              </a:prstGeom>
              <a:solidFill>
                <a:srgbClr val="668FB9"/>
              </a:solidFill>
              <a:ln w="9525">
                <a:noFill/>
                <a:miter lim="800000"/>
                <a:headEnd/>
                <a:tailEnd/>
              </a:ln>
            </p:spPr>
            <p:txBody>
              <a:bodyPr/>
              <a:lstStyle/>
              <a:p>
                <a:endParaRPr lang="zh-TW" altLang="en-US" b="1">
                  <a:solidFill>
                    <a:schemeClr val="bg1"/>
                  </a:solidFill>
                  <a:latin typeface="Calibri" pitchFamily="34" charset="0"/>
                </a:endParaRPr>
              </a:p>
            </p:txBody>
          </p:sp>
          <p:sp>
            <p:nvSpPr>
              <p:cNvPr id="22947" name="Rectangle 157"/>
              <p:cNvSpPr>
                <a:spLocks noChangeArrowheads="1"/>
              </p:cNvSpPr>
              <p:nvPr/>
            </p:nvSpPr>
            <p:spPr bwMode="auto">
              <a:xfrm>
                <a:off x="3775" y="2626"/>
                <a:ext cx="6" cy="32"/>
              </a:xfrm>
              <a:prstGeom prst="rect">
                <a:avLst/>
              </a:prstGeom>
              <a:solidFill>
                <a:srgbClr val="6894BC"/>
              </a:solidFill>
              <a:ln w="9525">
                <a:noFill/>
                <a:miter lim="800000"/>
                <a:headEnd/>
                <a:tailEnd/>
              </a:ln>
            </p:spPr>
            <p:txBody>
              <a:bodyPr/>
              <a:lstStyle/>
              <a:p>
                <a:endParaRPr lang="zh-TW" altLang="en-US" b="1">
                  <a:solidFill>
                    <a:schemeClr val="bg1"/>
                  </a:solidFill>
                  <a:latin typeface="Calibri" pitchFamily="34" charset="0"/>
                </a:endParaRPr>
              </a:p>
            </p:txBody>
          </p:sp>
          <p:sp>
            <p:nvSpPr>
              <p:cNvPr id="22948" name="Rectangle 158"/>
              <p:cNvSpPr>
                <a:spLocks noChangeArrowheads="1"/>
              </p:cNvSpPr>
              <p:nvPr/>
            </p:nvSpPr>
            <p:spPr bwMode="auto">
              <a:xfrm>
                <a:off x="3781" y="2626"/>
                <a:ext cx="6" cy="32"/>
              </a:xfrm>
              <a:prstGeom prst="rect">
                <a:avLst/>
              </a:prstGeom>
              <a:solidFill>
                <a:srgbClr val="6B98BF"/>
              </a:solidFill>
              <a:ln w="9525">
                <a:noFill/>
                <a:miter lim="800000"/>
                <a:headEnd/>
                <a:tailEnd/>
              </a:ln>
            </p:spPr>
            <p:txBody>
              <a:bodyPr/>
              <a:lstStyle/>
              <a:p>
                <a:endParaRPr lang="zh-TW" altLang="en-US" b="1">
                  <a:solidFill>
                    <a:schemeClr val="bg1"/>
                  </a:solidFill>
                  <a:latin typeface="Calibri" pitchFamily="34" charset="0"/>
                </a:endParaRPr>
              </a:p>
            </p:txBody>
          </p:sp>
          <p:sp>
            <p:nvSpPr>
              <p:cNvPr id="22949" name="Rectangle 159"/>
              <p:cNvSpPr>
                <a:spLocks noChangeArrowheads="1"/>
              </p:cNvSpPr>
              <p:nvPr/>
            </p:nvSpPr>
            <p:spPr bwMode="auto">
              <a:xfrm>
                <a:off x="3787" y="2626"/>
                <a:ext cx="4" cy="32"/>
              </a:xfrm>
              <a:prstGeom prst="rect">
                <a:avLst/>
              </a:prstGeom>
              <a:solidFill>
                <a:srgbClr val="6D9CC2"/>
              </a:solidFill>
              <a:ln w="9525">
                <a:noFill/>
                <a:miter lim="800000"/>
                <a:headEnd/>
                <a:tailEnd/>
              </a:ln>
            </p:spPr>
            <p:txBody>
              <a:bodyPr/>
              <a:lstStyle/>
              <a:p>
                <a:endParaRPr lang="zh-TW" altLang="en-US" b="1">
                  <a:solidFill>
                    <a:schemeClr val="bg1"/>
                  </a:solidFill>
                  <a:latin typeface="Calibri" pitchFamily="34" charset="0"/>
                </a:endParaRPr>
              </a:p>
            </p:txBody>
          </p:sp>
          <p:sp>
            <p:nvSpPr>
              <p:cNvPr id="22950" name="Rectangle 160"/>
              <p:cNvSpPr>
                <a:spLocks noChangeArrowheads="1"/>
              </p:cNvSpPr>
              <p:nvPr/>
            </p:nvSpPr>
            <p:spPr bwMode="auto">
              <a:xfrm>
                <a:off x="3791" y="2626"/>
                <a:ext cx="6" cy="32"/>
              </a:xfrm>
              <a:prstGeom prst="rect">
                <a:avLst/>
              </a:prstGeom>
              <a:solidFill>
                <a:srgbClr val="70A0C4"/>
              </a:solidFill>
              <a:ln w="9525">
                <a:noFill/>
                <a:miter lim="800000"/>
                <a:headEnd/>
                <a:tailEnd/>
              </a:ln>
            </p:spPr>
            <p:txBody>
              <a:bodyPr/>
              <a:lstStyle/>
              <a:p>
                <a:endParaRPr lang="zh-TW" altLang="en-US" b="1">
                  <a:solidFill>
                    <a:schemeClr val="bg1"/>
                  </a:solidFill>
                  <a:latin typeface="Calibri" pitchFamily="34" charset="0"/>
                </a:endParaRPr>
              </a:p>
            </p:txBody>
          </p:sp>
          <p:sp>
            <p:nvSpPr>
              <p:cNvPr id="22951" name="Rectangle 161"/>
              <p:cNvSpPr>
                <a:spLocks noChangeArrowheads="1"/>
              </p:cNvSpPr>
              <p:nvPr/>
            </p:nvSpPr>
            <p:spPr bwMode="auto">
              <a:xfrm>
                <a:off x="3796" y="2626"/>
                <a:ext cx="4" cy="32"/>
              </a:xfrm>
              <a:prstGeom prst="rect">
                <a:avLst/>
              </a:prstGeom>
              <a:solidFill>
                <a:srgbClr val="72A4C7"/>
              </a:solidFill>
              <a:ln w="9525">
                <a:noFill/>
                <a:miter lim="800000"/>
                <a:headEnd/>
                <a:tailEnd/>
              </a:ln>
            </p:spPr>
            <p:txBody>
              <a:bodyPr/>
              <a:lstStyle/>
              <a:p>
                <a:endParaRPr lang="zh-TW" altLang="en-US" b="1">
                  <a:solidFill>
                    <a:schemeClr val="bg1"/>
                  </a:solidFill>
                  <a:latin typeface="Calibri" pitchFamily="34" charset="0"/>
                </a:endParaRPr>
              </a:p>
            </p:txBody>
          </p:sp>
          <p:sp>
            <p:nvSpPr>
              <p:cNvPr id="22952" name="Rectangle 162"/>
              <p:cNvSpPr>
                <a:spLocks noChangeArrowheads="1"/>
              </p:cNvSpPr>
              <p:nvPr/>
            </p:nvSpPr>
            <p:spPr bwMode="auto">
              <a:xfrm>
                <a:off x="3801" y="2626"/>
                <a:ext cx="6" cy="32"/>
              </a:xfrm>
              <a:prstGeom prst="rect">
                <a:avLst/>
              </a:prstGeom>
              <a:solidFill>
                <a:srgbClr val="74A9CA"/>
              </a:solidFill>
              <a:ln w="9525">
                <a:noFill/>
                <a:miter lim="800000"/>
                <a:headEnd/>
                <a:tailEnd/>
              </a:ln>
            </p:spPr>
            <p:txBody>
              <a:bodyPr/>
              <a:lstStyle/>
              <a:p>
                <a:endParaRPr lang="zh-TW" altLang="en-US" b="1">
                  <a:solidFill>
                    <a:schemeClr val="bg1"/>
                  </a:solidFill>
                  <a:latin typeface="Calibri" pitchFamily="34" charset="0"/>
                </a:endParaRPr>
              </a:p>
            </p:txBody>
          </p:sp>
          <p:sp>
            <p:nvSpPr>
              <p:cNvPr id="22953" name="Rectangle 163"/>
              <p:cNvSpPr>
                <a:spLocks noChangeArrowheads="1"/>
              </p:cNvSpPr>
              <p:nvPr/>
            </p:nvSpPr>
            <p:spPr bwMode="auto">
              <a:xfrm>
                <a:off x="3806" y="2626"/>
                <a:ext cx="6" cy="32"/>
              </a:xfrm>
              <a:prstGeom prst="rect">
                <a:avLst/>
              </a:prstGeom>
              <a:solidFill>
                <a:srgbClr val="77ADCD"/>
              </a:solidFill>
              <a:ln w="9525">
                <a:noFill/>
                <a:miter lim="800000"/>
                <a:headEnd/>
                <a:tailEnd/>
              </a:ln>
            </p:spPr>
            <p:txBody>
              <a:bodyPr/>
              <a:lstStyle/>
              <a:p>
                <a:endParaRPr lang="zh-TW" altLang="en-US" b="1">
                  <a:solidFill>
                    <a:schemeClr val="bg1"/>
                  </a:solidFill>
                  <a:latin typeface="Calibri" pitchFamily="34" charset="0"/>
                </a:endParaRPr>
              </a:p>
            </p:txBody>
          </p:sp>
          <p:sp>
            <p:nvSpPr>
              <p:cNvPr id="22954" name="Rectangle 164"/>
              <p:cNvSpPr>
                <a:spLocks noChangeArrowheads="1"/>
              </p:cNvSpPr>
              <p:nvPr/>
            </p:nvSpPr>
            <p:spPr bwMode="auto">
              <a:xfrm>
                <a:off x="3812" y="2626"/>
                <a:ext cx="4" cy="32"/>
              </a:xfrm>
              <a:prstGeom prst="rect">
                <a:avLst/>
              </a:prstGeom>
              <a:solidFill>
                <a:srgbClr val="79B1D0"/>
              </a:solidFill>
              <a:ln w="9525">
                <a:noFill/>
                <a:miter lim="800000"/>
                <a:headEnd/>
                <a:tailEnd/>
              </a:ln>
            </p:spPr>
            <p:txBody>
              <a:bodyPr/>
              <a:lstStyle/>
              <a:p>
                <a:endParaRPr lang="zh-TW" altLang="en-US" b="1">
                  <a:solidFill>
                    <a:schemeClr val="bg1"/>
                  </a:solidFill>
                  <a:latin typeface="Calibri" pitchFamily="34" charset="0"/>
                </a:endParaRPr>
              </a:p>
            </p:txBody>
          </p:sp>
          <p:sp>
            <p:nvSpPr>
              <p:cNvPr id="22955" name="Freeform 165"/>
              <p:cNvSpPr>
                <a:spLocks/>
              </p:cNvSpPr>
              <p:nvPr/>
            </p:nvSpPr>
            <p:spPr bwMode="auto">
              <a:xfrm>
                <a:off x="3764" y="2748"/>
                <a:ext cx="50" cy="52"/>
              </a:xfrm>
              <a:custGeom>
                <a:avLst/>
                <a:gdLst>
                  <a:gd name="T0" fmla="*/ 0 w 158"/>
                  <a:gd name="T1" fmla="*/ 0 h 160"/>
                  <a:gd name="T2" fmla="*/ 0 w 158"/>
                  <a:gd name="T3" fmla="*/ 0 h 160"/>
                  <a:gd name="T4" fmla="*/ 0 w 158"/>
                  <a:gd name="T5" fmla="*/ 0 h 160"/>
                  <a:gd name="T6" fmla="*/ 0 w 158"/>
                  <a:gd name="T7" fmla="*/ 0 h 160"/>
                  <a:gd name="T8" fmla="*/ 0 w 158"/>
                  <a:gd name="T9" fmla="*/ 0 h 160"/>
                  <a:gd name="T10" fmla="*/ 0 w 158"/>
                  <a:gd name="T11" fmla="*/ 0 h 160"/>
                  <a:gd name="T12" fmla="*/ 0 w 158"/>
                  <a:gd name="T13" fmla="*/ 0 h 160"/>
                  <a:gd name="T14" fmla="*/ 0 w 158"/>
                  <a:gd name="T15" fmla="*/ 0 h 160"/>
                  <a:gd name="T16" fmla="*/ 0 60000 65536"/>
                  <a:gd name="T17" fmla="*/ 0 60000 65536"/>
                  <a:gd name="T18" fmla="*/ 0 60000 65536"/>
                  <a:gd name="T19" fmla="*/ 0 60000 65536"/>
                  <a:gd name="T20" fmla="*/ 0 60000 65536"/>
                  <a:gd name="T21" fmla="*/ 0 60000 65536"/>
                  <a:gd name="T22" fmla="*/ 0 60000 65536"/>
                  <a:gd name="T23" fmla="*/ 0 60000 65536"/>
                  <a:gd name="T24" fmla="*/ 0 w 158"/>
                  <a:gd name="T25" fmla="*/ 0 h 160"/>
                  <a:gd name="T26" fmla="*/ 158 w 158"/>
                  <a:gd name="T27" fmla="*/ 160 h 1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 h="160">
                    <a:moveTo>
                      <a:pt x="3" y="0"/>
                    </a:moveTo>
                    <a:lnTo>
                      <a:pt x="151" y="85"/>
                    </a:lnTo>
                    <a:cubicBezTo>
                      <a:pt x="136" y="103"/>
                      <a:pt x="139" y="130"/>
                      <a:pt x="156" y="145"/>
                    </a:cubicBezTo>
                    <a:cubicBezTo>
                      <a:pt x="157" y="145"/>
                      <a:pt x="158" y="146"/>
                      <a:pt x="158" y="146"/>
                    </a:cubicBezTo>
                    <a:cubicBezTo>
                      <a:pt x="142" y="160"/>
                      <a:pt x="118" y="158"/>
                      <a:pt x="104" y="142"/>
                    </a:cubicBezTo>
                    <a:cubicBezTo>
                      <a:pt x="104" y="141"/>
                      <a:pt x="103" y="141"/>
                      <a:pt x="102" y="140"/>
                    </a:cubicBezTo>
                    <a:lnTo>
                      <a:pt x="0" y="80"/>
                    </a:lnTo>
                    <a:lnTo>
                      <a:pt x="3" y="0"/>
                    </a:lnTo>
                    <a:close/>
                  </a:path>
                </a:pathLst>
              </a:custGeom>
              <a:solidFill>
                <a:srgbClr val="7BB4D2"/>
              </a:solidFill>
              <a:ln w="0">
                <a:solidFill>
                  <a:srgbClr val="000000"/>
                </a:solidFill>
                <a:round/>
                <a:headEnd/>
                <a:tailEnd/>
              </a:ln>
            </p:spPr>
            <p:txBody>
              <a:bodyPr/>
              <a:lstStyle/>
              <a:p>
                <a:endParaRPr lang="zh-TW" altLang="en-US">
                  <a:solidFill>
                    <a:schemeClr val="bg1"/>
                  </a:solidFill>
                </a:endParaRPr>
              </a:p>
            </p:txBody>
          </p:sp>
          <p:sp>
            <p:nvSpPr>
              <p:cNvPr id="22956" name="Freeform 166"/>
              <p:cNvSpPr>
                <a:spLocks/>
              </p:cNvSpPr>
              <p:nvPr/>
            </p:nvSpPr>
            <p:spPr bwMode="auto">
              <a:xfrm>
                <a:off x="3833" y="2709"/>
                <a:ext cx="42" cy="49"/>
              </a:xfrm>
              <a:custGeom>
                <a:avLst/>
                <a:gdLst>
                  <a:gd name="T0" fmla="*/ 61 w 41"/>
                  <a:gd name="T1" fmla="*/ 49 h 49"/>
                  <a:gd name="T2" fmla="*/ 0 w 41"/>
                  <a:gd name="T3" fmla="*/ 26 h 49"/>
                  <a:gd name="T4" fmla="*/ 1 w 41"/>
                  <a:gd name="T5" fmla="*/ 0 h 49"/>
                  <a:gd name="T6" fmla="*/ 64 w 41"/>
                  <a:gd name="T7" fmla="*/ 23 h 49"/>
                  <a:gd name="T8" fmla="*/ 61 w 41"/>
                  <a:gd name="T9" fmla="*/ 49 h 49"/>
                  <a:gd name="T10" fmla="*/ 0 60000 65536"/>
                  <a:gd name="T11" fmla="*/ 0 60000 65536"/>
                  <a:gd name="T12" fmla="*/ 0 60000 65536"/>
                  <a:gd name="T13" fmla="*/ 0 60000 65536"/>
                  <a:gd name="T14" fmla="*/ 0 60000 65536"/>
                  <a:gd name="T15" fmla="*/ 0 w 41"/>
                  <a:gd name="T16" fmla="*/ 0 h 49"/>
                  <a:gd name="T17" fmla="*/ 41 w 41"/>
                  <a:gd name="T18" fmla="*/ 49 h 49"/>
                </a:gdLst>
                <a:ahLst/>
                <a:cxnLst>
                  <a:cxn ang="T10">
                    <a:pos x="T0" y="T1"/>
                  </a:cxn>
                  <a:cxn ang="T11">
                    <a:pos x="T2" y="T3"/>
                  </a:cxn>
                  <a:cxn ang="T12">
                    <a:pos x="T4" y="T5"/>
                  </a:cxn>
                  <a:cxn ang="T13">
                    <a:pos x="T6" y="T7"/>
                  </a:cxn>
                  <a:cxn ang="T14">
                    <a:pos x="T8" y="T9"/>
                  </a:cxn>
                </a:cxnLst>
                <a:rect l="T15" t="T16" r="T17" b="T18"/>
                <a:pathLst>
                  <a:path w="41" h="49">
                    <a:moveTo>
                      <a:pt x="39" y="49"/>
                    </a:moveTo>
                    <a:lnTo>
                      <a:pt x="0" y="26"/>
                    </a:lnTo>
                    <a:lnTo>
                      <a:pt x="1" y="0"/>
                    </a:lnTo>
                    <a:lnTo>
                      <a:pt x="41" y="23"/>
                    </a:lnTo>
                    <a:lnTo>
                      <a:pt x="39" y="49"/>
                    </a:lnTo>
                    <a:close/>
                  </a:path>
                </a:pathLst>
              </a:custGeom>
              <a:solidFill>
                <a:srgbClr val="7BB4D2"/>
              </a:solidFill>
              <a:ln w="9525">
                <a:noFill/>
                <a:round/>
                <a:headEnd/>
                <a:tailEnd/>
              </a:ln>
            </p:spPr>
            <p:txBody>
              <a:bodyPr/>
              <a:lstStyle/>
              <a:p>
                <a:endParaRPr lang="zh-TW" altLang="en-US">
                  <a:solidFill>
                    <a:schemeClr val="bg1"/>
                  </a:solidFill>
                </a:endParaRPr>
              </a:p>
            </p:txBody>
          </p:sp>
          <p:pic>
            <p:nvPicPr>
              <p:cNvPr id="22957" name="Picture 167"/>
              <p:cNvPicPr>
                <a:picLocks noChangeAspect="1" noChangeArrowheads="1"/>
              </p:cNvPicPr>
              <p:nvPr/>
            </p:nvPicPr>
            <p:blipFill>
              <a:blip r:embed="rId48" cstate="print"/>
              <a:srcRect/>
              <a:stretch>
                <a:fillRect/>
              </a:stretch>
            </p:blipFill>
            <p:spPr bwMode="auto">
              <a:xfrm>
                <a:off x="3750" y="2537"/>
                <a:ext cx="91" cy="110"/>
              </a:xfrm>
              <a:prstGeom prst="rect">
                <a:avLst/>
              </a:prstGeom>
              <a:noFill/>
              <a:ln w="9525">
                <a:noFill/>
                <a:miter lim="800000"/>
                <a:headEnd/>
                <a:tailEnd/>
              </a:ln>
            </p:spPr>
          </p:pic>
          <p:pic>
            <p:nvPicPr>
              <p:cNvPr id="22958" name="Picture 168"/>
              <p:cNvPicPr>
                <a:picLocks noChangeAspect="1" noChangeArrowheads="1"/>
              </p:cNvPicPr>
              <p:nvPr/>
            </p:nvPicPr>
            <p:blipFill>
              <a:blip r:embed="rId49" cstate="print"/>
              <a:srcRect/>
              <a:stretch>
                <a:fillRect/>
              </a:stretch>
            </p:blipFill>
            <p:spPr bwMode="auto">
              <a:xfrm>
                <a:off x="3750" y="2537"/>
                <a:ext cx="91" cy="110"/>
              </a:xfrm>
              <a:prstGeom prst="rect">
                <a:avLst/>
              </a:prstGeom>
              <a:noFill/>
              <a:ln w="9525">
                <a:noFill/>
                <a:miter lim="800000"/>
                <a:headEnd/>
                <a:tailEnd/>
              </a:ln>
            </p:spPr>
          </p:pic>
          <p:sp>
            <p:nvSpPr>
              <p:cNvPr id="22959" name="Freeform 169"/>
              <p:cNvSpPr>
                <a:spLocks/>
              </p:cNvSpPr>
              <p:nvPr/>
            </p:nvSpPr>
            <p:spPr bwMode="auto">
              <a:xfrm>
                <a:off x="3759" y="2564"/>
                <a:ext cx="67" cy="78"/>
              </a:xfrm>
              <a:custGeom>
                <a:avLst/>
                <a:gdLst>
                  <a:gd name="T0" fmla="*/ 2 w 67"/>
                  <a:gd name="T1" fmla="*/ 39 h 78"/>
                  <a:gd name="T2" fmla="*/ 34 w 67"/>
                  <a:gd name="T3" fmla="*/ 78 h 78"/>
                  <a:gd name="T4" fmla="*/ 66 w 67"/>
                  <a:gd name="T5" fmla="*/ 39 h 78"/>
                  <a:gd name="T6" fmla="*/ 34 w 67"/>
                  <a:gd name="T7" fmla="*/ 0 h 78"/>
                  <a:gd name="T8" fmla="*/ 2 w 67"/>
                  <a:gd name="T9" fmla="*/ 39 h 78"/>
                  <a:gd name="T10" fmla="*/ 0 60000 65536"/>
                  <a:gd name="T11" fmla="*/ 0 60000 65536"/>
                  <a:gd name="T12" fmla="*/ 0 60000 65536"/>
                  <a:gd name="T13" fmla="*/ 0 60000 65536"/>
                  <a:gd name="T14" fmla="*/ 0 60000 65536"/>
                  <a:gd name="T15" fmla="*/ 0 w 67"/>
                  <a:gd name="T16" fmla="*/ 0 h 78"/>
                  <a:gd name="T17" fmla="*/ 67 w 67"/>
                  <a:gd name="T18" fmla="*/ 78 h 78"/>
                </a:gdLst>
                <a:ahLst/>
                <a:cxnLst>
                  <a:cxn ang="T10">
                    <a:pos x="T0" y="T1"/>
                  </a:cxn>
                  <a:cxn ang="T11">
                    <a:pos x="T2" y="T3"/>
                  </a:cxn>
                  <a:cxn ang="T12">
                    <a:pos x="T4" y="T5"/>
                  </a:cxn>
                  <a:cxn ang="T13">
                    <a:pos x="T6" y="T7"/>
                  </a:cxn>
                  <a:cxn ang="T14">
                    <a:pos x="T8" y="T9"/>
                  </a:cxn>
                </a:cxnLst>
                <a:rect l="T15" t="T16" r="T17" b="T18"/>
                <a:pathLst>
                  <a:path w="67" h="78">
                    <a:moveTo>
                      <a:pt x="2" y="39"/>
                    </a:moveTo>
                    <a:cubicBezTo>
                      <a:pt x="0" y="58"/>
                      <a:pt x="15" y="76"/>
                      <a:pt x="34" y="78"/>
                    </a:cubicBezTo>
                    <a:cubicBezTo>
                      <a:pt x="53" y="76"/>
                      <a:pt x="67" y="58"/>
                      <a:pt x="66" y="39"/>
                    </a:cubicBezTo>
                    <a:cubicBezTo>
                      <a:pt x="67" y="19"/>
                      <a:pt x="53" y="1"/>
                      <a:pt x="34" y="0"/>
                    </a:cubicBezTo>
                    <a:cubicBezTo>
                      <a:pt x="15" y="1"/>
                      <a:pt x="0" y="19"/>
                      <a:pt x="2" y="39"/>
                    </a:cubicBezTo>
                  </a:path>
                </a:pathLst>
              </a:custGeom>
              <a:noFill/>
              <a:ln w="4763">
                <a:solidFill>
                  <a:srgbClr val="D75139"/>
                </a:solidFill>
                <a:miter lim="800000"/>
                <a:headEnd/>
                <a:tailEnd/>
              </a:ln>
            </p:spPr>
            <p:txBody>
              <a:bodyPr/>
              <a:lstStyle/>
              <a:p>
                <a:endParaRPr lang="zh-TW" altLang="en-US">
                  <a:solidFill>
                    <a:schemeClr val="bg1"/>
                  </a:solidFill>
                </a:endParaRPr>
              </a:p>
            </p:txBody>
          </p:sp>
          <p:sp>
            <p:nvSpPr>
              <p:cNvPr id="22960" name="Freeform 170"/>
              <p:cNvSpPr>
                <a:spLocks noEditPoints="1"/>
              </p:cNvSpPr>
              <p:nvPr/>
            </p:nvSpPr>
            <p:spPr bwMode="auto">
              <a:xfrm>
                <a:off x="3766" y="2701"/>
                <a:ext cx="110" cy="74"/>
              </a:xfrm>
              <a:custGeom>
                <a:avLst/>
                <a:gdLst>
                  <a:gd name="T0" fmla="*/ 0 w 346"/>
                  <a:gd name="T1" fmla="*/ 0 h 227"/>
                  <a:gd name="T2" fmla="*/ 0 w 346"/>
                  <a:gd name="T3" fmla="*/ 0 h 227"/>
                  <a:gd name="T4" fmla="*/ 0 w 346"/>
                  <a:gd name="T5" fmla="*/ 0 h 227"/>
                  <a:gd name="T6" fmla="*/ 0 w 346"/>
                  <a:gd name="T7" fmla="*/ 0 h 227"/>
                  <a:gd name="T8" fmla="*/ 0 w 346"/>
                  <a:gd name="T9" fmla="*/ 0 h 227"/>
                  <a:gd name="T10" fmla="*/ 0 w 346"/>
                  <a:gd name="T11" fmla="*/ 0 h 227"/>
                  <a:gd name="T12" fmla="*/ 0 w 346"/>
                  <a:gd name="T13" fmla="*/ 0 h 227"/>
                  <a:gd name="T14" fmla="*/ 0 w 346"/>
                  <a:gd name="T15" fmla="*/ 0 h 227"/>
                  <a:gd name="T16" fmla="*/ 0 w 346"/>
                  <a:gd name="T17" fmla="*/ 0 h 227"/>
                  <a:gd name="T18" fmla="*/ 0 w 346"/>
                  <a:gd name="T19" fmla="*/ 0 h 227"/>
                  <a:gd name="T20" fmla="*/ 0 w 346"/>
                  <a:gd name="T21" fmla="*/ 0 h 227"/>
                  <a:gd name="T22" fmla="*/ 0 w 346"/>
                  <a:gd name="T23" fmla="*/ 0 h 227"/>
                  <a:gd name="T24" fmla="*/ 0 w 346"/>
                  <a:gd name="T25" fmla="*/ 0 h 2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6"/>
                  <a:gd name="T40" fmla="*/ 0 h 227"/>
                  <a:gd name="T41" fmla="*/ 346 w 346"/>
                  <a:gd name="T42" fmla="*/ 227 h 2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6" h="227">
                    <a:moveTo>
                      <a:pt x="346" y="51"/>
                    </a:moveTo>
                    <a:cubicBezTo>
                      <a:pt x="316" y="34"/>
                      <a:pt x="286" y="17"/>
                      <a:pt x="256" y="0"/>
                    </a:cubicBezTo>
                    <a:lnTo>
                      <a:pt x="217" y="23"/>
                    </a:lnTo>
                    <a:lnTo>
                      <a:pt x="343" y="94"/>
                    </a:lnTo>
                    <a:lnTo>
                      <a:pt x="346" y="51"/>
                    </a:lnTo>
                    <a:close/>
                    <a:moveTo>
                      <a:pt x="0" y="142"/>
                    </a:moveTo>
                    <a:lnTo>
                      <a:pt x="145" y="227"/>
                    </a:lnTo>
                    <a:cubicBezTo>
                      <a:pt x="157" y="214"/>
                      <a:pt x="174" y="208"/>
                      <a:pt x="190" y="211"/>
                    </a:cubicBezTo>
                    <a:cubicBezTo>
                      <a:pt x="187" y="205"/>
                      <a:pt x="181" y="200"/>
                      <a:pt x="175" y="197"/>
                    </a:cubicBezTo>
                    <a:cubicBezTo>
                      <a:pt x="129" y="172"/>
                      <a:pt x="84" y="146"/>
                      <a:pt x="39" y="120"/>
                    </a:cubicBezTo>
                    <a:lnTo>
                      <a:pt x="0" y="142"/>
                    </a:lnTo>
                    <a:close/>
                  </a:path>
                </a:pathLst>
              </a:custGeom>
              <a:solidFill>
                <a:srgbClr val="FFFFFF"/>
              </a:solidFill>
              <a:ln w="0">
                <a:solidFill>
                  <a:srgbClr val="000000"/>
                </a:solidFill>
                <a:round/>
                <a:headEnd/>
                <a:tailEnd/>
              </a:ln>
            </p:spPr>
            <p:txBody>
              <a:bodyPr/>
              <a:lstStyle/>
              <a:p>
                <a:endParaRPr lang="zh-TW" altLang="en-US">
                  <a:solidFill>
                    <a:schemeClr val="bg1"/>
                  </a:solidFill>
                </a:endParaRPr>
              </a:p>
            </p:txBody>
          </p:sp>
          <p:sp>
            <p:nvSpPr>
              <p:cNvPr id="22961" name="Freeform 171"/>
              <p:cNvSpPr>
                <a:spLocks noEditPoints="1"/>
              </p:cNvSpPr>
              <p:nvPr/>
            </p:nvSpPr>
            <p:spPr bwMode="auto">
              <a:xfrm>
                <a:off x="3732" y="2564"/>
                <a:ext cx="143" cy="241"/>
              </a:xfrm>
              <a:custGeom>
                <a:avLst/>
                <a:gdLst>
                  <a:gd name="T0" fmla="*/ 0 w 451"/>
                  <a:gd name="T1" fmla="*/ 0 h 735"/>
                  <a:gd name="T2" fmla="*/ 0 w 451"/>
                  <a:gd name="T3" fmla="*/ 0 h 735"/>
                  <a:gd name="T4" fmla="*/ 0 w 451"/>
                  <a:gd name="T5" fmla="*/ 0 h 735"/>
                  <a:gd name="T6" fmla="*/ 0 w 451"/>
                  <a:gd name="T7" fmla="*/ 0 h 735"/>
                  <a:gd name="T8" fmla="*/ 0 w 451"/>
                  <a:gd name="T9" fmla="*/ 0 h 735"/>
                  <a:gd name="T10" fmla="*/ 0 w 451"/>
                  <a:gd name="T11" fmla="*/ 0 h 735"/>
                  <a:gd name="T12" fmla="*/ 0 w 451"/>
                  <a:gd name="T13" fmla="*/ 0 h 735"/>
                  <a:gd name="T14" fmla="*/ 0 w 451"/>
                  <a:gd name="T15" fmla="*/ 0 h 735"/>
                  <a:gd name="T16" fmla="*/ 0 w 451"/>
                  <a:gd name="T17" fmla="*/ 0 h 735"/>
                  <a:gd name="T18" fmla="*/ 0 w 451"/>
                  <a:gd name="T19" fmla="*/ 0 h 735"/>
                  <a:gd name="T20" fmla="*/ 0 w 451"/>
                  <a:gd name="T21" fmla="*/ 0 h 735"/>
                  <a:gd name="T22" fmla="*/ 0 w 451"/>
                  <a:gd name="T23" fmla="*/ 0 h 735"/>
                  <a:gd name="T24" fmla="*/ 0 w 451"/>
                  <a:gd name="T25" fmla="*/ 0 h 735"/>
                  <a:gd name="T26" fmla="*/ 0 w 451"/>
                  <a:gd name="T27" fmla="*/ 0 h 735"/>
                  <a:gd name="T28" fmla="*/ 0 w 451"/>
                  <a:gd name="T29" fmla="*/ 0 h 735"/>
                  <a:gd name="T30" fmla="*/ 0 w 451"/>
                  <a:gd name="T31" fmla="*/ 0 h 735"/>
                  <a:gd name="T32" fmla="*/ 0 w 451"/>
                  <a:gd name="T33" fmla="*/ 0 h 735"/>
                  <a:gd name="T34" fmla="*/ 0 w 451"/>
                  <a:gd name="T35" fmla="*/ 0 h 735"/>
                  <a:gd name="T36" fmla="*/ 0 w 451"/>
                  <a:gd name="T37" fmla="*/ 0 h 735"/>
                  <a:gd name="T38" fmla="*/ 0 w 451"/>
                  <a:gd name="T39" fmla="*/ 0 h 735"/>
                  <a:gd name="T40" fmla="*/ 0 w 451"/>
                  <a:gd name="T41" fmla="*/ 0 h 735"/>
                  <a:gd name="T42" fmla="*/ 0 w 451"/>
                  <a:gd name="T43" fmla="*/ 0 h 735"/>
                  <a:gd name="T44" fmla="*/ 0 w 451"/>
                  <a:gd name="T45" fmla="*/ 0 h 735"/>
                  <a:gd name="T46" fmla="*/ 0 w 451"/>
                  <a:gd name="T47" fmla="*/ 0 h 735"/>
                  <a:gd name="T48" fmla="*/ 0 w 451"/>
                  <a:gd name="T49" fmla="*/ 0 h 735"/>
                  <a:gd name="T50" fmla="*/ 0 w 451"/>
                  <a:gd name="T51" fmla="*/ 0 h 735"/>
                  <a:gd name="T52" fmla="*/ 0 w 451"/>
                  <a:gd name="T53" fmla="*/ 0 h 735"/>
                  <a:gd name="T54" fmla="*/ 0 w 451"/>
                  <a:gd name="T55" fmla="*/ 0 h 735"/>
                  <a:gd name="T56" fmla="*/ 0 w 451"/>
                  <a:gd name="T57" fmla="*/ 0 h 735"/>
                  <a:gd name="T58" fmla="*/ 0 w 451"/>
                  <a:gd name="T59" fmla="*/ 0 h 735"/>
                  <a:gd name="T60" fmla="*/ 0 w 451"/>
                  <a:gd name="T61" fmla="*/ 0 h 73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51"/>
                  <a:gd name="T94" fmla="*/ 0 h 735"/>
                  <a:gd name="T95" fmla="*/ 451 w 451"/>
                  <a:gd name="T96" fmla="*/ 735 h 73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51" h="735">
                    <a:moveTo>
                      <a:pt x="320" y="525"/>
                    </a:moveTo>
                    <a:lnTo>
                      <a:pt x="323" y="374"/>
                    </a:lnTo>
                    <a:moveTo>
                      <a:pt x="442" y="591"/>
                    </a:moveTo>
                    <a:lnTo>
                      <a:pt x="319" y="524"/>
                    </a:lnTo>
                    <a:moveTo>
                      <a:pt x="144" y="473"/>
                    </a:moveTo>
                    <a:lnTo>
                      <a:pt x="144" y="537"/>
                    </a:lnTo>
                    <a:lnTo>
                      <a:pt x="265" y="607"/>
                    </a:lnTo>
                    <a:cubicBezTo>
                      <a:pt x="276" y="612"/>
                      <a:pt x="286" y="619"/>
                      <a:pt x="293" y="628"/>
                    </a:cubicBezTo>
                    <a:cubicBezTo>
                      <a:pt x="320" y="629"/>
                      <a:pt x="345" y="643"/>
                      <a:pt x="360" y="666"/>
                    </a:cubicBezTo>
                    <a:cubicBezTo>
                      <a:pt x="372" y="689"/>
                      <a:pt x="363" y="716"/>
                      <a:pt x="340" y="728"/>
                    </a:cubicBezTo>
                    <a:cubicBezTo>
                      <a:pt x="326" y="735"/>
                      <a:pt x="309" y="734"/>
                      <a:pt x="296" y="727"/>
                    </a:cubicBezTo>
                    <a:cubicBezTo>
                      <a:pt x="281" y="723"/>
                      <a:pt x="268" y="715"/>
                      <a:pt x="257" y="706"/>
                    </a:cubicBezTo>
                    <a:cubicBezTo>
                      <a:pt x="230" y="717"/>
                      <a:pt x="199" y="710"/>
                      <a:pt x="180" y="688"/>
                    </a:cubicBezTo>
                    <a:lnTo>
                      <a:pt x="22" y="595"/>
                    </a:lnTo>
                    <a:cubicBezTo>
                      <a:pt x="7" y="580"/>
                      <a:pt x="0" y="558"/>
                      <a:pt x="4" y="537"/>
                    </a:cubicBezTo>
                    <a:cubicBezTo>
                      <a:pt x="7" y="491"/>
                      <a:pt x="9" y="444"/>
                      <a:pt x="12" y="397"/>
                    </a:cubicBezTo>
                    <a:cubicBezTo>
                      <a:pt x="19" y="344"/>
                      <a:pt x="47" y="295"/>
                      <a:pt x="89" y="262"/>
                    </a:cubicBezTo>
                    <a:cubicBezTo>
                      <a:pt x="102" y="252"/>
                      <a:pt x="116" y="242"/>
                      <a:pt x="130" y="233"/>
                    </a:cubicBezTo>
                    <a:lnTo>
                      <a:pt x="131" y="215"/>
                    </a:lnTo>
                    <a:cubicBezTo>
                      <a:pt x="102" y="192"/>
                      <a:pt x="86" y="157"/>
                      <a:pt x="87" y="120"/>
                    </a:cubicBezTo>
                    <a:cubicBezTo>
                      <a:pt x="82" y="60"/>
                      <a:pt x="126" y="6"/>
                      <a:pt x="187" y="0"/>
                    </a:cubicBezTo>
                    <a:cubicBezTo>
                      <a:pt x="188" y="0"/>
                      <a:pt x="189" y="0"/>
                      <a:pt x="190" y="0"/>
                    </a:cubicBezTo>
                    <a:cubicBezTo>
                      <a:pt x="250" y="4"/>
                      <a:pt x="295" y="56"/>
                      <a:pt x="291" y="116"/>
                    </a:cubicBezTo>
                    <a:cubicBezTo>
                      <a:pt x="291" y="118"/>
                      <a:pt x="291" y="119"/>
                      <a:pt x="291" y="120"/>
                    </a:cubicBezTo>
                    <a:cubicBezTo>
                      <a:pt x="292" y="157"/>
                      <a:pt x="276" y="192"/>
                      <a:pt x="249" y="216"/>
                    </a:cubicBezTo>
                    <a:lnTo>
                      <a:pt x="334" y="263"/>
                    </a:lnTo>
                    <a:cubicBezTo>
                      <a:pt x="350" y="274"/>
                      <a:pt x="358" y="292"/>
                      <a:pt x="357" y="312"/>
                    </a:cubicBezTo>
                    <a:lnTo>
                      <a:pt x="362" y="419"/>
                    </a:lnTo>
                    <a:cubicBezTo>
                      <a:pt x="392" y="435"/>
                      <a:pt x="422" y="451"/>
                      <a:pt x="451" y="468"/>
                    </a:cubicBezTo>
                  </a:path>
                </a:pathLst>
              </a:custGeom>
              <a:noFill/>
              <a:ln w="4763" cap="rnd">
                <a:solidFill>
                  <a:srgbClr val="295687"/>
                </a:solidFill>
                <a:round/>
                <a:headEnd/>
                <a:tailEnd/>
              </a:ln>
            </p:spPr>
            <p:txBody>
              <a:bodyPr/>
              <a:lstStyle/>
              <a:p>
                <a:endParaRPr lang="zh-TW" altLang="en-US">
                  <a:solidFill>
                    <a:schemeClr val="bg1"/>
                  </a:solidFill>
                </a:endParaRPr>
              </a:p>
            </p:txBody>
          </p:sp>
          <p:sp>
            <p:nvSpPr>
              <p:cNvPr id="22962" name="Freeform 172"/>
              <p:cNvSpPr>
                <a:spLocks/>
              </p:cNvSpPr>
              <p:nvPr/>
            </p:nvSpPr>
            <p:spPr bwMode="auto">
              <a:xfrm>
                <a:off x="3803" y="2703"/>
                <a:ext cx="110" cy="125"/>
              </a:xfrm>
              <a:custGeom>
                <a:avLst/>
                <a:gdLst>
                  <a:gd name="T0" fmla="*/ 74 w 110"/>
                  <a:gd name="T1" fmla="*/ 117 h 124"/>
                  <a:gd name="T2" fmla="*/ 110 w 110"/>
                  <a:gd name="T3" fmla="*/ 94 h 124"/>
                  <a:gd name="T4" fmla="*/ 110 w 110"/>
                  <a:gd name="T5" fmla="*/ 101 h 124"/>
                  <a:gd name="T6" fmla="*/ 73 w 110"/>
                  <a:gd name="T7" fmla="*/ 124 h 124"/>
                  <a:gd name="T8" fmla="*/ 73 w 110"/>
                  <a:gd name="T9" fmla="*/ 130 h 124"/>
                  <a:gd name="T10" fmla="*/ 68 w 110"/>
                  <a:gd name="T11" fmla="*/ 127 h 124"/>
                  <a:gd name="T12" fmla="*/ 37 w 110"/>
                  <a:gd name="T13" fmla="*/ 146 h 124"/>
                  <a:gd name="T14" fmla="*/ 0 w 110"/>
                  <a:gd name="T15" fmla="*/ 124 h 124"/>
                  <a:gd name="T16" fmla="*/ 5 w 110"/>
                  <a:gd name="T17" fmla="*/ 120 h 124"/>
                  <a:gd name="T18" fmla="*/ 37 w 110"/>
                  <a:gd name="T19" fmla="*/ 140 h 124"/>
                  <a:gd name="T20" fmla="*/ 66 w 110"/>
                  <a:gd name="T21" fmla="*/ 122 h 124"/>
                  <a:gd name="T22" fmla="*/ 73 w 110"/>
                  <a:gd name="T23" fmla="*/ 0 h 124"/>
                  <a:gd name="T24" fmla="*/ 81 w 110"/>
                  <a:gd name="T25" fmla="*/ 5 h 124"/>
                  <a:gd name="T26" fmla="*/ 74 w 110"/>
                  <a:gd name="T27" fmla="*/ 117 h 1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0"/>
                  <a:gd name="T43" fmla="*/ 0 h 124"/>
                  <a:gd name="T44" fmla="*/ 110 w 110"/>
                  <a:gd name="T45" fmla="*/ 124 h 1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0" h="124">
                    <a:moveTo>
                      <a:pt x="74" y="95"/>
                    </a:moveTo>
                    <a:lnTo>
                      <a:pt x="110" y="72"/>
                    </a:lnTo>
                    <a:lnTo>
                      <a:pt x="110" y="79"/>
                    </a:lnTo>
                    <a:lnTo>
                      <a:pt x="73" y="102"/>
                    </a:lnTo>
                    <a:lnTo>
                      <a:pt x="73" y="108"/>
                    </a:lnTo>
                    <a:lnTo>
                      <a:pt x="68" y="105"/>
                    </a:lnTo>
                    <a:lnTo>
                      <a:pt x="37" y="124"/>
                    </a:lnTo>
                    <a:lnTo>
                      <a:pt x="0" y="102"/>
                    </a:lnTo>
                    <a:lnTo>
                      <a:pt x="5" y="98"/>
                    </a:lnTo>
                    <a:lnTo>
                      <a:pt x="37" y="118"/>
                    </a:lnTo>
                    <a:lnTo>
                      <a:pt x="66" y="100"/>
                    </a:lnTo>
                    <a:lnTo>
                      <a:pt x="73" y="0"/>
                    </a:lnTo>
                    <a:lnTo>
                      <a:pt x="81" y="5"/>
                    </a:lnTo>
                    <a:lnTo>
                      <a:pt x="74" y="95"/>
                    </a:lnTo>
                    <a:close/>
                  </a:path>
                </a:pathLst>
              </a:custGeom>
              <a:solidFill>
                <a:srgbClr val="295687"/>
              </a:solidFill>
              <a:ln w="9525">
                <a:noFill/>
                <a:round/>
                <a:headEnd/>
                <a:tailEnd/>
              </a:ln>
            </p:spPr>
            <p:txBody>
              <a:bodyPr/>
              <a:lstStyle/>
              <a:p>
                <a:endParaRPr lang="zh-TW" altLang="en-US">
                  <a:solidFill>
                    <a:schemeClr val="bg1"/>
                  </a:solidFill>
                </a:endParaRPr>
              </a:p>
            </p:txBody>
          </p:sp>
          <p:sp>
            <p:nvSpPr>
              <p:cNvPr id="22963" name="Freeform 173"/>
              <p:cNvSpPr>
                <a:spLocks/>
              </p:cNvSpPr>
              <p:nvPr/>
            </p:nvSpPr>
            <p:spPr bwMode="auto">
              <a:xfrm>
                <a:off x="3803" y="2703"/>
                <a:ext cx="110" cy="125"/>
              </a:xfrm>
              <a:custGeom>
                <a:avLst/>
                <a:gdLst>
                  <a:gd name="T0" fmla="*/ 74 w 110"/>
                  <a:gd name="T1" fmla="*/ 117 h 124"/>
                  <a:gd name="T2" fmla="*/ 110 w 110"/>
                  <a:gd name="T3" fmla="*/ 94 h 124"/>
                  <a:gd name="T4" fmla="*/ 110 w 110"/>
                  <a:gd name="T5" fmla="*/ 101 h 124"/>
                  <a:gd name="T6" fmla="*/ 73 w 110"/>
                  <a:gd name="T7" fmla="*/ 124 h 124"/>
                  <a:gd name="T8" fmla="*/ 73 w 110"/>
                  <a:gd name="T9" fmla="*/ 130 h 124"/>
                  <a:gd name="T10" fmla="*/ 68 w 110"/>
                  <a:gd name="T11" fmla="*/ 127 h 124"/>
                  <a:gd name="T12" fmla="*/ 37 w 110"/>
                  <a:gd name="T13" fmla="*/ 146 h 124"/>
                  <a:gd name="T14" fmla="*/ 0 w 110"/>
                  <a:gd name="T15" fmla="*/ 124 h 124"/>
                  <a:gd name="T16" fmla="*/ 5 w 110"/>
                  <a:gd name="T17" fmla="*/ 120 h 124"/>
                  <a:gd name="T18" fmla="*/ 37 w 110"/>
                  <a:gd name="T19" fmla="*/ 140 h 124"/>
                  <a:gd name="T20" fmla="*/ 66 w 110"/>
                  <a:gd name="T21" fmla="*/ 122 h 124"/>
                  <a:gd name="T22" fmla="*/ 73 w 110"/>
                  <a:gd name="T23" fmla="*/ 0 h 124"/>
                  <a:gd name="T24" fmla="*/ 81 w 110"/>
                  <a:gd name="T25" fmla="*/ 5 h 124"/>
                  <a:gd name="T26" fmla="*/ 74 w 110"/>
                  <a:gd name="T27" fmla="*/ 117 h 1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0"/>
                  <a:gd name="T43" fmla="*/ 0 h 124"/>
                  <a:gd name="T44" fmla="*/ 110 w 110"/>
                  <a:gd name="T45" fmla="*/ 124 h 1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0" h="124">
                    <a:moveTo>
                      <a:pt x="74" y="95"/>
                    </a:moveTo>
                    <a:lnTo>
                      <a:pt x="110" y="72"/>
                    </a:lnTo>
                    <a:lnTo>
                      <a:pt x="110" y="79"/>
                    </a:lnTo>
                    <a:lnTo>
                      <a:pt x="73" y="102"/>
                    </a:lnTo>
                    <a:lnTo>
                      <a:pt x="73" y="108"/>
                    </a:lnTo>
                    <a:lnTo>
                      <a:pt x="68" y="105"/>
                    </a:lnTo>
                    <a:lnTo>
                      <a:pt x="37" y="124"/>
                    </a:lnTo>
                    <a:lnTo>
                      <a:pt x="0" y="102"/>
                    </a:lnTo>
                    <a:lnTo>
                      <a:pt x="5" y="98"/>
                    </a:lnTo>
                    <a:lnTo>
                      <a:pt x="37" y="118"/>
                    </a:lnTo>
                    <a:lnTo>
                      <a:pt x="66" y="100"/>
                    </a:lnTo>
                    <a:lnTo>
                      <a:pt x="73" y="0"/>
                    </a:lnTo>
                    <a:lnTo>
                      <a:pt x="81" y="5"/>
                    </a:lnTo>
                    <a:lnTo>
                      <a:pt x="74" y="95"/>
                    </a:lnTo>
                    <a:close/>
                  </a:path>
                </a:pathLst>
              </a:custGeom>
              <a:noFill/>
              <a:ln w="3175">
                <a:solidFill>
                  <a:srgbClr val="295687"/>
                </a:solidFill>
                <a:miter lim="800000"/>
                <a:headEnd/>
                <a:tailEnd/>
              </a:ln>
            </p:spPr>
            <p:txBody>
              <a:bodyPr/>
              <a:lstStyle/>
              <a:p>
                <a:endParaRPr lang="zh-TW" altLang="en-US">
                  <a:solidFill>
                    <a:schemeClr val="bg1"/>
                  </a:solidFill>
                </a:endParaRPr>
              </a:p>
            </p:txBody>
          </p:sp>
          <p:sp>
            <p:nvSpPr>
              <p:cNvPr id="22964" name="Rectangle 174"/>
              <p:cNvSpPr>
                <a:spLocks noChangeArrowheads="1"/>
              </p:cNvSpPr>
              <p:nvPr/>
            </p:nvSpPr>
            <p:spPr bwMode="auto">
              <a:xfrm>
                <a:off x="3867" y="2652"/>
                <a:ext cx="4" cy="63"/>
              </a:xfrm>
              <a:prstGeom prst="rect">
                <a:avLst/>
              </a:prstGeom>
              <a:solidFill>
                <a:srgbClr val="F4F2E8"/>
              </a:solidFill>
              <a:ln w="9525">
                <a:noFill/>
                <a:miter lim="800000"/>
                <a:headEnd/>
                <a:tailEnd/>
              </a:ln>
            </p:spPr>
            <p:txBody>
              <a:bodyPr/>
              <a:lstStyle/>
              <a:p>
                <a:endParaRPr lang="zh-TW" altLang="en-US" b="1">
                  <a:solidFill>
                    <a:schemeClr val="bg1"/>
                  </a:solidFill>
                  <a:latin typeface="Calibri" pitchFamily="34" charset="0"/>
                </a:endParaRPr>
              </a:p>
            </p:txBody>
          </p:sp>
          <p:sp>
            <p:nvSpPr>
              <p:cNvPr id="22965" name="Rectangle 175"/>
              <p:cNvSpPr>
                <a:spLocks noChangeArrowheads="1"/>
              </p:cNvSpPr>
              <p:nvPr/>
            </p:nvSpPr>
            <p:spPr bwMode="auto">
              <a:xfrm>
                <a:off x="3872" y="2652"/>
                <a:ext cx="6" cy="63"/>
              </a:xfrm>
              <a:prstGeom prst="rect">
                <a:avLst/>
              </a:prstGeom>
              <a:solidFill>
                <a:srgbClr val="B9E6EF"/>
              </a:solidFill>
              <a:ln w="9525">
                <a:noFill/>
                <a:miter lim="800000"/>
                <a:headEnd/>
                <a:tailEnd/>
              </a:ln>
            </p:spPr>
            <p:txBody>
              <a:bodyPr/>
              <a:lstStyle/>
              <a:p>
                <a:endParaRPr lang="zh-TW" altLang="en-US" b="1">
                  <a:solidFill>
                    <a:schemeClr val="bg1"/>
                  </a:solidFill>
                  <a:latin typeface="Calibri" pitchFamily="34" charset="0"/>
                </a:endParaRPr>
              </a:p>
            </p:txBody>
          </p:sp>
          <p:sp>
            <p:nvSpPr>
              <p:cNvPr id="22966" name="Rectangle 176"/>
              <p:cNvSpPr>
                <a:spLocks noChangeArrowheads="1"/>
              </p:cNvSpPr>
              <p:nvPr/>
            </p:nvSpPr>
            <p:spPr bwMode="auto">
              <a:xfrm>
                <a:off x="3877" y="2652"/>
                <a:ext cx="6" cy="63"/>
              </a:xfrm>
              <a:prstGeom prst="rect">
                <a:avLst/>
              </a:prstGeom>
              <a:solidFill>
                <a:srgbClr val="BCE7EF"/>
              </a:solidFill>
              <a:ln w="9525">
                <a:noFill/>
                <a:miter lim="800000"/>
                <a:headEnd/>
                <a:tailEnd/>
              </a:ln>
            </p:spPr>
            <p:txBody>
              <a:bodyPr/>
              <a:lstStyle/>
              <a:p>
                <a:endParaRPr lang="zh-TW" altLang="en-US" b="1">
                  <a:solidFill>
                    <a:schemeClr val="bg1"/>
                  </a:solidFill>
                  <a:latin typeface="Calibri" pitchFamily="34" charset="0"/>
                </a:endParaRPr>
              </a:p>
            </p:txBody>
          </p:sp>
          <p:sp>
            <p:nvSpPr>
              <p:cNvPr id="22967" name="Rectangle 177"/>
              <p:cNvSpPr>
                <a:spLocks noChangeArrowheads="1"/>
              </p:cNvSpPr>
              <p:nvPr/>
            </p:nvSpPr>
            <p:spPr bwMode="auto">
              <a:xfrm>
                <a:off x="3883" y="2652"/>
                <a:ext cx="4" cy="63"/>
              </a:xfrm>
              <a:prstGeom prst="rect">
                <a:avLst/>
              </a:prstGeom>
              <a:solidFill>
                <a:srgbClr val="BFE8EE"/>
              </a:solidFill>
              <a:ln w="9525">
                <a:noFill/>
                <a:miter lim="800000"/>
                <a:headEnd/>
                <a:tailEnd/>
              </a:ln>
            </p:spPr>
            <p:txBody>
              <a:bodyPr/>
              <a:lstStyle/>
              <a:p>
                <a:endParaRPr lang="zh-TW" altLang="en-US" b="1">
                  <a:solidFill>
                    <a:schemeClr val="bg1"/>
                  </a:solidFill>
                  <a:latin typeface="Calibri" pitchFamily="34" charset="0"/>
                </a:endParaRPr>
              </a:p>
            </p:txBody>
          </p:sp>
          <p:sp>
            <p:nvSpPr>
              <p:cNvPr id="22968" name="Rectangle 178"/>
              <p:cNvSpPr>
                <a:spLocks noChangeArrowheads="1"/>
              </p:cNvSpPr>
              <p:nvPr/>
            </p:nvSpPr>
            <p:spPr bwMode="auto">
              <a:xfrm>
                <a:off x="3887" y="2652"/>
                <a:ext cx="6" cy="63"/>
              </a:xfrm>
              <a:prstGeom prst="rect">
                <a:avLst/>
              </a:prstGeom>
              <a:solidFill>
                <a:srgbClr val="C3E8EE"/>
              </a:solidFill>
              <a:ln w="9525">
                <a:noFill/>
                <a:miter lim="800000"/>
                <a:headEnd/>
                <a:tailEnd/>
              </a:ln>
            </p:spPr>
            <p:txBody>
              <a:bodyPr/>
              <a:lstStyle/>
              <a:p>
                <a:endParaRPr lang="zh-TW" altLang="en-US" b="1">
                  <a:solidFill>
                    <a:schemeClr val="bg1"/>
                  </a:solidFill>
                  <a:latin typeface="Calibri" pitchFamily="34" charset="0"/>
                </a:endParaRPr>
              </a:p>
            </p:txBody>
          </p:sp>
          <p:sp>
            <p:nvSpPr>
              <p:cNvPr id="22969" name="Rectangle 179"/>
              <p:cNvSpPr>
                <a:spLocks noChangeArrowheads="1"/>
              </p:cNvSpPr>
              <p:nvPr/>
            </p:nvSpPr>
            <p:spPr bwMode="auto">
              <a:xfrm>
                <a:off x="3892" y="2652"/>
                <a:ext cx="4" cy="63"/>
              </a:xfrm>
              <a:prstGeom prst="rect">
                <a:avLst/>
              </a:prstGeom>
              <a:solidFill>
                <a:srgbClr val="C6E9ED"/>
              </a:solidFill>
              <a:ln w="9525">
                <a:noFill/>
                <a:miter lim="800000"/>
                <a:headEnd/>
                <a:tailEnd/>
              </a:ln>
            </p:spPr>
            <p:txBody>
              <a:bodyPr/>
              <a:lstStyle/>
              <a:p>
                <a:endParaRPr lang="zh-TW" altLang="en-US" b="1">
                  <a:solidFill>
                    <a:schemeClr val="bg1"/>
                  </a:solidFill>
                  <a:latin typeface="Calibri" pitchFamily="34" charset="0"/>
                </a:endParaRPr>
              </a:p>
            </p:txBody>
          </p:sp>
          <p:sp>
            <p:nvSpPr>
              <p:cNvPr id="22970" name="Rectangle 180"/>
              <p:cNvSpPr>
                <a:spLocks noChangeArrowheads="1"/>
              </p:cNvSpPr>
              <p:nvPr/>
            </p:nvSpPr>
            <p:spPr bwMode="auto">
              <a:xfrm>
                <a:off x="3897" y="2652"/>
                <a:ext cx="6" cy="63"/>
              </a:xfrm>
              <a:prstGeom prst="rect">
                <a:avLst/>
              </a:prstGeom>
              <a:solidFill>
                <a:srgbClr val="CAE9ED"/>
              </a:solidFill>
              <a:ln w="9525">
                <a:noFill/>
                <a:miter lim="800000"/>
                <a:headEnd/>
                <a:tailEnd/>
              </a:ln>
            </p:spPr>
            <p:txBody>
              <a:bodyPr/>
              <a:lstStyle/>
              <a:p>
                <a:endParaRPr lang="zh-TW" altLang="en-US" b="1">
                  <a:solidFill>
                    <a:schemeClr val="bg1"/>
                  </a:solidFill>
                  <a:latin typeface="Calibri" pitchFamily="34" charset="0"/>
                </a:endParaRPr>
              </a:p>
            </p:txBody>
          </p:sp>
          <p:sp>
            <p:nvSpPr>
              <p:cNvPr id="22971" name="Rectangle 181"/>
              <p:cNvSpPr>
                <a:spLocks noChangeArrowheads="1"/>
              </p:cNvSpPr>
              <p:nvPr/>
            </p:nvSpPr>
            <p:spPr bwMode="auto">
              <a:xfrm>
                <a:off x="3902" y="2652"/>
                <a:ext cx="4" cy="63"/>
              </a:xfrm>
              <a:prstGeom prst="rect">
                <a:avLst/>
              </a:prstGeom>
              <a:solidFill>
                <a:srgbClr val="CDEAED"/>
              </a:solidFill>
              <a:ln w="9525">
                <a:noFill/>
                <a:miter lim="800000"/>
                <a:headEnd/>
                <a:tailEnd/>
              </a:ln>
            </p:spPr>
            <p:txBody>
              <a:bodyPr/>
              <a:lstStyle/>
              <a:p>
                <a:endParaRPr lang="zh-TW" altLang="en-US" b="1">
                  <a:solidFill>
                    <a:schemeClr val="bg1"/>
                  </a:solidFill>
                  <a:latin typeface="Calibri" pitchFamily="34" charset="0"/>
                </a:endParaRPr>
              </a:p>
            </p:txBody>
          </p:sp>
          <p:sp>
            <p:nvSpPr>
              <p:cNvPr id="22972" name="Rectangle 182"/>
              <p:cNvSpPr>
                <a:spLocks noChangeArrowheads="1"/>
              </p:cNvSpPr>
              <p:nvPr/>
            </p:nvSpPr>
            <p:spPr bwMode="auto">
              <a:xfrm>
                <a:off x="3906" y="2652"/>
                <a:ext cx="6" cy="63"/>
              </a:xfrm>
              <a:prstGeom prst="rect">
                <a:avLst/>
              </a:prstGeom>
              <a:solidFill>
                <a:srgbClr val="D0EBEC"/>
              </a:solidFill>
              <a:ln w="9525">
                <a:noFill/>
                <a:miter lim="800000"/>
                <a:headEnd/>
                <a:tailEnd/>
              </a:ln>
            </p:spPr>
            <p:txBody>
              <a:bodyPr/>
              <a:lstStyle/>
              <a:p>
                <a:endParaRPr lang="zh-TW" altLang="en-US" b="1">
                  <a:solidFill>
                    <a:schemeClr val="bg1"/>
                  </a:solidFill>
                  <a:latin typeface="Calibri" pitchFamily="34" charset="0"/>
                </a:endParaRPr>
              </a:p>
            </p:txBody>
          </p:sp>
          <p:sp>
            <p:nvSpPr>
              <p:cNvPr id="22973" name="Rectangle 183"/>
              <p:cNvSpPr>
                <a:spLocks noChangeArrowheads="1"/>
              </p:cNvSpPr>
              <p:nvPr/>
            </p:nvSpPr>
            <p:spPr bwMode="auto">
              <a:xfrm>
                <a:off x="3912" y="2652"/>
                <a:ext cx="6" cy="63"/>
              </a:xfrm>
              <a:prstGeom prst="rect">
                <a:avLst/>
              </a:prstGeom>
              <a:solidFill>
                <a:srgbClr val="D4ECEC"/>
              </a:solidFill>
              <a:ln w="9525">
                <a:noFill/>
                <a:miter lim="800000"/>
                <a:headEnd/>
                <a:tailEnd/>
              </a:ln>
            </p:spPr>
            <p:txBody>
              <a:bodyPr/>
              <a:lstStyle/>
              <a:p>
                <a:endParaRPr lang="zh-TW" altLang="en-US" b="1">
                  <a:solidFill>
                    <a:schemeClr val="bg1"/>
                  </a:solidFill>
                  <a:latin typeface="Calibri" pitchFamily="34" charset="0"/>
                </a:endParaRPr>
              </a:p>
            </p:txBody>
          </p:sp>
          <p:sp>
            <p:nvSpPr>
              <p:cNvPr id="22974" name="Rectangle 184"/>
              <p:cNvSpPr>
                <a:spLocks noChangeArrowheads="1"/>
              </p:cNvSpPr>
              <p:nvPr/>
            </p:nvSpPr>
            <p:spPr bwMode="auto">
              <a:xfrm>
                <a:off x="3917" y="2652"/>
                <a:ext cx="4" cy="63"/>
              </a:xfrm>
              <a:prstGeom prst="rect">
                <a:avLst/>
              </a:prstGeom>
              <a:solidFill>
                <a:srgbClr val="D7EDEC"/>
              </a:solidFill>
              <a:ln w="9525">
                <a:noFill/>
                <a:miter lim="800000"/>
                <a:headEnd/>
                <a:tailEnd/>
              </a:ln>
            </p:spPr>
            <p:txBody>
              <a:bodyPr/>
              <a:lstStyle/>
              <a:p>
                <a:endParaRPr lang="zh-TW" altLang="en-US" b="1">
                  <a:solidFill>
                    <a:schemeClr val="bg1"/>
                  </a:solidFill>
                  <a:latin typeface="Calibri" pitchFamily="34" charset="0"/>
                </a:endParaRPr>
              </a:p>
            </p:txBody>
          </p:sp>
          <p:sp>
            <p:nvSpPr>
              <p:cNvPr id="22975" name="Rectangle 185"/>
              <p:cNvSpPr>
                <a:spLocks noChangeArrowheads="1"/>
              </p:cNvSpPr>
              <p:nvPr/>
            </p:nvSpPr>
            <p:spPr bwMode="auto">
              <a:xfrm>
                <a:off x="3922" y="2652"/>
                <a:ext cx="6" cy="63"/>
              </a:xfrm>
              <a:prstGeom prst="rect">
                <a:avLst/>
              </a:prstGeom>
              <a:solidFill>
                <a:srgbClr val="DAEDEB"/>
              </a:solidFill>
              <a:ln w="9525">
                <a:noFill/>
                <a:miter lim="800000"/>
                <a:headEnd/>
                <a:tailEnd/>
              </a:ln>
            </p:spPr>
            <p:txBody>
              <a:bodyPr/>
              <a:lstStyle/>
              <a:p>
                <a:endParaRPr lang="zh-TW" altLang="en-US" b="1">
                  <a:solidFill>
                    <a:schemeClr val="bg1"/>
                  </a:solidFill>
                  <a:latin typeface="Calibri" pitchFamily="34" charset="0"/>
                </a:endParaRPr>
              </a:p>
            </p:txBody>
          </p:sp>
          <p:sp>
            <p:nvSpPr>
              <p:cNvPr id="22976" name="Rectangle 186"/>
              <p:cNvSpPr>
                <a:spLocks noChangeArrowheads="1"/>
              </p:cNvSpPr>
              <p:nvPr/>
            </p:nvSpPr>
            <p:spPr bwMode="auto">
              <a:xfrm>
                <a:off x="3927" y="2652"/>
                <a:ext cx="4" cy="63"/>
              </a:xfrm>
              <a:prstGeom prst="rect">
                <a:avLst/>
              </a:prstGeom>
              <a:solidFill>
                <a:srgbClr val="DDEEEB"/>
              </a:solidFill>
              <a:ln w="9525">
                <a:noFill/>
                <a:miter lim="800000"/>
                <a:headEnd/>
                <a:tailEnd/>
              </a:ln>
            </p:spPr>
            <p:txBody>
              <a:bodyPr/>
              <a:lstStyle/>
              <a:p>
                <a:endParaRPr lang="zh-TW" altLang="en-US" b="1">
                  <a:solidFill>
                    <a:schemeClr val="bg1"/>
                  </a:solidFill>
                  <a:latin typeface="Calibri" pitchFamily="34" charset="0"/>
                </a:endParaRPr>
              </a:p>
            </p:txBody>
          </p:sp>
          <p:sp>
            <p:nvSpPr>
              <p:cNvPr id="22977" name="Rectangle 187"/>
              <p:cNvSpPr>
                <a:spLocks noChangeArrowheads="1"/>
              </p:cNvSpPr>
              <p:nvPr/>
            </p:nvSpPr>
            <p:spPr bwMode="auto">
              <a:xfrm>
                <a:off x="3931" y="2652"/>
                <a:ext cx="6" cy="63"/>
              </a:xfrm>
              <a:prstGeom prst="rect">
                <a:avLst/>
              </a:prstGeom>
              <a:solidFill>
                <a:srgbClr val="E0EEEB"/>
              </a:solidFill>
              <a:ln w="9525">
                <a:noFill/>
                <a:miter lim="800000"/>
                <a:headEnd/>
                <a:tailEnd/>
              </a:ln>
            </p:spPr>
            <p:txBody>
              <a:bodyPr/>
              <a:lstStyle/>
              <a:p>
                <a:endParaRPr lang="zh-TW" altLang="en-US" b="1">
                  <a:solidFill>
                    <a:schemeClr val="bg1"/>
                  </a:solidFill>
                  <a:latin typeface="Calibri" pitchFamily="34" charset="0"/>
                </a:endParaRPr>
              </a:p>
            </p:txBody>
          </p:sp>
          <p:sp>
            <p:nvSpPr>
              <p:cNvPr id="22978" name="Rectangle 188"/>
              <p:cNvSpPr>
                <a:spLocks noChangeArrowheads="1"/>
              </p:cNvSpPr>
              <p:nvPr/>
            </p:nvSpPr>
            <p:spPr bwMode="auto">
              <a:xfrm>
                <a:off x="3937" y="2652"/>
                <a:ext cx="6" cy="63"/>
              </a:xfrm>
              <a:prstGeom prst="rect">
                <a:avLst/>
              </a:prstGeom>
              <a:solidFill>
                <a:srgbClr val="E4EFEA"/>
              </a:solidFill>
              <a:ln w="9525">
                <a:noFill/>
                <a:miter lim="800000"/>
                <a:headEnd/>
                <a:tailEnd/>
              </a:ln>
            </p:spPr>
            <p:txBody>
              <a:bodyPr/>
              <a:lstStyle/>
              <a:p>
                <a:endParaRPr lang="zh-TW" altLang="en-US" b="1">
                  <a:solidFill>
                    <a:schemeClr val="bg1"/>
                  </a:solidFill>
                  <a:latin typeface="Calibri" pitchFamily="34" charset="0"/>
                </a:endParaRPr>
              </a:p>
            </p:txBody>
          </p:sp>
          <p:sp>
            <p:nvSpPr>
              <p:cNvPr id="22979" name="Rectangle 189"/>
              <p:cNvSpPr>
                <a:spLocks noChangeArrowheads="1"/>
              </p:cNvSpPr>
              <p:nvPr/>
            </p:nvSpPr>
            <p:spPr bwMode="auto">
              <a:xfrm>
                <a:off x="3942" y="2652"/>
                <a:ext cx="4" cy="63"/>
              </a:xfrm>
              <a:prstGeom prst="rect">
                <a:avLst/>
              </a:prstGeom>
              <a:solidFill>
                <a:srgbClr val="E7F0EA"/>
              </a:solidFill>
              <a:ln w="9525">
                <a:noFill/>
                <a:miter lim="800000"/>
                <a:headEnd/>
                <a:tailEnd/>
              </a:ln>
            </p:spPr>
            <p:txBody>
              <a:bodyPr/>
              <a:lstStyle/>
              <a:p>
                <a:endParaRPr lang="zh-TW" altLang="en-US" b="1">
                  <a:solidFill>
                    <a:schemeClr val="bg1"/>
                  </a:solidFill>
                  <a:latin typeface="Calibri" pitchFamily="34" charset="0"/>
                </a:endParaRPr>
              </a:p>
            </p:txBody>
          </p:sp>
          <p:sp>
            <p:nvSpPr>
              <p:cNvPr id="22980" name="Rectangle 190"/>
              <p:cNvSpPr>
                <a:spLocks noChangeArrowheads="1"/>
              </p:cNvSpPr>
              <p:nvPr/>
            </p:nvSpPr>
            <p:spPr bwMode="auto">
              <a:xfrm>
                <a:off x="3947" y="2652"/>
                <a:ext cx="6" cy="63"/>
              </a:xfrm>
              <a:prstGeom prst="rect">
                <a:avLst/>
              </a:prstGeom>
              <a:solidFill>
                <a:srgbClr val="EBF1E9"/>
              </a:solidFill>
              <a:ln w="9525">
                <a:noFill/>
                <a:miter lim="800000"/>
                <a:headEnd/>
                <a:tailEnd/>
              </a:ln>
            </p:spPr>
            <p:txBody>
              <a:bodyPr/>
              <a:lstStyle/>
              <a:p>
                <a:endParaRPr lang="zh-TW" altLang="en-US" b="1">
                  <a:solidFill>
                    <a:schemeClr val="bg1"/>
                  </a:solidFill>
                  <a:latin typeface="Calibri" pitchFamily="34" charset="0"/>
                </a:endParaRPr>
              </a:p>
            </p:txBody>
          </p:sp>
          <p:sp>
            <p:nvSpPr>
              <p:cNvPr id="22981" name="Rectangle 191"/>
              <p:cNvSpPr>
                <a:spLocks noChangeArrowheads="1"/>
              </p:cNvSpPr>
              <p:nvPr/>
            </p:nvSpPr>
            <p:spPr bwMode="auto">
              <a:xfrm>
                <a:off x="3952" y="2652"/>
                <a:ext cx="4" cy="63"/>
              </a:xfrm>
              <a:prstGeom prst="rect">
                <a:avLst/>
              </a:prstGeom>
              <a:solidFill>
                <a:srgbClr val="EEF1E9"/>
              </a:solidFill>
              <a:ln w="9525">
                <a:noFill/>
                <a:miter lim="800000"/>
                <a:headEnd/>
                <a:tailEnd/>
              </a:ln>
            </p:spPr>
            <p:txBody>
              <a:bodyPr/>
              <a:lstStyle/>
              <a:p>
                <a:endParaRPr lang="zh-TW" altLang="en-US" b="1">
                  <a:solidFill>
                    <a:schemeClr val="bg1"/>
                  </a:solidFill>
                  <a:latin typeface="Calibri" pitchFamily="34" charset="0"/>
                </a:endParaRPr>
              </a:p>
            </p:txBody>
          </p:sp>
          <p:sp>
            <p:nvSpPr>
              <p:cNvPr id="22982" name="Rectangle 192"/>
              <p:cNvSpPr>
                <a:spLocks noChangeArrowheads="1"/>
              </p:cNvSpPr>
              <p:nvPr/>
            </p:nvSpPr>
            <p:spPr bwMode="auto">
              <a:xfrm>
                <a:off x="3956" y="2652"/>
                <a:ext cx="7" cy="63"/>
              </a:xfrm>
              <a:prstGeom prst="rect">
                <a:avLst/>
              </a:prstGeom>
              <a:solidFill>
                <a:srgbClr val="F1F2E8"/>
              </a:solidFill>
              <a:ln w="9525">
                <a:noFill/>
                <a:miter lim="800000"/>
                <a:headEnd/>
                <a:tailEnd/>
              </a:ln>
            </p:spPr>
            <p:txBody>
              <a:bodyPr/>
              <a:lstStyle/>
              <a:p>
                <a:endParaRPr lang="zh-TW" altLang="en-US" b="1">
                  <a:solidFill>
                    <a:schemeClr val="bg1"/>
                  </a:solidFill>
                  <a:latin typeface="Calibri" pitchFamily="34" charset="0"/>
                </a:endParaRPr>
              </a:p>
            </p:txBody>
          </p:sp>
          <p:sp>
            <p:nvSpPr>
              <p:cNvPr id="22983" name="Picture 193"/>
              <p:cNvSpPr>
                <a:spLocks noChangeAspect="1" noChangeArrowheads="1"/>
              </p:cNvSpPr>
              <p:nvPr/>
            </p:nvSpPr>
            <p:spPr bwMode="auto">
              <a:xfrm>
                <a:off x="3877" y="2778"/>
                <a:ext cx="91" cy="53"/>
              </a:xfrm>
              <a:prstGeom prst="rect">
                <a:avLst/>
              </a:prstGeom>
              <a:noFill/>
              <a:ln w="9525">
                <a:noFill/>
                <a:miter lim="800000"/>
                <a:headEnd/>
                <a:tailEnd/>
              </a:ln>
            </p:spPr>
            <p:txBody>
              <a:bodyPr/>
              <a:lstStyle/>
              <a:p>
                <a:endParaRPr lang="zh-TW" altLang="en-US" b="1">
                  <a:solidFill>
                    <a:schemeClr val="bg1"/>
                  </a:solidFill>
                  <a:latin typeface="Calibri" pitchFamily="34" charset="0"/>
                </a:endParaRPr>
              </a:p>
            </p:txBody>
          </p:sp>
          <p:sp>
            <p:nvSpPr>
              <p:cNvPr id="22984" name="Freeform 194"/>
              <p:cNvSpPr>
                <a:spLocks/>
              </p:cNvSpPr>
              <p:nvPr/>
            </p:nvSpPr>
            <p:spPr bwMode="auto">
              <a:xfrm>
                <a:off x="3883" y="2785"/>
                <a:ext cx="77" cy="43"/>
              </a:xfrm>
              <a:custGeom>
                <a:avLst/>
                <a:gdLst>
                  <a:gd name="T0" fmla="*/ 0 w 77"/>
                  <a:gd name="T1" fmla="*/ 21 h 43"/>
                  <a:gd name="T2" fmla="*/ 39 w 77"/>
                  <a:gd name="T3" fmla="*/ 39 h 43"/>
                  <a:gd name="T4" fmla="*/ 77 w 77"/>
                  <a:gd name="T5" fmla="*/ 21 h 43"/>
                  <a:gd name="T6" fmla="*/ 39 w 77"/>
                  <a:gd name="T7" fmla="*/ 3 h 43"/>
                  <a:gd name="T8" fmla="*/ 0 w 77"/>
                  <a:gd name="T9" fmla="*/ 21 h 43"/>
                  <a:gd name="T10" fmla="*/ 0 60000 65536"/>
                  <a:gd name="T11" fmla="*/ 0 60000 65536"/>
                  <a:gd name="T12" fmla="*/ 0 60000 65536"/>
                  <a:gd name="T13" fmla="*/ 0 60000 65536"/>
                  <a:gd name="T14" fmla="*/ 0 60000 65536"/>
                  <a:gd name="T15" fmla="*/ 0 w 77"/>
                  <a:gd name="T16" fmla="*/ 0 h 43"/>
                  <a:gd name="T17" fmla="*/ 77 w 77"/>
                  <a:gd name="T18" fmla="*/ 43 h 43"/>
                </a:gdLst>
                <a:ahLst/>
                <a:cxnLst>
                  <a:cxn ang="T10">
                    <a:pos x="T0" y="T1"/>
                  </a:cxn>
                  <a:cxn ang="T11">
                    <a:pos x="T2" y="T3"/>
                  </a:cxn>
                  <a:cxn ang="T12">
                    <a:pos x="T4" y="T5"/>
                  </a:cxn>
                  <a:cxn ang="T13">
                    <a:pos x="T6" y="T7"/>
                  </a:cxn>
                  <a:cxn ang="T14">
                    <a:pos x="T8" y="T9"/>
                  </a:cxn>
                </a:cxnLst>
                <a:rect l="T15" t="T16" r="T17" b="T18"/>
                <a:pathLst>
                  <a:path w="77" h="43">
                    <a:moveTo>
                      <a:pt x="0" y="21"/>
                    </a:moveTo>
                    <a:cubicBezTo>
                      <a:pt x="8" y="36"/>
                      <a:pt x="23" y="43"/>
                      <a:pt x="39" y="39"/>
                    </a:cubicBezTo>
                    <a:cubicBezTo>
                      <a:pt x="54" y="43"/>
                      <a:pt x="69" y="36"/>
                      <a:pt x="77" y="21"/>
                    </a:cubicBezTo>
                    <a:cubicBezTo>
                      <a:pt x="69" y="7"/>
                      <a:pt x="54" y="0"/>
                      <a:pt x="39" y="3"/>
                    </a:cubicBezTo>
                    <a:cubicBezTo>
                      <a:pt x="23" y="0"/>
                      <a:pt x="8" y="7"/>
                      <a:pt x="0" y="21"/>
                    </a:cubicBezTo>
                  </a:path>
                </a:pathLst>
              </a:custGeom>
              <a:noFill/>
              <a:ln w="4763">
                <a:solidFill>
                  <a:srgbClr val="295687"/>
                </a:solidFill>
                <a:miter lim="800000"/>
                <a:headEnd/>
                <a:tailEnd/>
              </a:ln>
            </p:spPr>
            <p:txBody>
              <a:bodyPr/>
              <a:lstStyle/>
              <a:p>
                <a:endParaRPr lang="zh-TW" altLang="en-US">
                  <a:solidFill>
                    <a:schemeClr val="bg1"/>
                  </a:solidFill>
                </a:endParaRPr>
              </a:p>
            </p:txBody>
          </p:sp>
          <p:pic>
            <p:nvPicPr>
              <p:cNvPr id="22985" name="Picture 195"/>
              <p:cNvPicPr>
                <a:picLocks noChangeAspect="1" noChangeArrowheads="1"/>
              </p:cNvPicPr>
              <p:nvPr/>
            </p:nvPicPr>
            <p:blipFill>
              <a:blip r:embed="rId50" cstate="print"/>
              <a:srcRect/>
              <a:stretch>
                <a:fillRect/>
              </a:stretch>
            </p:blipFill>
            <p:spPr bwMode="auto">
              <a:xfrm>
                <a:off x="3867" y="2658"/>
                <a:ext cx="96" cy="162"/>
              </a:xfrm>
              <a:prstGeom prst="rect">
                <a:avLst/>
              </a:prstGeom>
              <a:noFill/>
              <a:ln w="9525">
                <a:noFill/>
                <a:miter lim="800000"/>
                <a:headEnd/>
                <a:tailEnd/>
              </a:ln>
            </p:spPr>
          </p:pic>
          <p:pic>
            <p:nvPicPr>
              <p:cNvPr id="22986" name="Picture 196"/>
              <p:cNvPicPr>
                <a:picLocks noChangeAspect="1" noChangeArrowheads="1"/>
              </p:cNvPicPr>
              <p:nvPr/>
            </p:nvPicPr>
            <p:blipFill>
              <a:blip r:embed="rId51" cstate="print"/>
              <a:srcRect/>
              <a:stretch>
                <a:fillRect/>
              </a:stretch>
            </p:blipFill>
            <p:spPr bwMode="auto">
              <a:xfrm>
                <a:off x="3867" y="2658"/>
                <a:ext cx="96" cy="162"/>
              </a:xfrm>
              <a:prstGeom prst="rect">
                <a:avLst/>
              </a:prstGeom>
              <a:noFill/>
              <a:ln w="9525">
                <a:noFill/>
                <a:miter lim="800000"/>
                <a:headEnd/>
                <a:tailEnd/>
              </a:ln>
            </p:spPr>
          </p:pic>
          <p:sp>
            <p:nvSpPr>
              <p:cNvPr id="22987" name="Freeform 197"/>
              <p:cNvSpPr>
                <a:spLocks/>
              </p:cNvSpPr>
              <p:nvPr/>
            </p:nvSpPr>
            <p:spPr bwMode="auto">
              <a:xfrm>
                <a:off x="3876" y="2663"/>
                <a:ext cx="85" cy="148"/>
              </a:xfrm>
              <a:custGeom>
                <a:avLst/>
                <a:gdLst>
                  <a:gd name="T0" fmla="*/ 85 w 85"/>
                  <a:gd name="T1" fmla="*/ 0 h 148"/>
                  <a:gd name="T2" fmla="*/ 78 w 85"/>
                  <a:gd name="T3" fmla="*/ 103 h 148"/>
                  <a:gd name="T4" fmla="*/ 0 w 85"/>
                  <a:gd name="T5" fmla="*/ 148 h 148"/>
                  <a:gd name="T6" fmla="*/ 8 w 85"/>
                  <a:gd name="T7" fmla="*/ 44 h 148"/>
                  <a:gd name="T8" fmla="*/ 85 w 85"/>
                  <a:gd name="T9" fmla="*/ 0 h 148"/>
                  <a:gd name="T10" fmla="*/ 0 60000 65536"/>
                  <a:gd name="T11" fmla="*/ 0 60000 65536"/>
                  <a:gd name="T12" fmla="*/ 0 60000 65536"/>
                  <a:gd name="T13" fmla="*/ 0 60000 65536"/>
                  <a:gd name="T14" fmla="*/ 0 60000 65536"/>
                  <a:gd name="T15" fmla="*/ 0 w 85"/>
                  <a:gd name="T16" fmla="*/ 0 h 148"/>
                  <a:gd name="T17" fmla="*/ 85 w 85"/>
                  <a:gd name="T18" fmla="*/ 148 h 148"/>
                </a:gdLst>
                <a:ahLst/>
                <a:cxnLst>
                  <a:cxn ang="T10">
                    <a:pos x="T0" y="T1"/>
                  </a:cxn>
                  <a:cxn ang="T11">
                    <a:pos x="T2" y="T3"/>
                  </a:cxn>
                  <a:cxn ang="T12">
                    <a:pos x="T4" y="T5"/>
                  </a:cxn>
                  <a:cxn ang="T13">
                    <a:pos x="T6" y="T7"/>
                  </a:cxn>
                  <a:cxn ang="T14">
                    <a:pos x="T8" y="T9"/>
                  </a:cxn>
                </a:cxnLst>
                <a:rect l="T15" t="T16" r="T17" b="T18"/>
                <a:pathLst>
                  <a:path w="85" h="148">
                    <a:moveTo>
                      <a:pt x="85" y="0"/>
                    </a:moveTo>
                    <a:lnTo>
                      <a:pt x="78" y="103"/>
                    </a:lnTo>
                    <a:lnTo>
                      <a:pt x="0" y="148"/>
                    </a:lnTo>
                    <a:lnTo>
                      <a:pt x="8" y="44"/>
                    </a:lnTo>
                    <a:lnTo>
                      <a:pt x="85" y="0"/>
                    </a:lnTo>
                    <a:close/>
                  </a:path>
                </a:pathLst>
              </a:custGeom>
              <a:noFill/>
              <a:ln w="4763">
                <a:solidFill>
                  <a:srgbClr val="295687"/>
                </a:solidFill>
                <a:miter lim="800000"/>
                <a:headEnd/>
                <a:tailEnd/>
              </a:ln>
            </p:spPr>
            <p:txBody>
              <a:bodyPr/>
              <a:lstStyle/>
              <a:p>
                <a:endParaRPr lang="zh-TW" altLang="en-US">
                  <a:solidFill>
                    <a:schemeClr val="bg1"/>
                  </a:solidFill>
                </a:endParaRPr>
              </a:p>
            </p:txBody>
          </p:sp>
          <p:pic>
            <p:nvPicPr>
              <p:cNvPr id="22988" name="Picture 198"/>
              <p:cNvPicPr>
                <a:picLocks noChangeAspect="1" noChangeArrowheads="1"/>
              </p:cNvPicPr>
              <p:nvPr/>
            </p:nvPicPr>
            <p:blipFill>
              <a:blip r:embed="rId52" cstate="print"/>
              <a:srcRect/>
              <a:stretch>
                <a:fillRect/>
              </a:stretch>
            </p:blipFill>
            <p:spPr bwMode="auto">
              <a:xfrm>
                <a:off x="3912" y="2742"/>
                <a:ext cx="45" cy="89"/>
              </a:xfrm>
              <a:prstGeom prst="rect">
                <a:avLst/>
              </a:prstGeom>
              <a:noFill/>
              <a:ln w="9525">
                <a:noFill/>
                <a:miter lim="800000"/>
                <a:headEnd/>
                <a:tailEnd/>
              </a:ln>
            </p:spPr>
          </p:pic>
          <p:pic>
            <p:nvPicPr>
              <p:cNvPr id="22989" name="Picture 199"/>
              <p:cNvPicPr>
                <a:picLocks noChangeAspect="1" noChangeArrowheads="1"/>
              </p:cNvPicPr>
              <p:nvPr/>
            </p:nvPicPr>
            <p:blipFill>
              <a:blip r:embed="rId53" cstate="print"/>
              <a:srcRect/>
              <a:stretch>
                <a:fillRect/>
              </a:stretch>
            </p:blipFill>
            <p:spPr bwMode="auto">
              <a:xfrm>
                <a:off x="3912" y="2742"/>
                <a:ext cx="45" cy="89"/>
              </a:xfrm>
              <a:prstGeom prst="rect">
                <a:avLst/>
              </a:prstGeom>
              <a:noFill/>
              <a:ln w="9525">
                <a:noFill/>
                <a:miter lim="800000"/>
                <a:headEnd/>
                <a:tailEnd/>
              </a:ln>
            </p:spPr>
          </p:pic>
          <p:sp>
            <p:nvSpPr>
              <p:cNvPr id="22990" name="Freeform 200"/>
              <p:cNvSpPr>
                <a:spLocks/>
              </p:cNvSpPr>
              <p:nvPr/>
            </p:nvSpPr>
            <p:spPr bwMode="auto">
              <a:xfrm>
                <a:off x="3917" y="2748"/>
                <a:ext cx="33" cy="74"/>
              </a:xfrm>
              <a:custGeom>
                <a:avLst/>
                <a:gdLst>
                  <a:gd name="T0" fmla="*/ 0 w 108"/>
                  <a:gd name="T1" fmla="*/ 0 h 229"/>
                  <a:gd name="T2" fmla="*/ 0 w 108"/>
                  <a:gd name="T3" fmla="*/ 0 h 229"/>
                  <a:gd name="T4" fmla="*/ 0 w 108"/>
                  <a:gd name="T5" fmla="*/ 0 h 229"/>
                  <a:gd name="T6" fmla="*/ 0 w 108"/>
                  <a:gd name="T7" fmla="*/ 0 h 229"/>
                  <a:gd name="T8" fmla="*/ 0 w 108"/>
                  <a:gd name="T9" fmla="*/ 0 h 229"/>
                  <a:gd name="T10" fmla="*/ 0 w 108"/>
                  <a:gd name="T11" fmla="*/ 0 h 229"/>
                  <a:gd name="T12" fmla="*/ 0 60000 65536"/>
                  <a:gd name="T13" fmla="*/ 0 60000 65536"/>
                  <a:gd name="T14" fmla="*/ 0 60000 65536"/>
                  <a:gd name="T15" fmla="*/ 0 60000 65536"/>
                  <a:gd name="T16" fmla="*/ 0 60000 65536"/>
                  <a:gd name="T17" fmla="*/ 0 60000 65536"/>
                  <a:gd name="T18" fmla="*/ 0 w 108"/>
                  <a:gd name="T19" fmla="*/ 0 h 229"/>
                  <a:gd name="T20" fmla="*/ 108 w 108"/>
                  <a:gd name="T21" fmla="*/ 229 h 229"/>
                </a:gdLst>
                <a:ahLst/>
                <a:cxnLst>
                  <a:cxn ang="T12">
                    <a:pos x="T0" y="T1"/>
                  </a:cxn>
                  <a:cxn ang="T13">
                    <a:pos x="T2" y="T3"/>
                  </a:cxn>
                  <a:cxn ang="T14">
                    <a:pos x="T4" y="T5"/>
                  </a:cxn>
                  <a:cxn ang="T15">
                    <a:pos x="T6" y="T7"/>
                  </a:cxn>
                  <a:cxn ang="T16">
                    <a:pos x="T8" y="T9"/>
                  </a:cxn>
                  <a:cxn ang="T17">
                    <a:pos x="T10" y="T11"/>
                  </a:cxn>
                </a:cxnLst>
                <a:rect l="T18" t="T19" r="T20" b="T21"/>
                <a:pathLst>
                  <a:path w="108" h="229">
                    <a:moveTo>
                      <a:pt x="40" y="0"/>
                    </a:moveTo>
                    <a:cubicBezTo>
                      <a:pt x="80" y="64"/>
                      <a:pt x="103" y="138"/>
                      <a:pt x="108" y="213"/>
                    </a:cubicBezTo>
                    <a:lnTo>
                      <a:pt x="68" y="229"/>
                    </a:lnTo>
                    <a:cubicBezTo>
                      <a:pt x="64" y="153"/>
                      <a:pt x="40" y="80"/>
                      <a:pt x="0" y="16"/>
                    </a:cubicBezTo>
                    <a:lnTo>
                      <a:pt x="40" y="0"/>
                    </a:lnTo>
                    <a:close/>
                  </a:path>
                </a:pathLst>
              </a:custGeom>
              <a:noFill/>
              <a:ln w="4763" cap="rnd">
                <a:solidFill>
                  <a:srgbClr val="295687"/>
                </a:solidFill>
                <a:round/>
                <a:headEnd/>
                <a:tailEnd/>
              </a:ln>
            </p:spPr>
            <p:txBody>
              <a:bodyPr/>
              <a:lstStyle/>
              <a:p>
                <a:endParaRPr lang="zh-TW" altLang="en-US">
                  <a:solidFill>
                    <a:schemeClr val="bg1"/>
                  </a:solidFill>
                </a:endParaRPr>
              </a:p>
            </p:txBody>
          </p:sp>
          <p:sp>
            <p:nvSpPr>
              <p:cNvPr id="22991" name="Freeform 201"/>
              <p:cNvSpPr>
                <a:spLocks noEditPoints="1"/>
              </p:cNvSpPr>
              <p:nvPr/>
            </p:nvSpPr>
            <p:spPr bwMode="auto">
              <a:xfrm>
                <a:off x="3883" y="2753"/>
                <a:ext cx="77" cy="83"/>
              </a:xfrm>
              <a:custGeom>
                <a:avLst/>
                <a:gdLst>
                  <a:gd name="T0" fmla="*/ 0 w 244"/>
                  <a:gd name="T1" fmla="*/ 0 h 253"/>
                  <a:gd name="T2" fmla="*/ 0 w 244"/>
                  <a:gd name="T3" fmla="*/ 0 h 253"/>
                  <a:gd name="T4" fmla="*/ 0 w 244"/>
                  <a:gd name="T5" fmla="*/ 0 h 253"/>
                  <a:gd name="T6" fmla="*/ 0 w 244"/>
                  <a:gd name="T7" fmla="*/ 0 h 253"/>
                  <a:gd name="T8" fmla="*/ 0 w 244"/>
                  <a:gd name="T9" fmla="*/ 0 h 253"/>
                  <a:gd name="T10" fmla="*/ 0 w 244"/>
                  <a:gd name="T11" fmla="*/ 0 h 253"/>
                  <a:gd name="T12" fmla="*/ 0 w 244"/>
                  <a:gd name="T13" fmla="*/ 0 h 253"/>
                  <a:gd name="T14" fmla="*/ 0 w 244"/>
                  <a:gd name="T15" fmla="*/ 0 h 253"/>
                  <a:gd name="T16" fmla="*/ 0 w 244"/>
                  <a:gd name="T17" fmla="*/ 0 h 253"/>
                  <a:gd name="T18" fmla="*/ 0 w 244"/>
                  <a:gd name="T19" fmla="*/ 0 h 253"/>
                  <a:gd name="T20" fmla="*/ 0 w 244"/>
                  <a:gd name="T21" fmla="*/ 0 h 2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4"/>
                  <a:gd name="T34" fmla="*/ 0 h 253"/>
                  <a:gd name="T35" fmla="*/ 244 w 244"/>
                  <a:gd name="T36" fmla="*/ 253 h 2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4" h="253">
                    <a:moveTo>
                      <a:pt x="111" y="0"/>
                    </a:moveTo>
                    <a:lnTo>
                      <a:pt x="98" y="168"/>
                    </a:lnTo>
                    <a:lnTo>
                      <a:pt x="179" y="214"/>
                    </a:lnTo>
                    <a:cubicBezTo>
                      <a:pt x="174" y="138"/>
                      <a:pt x="151" y="65"/>
                      <a:pt x="111" y="0"/>
                    </a:cubicBezTo>
                    <a:close/>
                    <a:moveTo>
                      <a:pt x="0" y="166"/>
                    </a:moveTo>
                    <a:cubicBezTo>
                      <a:pt x="24" y="209"/>
                      <a:pt x="74" y="232"/>
                      <a:pt x="122" y="221"/>
                    </a:cubicBezTo>
                    <a:cubicBezTo>
                      <a:pt x="171" y="232"/>
                      <a:pt x="220" y="209"/>
                      <a:pt x="244" y="166"/>
                    </a:cubicBezTo>
                    <a:lnTo>
                      <a:pt x="244" y="188"/>
                    </a:lnTo>
                    <a:cubicBezTo>
                      <a:pt x="220" y="231"/>
                      <a:pt x="171" y="253"/>
                      <a:pt x="122" y="243"/>
                    </a:cubicBezTo>
                    <a:cubicBezTo>
                      <a:pt x="74" y="253"/>
                      <a:pt x="24" y="231"/>
                      <a:pt x="0" y="188"/>
                    </a:cubicBezTo>
                    <a:lnTo>
                      <a:pt x="0" y="166"/>
                    </a:lnTo>
                    <a:close/>
                  </a:path>
                </a:pathLst>
              </a:custGeom>
              <a:solidFill>
                <a:srgbClr val="295687"/>
              </a:solidFill>
              <a:ln w="0">
                <a:solidFill>
                  <a:srgbClr val="000000"/>
                </a:solidFill>
                <a:round/>
                <a:headEnd/>
                <a:tailEnd/>
              </a:ln>
            </p:spPr>
            <p:txBody>
              <a:bodyPr/>
              <a:lstStyle/>
              <a:p>
                <a:endParaRPr lang="zh-TW" altLang="en-US">
                  <a:solidFill>
                    <a:schemeClr val="bg1"/>
                  </a:solidFill>
                </a:endParaRPr>
              </a:p>
            </p:txBody>
          </p:sp>
          <p:sp>
            <p:nvSpPr>
              <p:cNvPr id="22992" name="Freeform 202"/>
              <p:cNvSpPr>
                <a:spLocks noEditPoints="1"/>
              </p:cNvSpPr>
              <p:nvPr/>
            </p:nvSpPr>
            <p:spPr bwMode="auto">
              <a:xfrm>
                <a:off x="3883" y="2753"/>
                <a:ext cx="77" cy="83"/>
              </a:xfrm>
              <a:custGeom>
                <a:avLst/>
                <a:gdLst>
                  <a:gd name="T0" fmla="*/ 0 w 244"/>
                  <a:gd name="T1" fmla="*/ 0 h 253"/>
                  <a:gd name="T2" fmla="*/ 0 w 244"/>
                  <a:gd name="T3" fmla="*/ 0 h 253"/>
                  <a:gd name="T4" fmla="*/ 0 w 244"/>
                  <a:gd name="T5" fmla="*/ 0 h 253"/>
                  <a:gd name="T6" fmla="*/ 0 w 244"/>
                  <a:gd name="T7" fmla="*/ 0 h 253"/>
                  <a:gd name="T8" fmla="*/ 0 w 244"/>
                  <a:gd name="T9" fmla="*/ 0 h 253"/>
                  <a:gd name="T10" fmla="*/ 0 w 244"/>
                  <a:gd name="T11" fmla="*/ 0 h 253"/>
                  <a:gd name="T12" fmla="*/ 0 w 244"/>
                  <a:gd name="T13" fmla="*/ 0 h 253"/>
                  <a:gd name="T14" fmla="*/ 0 w 244"/>
                  <a:gd name="T15" fmla="*/ 0 h 253"/>
                  <a:gd name="T16" fmla="*/ 0 w 244"/>
                  <a:gd name="T17" fmla="*/ 0 h 253"/>
                  <a:gd name="T18" fmla="*/ 0 w 244"/>
                  <a:gd name="T19" fmla="*/ 0 h 253"/>
                  <a:gd name="T20" fmla="*/ 0 w 244"/>
                  <a:gd name="T21" fmla="*/ 0 h 2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4"/>
                  <a:gd name="T34" fmla="*/ 0 h 253"/>
                  <a:gd name="T35" fmla="*/ 244 w 244"/>
                  <a:gd name="T36" fmla="*/ 253 h 2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4" h="253">
                    <a:moveTo>
                      <a:pt x="111" y="0"/>
                    </a:moveTo>
                    <a:lnTo>
                      <a:pt x="98" y="168"/>
                    </a:lnTo>
                    <a:lnTo>
                      <a:pt x="179" y="214"/>
                    </a:lnTo>
                    <a:cubicBezTo>
                      <a:pt x="174" y="138"/>
                      <a:pt x="151" y="65"/>
                      <a:pt x="111" y="0"/>
                    </a:cubicBezTo>
                    <a:close/>
                    <a:moveTo>
                      <a:pt x="0" y="166"/>
                    </a:moveTo>
                    <a:cubicBezTo>
                      <a:pt x="24" y="209"/>
                      <a:pt x="74" y="232"/>
                      <a:pt x="122" y="221"/>
                    </a:cubicBezTo>
                    <a:cubicBezTo>
                      <a:pt x="171" y="232"/>
                      <a:pt x="220" y="209"/>
                      <a:pt x="244" y="166"/>
                    </a:cubicBezTo>
                    <a:lnTo>
                      <a:pt x="244" y="188"/>
                    </a:lnTo>
                    <a:cubicBezTo>
                      <a:pt x="220" y="231"/>
                      <a:pt x="171" y="253"/>
                      <a:pt x="122" y="243"/>
                    </a:cubicBezTo>
                    <a:cubicBezTo>
                      <a:pt x="74" y="253"/>
                      <a:pt x="24" y="231"/>
                      <a:pt x="0" y="188"/>
                    </a:cubicBezTo>
                    <a:lnTo>
                      <a:pt x="0" y="166"/>
                    </a:lnTo>
                    <a:close/>
                  </a:path>
                </a:pathLst>
              </a:custGeom>
              <a:noFill/>
              <a:ln w="4763">
                <a:solidFill>
                  <a:srgbClr val="295687"/>
                </a:solidFill>
                <a:miter lim="800000"/>
                <a:headEnd/>
                <a:tailEnd/>
              </a:ln>
            </p:spPr>
            <p:txBody>
              <a:bodyPr/>
              <a:lstStyle/>
              <a:p>
                <a:endParaRPr lang="zh-TW" altLang="en-US">
                  <a:solidFill>
                    <a:schemeClr val="bg1"/>
                  </a:solidFill>
                </a:endParaRPr>
              </a:p>
            </p:txBody>
          </p:sp>
          <p:sp>
            <p:nvSpPr>
              <p:cNvPr id="22993" name="Freeform 203"/>
              <p:cNvSpPr>
                <a:spLocks/>
              </p:cNvSpPr>
              <p:nvPr/>
            </p:nvSpPr>
            <p:spPr bwMode="auto">
              <a:xfrm>
                <a:off x="3703" y="2564"/>
                <a:ext cx="352" cy="337"/>
              </a:xfrm>
              <a:custGeom>
                <a:avLst/>
                <a:gdLst>
                  <a:gd name="T0" fmla="*/ 0 w 1116"/>
                  <a:gd name="T1" fmla="*/ 0 h 1030"/>
                  <a:gd name="T2" fmla="*/ 0 w 1116"/>
                  <a:gd name="T3" fmla="*/ 0 h 1030"/>
                  <a:gd name="T4" fmla="*/ 0 w 1116"/>
                  <a:gd name="T5" fmla="*/ 0 h 1030"/>
                  <a:gd name="T6" fmla="*/ 0 w 1116"/>
                  <a:gd name="T7" fmla="*/ 0 h 1030"/>
                  <a:gd name="T8" fmla="*/ 0 w 1116"/>
                  <a:gd name="T9" fmla="*/ 0 h 1030"/>
                  <a:gd name="T10" fmla="*/ 0 w 1116"/>
                  <a:gd name="T11" fmla="*/ 0 h 1030"/>
                  <a:gd name="T12" fmla="*/ 0 w 1116"/>
                  <a:gd name="T13" fmla="*/ 0 h 1030"/>
                  <a:gd name="T14" fmla="*/ 0 w 1116"/>
                  <a:gd name="T15" fmla="*/ 0 h 1030"/>
                  <a:gd name="T16" fmla="*/ 0 w 1116"/>
                  <a:gd name="T17" fmla="*/ 0 h 1030"/>
                  <a:gd name="T18" fmla="*/ 0 w 1116"/>
                  <a:gd name="T19" fmla="*/ 0 h 1030"/>
                  <a:gd name="T20" fmla="*/ 0 w 1116"/>
                  <a:gd name="T21" fmla="*/ 0 h 1030"/>
                  <a:gd name="T22" fmla="*/ 0 w 1116"/>
                  <a:gd name="T23" fmla="*/ 0 h 1030"/>
                  <a:gd name="T24" fmla="*/ 0 w 1116"/>
                  <a:gd name="T25" fmla="*/ 0 h 1030"/>
                  <a:gd name="T26" fmla="*/ 0 w 1116"/>
                  <a:gd name="T27" fmla="*/ 0 h 1030"/>
                  <a:gd name="T28" fmla="*/ 0 w 1116"/>
                  <a:gd name="T29" fmla="*/ 0 h 1030"/>
                  <a:gd name="T30" fmla="*/ 0 w 1116"/>
                  <a:gd name="T31" fmla="*/ 0 h 1030"/>
                  <a:gd name="T32" fmla="*/ 0 w 1116"/>
                  <a:gd name="T33" fmla="*/ 0 h 1030"/>
                  <a:gd name="T34" fmla="*/ 0 w 1116"/>
                  <a:gd name="T35" fmla="*/ 0 h 1030"/>
                  <a:gd name="T36" fmla="*/ 0 w 1116"/>
                  <a:gd name="T37" fmla="*/ 0 h 1030"/>
                  <a:gd name="T38" fmla="*/ 0 w 1116"/>
                  <a:gd name="T39" fmla="*/ 0 h 1030"/>
                  <a:gd name="T40" fmla="*/ 0 w 1116"/>
                  <a:gd name="T41" fmla="*/ 0 h 1030"/>
                  <a:gd name="T42" fmla="*/ 0 w 1116"/>
                  <a:gd name="T43" fmla="*/ 0 h 1030"/>
                  <a:gd name="T44" fmla="*/ 0 w 1116"/>
                  <a:gd name="T45" fmla="*/ 0 h 1030"/>
                  <a:gd name="T46" fmla="*/ 0 w 1116"/>
                  <a:gd name="T47" fmla="*/ 0 h 1030"/>
                  <a:gd name="T48" fmla="*/ 0 w 1116"/>
                  <a:gd name="T49" fmla="*/ 0 h 1030"/>
                  <a:gd name="T50" fmla="*/ 0 w 1116"/>
                  <a:gd name="T51" fmla="*/ 0 h 10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16"/>
                  <a:gd name="T79" fmla="*/ 0 h 1030"/>
                  <a:gd name="T80" fmla="*/ 1116 w 1116"/>
                  <a:gd name="T81" fmla="*/ 1030 h 10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16" h="1030">
                    <a:moveTo>
                      <a:pt x="345" y="216"/>
                    </a:moveTo>
                    <a:lnTo>
                      <a:pt x="425" y="259"/>
                    </a:lnTo>
                    <a:cubicBezTo>
                      <a:pt x="433" y="263"/>
                      <a:pt x="440" y="269"/>
                      <a:pt x="445" y="278"/>
                    </a:cubicBezTo>
                    <a:cubicBezTo>
                      <a:pt x="455" y="324"/>
                      <a:pt x="460" y="371"/>
                      <a:pt x="458" y="419"/>
                    </a:cubicBezTo>
                    <a:cubicBezTo>
                      <a:pt x="488" y="434"/>
                      <a:pt x="518" y="451"/>
                      <a:pt x="546" y="469"/>
                    </a:cubicBezTo>
                    <a:lnTo>
                      <a:pt x="547" y="448"/>
                    </a:lnTo>
                    <a:lnTo>
                      <a:pt x="550" y="424"/>
                    </a:lnTo>
                    <a:lnTo>
                      <a:pt x="795" y="290"/>
                    </a:lnTo>
                    <a:lnTo>
                      <a:pt x="819" y="301"/>
                    </a:lnTo>
                    <a:lnTo>
                      <a:pt x="808" y="457"/>
                    </a:lnTo>
                    <a:lnTo>
                      <a:pt x="1116" y="631"/>
                    </a:lnTo>
                    <a:lnTo>
                      <a:pt x="1116" y="649"/>
                    </a:lnTo>
                    <a:lnTo>
                      <a:pt x="439" y="1030"/>
                    </a:lnTo>
                    <a:lnTo>
                      <a:pt x="0" y="780"/>
                    </a:lnTo>
                    <a:lnTo>
                      <a:pt x="0" y="762"/>
                    </a:lnTo>
                    <a:lnTo>
                      <a:pt x="64" y="726"/>
                    </a:lnTo>
                    <a:lnTo>
                      <a:pt x="51" y="421"/>
                    </a:lnTo>
                    <a:lnTo>
                      <a:pt x="110" y="387"/>
                    </a:lnTo>
                    <a:cubicBezTo>
                      <a:pt x="124" y="321"/>
                      <a:pt x="167" y="265"/>
                      <a:pt x="226" y="233"/>
                    </a:cubicBezTo>
                    <a:cubicBezTo>
                      <a:pt x="226" y="227"/>
                      <a:pt x="227" y="221"/>
                      <a:pt x="227" y="215"/>
                    </a:cubicBezTo>
                    <a:cubicBezTo>
                      <a:pt x="197" y="190"/>
                      <a:pt x="181" y="152"/>
                      <a:pt x="183" y="113"/>
                    </a:cubicBezTo>
                    <a:cubicBezTo>
                      <a:pt x="181" y="54"/>
                      <a:pt x="226" y="3"/>
                      <a:pt x="286" y="0"/>
                    </a:cubicBezTo>
                    <a:cubicBezTo>
                      <a:pt x="345" y="2"/>
                      <a:pt x="390" y="52"/>
                      <a:pt x="388" y="111"/>
                    </a:cubicBezTo>
                    <a:cubicBezTo>
                      <a:pt x="388" y="111"/>
                      <a:pt x="388" y="111"/>
                      <a:pt x="388" y="111"/>
                    </a:cubicBezTo>
                    <a:cubicBezTo>
                      <a:pt x="391" y="151"/>
                      <a:pt x="375" y="190"/>
                      <a:pt x="345" y="216"/>
                    </a:cubicBezTo>
                    <a:close/>
                  </a:path>
                </a:pathLst>
              </a:custGeom>
              <a:noFill/>
              <a:ln w="7938" cap="rnd">
                <a:solidFill>
                  <a:srgbClr val="000000"/>
                </a:solidFill>
                <a:round/>
                <a:headEnd/>
                <a:tailEnd/>
              </a:ln>
            </p:spPr>
            <p:txBody>
              <a:bodyPr/>
              <a:lstStyle/>
              <a:p>
                <a:endParaRPr lang="zh-TW" altLang="en-US">
                  <a:solidFill>
                    <a:schemeClr val="bg1"/>
                  </a:solidFill>
                </a:endParaRPr>
              </a:p>
            </p:txBody>
          </p:sp>
        </p:grpSp>
        <p:sp>
          <p:nvSpPr>
            <p:cNvPr id="22851" name="Rectangle 222"/>
            <p:cNvSpPr>
              <a:spLocks noChangeArrowheads="1"/>
            </p:cNvSpPr>
            <p:nvPr/>
          </p:nvSpPr>
          <p:spPr bwMode="auto">
            <a:xfrm>
              <a:off x="5233763" y="2267025"/>
              <a:ext cx="1714501" cy="653026"/>
            </a:xfrm>
            <a:prstGeom prst="rect">
              <a:avLst/>
            </a:prstGeom>
            <a:noFill/>
            <a:ln w="9525">
              <a:noFill/>
              <a:miter lim="800000"/>
              <a:headEnd/>
              <a:tailEnd/>
            </a:ln>
          </p:spPr>
          <p:txBody>
            <a:bodyPr lIns="0" tIns="0" rIns="0" bIns="0">
              <a:spAutoFit/>
            </a:bodyPr>
            <a:lstStyle/>
            <a:p>
              <a:r>
                <a:rPr lang="en-US" altLang="zh-TW" sz="1600" b="1" dirty="0">
                  <a:solidFill>
                    <a:schemeClr val="bg1"/>
                  </a:solidFill>
                  <a:latin typeface="Calibri" pitchFamily="34" charset="0"/>
                </a:rPr>
                <a:t>VN Customs Declaration</a:t>
              </a:r>
            </a:p>
            <a:p>
              <a:r>
                <a:rPr lang="en-US" altLang="zh-TW" sz="1600" b="1" dirty="0" smtClean="0">
                  <a:solidFill>
                    <a:schemeClr val="bg1"/>
                  </a:solidFill>
                  <a:latin typeface="Calibri" pitchFamily="34" charset="0"/>
                </a:rPr>
                <a:t>0.5 </a:t>
              </a:r>
              <a:r>
                <a:rPr lang="en-US" altLang="zh-TW" sz="1600" b="1" dirty="0">
                  <a:solidFill>
                    <a:schemeClr val="bg1"/>
                  </a:solidFill>
                  <a:latin typeface="Calibri" pitchFamily="34" charset="0"/>
                </a:rPr>
                <a:t>day</a:t>
              </a:r>
            </a:p>
          </p:txBody>
        </p:sp>
        <p:cxnSp>
          <p:nvCxnSpPr>
            <p:cNvPr id="2061" name="直線單箭頭接點 198"/>
            <p:cNvCxnSpPr>
              <a:cxnSpLocks noChangeShapeType="1"/>
            </p:cNvCxnSpPr>
            <p:nvPr/>
          </p:nvCxnSpPr>
          <p:spPr bwMode="auto">
            <a:xfrm>
              <a:off x="3075326" y="1953901"/>
              <a:ext cx="2359038" cy="1403"/>
            </a:xfrm>
            <a:prstGeom prst="straightConnector1">
              <a:avLst/>
            </a:prstGeom>
            <a:noFill/>
            <a:ln w="38100">
              <a:solidFill>
                <a:schemeClr val="bg1"/>
              </a:solidFill>
              <a:round/>
              <a:headEnd/>
              <a:tailEnd type="arrow" w="med" len="med"/>
            </a:ln>
            <a:effectLst>
              <a:outerShdw dist="23000" dir="5400000" rotWithShape="0">
                <a:srgbClr val="808080">
                  <a:alpha val="34999"/>
                </a:srgbClr>
              </a:outerShdw>
            </a:effectLst>
          </p:spPr>
        </p:cxnSp>
        <p:grpSp>
          <p:nvGrpSpPr>
            <p:cNvPr id="15" name="Group 204"/>
            <p:cNvGrpSpPr>
              <a:grpSpLocks/>
            </p:cNvGrpSpPr>
            <p:nvPr/>
          </p:nvGrpSpPr>
          <p:grpSpPr bwMode="auto">
            <a:xfrm>
              <a:off x="3717702" y="1579637"/>
              <a:ext cx="715962" cy="334963"/>
              <a:chOff x="96" y="1680"/>
              <a:chExt cx="480" cy="211"/>
            </a:xfrm>
          </p:grpSpPr>
          <p:sp>
            <p:nvSpPr>
              <p:cNvPr id="22855" name="Rectangle 205"/>
              <p:cNvSpPr>
                <a:spLocks noChangeArrowheads="1"/>
              </p:cNvSpPr>
              <p:nvPr/>
            </p:nvSpPr>
            <p:spPr bwMode="auto">
              <a:xfrm>
                <a:off x="310" y="1855"/>
                <a:ext cx="119" cy="12"/>
              </a:xfrm>
              <a:prstGeom prst="rect">
                <a:avLst/>
              </a:prstGeom>
              <a:solidFill>
                <a:srgbClr val="99CCFF"/>
              </a:solidFill>
              <a:ln w="9525">
                <a:noFill/>
                <a:miter lim="800000"/>
                <a:headEnd/>
                <a:tailEnd/>
              </a:ln>
            </p:spPr>
            <p:txBody>
              <a:bodyPr/>
              <a:lstStyle/>
              <a:p>
                <a:endParaRPr lang="zh-TW" altLang="en-US" b="1">
                  <a:solidFill>
                    <a:schemeClr val="bg1"/>
                  </a:solidFill>
                  <a:latin typeface="Calibri" pitchFamily="34" charset="0"/>
                </a:endParaRPr>
              </a:p>
            </p:txBody>
          </p:sp>
          <p:sp>
            <p:nvSpPr>
              <p:cNvPr id="22856" name="Rectangle 206"/>
              <p:cNvSpPr>
                <a:spLocks noChangeArrowheads="1"/>
              </p:cNvSpPr>
              <p:nvPr/>
            </p:nvSpPr>
            <p:spPr bwMode="auto">
              <a:xfrm>
                <a:off x="310" y="1855"/>
                <a:ext cx="119" cy="12"/>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57" name="Freeform 207"/>
              <p:cNvSpPr>
                <a:spLocks/>
              </p:cNvSpPr>
              <p:nvPr/>
            </p:nvSpPr>
            <p:spPr bwMode="auto">
              <a:xfrm>
                <a:off x="430" y="1732"/>
                <a:ext cx="146" cy="135"/>
              </a:xfrm>
              <a:custGeom>
                <a:avLst/>
                <a:gdLst>
                  <a:gd name="T0" fmla="*/ 0 w 146"/>
                  <a:gd name="T1" fmla="*/ 135 h 135"/>
                  <a:gd name="T2" fmla="*/ 146 w 146"/>
                  <a:gd name="T3" fmla="*/ 135 h 135"/>
                  <a:gd name="T4" fmla="*/ 146 w 146"/>
                  <a:gd name="T5" fmla="*/ 54 h 135"/>
                  <a:gd name="T6" fmla="*/ 89 w 146"/>
                  <a:gd name="T7" fmla="*/ 54 h 135"/>
                  <a:gd name="T8" fmla="*/ 65 w 146"/>
                  <a:gd name="T9" fmla="*/ 0 h 135"/>
                  <a:gd name="T10" fmla="*/ 0 w 146"/>
                  <a:gd name="T11" fmla="*/ 0 h 135"/>
                  <a:gd name="T12" fmla="*/ 0 w 146"/>
                  <a:gd name="T13" fmla="*/ 135 h 135"/>
                  <a:gd name="T14" fmla="*/ 0 60000 65536"/>
                  <a:gd name="T15" fmla="*/ 0 60000 65536"/>
                  <a:gd name="T16" fmla="*/ 0 60000 65536"/>
                  <a:gd name="T17" fmla="*/ 0 60000 65536"/>
                  <a:gd name="T18" fmla="*/ 0 60000 65536"/>
                  <a:gd name="T19" fmla="*/ 0 60000 65536"/>
                  <a:gd name="T20" fmla="*/ 0 60000 65536"/>
                  <a:gd name="T21" fmla="*/ 0 w 146"/>
                  <a:gd name="T22" fmla="*/ 0 h 135"/>
                  <a:gd name="T23" fmla="*/ 146 w 146"/>
                  <a:gd name="T24" fmla="*/ 135 h 1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6" h="135">
                    <a:moveTo>
                      <a:pt x="0" y="135"/>
                    </a:moveTo>
                    <a:lnTo>
                      <a:pt x="146" y="135"/>
                    </a:lnTo>
                    <a:lnTo>
                      <a:pt x="146" y="54"/>
                    </a:lnTo>
                    <a:lnTo>
                      <a:pt x="89" y="54"/>
                    </a:lnTo>
                    <a:lnTo>
                      <a:pt x="65" y="0"/>
                    </a:lnTo>
                    <a:lnTo>
                      <a:pt x="0" y="0"/>
                    </a:lnTo>
                    <a:lnTo>
                      <a:pt x="0" y="135"/>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2858" name="Freeform 208"/>
              <p:cNvSpPr>
                <a:spLocks/>
              </p:cNvSpPr>
              <p:nvPr/>
            </p:nvSpPr>
            <p:spPr bwMode="auto">
              <a:xfrm>
                <a:off x="430" y="1732"/>
                <a:ext cx="146" cy="135"/>
              </a:xfrm>
              <a:custGeom>
                <a:avLst/>
                <a:gdLst>
                  <a:gd name="T0" fmla="*/ 0 w 146"/>
                  <a:gd name="T1" fmla="*/ 135 h 135"/>
                  <a:gd name="T2" fmla="*/ 146 w 146"/>
                  <a:gd name="T3" fmla="*/ 135 h 135"/>
                  <a:gd name="T4" fmla="*/ 146 w 146"/>
                  <a:gd name="T5" fmla="*/ 54 h 135"/>
                  <a:gd name="T6" fmla="*/ 89 w 146"/>
                  <a:gd name="T7" fmla="*/ 54 h 135"/>
                  <a:gd name="T8" fmla="*/ 65 w 146"/>
                  <a:gd name="T9" fmla="*/ 0 h 135"/>
                  <a:gd name="T10" fmla="*/ 0 w 146"/>
                  <a:gd name="T11" fmla="*/ 0 h 135"/>
                  <a:gd name="T12" fmla="*/ 0 w 146"/>
                  <a:gd name="T13" fmla="*/ 135 h 135"/>
                  <a:gd name="T14" fmla="*/ 0 60000 65536"/>
                  <a:gd name="T15" fmla="*/ 0 60000 65536"/>
                  <a:gd name="T16" fmla="*/ 0 60000 65536"/>
                  <a:gd name="T17" fmla="*/ 0 60000 65536"/>
                  <a:gd name="T18" fmla="*/ 0 60000 65536"/>
                  <a:gd name="T19" fmla="*/ 0 60000 65536"/>
                  <a:gd name="T20" fmla="*/ 0 60000 65536"/>
                  <a:gd name="T21" fmla="*/ 0 w 146"/>
                  <a:gd name="T22" fmla="*/ 0 h 135"/>
                  <a:gd name="T23" fmla="*/ 146 w 146"/>
                  <a:gd name="T24" fmla="*/ 135 h 1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6" h="135">
                    <a:moveTo>
                      <a:pt x="0" y="135"/>
                    </a:moveTo>
                    <a:lnTo>
                      <a:pt x="146" y="135"/>
                    </a:lnTo>
                    <a:lnTo>
                      <a:pt x="146" y="54"/>
                    </a:lnTo>
                    <a:lnTo>
                      <a:pt x="89" y="54"/>
                    </a:lnTo>
                    <a:lnTo>
                      <a:pt x="65" y="0"/>
                    </a:lnTo>
                    <a:lnTo>
                      <a:pt x="0" y="0"/>
                    </a:lnTo>
                    <a:lnTo>
                      <a:pt x="0" y="135"/>
                    </a:lnTo>
                    <a:close/>
                  </a:path>
                </a:pathLst>
              </a:custGeom>
              <a:noFill/>
              <a:ln w="3175" cap="rnd">
                <a:solidFill>
                  <a:srgbClr val="000000"/>
                </a:solidFill>
                <a:round/>
                <a:headEnd/>
                <a:tailEnd/>
              </a:ln>
            </p:spPr>
            <p:txBody>
              <a:bodyPr/>
              <a:lstStyle/>
              <a:p>
                <a:endParaRPr lang="zh-TW" altLang="en-US">
                  <a:solidFill>
                    <a:schemeClr val="bg1"/>
                  </a:solidFill>
                </a:endParaRPr>
              </a:p>
            </p:txBody>
          </p:sp>
          <p:sp>
            <p:nvSpPr>
              <p:cNvPr id="22859" name="Freeform 209"/>
              <p:cNvSpPr>
                <a:spLocks/>
              </p:cNvSpPr>
              <p:nvPr/>
            </p:nvSpPr>
            <p:spPr bwMode="auto">
              <a:xfrm>
                <a:off x="500"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round/>
                <a:headEnd/>
                <a:tailEnd/>
              </a:ln>
            </p:spPr>
            <p:txBody>
              <a:bodyPr/>
              <a:lstStyle/>
              <a:p>
                <a:endParaRPr lang="zh-TW" altLang="en-US">
                  <a:solidFill>
                    <a:schemeClr val="bg1"/>
                  </a:solidFill>
                </a:endParaRPr>
              </a:p>
            </p:txBody>
          </p:sp>
          <p:sp>
            <p:nvSpPr>
              <p:cNvPr id="22860" name="Freeform 210"/>
              <p:cNvSpPr>
                <a:spLocks/>
              </p:cNvSpPr>
              <p:nvPr/>
            </p:nvSpPr>
            <p:spPr bwMode="auto">
              <a:xfrm>
                <a:off x="500"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round/>
                <a:headEnd/>
                <a:tailEnd/>
              </a:ln>
            </p:spPr>
            <p:txBody>
              <a:bodyPr/>
              <a:lstStyle/>
              <a:p>
                <a:endParaRPr lang="zh-TW" altLang="en-US">
                  <a:solidFill>
                    <a:schemeClr val="bg1"/>
                  </a:solidFill>
                </a:endParaRPr>
              </a:p>
            </p:txBody>
          </p:sp>
          <p:sp>
            <p:nvSpPr>
              <p:cNvPr id="22861" name="Rectangle 211"/>
              <p:cNvSpPr>
                <a:spLocks noChangeArrowheads="1"/>
              </p:cNvSpPr>
              <p:nvPr/>
            </p:nvSpPr>
            <p:spPr bwMode="auto">
              <a:xfrm>
                <a:off x="96" y="1680"/>
                <a:ext cx="322" cy="150"/>
              </a:xfrm>
              <a:prstGeom prst="rect">
                <a:avLst/>
              </a:prstGeom>
              <a:solidFill>
                <a:srgbClr val="99CCFF"/>
              </a:solidFill>
              <a:ln w="9525">
                <a:noFill/>
                <a:miter lim="800000"/>
                <a:headEnd/>
                <a:tailEnd/>
              </a:ln>
            </p:spPr>
            <p:txBody>
              <a:bodyPr/>
              <a:lstStyle/>
              <a:p>
                <a:endParaRPr lang="zh-TW" altLang="en-US" b="1">
                  <a:solidFill>
                    <a:schemeClr val="bg1"/>
                  </a:solidFill>
                  <a:latin typeface="Calibri" pitchFamily="34" charset="0"/>
                </a:endParaRPr>
              </a:p>
            </p:txBody>
          </p:sp>
          <p:sp>
            <p:nvSpPr>
              <p:cNvPr id="22862" name="Rectangle 212"/>
              <p:cNvSpPr>
                <a:spLocks noChangeArrowheads="1"/>
              </p:cNvSpPr>
              <p:nvPr/>
            </p:nvSpPr>
            <p:spPr bwMode="auto">
              <a:xfrm>
                <a:off x="96" y="1680"/>
                <a:ext cx="322" cy="150"/>
              </a:xfrm>
              <a:prstGeom prst="rect">
                <a:avLst/>
              </a:prstGeom>
              <a:noFill/>
              <a:ln w="3175" cap="rnd">
                <a:solidFill>
                  <a:srgbClr val="000000"/>
                </a:solidFill>
                <a:round/>
                <a:headEnd/>
                <a:tailEnd/>
              </a:ln>
            </p:spPr>
            <p:txBody>
              <a:bodyPr/>
              <a:lstStyle/>
              <a:p>
                <a:endParaRPr lang="zh-TW" altLang="en-US" b="1">
                  <a:solidFill>
                    <a:schemeClr val="bg1"/>
                  </a:solidFill>
                  <a:latin typeface="Calibri" pitchFamily="34" charset="0"/>
                </a:endParaRPr>
              </a:p>
            </p:txBody>
          </p:sp>
          <p:sp>
            <p:nvSpPr>
              <p:cNvPr id="22863" name="Freeform 213"/>
              <p:cNvSpPr>
                <a:spLocks/>
              </p:cNvSpPr>
              <p:nvPr/>
            </p:nvSpPr>
            <p:spPr bwMode="auto">
              <a:xfrm>
                <a:off x="365"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round/>
                <a:headEnd/>
                <a:tailEnd/>
              </a:ln>
            </p:spPr>
            <p:txBody>
              <a:bodyPr/>
              <a:lstStyle/>
              <a:p>
                <a:endParaRPr lang="zh-TW" altLang="en-US">
                  <a:solidFill>
                    <a:schemeClr val="bg1"/>
                  </a:solidFill>
                </a:endParaRPr>
              </a:p>
            </p:txBody>
          </p:sp>
          <p:sp>
            <p:nvSpPr>
              <p:cNvPr id="22864" name="Freeform 214"/>
              <p:cNvSpPr>
                <a:spLocks/>
              </p:cNvSpPr>
              <p:nvPr/>
            </p:nvSpPr>
            <p:spPr bwMode="auto">
              <a:xfrm>
                <a:off x="365"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round/>
                <a:headEnd/>
                <a:tailEnd/>
              </a:ln>
            </p:spPr>
            <p:txBody>
              <a:bodyPr/>
              <a:lstStyle/>
              <a:p>
                <a:endParaRPr lang="zh-TW" altLang="en-US">
                  <a:solidFill>
                    <a:schemeClr val="bg1"/>
                  </a:solidFill>
                </a:endParaRPr>
              </a:p>
            </p:txBody>
          </p:sp>
          <p:sp>
            <p:nvSpPr>
              <p:cNvPr id="22865" name="Freeform 215"/>
              <p:cNvSpPr>
                <a:spLocks/>
              </p:cNvSpPr>
              <p:nvPr/>
            </p:nvSpPr>
            <p:spPr bwMode="auto">
              <a:xfrm>
                <a:off x="310"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round/>
                <a:headEnd/>
                <a:tailEnd/>
              </a:ln>
            </p:spPr>
            <p:txBody>
              <a:bodyPr/>
              <a:lstStyle/>
              <a:p>
                <a:endParaRPr lang="zh-TW" altLang="en-US">
                  <a:solidFill>
                    <a:schemeClr val="bg1"/>
                  </a:solidFill>
                </a:endParaRPr>
              </a:p>
            </p:txBody>
          </p:sp>
          <p:sp>
            <p:nvSpPr>
              <p:cNvPr id="22866" name="Freeform 216"/>
              <p:cNvSpPr>
                <a:spLocks/>
              </p:cNvSpPr>
              <p:nvPr/>
            </p:nvSpPr>
            <p:spPr bwMode="auto">
              <a:xfrm>
                <a:off x="310"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round/>
                <a:headEnd/>
                <a:tailEnd/>
              </a:ln>
            </p:spPr>
            <p:txBody>
              <a:bodyPr/>
              <a:lstStyle/>
              <a:p>
                <a:endParaRPr lang="zh-TW" altLang="en-US">
                  <a:solidFill>
                    <a:schemeClr val="bg1"/>
                  </a:solidFill>
                </a:endParaRPr>
              </a:p>
            </p:txBody>
          </p:sp>
          <p:sp>
            <p:nvSpPr>
              <p:cNvPr id="22867" name="Freeform 217"/>
              <p:cNvSpPr>
                <a:spLocks/>
              </p:cNvSpPr>
              <p:nvPr/>
            </p:nvSpPr>
            <p:spPr bwMode="auto">
              <a:xfrm>
                <a:off x="166"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round/>
                <a:headEnd/>
                <a:tailEnd/>
              </a:ln>
            </p:spPr>
            <p:txBody>
              <a:bodyPr/>
              <a:lstStyle/>
              <a:p>
                <a:endParaRPr lang="zh-TW" altLang="en-US">
                  <a:solidFill>
                    <a:schemeClr val="bg1"/>
                  </a:solidFill>
                </a:endParaRPr>
              </a:p>
            </p:txBody>
          </p:sp>
          <p:sp>
            <p:nvSpPr>
              <p:cNvPr id="22868" name="Freeform 218"/>
              <p:cNvSpPr>
                <a:spLocks/>
              </p:cNvSpPr>
              <p:nvPr/>
            </p:nvSpPr>
            <p:spPr bwMode="auto">
              <a:xfrm>
                <a:off x="166"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round/>
                <a:headEnd/>
                <a:tailEnd/>
              </a:ln>
            </p:spPr>
            <p:txBody>
              <a:bodyPr/>
              <a:lstStyle/>
              <a:p>
                <a:endParaRPr lang="zh-TW" altLang="en-US">
                  <a:solidFill>
                    <a:schemeClr val="bg1"/>
                  </a:solidFill>
                </a:endParaRPr>
              </a:p>
            </p:txBody>
          </p:sp>
          <p:sp>
            <p:nvSpPr>
              <p:cNvPr id="22869" name="Freeform 219"/>
              <p:cNvSpPr>
                <a:spLocks/>
              </p:cNvSpPr>
              <p:nvPr/>
            </p:nvSpPr>
            <p:spPr bwMode="auto">
              <a:xfrm>
                <a:off x="111"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round/>
                <a:headEnd/>
                <a:tailEnd/>
              </a:ln>
            </p:spPr>
            <p:txBody>
              <a:bodyPr/>
              <a:lstStyle/>
              <a:p>
                <a:endParaRPr lang="zh-TW" altLang="en-US">
                  <a:solidFill>
                    <a:schemeClr val="bg1"/>
                  </a:solidFill>
                </a:endParaRPr>
              </a:p>
            </p:txBody>
          </p:sp>
          <p:sp>
            <p:nvSpPr>
              <p:cNvPr id="22870" name="Freeform 220"/>
              <p:cNvSpPr>
                <a:spLocks/>
              </p:cNvSpPr>
              <p:nvPr/>
            </p:nvSpPr>
            <p:spPr bwMode="auto">
              <a:xfrm>
                <a:off x="111"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round/>
                <a:headEnd/>
                <a:tailEnd/>
              </a:ln>
            </p:spPr>
            <p:txBody>
              <a:bodyPr/>
              <a:lstStyle/>
              <a:p>
                <a:endParaRPr lang="zh-TW" altLang="en-US">
                  <a:solidFill>
                    <a:schemeClr val="bg1"/>
                  </a:solidFill>
                </a:endParaRPr>
              </a:p>
            </p:txBody>
          </p:sp>
        </p:grpSp>
        <p:sp>
          <p:nvSpPr>
            <p:cNvPr id="22854" name="Rectangle 221"/>
            <p:cNvSpPr>
              <a:spLocks noChangeArrowheads="1"/>
            </p:cNvSpPr>
            <p:nvPr/>
          </p:nvSpPr>
          <p:spPr bwMode="auto">
            <a:xfrm>
              <a:off x="3404964" y="2251150"/>
              <a:ext cx="1284288" cy="653026"/>
            </a:xfrm>
            <a:prstGeom prst="rect">
              <a:avLst/>
            </a:prstGeom>
            <a:noFill/>
            <a:ln w="9525">
              <a:noFill/>
              <a:miter lim="800000"/>
              <a:headEnd/>
              <a:tailEnd/>
            </a:ln>
          </p:spPr>
          <p:txBody>
            <a:bodyPr lIns="0" tIns="0" rIns="0" bIns="0">
              <a:spAutoFit/>
            </a:bodyPr>
            <a:lstStyle/>
            <a:p>
              <a:r>
                <a:rPr lang="en-US" altLang="zh-TW" sz="1600" b="1" dirty="0">
                  <a:solidFill>
                    <a:schemeClr val="bg1"/>
                  </a:solidFill>
                  <a:latin typeface="Calibri" pitchFamily="34" charset="0"/>
                </a:rPr>
                <a:t>Truck Shipment</a:t>
              </a:r>
            </a:p>
            <a:p>
              <a:r>
                <a:rPr lang="en-US" altLang="zh-TW" sz="1600" b="1" dirty="0">
                  <a:solidFill>
                    <a:schemeClr val="bg1"/>
                  </a:solidFill>
                  <a:latin typeface="Calibri" pitchFamily="34" charset="0"/>
                </a:rPr>
                <a:t>0.5 day</a:t>
              </a:r>
            </a:p>
          </p:txBody>
        </p:sp>
      </p:grpSp>
      <p:grpSp>
        <p:nvGrpSpPr>
          <p:cNvPr id="16" name="Group 1490"/>
          <p:cNvGrpSpPr>
            <a:grpSpLocks/>
          </p:cNvGrpSpPr>
          <p:nvPr/>
        </p:nvGrpSpPr>
        <p:grpSpPr bwMode="auto">
          <a:xfrm>
            <a:off x="6076951" y="4599205"/>
            <a:ext cx="768349" cy="215900"/>
            <a:chOff x="2997" y="1415"/>
            <a:chExt cx="618" cy="315"/>
          </a:xfrm>
        </p:grpSpPr>
        <p:sp>
          <p:nvSpPr>
            <p:cNvPr id="22842" name="Rectangle 1491"/>
            <p:cNvSpPr>
              <a:spLocks noChangeArrowheads="1"/>
            </p:cNvSpPr>
            <p:nvPr/>
          </p:nvSpPr>
          <p:spPr bwMode="auto">
            <a:xfrm>
              <a:off x="3010" y="1505"/>
              <a:ext cx="90" cy="45"/>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843" name="Rectangle 1492"/>
            <p:cNvSpPr>
              <a:spLocks noChangeArrowheads="1"/>
            </p:cNvSpPr>
            <p:nvPr/>
          </p:nvSpPr>
          <p:spPr bwMode="auto">
            <a:xfrm>
              <a:off x="3010" y="1505"/>
              <a:ext cx="90" cy="45"/>
            </a:xfrm>
            <a:prstGeom prst="rect">
              <a:avLst/>
            </a:prstGeom>
            <a:noFill/>
            <a:ln w="7938"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2844" name="Freeform 1493"/>
            <p:cNvSpPr>
              <a:spLocks noEditPoints="1"/>
            </p:cNvSpPr>
            <p:nvPr/>
          </p:nvSpPr>
          <p:spPr bwMode="auto">
            <a:xfrm>
              <a:off x="2997" y="1415"/>
              <a:ext cx="618" cy="315"/>
            </a:xfrm>
            <a:custGeom>
              <a:avLst/>
              <a:gdLst>
                <a:gd name="T0" fmla="*/ 0 w 1958"/>
                <a:gd name="T1" fmla="*/ 0 h 960"/>
                <a:gd name="T2" fmla="*/ 0 w 1958"/>
                <a:gd name="T3" fmla="*/ 0 h 960"/>
                <a:gd name="T4" fmla="*/ 0 w 1958"/>
                <a:gd name="T5" fmla="*/ 0 h 960"/>
                <a:gd name="T6" fmla="*/ 0 w 1958"/>
                <a:gd name="T7" fmla="*/ 0 h 960"/>
                <a:gd name="T8" fmla="*/ 0 w 1958"/>
                <a:gd name="T9" fmla="*/ 0 h 960"/>
                <a:gd name="T10" fmla="*/ 0 w 1958"/>
                <a:gd name="T11" fmla="*/ 0 h 960"/>
                <a:gd name="T12" fmla="*/ 0 w 1958"/>
                <a:gd name="T13" fmla="*/ 0 h 960"/>
                <a:gd name="T14" fmla="*/ 0 w 1958"/>
                <a:gd name="T15" fmla="*/ 0 h 960"/>
                <a:gd name="T16" fmla="*/ 0 w 1958"/>
                <a:gd name="T17" fmla="*/ 0 h 960"/>
                <a:gd name="T18" fmla="*/ 0 w 1958"/>
                <a:gd name="T19" fmla="*/ 0 h 960"/>
                <a:gd name="T20" fmla="*/ 0 w 1958"/>
                <a:gd name="T21" fmla="*/ 0 h 960"/>
                <a:gd name="T22" fmla="*/ 0 w 1958"/>
                <a:gd name="T23" fmla="*/ 0 h 960"/>
                <a:gd name="T24" fmla="*/ 0 w 1958"/>
                <a:gd name="T25" fmla="*/ 0 h 960"/>
                <a:gd name="T26" fmla="*/ 0 w 1958"/>
                <a:gd name="T27" fmla="*/ 0 h 960"/>
                <a:gd name="T28" fmla="*/ 0 w 1958"/>
                <a:gd name="T29" fmla="*/ 0 h 960"/>
                <a:gd name="T30" fmla="*/ 0 w 1958"/>
                <a:gd name="T31" fmla="*/ 0 h 960"/>
                <a:gd name="T32" fmla="*/ 0 w 1958"/>
                <a:gd name="T33" fmla="*/ 0 h 960"/>
                <a:gd name="T34" fmla="*/ 0 w 1958"/>
                <a:gd name="T35" fmla="*/ 0 h 960"/>
                <a:gd name="T36" fmla="*/ 0 w 1958"/>
                <a:gd name="T37" fmla="*/ 0 h 960"/>
                <a:gd name="T38" fmla="*/ 0 w 1958"/>
                <a:gd name="T39" fmla="*/ 0 h 960"/>
                <a:gd name="T40" fmla="*/ 0 w 1958"/>
                <a:gd name="T41" fmla="*/ 0 h 960"/>
                <a:gd name="T42" fmla="*/ 0 w 1958"/>
                <a:gd name="T43" fmla="*/ 0 h 960"/>
                <a:gd name="T44" fmla="*/ 0 w 1958"/>
                <a:gd name="T45" fmla="*/ 0 h 960"/>
                <a:gd name="T46" fmla="*/ 0 w 1958"/>
                <a:gd name="T47" fmla="*/ 0 h 960"/>
                <a:gd name="T48" fmla="*/ 0 w 1958"/>
                <a:gd name="T49" fmla="*/ 0 h 960"/>
                <a:gd name="T50" fmla="*/ 0 w 1958"/>
                <a:gd name="T51" fmla="*/ 0 h 960"/>
                <a:gd name="T52" fmla="*/ 0 w 1958"/>
                <a:gd name="T53" fmla="*/ 0 h 960"/>
                <a:gd name="T54" fmla="*/ 0 w 1958"/>
                <a:gd name="T55" fmla="*/ 0 h 960"/>
                <a:gd name="T56" fmla="*/ 0 w 1958"/>
                <a:gd name="T57" fmla="*/ 0 h 960"/>
                <a:gd name="T58" fmla="*/ 0 w 1958"/>
                <a:gd name="T59" fmla="*/ 0 h 960"/>
                <a:gd name="T60" fmla="*/ 0 w 1958"/>
                <a:gd name="T61" fmla="*/ 0 h 960"/>
                <a:gd name="T62" fmla="*/ 0 w 1958"/>
                <a:gd name="T63" fmla="*/ 0 h 960"/>
                <a:gd name="T64" fmla="*/ 0 w 1958"/>
                <a:gd name="T65" fmla="*/ 0 h 960"/>
                <a:gd name="T66" fmla="*/ 0 w 1958"/>
                <a:gd name="T67" fmla="*/ 0 h 960"/>
                <a:gd name="T68" fmla="*/ 0 w 1958"/>
                <a:gd name="T69" fmla="*/ 0 h 960"/>
                <a:gd name="T70" fmla="*/ 0 w 1958"/>
                <a:gd name="T71" fmla="*/ 0 h 960"/>
                <a:gd name="T72" fmla="*/ 0 w 1958"/>
                <a:gd name="T73" fmla="*/ 0 h 960"/>
                <a:gd name="T74" fmla="*/ 0 w 1958"/>
                <a:gd name="T75" fmla="*/ 0 h 960"/>
                <a:gd name="T76" fmla="*/ 0 w 1958"/>
                <a:gd name="T77" fmla="*/ 0 h 960"/>
                <a:gd name="T78" fmla="*/ 0 w 1958"/>
                <a:gd name="T79" fmla="*/ 0 h 960"/>
                <a:gd name="T80" fmla="*/ 0 w 1958"/>
                <a:gd name="T81" fmla="*/ 0 h 960"/>
                <a:gd name="T82" fmla="*/ 0 w 1958"/>
                <a:gd name="T83" fmla="*/ 0 h 9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58"/>
                <a:gd name="T127" fmla="*/ 0 h 960"/>
                <a:gd name="T128" fmla="*/ 1958 w 1958"/>
                <a:gd name="T129" fmla="*/ 960 h 9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58" h="960">
                  <a:moveTo>
                    <a:pt x="92" y="154"/>
                  </a:moveTo>
                  <a:lnTo>
                    <a:pt x="143" y="154"/>
                  </a:lnTo>
                  <a:lnTo>
                    <a:pt x="143" y="0"/>
                  </a:lnTo>
                  <a:lnTo>
                    <a:pt x="92" y="0"/>
                  </a:lnTo>
                  <a:lnTo>
                    <a:pt x="92" y="154"/>
                  </a:lnTo>
                  <a:close/>
                  <a:moveTo>
                    <a:pt x="0" y="411"/>
                  </a:moveTo>
                  <a:lnTo>
                    <a:pt x="0" y="777"/>
                  </a:lnTo>
                  <a:cubicBezTo>
                    <a:pt x="22" y="866"/>
                    <a:pt x="84" y="935"/>
                    <a:pt x="163" y="960"/>
                  </a:cubicBezTo>
                  <a:lnTo>
                    <a:pt x="1795" y="960"/>
                  </a:lnTo>
                  <a:cubicBezTo>
                    <a:pt x="1810" y="765"/>
                    <a:pt x="1866" y="577"/>
                    <a:pt x="1958" y="411"/>
                  </a:cubicBezTo>
                  <a:lnTo>
                    <a:pt x="1468" y="411"/>
                  </a:lnTo>
                  <a:cubicBezTo>
                    <a:pt x="1439" y="439"/>
                    <a:pt x="1411" y="469"/>
                    <a:pt x="1387" y="503"/>
                  </a:cubicBezTo>
                  <a:lnTo>
                    <a:pt x="489" y="503"/>
                  </a:lnTo>
                  <a:lnTo>
                    <a:pt x="367" y="411"/>
                  </a:lnTo>
                  <a:lnTo>
                    <a:pt x="0" y="411"/>
                  </a:lnTo>
                  <a:close/>
                  <a:moveTo>
                    <a:pt x="61" y="343"/>
                  </a:moveTo>
                  <a:cubicBezTo>
                    <a:pt x="61" y="324"/>
                    <a:pt x="70" y="308"/>
                    <a:pt x="82" y="308"/>
                  </a:cubicBezTo>
                  <a:cubicBezTo>
                    <a:pt x="93" y="308"/>
                    <a:pt x="102" y="324"/>
                    <a:pt x="102" y="343"/>
                  </a:cubicBezTo>
                  <a:cubicBezTo>
                    <a:pt x="102" y="343"/>
                    <a:pt x="102" y="343"/>
                    <a:pt x="102" y="343"/>
                  </a:cubicBezTo>
                  <a:cubicBezTo>
                    <a:pt x="102" y="362"/>
                    <a:pt x="93" y="377"/>
                    <a:pt x="82" y="377"/>
                  </a:cubicBezTo>
                  <a:cubicBezTo>
                    <a:pt x="70" y="377"/>
                    <a:pt x="61" y="362"/>
                    <a:pt x="61" y="343"/>
                  </a:cubicBezTo>
                  <a:close/>
                  <a:moveTo>
                    <a:pt x="129" y="343"/>
                  </a:moveTo>
                  <a:cubicBezTo>
                    <a:pt x="129" y="324"/>
                    <a:pt x="138" y="308"/>
                    <a:pt x="150" y="308"/>
                  </a:cubicBezTo>
                  <a:cubicBezTo>
                    <a:pt x="161" y="308"/>
                    <a:pt x="170" y="324"/>
                    <a:pt x="170" y="343"/>
                  </a:cubicBezTo>
                  <a:cubicBezTo>
                    <a:pt x="170" y="343"/>
                    <a:pt x="170" y="343"/>
                    <a:pt x="170" y="343"/>
                  </a:cubicBezTo>
                  <a:cubicBezTo>
                    <a:pt x="170" y="362"/>
                    <a:pt x="161" y="377"/>
                    <a:pt x="150" y="377"/>
                  </a:cubicBezTo>
                  <a:cubicBezTo>
                    <a:pt x="138" y="377"/>
                    <a:pt x="129" y="362"/>
                    <a:pt x="129" y="343"/>
                  </a:cubicBezTo>
                  <a:close/>
                  <a:moveTo>
                    <a:pt x="197" y="343"/>
                  </a:moveTo>
                  <a:cubicBezTo>
                    <a:pt x="197" y="324"/>
                    <a:pt x="206" y="308"/>
                    <a:pt x="218" y="308"/>
                  </a:cubicBezTo>
                  <a:cubicBezTo>
                    <a:pt x="229" y="308"/>
                    <a:pt x="238" y="324"/>
                    <a:pt x="238" y="343"/>
                  </a:cubicBezTo>
                  <a:cubicBezTo>
                    <a:pt x="238" y="343"/>
                    <a:pt x="238" y="343"/>
                    <a:pt x="238" y="343"/>
                  </a:cubicBezTo>
                  <a:cubicBezTo>
                    <a:pt x="238" y="362"/>
                    <a:pt x="229" y="377"/>
                    <a:pt x="218" y="377"/>
                  </a:cubicBezTo>
                  <a:cubicBezTo>
                    <a:pt x="206" y="377"/>
                    <a:pt x="197" y="362"/>
                    <a:pt x="197" y="343"/>
                  </a:cubicBezTo>
                  <a:close/>
                  <a:moveTo>
                    <a:pt x="265" y="343"/>
                  </a:moveTo>
                  <a:cubicBezTo>
                    <a:pt x="265" y="324"/>
                    <a:pt x="274" y="308"/>
                    <a:pt x="286" y="308"/>
                  </a:cubicBezTo>
                  <a:cubicBezTo>
                    <a:pt x="297" y="308"/>
                    <a:pt x="306" y="324"/>
                    <a:pt x="306" y="343"/>
                  </a:cubicBezTo>
                  <a:cubicBezTo>
                    <a:pt x="306" y="343"/>
                    <a:pt x="306" y="343"/>
                    <a:pt x="306" y="343"/>
                  </a:cubicBezTo>
                  <a:cubicBezTo>
                    <a:pt x="306" y="362"/>
                    <a:pt x="297" y="377"/>
                    <a:pt x="286" y="377"/>
                  </a:cubicBezTo>
                  <a:cubicBezTo>
                    <a:pt x="274" y="377"/>
                    <a:pt x="265" y="362"/>
                    <a:pt x="265" y="343"/>
                  </a:cubicBezTo>
                  <a:close/>
                </a:path>
              </a:pathLst>
            </a:custGeom>
            <a:solidFill>
              <a:srgbClr val="99CCFF"/>
            </a:solidFill>
            <a:ln w="0">
              <a:solidFill>
                <a:srgbClr val="000000"/>
              </a:solidFill>
              <a:prstDash val="solid"/>
              <a:round/>
              <a:headEnd/>
              <a:tailEnd/>
            </a:ln>
          </p:spPr>
          <p:txBody>
            <a:bodyPr/>
            <a:lstStyle/>
            <a:p>
              <a:endParaRPr lang="zh-TW" altLang="en-US">
                <a:solidFill>
                  <a:schemeClr val="bg1"/>
                </a:solidFill>
              </a:endParaRPr>
            </a:p>
          </p:txBody>
        </p:sp>
        <p:sp>
          <p:nvSpPr>
            <p:cNvPr id="22845" name="Freeform 1494"/>
            <p:cNvSpPr>
              <a:spLocks noEditPoints="1"/>
            </p:cNvSpPr>
            <p:nvPr/>
          </p:nvSpPr>
          <p:spPr bwMode="auto">
            <a:xfrm>
              <a:off x="2997" y="1415"/>
              <a:ext cx="618" cy="315"/>
            </a:xfrm>
            <a:custGeom>
              <a:avLst/>
              <a:gdLst>
                <a:gd name="T0" fmla="*/ 0 w 1958"/>
                <a:gd name="T1" fmla="*/ 0 h 960"/>
                <a:gd name="T2" fmla="*/ 0 w 1958"/>
                <a:gd name="T3" fmla="*/ 0 h 960"/>
                <a:gd name="T4" fmla="*/ 0 w 1958"/>
                <a:gd name="T5" fmla="*/ 0 h 960"/>
                <a:gd name="T6" fmla="*/ 0 w 1958"/>
                <a:gd name="T7" fmla="*/ 0 h 960"/>
                <a:gd name="T8" fmla="*/ 0 w 1958"/>
                <a:gd name="T9" fmla="*/ 0 h 960"/>
                <a:gd name="T10" fmla="*/ 0 w 1958"/>
                <a:gd name="T11" fmla="*/ 0 h 960"/>
                <a:gd name="T12" fmla="*/ 0 w 1958"/>
                <a:gd name="T13" fmla="*/ 0 h 960"/>
                <a:gd name="T14" fmla="*/ 0 w 1958"/>
                <a:gd name="T15" fmla="*/ 0 h 960"/>
                <a:gd name="T16" fmla="*/ 0 w 1958"/>
                <a:gd name="T17" fmla="*/ 0 h 960"/>
                <a:gd name="T18" fmla="*/ 0 w 1958"/>
                <a:gd name="T19" fmla="*/ 0 h 960"/>
                <a:gd name="T20" fmla="*/ 0 w 1958"/>
                <a:gd name="T21" fmla="*/ 0 h 960"/>
                <a:gd name="T22" fmla="*/ 0 w 1958"/>
                <a:gd name="T23" fmla="*/ 0 h 960"/>
                <a:gd name="T24" fmla="*/ 0 w 1958"/>
                <a:gd name="T25" fmla="*/ 0 h 960"/>
                <a:gd name="T26" fmla="*/ 0 w 1958"/>
                <a:gd name="T27" fmla="*/ 0 h 960"/>
                <a:gd name="T28" fmla="*/ 0 w 1958"/>
                <a:gd name="T29" fmla="*/ 0 h 960"/>
                <a:gd name="T30" fmla="*/ 0 w 1958"/>
                <a:gd name="T31" fmla="*/ 0 h 960"/>
                <a:gd name="T32" fmla="*/ 0 w 1958"/>
                <a:gd name="T33" fmla="*/ 0 h 960"/>
                <a:gd name="T34" fmla="*/ 0 w 1958"/>
                <a:gd name="T35" fmla="*/ 0 h 960"/>
                <a:gd name="T36" fmla="*/ 0 w 1958"/>
                <a:gd name="T37" fmla="*/ 0 h 960"/>
                <a:gd name="T38" fmla="*/ 0 w 1958"/>
                <a:gd name="T39" fmla="*/ 0 h 960"/>
                <a:gd name="T40" fmla="*/ 0 w 1958"/>
                <a:gd name="T41" fmla="*/ 0 h 960"/>
                <a:gd name="T42" fmla="*/ 0 w 1958"/>
                <a:gd name="T43" fmla="*/ 0 h 960"/>
                <a:gd name="T44" fmla="*/ 0 w 1958"/>
                <a:gd name="T45" fmla="*/ 0 h 960"/>
                <a:gd name="T46" fmla="*/ 0 w 1958"/>
                <a:gd name="T47" fmla="*/ 0 h 960"/>
                <a:gd name="T48" fmla="*/ 0 w 1958"/>
                <a:gd name="T49" fmla="*/ 0 h 960"/>
                <a:gd name="T50" fmla="*/ 0 w 1958"/>
                <a:gd name="T51" fmla="*/ 0 h 960"/>
                <a:gd name="T52" fmla="*/ 0 w 1958"/>
                <a:gd name="T53" fmla="*/ 0 h 960"/>
                <a:gd name="T54" fmla="*/ 0 w 1958"/>
                <a:gd name="T55" fmla="*/ 0 h 960"/>
                <a:gd name="T56" fmla="*/ 0 w 1958"/>
                <a:gd name="T57" fmla="*/ 0 h 960"/>
                <a:gd name="T58" fmla="*/ 0 w 1958"/>
                <a:gd name="T59" fmla="*/ 0 h 960"/>
                <a:gd name="T60" fmla="*/ 0 w 1958"/>
                <a:gd name="T61" fmla="*/ 0 h 960"/>
                <a:gd name="T62" fmla="*/ 0 w 1958"/>
                <a:gd name="T63" fmla="*/ 0 h 960"/>
                <a:gd name="T64" fmla="*/ 0 w 1958"/>
                <a:gd name="T65" fmla="*/ 0 h 960"/>
                <a:gd name="T66" fmla="*/ 0 w 1958"/>
                <a:gd name="T67" fmla="*/ 0 h 960"/>
                <a:gd name="T68" fmla="*/ 0 w 1958"/>
                <a:gd name="T69" fmla="*/ 0 h 960"/>
                <a:gd name="T70" fmla="*/ 0 w 1958"/>
                <a:gd name="T71" fmla="*/ 0 h 960"/>
                <a:gd name="T72" fmla="*/ 0 w 1958"/>
                <a:gd name="T73" fmla="*/ 0 h 960"/>
                <a:gd name="T74" fmla="*/ 0 w 1958"/>
                <a:gd name="T75" fmla="*/ 0 h 960"/>
                <a:gd name="T76" fmla="*/ 0 w 1958"/>
                <a:gd name="T77" fmla="*/ 0 h 960"/>
                <a:gd name="T78" fmla="*/ 0 w 1958"/>
                <a:gd name="T79" fmla="*/ 0 h 960"/>
                <a:gd name="T80" fmla="*/ 0 w 1958"/>
                <a:gd name="T81" fmla="*/ 0 h 960"/>
                <a:gd name="T82" fmla="*/ 0 w 1958"/>
                <a:gd name="T83" fmla="*/ 0 h 9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58"/>
                <a:gd name="T127" fmla="*/ 0 h 960"/>
                <a:gd name="T128" fmla="*/ 1958 w 1958"/>
                <a:gd name="T129" fmla="*/ 960 h 9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58" h="960">
                  <a:moveTo>
                    <a:pt x="92" y="154"/>
                  </a:moveTo>
                  <a:lnTo>
                    <a:pt x="143" y="154"/>
                  </a:lnTo>
                  <a:lnTo>
                    <a:pt x="143" y="0"/>
                  </a:lnTo>
                  <a:lnTo>
                    <a:pt x="92" y="0"/>
                  </a:lnTo>
                  <a:lnTo>
                    <a:pt x="92" y="154"/>
                  </a:lnTo>
                  <a:close/>
                  <a:moveTo>
                    <a:pt x="0" y="411"/>
                  </a:moveTo>
                  <a:lnTo>
                    <a:pt x="0" y="777"/>
                  </a:lnTo>
                  <a:cubicBezTo>
                    <a:pt x="22" y="866"/>
                    <a:pt x="84" y="935"/>
                    <a:pt x="163" y="960"/>
                  </a:cubicBezTo>
                  <a:lnTo>
                    <a:pt x="1795" y="960"/>
                  </a:lnTo>
                  <a:cubicBezTo>
                    <a:pt x="1810" y="765"/>
                    <a:pt x="1866" y="577"/>
                    <a:pt x="1958" y="411"/>
                  </a:cubicBezTo>
                  <a:lnTo>
                    <a:pt x="1468" y="411"/>
                  </a:lnTo>
                  <a:cubicBezTo>
                    <a:pt x="1439" y="439"/>
                    <a:pt x="1411" y="469"/>
                    <a:pt x="1387" y="503"/>
                  </a:cubicBezTo>
                  <a:lnTo>
                    <a:pt x="489" y="503"/>
                  </a:lnTo>
                  <a:lnTo>
                    <a:pt x="367" y="411"/>
                  </a:lnTo>
                  <a:lnTo>
                    <a:pt x="0" y="411"/>
                  </a:lnTo>
                  <a:close/>
                  <a:moveTo>
                    <a:pt x="61" y="343"/>
                  </a:moveTo>
                  <a:cubicBezTo>
                    <a:pt x="61" y="324"/>
                    <a:pt x="70" y="308"/>
                    <a:pt x="82" y="308"/>
                  </a:cubicBezTo>
                  <a:cubicBezTo>
                    <a:pt x="93" y="308"/>
                    <a:pt x="102" y="324"/>
                    <a:pt x="102" y="343"/>
                  </a:cubicBezTo>
                  <a:cubicBezTo>
                    <a:pt x="102" y="343"/>
                    <a:pt x="102" y="343"/>
                    <a:pt x="102" y="343"/>
                  </a:cubicBezTo>
                  <a:cubicBezTo>
                    <a:pt x="102" y="362"/>
                    <a:pt x="93" y="377"/>
                    <a:pt x="82" y="377"/>
                  </a:cubicBezTo>
                  <a:cubicBezTo>
                    <a:pt x="70" y="377"/>
                    <a:pt x="61" y="362"/>
                    <a:pt x="61" y="343"/>
                  </a:cubicBezTo>
                  <a:close/>
                  <a:moveTo>
                    <a:pt x="129" y="343"/>
                  </a:moveTo>
                  <a:cubicBezTo>
                    <a:pt x="129" y="324"/>
                    <a:pt x="138" y="308"/>
                    <a:pt x="150" y="308"/>
                  </a:cubicBezTo>
                  <a:cubicBezTo>
                    <a:pt x="161" y="308"/>
                    <a:pt x="170" y="324"/>
                    <a:pt x="170" y="343"/>
                  </a:cubicBezTo>
                  <a:cubicBezTo>
                    <a:pt x="170" y="343"/>
                    <a:pt x="170" y="343"/>
                    <a:pt x="170" y="343"/>
                  </a:cubicBezTo>
                  <a:cubicBezTo>
                    <a:pt x="170" y="362"/>
                    <a:pt x="161" y="377"/>
                    <a:pt x="150" y="377"/>
                  </a:cubicBezTo>
                  <a:cubicBezTo>
                    <a:pt x="138" y="377"/>
                    <a:pt x="129" y="362"/>
                    <a:pt x="129" y="343"/>
                  </a:cubicBezTo>
                  <a:close/>
                  <a:moveTo>
                    <a:pt x="197" y="343"/>
                  </a:moveTo>
                  <a:cubicBezTo>
                    <a:pt x="197" y="324"/>
                    <a:pt x="206" y="308"/>
                    <a:pt x="218" y="308"/>
                  </a:cubicBezTo>
                  <a:cubicBezTo>
                    <a:pt x="229" y="308"/>
                    <a:pt x="238" y="324"/>
                    <a:pt x="238" y="343"/>
                  </a:cubicBezTo>
                  <a:cubicBezTo>
                    <a:pt x="238" y="343"/>
                    <a:pt x="238" y="343"/>
                    <a:pt x="238" y="343"/>
                  </a:cubicBezTo>
                  <a:cubicBezTo>
                    <a:pt x="238" y="362"/>
                    <a:pt x="229" y="377"/>
                    <a:pt x="218" y="377"/>
                  </a:cubicBezTo>
                  <a:cubicBezTo>
                    <a:pt x="206" y="377"/>
                    <a:pt x="197" y="362"/>
                    <a:pt x="197" y="343"/>
                  </a:cubicBezTo>
                  <a:close/>
                  <a:moveTo>
                    <a:pt x="265" y="343"/>
                  </a:moveTo>
                  <a:cubicBezTo>
                    <a:pt x="265" y="324"/>
                    <a:pt x="274" y="308"/>
                    <a:pt x="286" y="308"/>
                  </a:cubicBezTo>
                  <a:cubicBezTo>
                    <a:pt x="297" y="308"/>
                    <a:pt x="306" y="324"/>
                    <a:pt x="306" y="343"/>
                  </a:cubicBezTo>
                  <a:cubicBezTo>
                    <a:pt x="306" y="343"/>
                    <a:pt x="306" y="343"/>
                    <a:pt x="306" y="343"/>
                  </a:cubicBezTo>
                  <a:cubicBezTo>
                    <a:pt x="306" y="362"/>
                    <a:pt x="297" y="377"/>
                    <a:pt x="286" y="377"/>
                  </a:cubicBezTo>
                  <a:cubicBezTo>
                    <a:pt x="274" y="377"/>
                    <a:pt x="265" y="362"/>
                    <a:pt x="265" y="343"/>
                  </a:cubicBezTo>
                  <a:close/>
                </a:path>
              </a:pathLst>
            </a:custGeom>
            <a:noFill/>
            <a:ln w="7938" cap="rnd">
              <a:solidFill>
                <a:srgbClr val="000000"/>
              </a:solidFill>
              <a:prstDash val="solid"/>
              <a:round/>
              <a:headEnd/>
              <a:tailEnd/>
            </a:ln>
          </p:spPr>
          <p:txBody>
            <a:bodyPr/>
            <a:lstStyle/>
            <a:p>
              <a:endParaRPr lang="zh-TW" altLang="en-US">
                <a:solidFill>
                  <a:schemeClr val="bg1"/>
                </a:solidFill>
              </a:endParaRPr>
            </a:p>
          </p:txBody>
        </p:sp>
        <p:sp>
          <p:nvSpPr>
            <p:cNvPr id="22846" name="Rectangle 1495"/>
            <p:cNvSpPr>
              <a:spLocks noChangeArrowheads="1"/>
            </p:cNvSpPr>
            <p:nvPr/>
          </p:nvSpPr>
          <p:spPr bwMode="auto">
            <a:xfrm>
              <a:off x="3023" y="1466"/>
              <a:ext cx="64" cy="39"/>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847" name="Rectangle 1496"/>
            <p:cNvSpPr>
              <a:spLocks noChangeArrowheads="1"/>
            </p:cNvSpPr>
            <p:nvPr/>
          </p:nvSpPr>
          <p:spPr bwMode="auto">
            <a:xfrm>
              <a:off x="3023" y="1466"/>
              <a:ext cx="64" cy="39"/>
            </a:xfrm>
            <a:prstGeom prst="rect">
              <a:avLst/>
            </a:prstGeom>
            <a:noFill/>
            <a:ln w="7938" cap="rnd">
              <a:solidFill>
                <a:srgbClr val="000000"/>
              </a:solidFill>
              <a:round/>
              <a:headEnd/>
              <a:tailEnd/>
            </a:ln>
          </p:spPr>
          <p:txBody>
            <a:bodyPr/>
            <a:lstStyle/>
            <a:p>
              <a:endParaRPr lang="en-US" altLang="zh-TW" sz="1900" dirty="0">
                <a:solidFill>
                  <a:schemeClr val="bg1"/>
                </a:solidFill>
                <a:latin typeface="Calibri" pitchFamily="34" charset="0"/>
              </a:endParaRPr>
            </a:p>
          </p:txBody>
        </p:sp>
      </p:grpSp>
      <p:grpSp>
        <p:nvGrpSpPr>
          <p:cNvPr id="17" name="Group 797"/>
          <p:cNvGrpSpPr>
            <a:grpSpLocks/>
          </p:cNvGrpSpPr>
          <p:nvPr/>
        </p:nvGrpSpPr>
        <p:grpSpPr bwMode="auto">
          <a:xfrm>
            <a:off x="6016303" y="5726308"/>
            <a:ext cx="1320800" cy="452437"/>
            <a:chOff x="4771" y="2291"/>
            <a:chExt cx="934" cy="525"/>
          </a:xfrm>
        </p:grpSpPr>
        <p:pic>
          <p:nvPicPr>
            <p:cNvPr id="22470" name="Picture 798"/>
            <p:cNvPicPr>
              <a:picLocks noChangeAspect="1" noChangeArrowheads="1"/>
            </p:cNvPicPr>
            <p:nvPr/>
          </p:nvPicPr>
          <p:blipFill>
            <a:blip r:embed="rId2" cstate="print"/>
            <a:srcRect/>
            <a:stretch>
              <a:fillRect/>
            </a:stretch>
          </p:blipFill>
          <p:spPr bwMode="auto">
            <a:xfrm>
              <a:off x="4902" y="2291"/>
              <a:ext cx="803" cy="525"/>
            </a:xfrm>
            <a:prstGeom prst="rect">
              <a:avLst/>
            </a:prstGeom>
            <a:noFill/>
            <a:ln w="9525">
              <a:noFill/>
              <a:miter lim="800000"/>
              <a:headEnd/>
              <a:tailEnd/>
            </a:ln>
          </p:spPr>
        </p:pic>
        <p:sp>
          <p:nvSpPr>
            <p:cNvPr id="22471" name="Freeform 799"/>
            <p:cNvSpPr>
              <a:spLocks/>
            </p:cNvSpPr>
            <p:nvPr/>
          </p:nvSpPr>
          <p:spPr bwMode="auto">
            <a:xfrm>
              <a:off x="4872" y="2481"/>
              <a:ext cx="260" cy="260"/>
            </a:xfrm>
            <a:custGeom>
              <a:avLst/>
              <a:gdLst>
                <a:gd name="T0" fmla="*/ 258 w 260"/>
                <a:gd name="T1" fmla="*/ 179 h 260"/>
                <a:gd name="T2" fmla="*/ 217 w 260"/>
                <a:gd name="T3" fmla="*/ 104 h 260"/>
                <a:gd name="T4" fmla="*/ 215 w 260"/>
                <a:gd name="T5" fmla="*/ 102 h 260"/>
                <a:gd name="T6" fmla="*/ 171 w 260"/>
                <a:gd name="T7" fmla="*/ 28 h 260"/>
                <a:gd name="T8" fmla="*/ 169 w 260"/>
                <a:gd name="T9" fmla="*/ 26 h 260"/>
                <a:gd name="T10" fmla="*/ 116 w 260"/>
                <a:gd name="T11" fmla="*/ 6 h 260"/>
                <a:gd name="T12" fmla="*/ 100 w 260"/>
                <a:gd name="T13" fmla="*/ 19 h 260"/>
                <a:gd name="T14" fmla="*/ 87 w 260"/>
                <a:gd name="T15" fmla="*/ 23 h 260"/>
                <a:gd name="T16" fmla="*/ 85 w 260"/>
                <a:gd name="T17" fmla="*/ 28 h 260"/>
                <a:gd name="T18" fmla="*/ 74 w 260"/>
                <a:gd name="T19" fmla="*/ 82 h 260"/>
                <a:gd name="T20" fmla="*/ 59 w 260"/>
                <a:gd name="T21" fmla="*/ 95 h 260"/>
                <a:gd name="T22" fmla="*/ 45 w 260"/>
                <a:gd name="T23" fmla="*/ 99 h 260"/>
                <a:gd name="T24" fmla="*/ 43 w 260"/>
                <a:gd name="T25" fmla="*/ 104 h 260"/>
                <a:gd name="T26" fmla="*/ 42 w 260"/>
                <a:gd name="T27" fmla="*/ 153 h 260"/>
                <a:gd name="T28" fmla="*/ 32 w 260"/>
                <a:gd name="T29" fmla="*/ 162 h 260"/>
                <a:gd name="T30" fmla="*/ 13 w 260"/>
                <a:gd name="T31" fmla="*/ 170 h 260"/>
                <a:gd name="T32" fmla="*/ 3 w 260"/>
                <a:gd name="T33" fmla="*/ 180 h 260"/>
                <a:gd name="T34" fmla="*/ 0 w 260"/>
                <a:gd name="T35" fmla="*/ 231 h 260"/>
                <a:gd name="T36" fmla="*/ 2 w 260"/>
                <a:gd name="T37" fmla="*/ 234 h 260"/>
                <a:gd name="T38" fmla="*/ 55 w 260"/>
                <a:gd name="T39" fmla="*/ 254 h 260"/>
                <a:gd name="T40" fmla="*/ 75 w 260"/>
                <a:gd name="T41" fmla="*/ 238 h 260"/>
                <a:gd name="T42" fmla="*/ 85 w 260"/>
                <a:gd name="T43" fmla="*/ 234 h 260"/>
                <a:gd name="T44" fmla="*/ 87 w 260"/>
                <a:gd name="T45" fmla="*/ 231 h 260"/>
                <a:gd name="T46" fmla="*/ 89 w 260"/>
                <a:gd name="T47" fmla="*/ 234 h 260"/>
                <a:gd name="T48" fmla="*/ 142 w 260"/>
                <a:gd name="T49" fmla="*/ 254 h 260"/>
                <a:gd name="T50" fmla="*/ 162 w 260"/>
                <a:gd name="T51" fmla="*/ 238 h 260"/>
                <a:gd name="T52" fmla="*/ 172 w 260"/>
                <a:gd name="T53" fmla="*/ 234 h 260"/>
                <a:gd name="T54" fmla="*/ 175 w 260"/>
                <a:gd name="T55" fmla="*/ 233 h 260"/>
                <a:gd name="T56" fmla="*/ 218 w 260"/>
                <a:gd name="T57" fmla="*/ 260 h 260"/>
                <a:gd name="T58" fmla="*/ 228 w 260"/>
                <a:gd name="T59" fmla="*/ 250 h 260"/>
                <a:gd name="T60" fmla="*/ 248 w 260"/>
                <a:gd name="T61" fmla="*/ 241 h 260"/>
                <a:gd name="T62" fmla="*/ 258 w 260"/>
                <a:gd name="T63" fmla="*/ 232 h 260"/>
                <a:gd name="T64" fmla="*/ 260 w 260"/>
                <a:gd name="T65" fmla="*/ 181 h 2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0"/>
                <a:gd name="T100" fmla="*/ 0 h 260"/>
                <a:gd name="T101" fmla="*/ 260 w 260"/>
                <a:gd name="T102" fmla="*/ 260 h 2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0" h="260">
                  <a:moveTo>
                    <a:pt x="258" y="180"/>
                  </a:moveTo>
                  <a:lnTo>
                    <a:pt x="258" y="179"/>
                  </a:lnTo>
                  <a:lnTo>
                    <a:pt x="217" y="154"/>
                  </a:lnTo>
                  <a:lnTo>
                    <a:pt x="217" y="104"/>
                  </a:lnTo>
                  <a:lnTo>
                    <a:pt x="215" y="103"/>
                  </a:lnTo>
                  <a:lnTo>
                    <a:pt x="215" y="102"/>
                  </a:lnTo>
                  <a:lnTo>
                    <a:pt x="172" y="76"/>
                  </a:lnTo>
                  <a:lnTo>
                    <a:pt x="171" y="28"/>
                  </a:lnTo>
                  <a:lnTo>
                    <a:pt x="169" y="27"/>
                  </a:lnTo>
                  <a:lnTo>
                    <a:pt x="169" y="26"/>
                  </a:lnTo>
                  <a:lnTo>
                    <a:pt x="126" y="0"/>
                  </a:lnTo>
                  <a:lnTo>
                    <a:pt x="116" y="6"/>
                  </a:lnTo>
                  <a:lnTo>
                    <a:pt x="116" y="9"/>
                  </a:lnTo>
                  <a:lnTo>
                    <a:pt x="100" y="19"/>
                  </a:lnTo>
                  <a:lnTo>
                    <a:pt x="97" y="17"/>
                  </a:lnTo>
                  <a:lnTo>
                    <a:pt x="87" y="23"/>
                  </a:lnTo>
                  <a:lnTo>
                    <a:pt x="87" y="27"/>
                  </a:lnTo>
                  <a:lnTo>
                    <a:pt x="85" y="28"/>
                  </a:lnTo>
                  <a:lnTo>
                    <a:pt x="85" y="76"/>
                  </a:lnTo>
                  <a:lnTo>
                    <a:pt x="74" y="82"/>
                  </a:lnTo>
                  <a:lnTo>
                    <a:pt x="74" y="85"/>
                  </a:lnTo>
                  <a:lnTo>
                    <a:pt x="59" y="95"/>
                  </a:lnTo>
                  <a:lnTo>
                    <a:pt x="56" y="93"/>
                  </a:lnTo>
                  <a:lnTo>
                    <a:pt x="45" y="99"/>
                  </a:lnTo>
                  <a:lnTo>
                    <a:pt x="45" y="103"/>
                  </a:lnTo>
                  <a:lnTo>
                    <a:pt x="43" y="104"/>
                  </a:lnTo>
                  <a:lnTo>
                    <a:pt x="43" y="154"/>
                  </a:lnTo>
                  <a:lnTo>
                    <a:pt x="42" y="153"/>
                  </a:lnTo>
                  <a:lnTo>
                    <a:pt x="32" y="159"/>
                  </a:lnTo>
                  <a:lnTo>
                    <a:pt x="32" y="162"/>
                  </a:lnTo>
                  <a:lnTo>
                    <a:pt x="15" y="172"/>
                  </a:lnTo>
                  <a:lnTo>
                    <a:pt x="13" y="170"/>
                  </a:lnTo>
                  <a:lnTo>
                    <a:pt x="3" y="176"/>
                  </a:lnTo>
                  <a:lnTo>
                    <a:pt x="3" y="180"/>
                  </a:lnTo>
                  <a:lnTo>
                    <a:pt x="0" y="181"/>
                  </a:lnTo>
                  <a:lnTo>
                    <a:pt x="0" y="231"/>
                  </a:lnTo>
                  <a:lnTo>
                    <a:pt x="2" y="232"/>
                  </a:lnTo>
                  <a:lnTo>
                    <a:pt x="2" y="234"/>
                  </a:lnTo>
                  <a:lnTo>
                    <a:pt x="45" y="260"/>
                  </a:lnTo>
                  <a:lnTo>
                    <a:pt x="55" y="254"/>
                  </a:lnTo>
                  <a:lnTo>
                    <a:pt x="55" y="250"/>
                  </a:lnTo>
                  <a:lnTo>
                    <a:pt x="75" y="238"/>
                  </a:lnTo>
                  <a:lnTo>
                    <a:pt x="75" y="241"/>
                  </a:lnTo>
                  <a:lnTo>
                    <a:pt x="85" y="234"/>
                  </a:lnTo>
                  <a:lnTo>
                    <a:pt x="85" y="232"/>
                  </a:lnTo>
                  <a:lnTo>
                    <a:pt x="87" y="231"/>
                  </a:lnTo>
                  <a:lnTo>
                    <a:pt x="89" y="232"/>
                  </a:lnTo>
                  <a:lnTo>
                    <a:pt x="89" y="234"/>
                  </a:lnTo>
                  <a:lnTo>
                    <a:pt x="132" y="260"/>
                  </a:lnTo>
                  <a:lnTo>
                    <a:pt x="142" y="254"/>
                  </a:lnTo>
                  <a:lnTo>
                    <a:pt x="142" y="250"/>
                  </a:lnTo>
                  <a:lnTo>
                    <a:pt x="162" y="238"/>
                  </a:lnTo>
                  <a:lnTo>
                    <a:pt x="162" y="241"/>
                  </a:lnTo>
                  <a:lnTo>
                    <a:pt x="172" y="234"/>
                  </a:lnTo>
                  <a:lnTo>
                    <a:pt x="172" y="231"/>
                  </a:lnTo>
                  <a:lnTo>
                    <a:pt x="175" y="233"/>
                  </a:lnTo>
                  <a:lnTo>
                    <a:pt x="175" y="234"/>
                  </a:lnTo>
                  <a:lnTo>
                    <a:pt x="218" y="260"/>
                  </a:lnTo>
                  <a:lnTo>
                    <a:pt x="228" y="254"/>
                  </a:lnTo>
                  <a:lnTo>
                    <a:pt x="228" y="250"/>
                  </a:lnTo>
                  <a:lnTo>
                    <a:pt x="248" y="238"/>
                  </a:lnTo>
                  <a:lnTo>
                    <a:pt x="248" y="241"/>
                  </a:lnTo>
                  <a:lnTo>
                    <a:pt x="258" y="234"/>
                  </a:lnTo>
                  <a:lnTo>
                    <a:pt x="258" y="232"/>
                  </a:lnTo>
                  <a:lnTo>
                    <a:pt x="260" y="231"/>
                  </a:lnTo>
                  <a:lnTo>
                    <a:pt x="260" y="181"/>
                  </a:lnTo>
                  <a:lnTo>
                    <a:pt x="258" y="180"/>
                  </a:lnTo>
                  <a:close/>
                </a:path>
              </a:pathLst>
            </a:custGeom>
            <a:solidFill>
              <a:srgbClr val="DAA238"/>
            </a:solidFill>
            <a:ln w="9525">
              <a:noFill/>
              <a:round/>
              <a:headEnd/>
              <a:tailEnd/>
            </a:ln>
          </p:spPr>
          <p:txBody>
            <a:bodyPr/>
            <a:lstStyle/>
            <a:p>
              <a:endParaRPr lang="zh-TW" altLang="en-US">
                <a:solidFill>
                  <a:schemeClr val="bg1"/>
                </a:solidFill>
              </a:endParaRPr>
            </a:p>
          </p:txBody>
        </p:sp>
        <p:pic>
          <p:nvPicPr>
            <p:cNvPr id="22472" name="Picture 800"/>
            <p:cNvPicPr>
              <a:picLocks noChangeAspect="1" noChangeArrowheads="1"/>
            </p:cNvPicPr>
            <p:nvPr/>
          </p:nvPicPr>
          <p:blipFill>
            <a:blip r:embed="rId3" cstate="print"/>
            <a:srcRect/>
            <a:stretch>
              <a:fillRect/>
            </a:stretch>
          </p:blipFill>
          <p:spPr bwMode="auto">
            <a:xfrm>
              <a:off x="4963" y="2553"/>
              <a:ext cx="35" cy="27"/>
            </a:xfrm>
            <a:prstGeom prst="rect">
              <a:avLst/>
            </a:prstGeom>
            <a:noFill/>
            <a:ln w="9525">
              <a:noFill/>
              <a:miter lim="800000"/>
              <a:headEnd/>
              <a:tailEnd/>
            </a:ln>
          </p:spPr>
        </p:pic>
        <p:pic>
          <p:nvPicPr>
            <p:cNvPr id="22473" name="Picture 801"/>
            <p:cNvPicPr>
              <a:picLocks noChangeAspect="1" noChangeArrowheads="1"/>
            </p:cNvPicPr>
            <p:nvPr/>
          </p:nvPicPr>
          <p:blipFill>
            <a:blip r:embed="rId4" cstate="print"/>
            <a:srcRect/>
            <a:stretch>
              <a:fillRect/>
            </a:stretch>
          </p:blipFill>
          <p:spPr bwMode="auto">
            <a:xfrm>
              <a:off x="4963" y="2553"/>
              <a:ext cx="35" cy="27"/>
            </a:xfrm>
            <a:prstGeom prst="rect">
              <a:avLst/>
            </a:prstGeom>
            <a:noFill/>
            <a:ln w="9525">
              <a:noFill/>
              <a:miter lim="800000"/>
              <a:headEnd/>
              <a:tailEnd/>
            </a:ln>
          </p:spPr>
        </p:pic>
        <p:sp>
          <p:nvSpPr>
            <p:cNvPr id="22474" name="Freeform 802"/>
            <p:cNvSpPr>
              <a:spLocks/>
            </p:cNvSpPr>
            <p:nvPr/>
          </p:nvSpPr>
          <p:spPr bwMode="auto">
            <a:xfrm>
              <a:off x="4968" y="2563"/>
              <a:ext cx="22" cy="15"/>
            </a:xfrm>
            <a:custGeom>
              <a:avLst/>
              <a:gdLst>
                <a:gd name="T0" fmla="*/ 21 w 22"/>
                <a:gd name="T1" fmla="*/ 15 h 15"/>
                <a:gd name="T2" fmla="*/ 0 w 22"/>
                <a:gd name="T3" fmla="*/ 2 h 15"/>
                <a:gd name="T4" fmla="*/ 4 w 22"/>
                <a:gd name="T5" fmla="*/ 0 h 15"/>
                <a:gd name="T6" fmla="*/ 22 w 22"/>
                <a:gd name="T7" fmla="*/ 10 h 15"/>
                <a:gd name="T8" fmla="*/ 0 60000 65536"/>
                <a:gd name="T9" fmla="*/ 0 60000 65536"/>
                <a:gd name="T10" fmla="*/ 0 60000 65536"/>
                <a:gd name="T11" fmla="*/ 0 60000 65536"/>
                <a:gd name="T12" fmla="*/ 0 w 22"/>
                <a:gd name="T13" fmla="*/ 0 h 15"/>
                <a:gd name="T14" fmla="*/ 22 w 22"/>
                <a:gd name="T15" fmla="*/ 15 h 15"/>
              </a:gdLst>
              <a:ahLst/>
              <a:cxnLst>
                <a:cxn ang="T8">
                  <a:pos x="T0" y="T1"/>
                </a:cxn>
                <a:cxn ang="T9">
                  <a:pos x="T2" y="T3"/>
                </a:cxn>
                <a:cxn ang="T10">
                  <a:pos x="T4" y="T5"/>
                </a:cxn>
                <a:cxn ang="T11">
                  <a:pos x="T6" y="T7"/>
                </a:cxn>
              </a:cxnLst>
              <a:rect l="T12" t="T13" r="T14" b="T15"/>
              <a:pathLst>
                <a:path w="22" h="15">
                  <a:moveTo>
                    <a:pt x="21" y="15"/>
                  </a:moveTo>
                  <a:lnTo>
                    <a:pt x="0" y="2"/>
                  </a:lnTo>
                  <a:lnTo>
                    <a:pt x="4" y="0"/>
                  </a:lnTo>
                  <a:lnTo>
                    <a:pt x="22"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2475" name="Picture 803"/>
            <p:cNvPicPr>
              <a:picLocks noChangeAspect="1" noChangeArrowheads="1"/>
            </p:cNvPicPr>
            <p:nvPr/>
          </p:nvPicPr>
          <p:blipFill>
            <a:blip r:embed="rId5" cstate="print"/>
            <a:srcRect/>
            <a:stretch>
              <a:fillRect/>
            </a:stretch>
          </p:blipFill>
          <p:spPr bwMode="auto">
            <a:xfrm>
              <a:off x="5008" y="2632"/>
              <a:ext cx="35" cy="26"/>
            </a:xfrm>
            <a:prstGeom prst="rect">
              <a:avLst/>
            </a:prstGeom>
            <a:noFill/>
            <a:ln w="9525">
              <a:noFill/>
              <a:miter lim="800000"/>
              <a:headEnd/>
              <a:tailEnd/>
            </a:ln>
          </p:spPr>
        </p:pic>
        <p:pic>
          <p:nvPicPr>
            <p:cNvPr id="22476" name="Picture 804"/>
            <p:cNvPicPr>
              <a:picLocks noChangeAspect="1" noChangeArrowheads="1"/>
            </p:cNvPicPr>
            <p:nvPr/>
          </p:nvPicPr>
          <p:blipFill>
            <a:blip r:embed="rId6" cstate="print"/>
            <a:srcRect/>
            <a:stretch>
              <a:fillRect/>
            </a:stretch>
          </p:blipFill>
          <p:spPr bwMode="auto">
            <a:xfrm>
              <a:off x="5008" y="2632"/>
              <a:ext cx="35" cy="26"/>
            </a:xfrm>
            <a:prstGeom prst="rect">
              <a:avLst/>
            </a:prstGeom>
            <a:noFill/>
            <a:ln w="9525">
              <a:noFill/>
              <a:miter lim="800000"/>
              <a:headEnd/>
              <a:tailEnd/>
            </a:ln>
          </p:spPr>
        </p:pic>
        <p:sp>
          <p:nvSpPr>
            <p:cNvPr id="22477" name="Freeform 805"/>
            <p:cNvSpPr>
              <a:spLocks/>
            </p:cNvSpPr>
            <p:nvPr/>
          </p:nvSpPr>
          <p:spPr bwMode="auto">
            <a:xfrm>
              <a:off x="5014" y="2639"/>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2478" name="Picture 806"/>
            <p:cNvPicPr>
              <a:picLocks noChangeAspect="1" noChangeArrowheads="1"/>
            </p:cNvPicPr>
            <p:nvPr/>
          </p:nvPicPr>
          <p:blipFill>
            <a:blip r:embed="rId7" cstate="print"/>
            <a:srcRect/>
            <a:stretch>
              <a:fillRect/>
            </a:stretch>
          </p:blipFill>
          <p:spPr bwMode="auto">
            <a:xfrm>
              <a:off x="4917" y="2632"/>
              <a:ext cx="35" cy="26"/>
            </a:xfrm>
            <a:prstGeom prst="rect">
              <a:avLst/>
            </a:prstGeom>
            <a:noFill/>
            <a:ln w="9525">
              <a:noFill/>
              <a:miter lim="800000"/>
              <a:headEnd/>
              <a:tailEnd/>
            </a:ln>
          </p:spPr>
        </p:pic>
        <p:pic>
          <p:nvPicPr>
            <p:cNvPr id="22479" name="Picture 807"/>
            <p:cNvPicPr>
              <a:picLocks noChangeAspect="1" noChangeArrowheads="1"/>
            </p:cNvPicPr>
            <p:nvPr/>
          </p:nvPicPr>
          <p:blipFill>
            <a:blip r:embed="rId8" cstate="print"/>
            <a:srcRect/>
            <a:stretch>
              <a:fillRect/>
            </a:stretch>
          </p:blipFill>
          <p:spPr bwMode="auto">
            <a:xfrm>
              <a:off x="4917" y="2632"/>
              <a:ext cx="35" cy="26"/>
            </a:xfrm>
            <a:prstGeom prst="rect">
              <a:avLst/>
            </a:prstGeom>
            <a:noFill/>
            <a:ln w="9525">
              <a:noFill/>
              <a:miter lim="800000"/>
              <a:headEnd/>
              <a:tailEnd/>
            </a:ln>
          </p:spPr>
        </p:pic>
        <p:sp>
          <p:nvSpPr>
            <p:cNvPr id="22480" name="Freeform 808"/>
            <p:cNvSpPr>
              <a:spLocks/>
            </p:cNvSpPr>
            <p:nvPr/>
          </p:nvSpPr>
          <p:spPr bwMode="auto">
            <a:xfrm>
              <a:off x="4927" y="2639"/>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2481" name="Picture 809"/>
            <p:cNvPicPr>
              <a:picLocks noChangeAspect="1" noChangeArrowheads="1"/>
            </p:cNvPicPr>
            <p:nvPr/>
          </p:nvPicPr>
          <p:blipFill>
            <a:blip r:embed="rId9" cstate="print"/>
            <a:srcRect/>
            <a:stretch>
              <a:fillRect/>
            </a:stretch>
          </p:blipFill>
          <p:spPr bwMode="auto">
            <a:xfrm>
              <a:off x="5048" y="2706"/>
              <a:ext cx="36" cy="26"/>
            </a:xfrm>
            <a:prstGeom prst="rect">
              <a:avLst/>
            </a:prstGeom>
            <a:noFill/>
            <a:ln w="9525">
              <a:noFill/>
              <a:miter lim="800000"/>
              <a:headEnd/>
              <a:tailEnd/>
            </a:ln>
          </p:spPr>
        </p:pic>
        <p:pic>
          <p:nvPicPr>
            <p:cNvPr id="22482" name="Picture 810"/>
            <p:cNvPicPr>
              <a:picLocks noChangeAspect="1" noChangeArrowheads="1"/>
            </p:cNvPicPr>
            <p:nvPr/>
          </p:nvPicPr>
          <p:blipFill>
            <a:blip r:embed="rId10" cstate="print"/>
            <a:srcRect/>
            <a:stretch>
              <a:fillRect/>
            </a:stretch>
          </p:blipFill>
          <p:spPr bwMode="auto">
            <a:xfrm>
              <a:off x="5048" y="2706"/>
              <a:ext cx="36" cy="26"/>
            </a:xfrm>
            <a:prstGeom prst="rect">
              <a:avLst/>
            </a:prstGeom>
            <a:noFill/>
            <a:ln w="9525">
              <a:noFill/>
              <a:miter lim="800000"/>
              <a:headEnd/>
              <a:tailEnd/>
            </a:ln>
          </p:spPr>
        </p:pic>
        <p:sp>
          <p:nvSpPr>
            <p:cNvPr id="22483" name="Freeform 811"/>
            <p:cNvSpPr>
              <a:spLocks/>
            </p:cNvSpPr>
            <p:nvPr/>
          </p:nvSpPr>
          <p:spPr bwMode="auto">
            <a:xfrm>
              <a:off x="5057"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2484" name="Picture 812"/>
            <p:cNvPicPr>
              <a:picLocks noChangeAspect="1" noChangeArrowheads="1"/>
            </p:cNvPicPr>
            <p:nvPr/>
          </p:nvPicPr>
          <p:blipFill>
            <a:blip r:embed="rId11" cstate="print"/>
            <a:srcRect/>
            <a:stretch>
              <a:fillRect/>
            </a:stretch>
          </p:blipFill>
          <p:spPr bwMode="auto">
            <a:xfrm>
              <a:off x="4963" y="2706"/>
              <a:ext cx="35" cy="26"/>
            </a:xfrm>
            <a:prstGeom prst="rect">
              <a:avLst/>
            </a:prstGeom>
            <a:noFill/>
            <a:ln w="9525">
              <a:noFill/>
              <a:miter lim="800000"/>
              <a:headEnd/>
              <a:tailEnd/>
            </a:ln>
          </p:spPr>
        </p:pic>
        <p:pic>
          <p:nvPicPr>
            <p:cNvPr id="22485" name="Picture 813"/>
            <p:cNvPicPr>
              <a:picLocks noChangeAspect="1" noChangeArrowheads="1"/>
            </p:cNvPicPr>
            <p:nvPr/>
          </p:nvPicPr>
          <p:blipFill>
            <a:blip r:embed="rId12" cstate="print"/>
            <a:srcRect/>
            <a:stretch>
              <a:fillRect/>
            </a:stretch>
          </p:blipFill>
          <p:spPr bwMode="auto">
            <a:xfrm>
              <a:off x="4963" y="2706"/>
              <a:ext cx="35" cy="26"/>
            </a:xfrm>
            <a:prstGeom prst="rect">
              <a:avLst/>
            </a:prstGeom>
            <a:noFill/>
            <a:ln w="9525">
              <a:noFill/>
              <a:miter lim="800000"/>
              <a:headEnd/>
              <a:tailEnd/>
            </a:ln>
          </p:spPr>
        </p:pic>
        <p:sp>
          <p:nvSpPr>
            <p:cNvPr id="22486" name="Freeform 814"/>
            <p:cNvSpPr>
              <a:spLocks/>
            </p:cNvSpPr>
            <p:nvPr/>
          </p:nvSpPr>
          <p:spPr bwMode="auto">
            <a:xfrm>
              <a:off x="4971"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2487" name="Picture 815"/>
            <p:cNvPicPr>
              <a:picLocks noChangeAspect="1" noChangeArrowheads="1"/>
            </p:cNvPicPr>
            <p:nvPr/>
          </p:nvPicPr>
          <p:blipFill>
            <a:blip r:embed="rId13" cstate="print"/>
            <a:srcRect/>
            <a:stretch>
              <a:fillRect/>
            </a:stretch>
          </p:blipFill>
          <p:spPr bwMode="auto">
            <a:xfrm>
              <a:off x="4877" y="2706"/>
              <a:ext cx="35" cy="26"/>
            </a:xfrm>
            <a:prstGeom prst="rect">
              <a:avLst/>
            </a:prstGeom>
            <a:noFill/>
            <a:ln w="9525">
              <a:noFill/>
              <a:miter lim="800000"/>
              <a:headEnd/>
              <a:tailEnd/>
            </a:ln>
          </p:spPr>
        </p:pic>
        <p:pic>
          <p:nvPicPr>
            <p:cNvPr id="22488" name="Picture 816"/>
            <p:cNvPicPr>
              <a:picLocks noChangeAspect="1" noChangeArrowheads="1"/>
            </p:cNvPicPr>
            <p:nvPr/>
          </p:nvPicPr>
          <p:blipFill>
            <a:blip r:embed="rId14" cstate="print"/>
            <a:srcRect/>
            <a:stretch>
              <a:fillRect/>
            </a:stretch>
          </p:blipFill>
          <p:spPr bwMode="auto">
            <a:xfrm>
              <a:off x="4877" y="2706"/>
              <a:ext cx="35" cy="26"/>
            </a:xfrm>
            <a:prstGeom prst="rect">
              <a:avLst/>
            </a:prstGeom>
            <a:noFill/>
            <a:ln w="9525">
              <a:noFill/>
              <a:miter lim="800000"/>
              <a:headEnd/>
              <a:tailEnd/>
            </a:ln>
          </p:spPr>
        </p:pic>
        <p:sp>
          <p:nvSpPr>
            <p:cNvPr id="22489" name="Freeform 817"/>
            <p:cNvSpPr>
              <a:spLocks/>
            </p:cNvSpPr>
            <p:nvPr/>
          </p:nvSpPr>
          <p:spPr bwMode="auto">
            <a:xfrm>
              <a:off x="4884"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490" name="Freeform 818"/>
            <p:cNvSpPr>
              <a:spLocks noEditPoints="1"/>
            </p:cNvSpPr>
            <p:nvPr/>
          </p:nvSpPr>
          <p:spPr bwMode="auto">
            <a:xfrm>
              <a:off x="4882" y="2490"/>
              <a:ext cx="250" cy="248"/>
            </a:xfrm>
            <a:custGeom>
              <a:avLst/>
              <a:gdLst>
                <a:gd name="T0" fmla="*/ 161 w 250"/>
                <a:gd name="T1" fmla="*/ 19 h 248"/>
                <a:gd name="T2" fmla="*/ 118 w 250"/>
                <a:gd name="T3" fmla="*/ 95 h 248"/>
                <a:gd name="T4" fmla="*/ 76 w 250"/>
                <a:gd name="T5" fmla="*/ 121 h 248"/>
                <a:gd name="T6" fmla="*/ 120 w 250"/>
                <a:gd name="T7" fmla="*/ 145 h 248"/>
                <a:gd name="T8" fmla="*/ 76 w 250"/>
                <a:gd name="T9" fmla="*/ 121 h 248"/>
                <a:gd name="T10" fmla="*/ 77 w 250"/>
                <a:gd name="T11" fmla="*/ 172 h 248"/>
                <a:gd name="T12" fmla="*/ 34 w 250"/>
                <a:gd name="T13" fmla="*/ 248 h 248"/>
                <a:gd name="T14" fmla="*/ 163 w 250"/>
                <a:gd name="T15" fmla="*/ 121 h 248"/>
                <a:gd name="T16" fmla="*/ 207 w 250"/>
                <a:gd name="T17" fmla="*/ 145 h 248"/>
                <a:gd name="T18" fmla="*/ 163 w 250"/>
                <a:gd name="T19" fmla="*/ 121 h 248"/>
                <a:gd name="T20" fmla="*/ 164 w 250"/>
                <a:gd name="T21" fmla="*/ 172 h 248"/>
                <a:gd name="T22" fmla="*/ 120 w 250"/>
                <a:gd name="T23" fmla="*/ 248 h 248"/>
                <a:gd name="T24" fmla="*/ 206 w 250"/>
                <a:gd name="T25" fmla="*/ 198 h 248"/>
                <a:gd name="T26" fmla="*/ 250 w 250"/>
                <a:gd name="T27" fmla="*/ 222 h 248"/>
                <a:gd name="T28" fmla="*/ 206 w 250"/>
                <a:gd name="T29" fmla="*/ 198 h 248"/>
                <a:gd name="T30" fmla="*/ 85 w 250"/>
                <a:gd name="T31" fmla="*/ 76 h 248"/>
                <a:gd name="T32" fmla="*/ 128 w 250"/>
                <a:gd name="T33" fmla="*/ 0 h 248"/>
                <a:gd name="T34" fmla="*/ 90 w 250"/>
                <a:gd name="T35" fmla="*/ 73 h 248"/>
                <a:gd name="T36" fmla="*/ 43 w 250"/>
                <a:gd name="T37" fmla="*/ 151 h 248"/>
                <a:gd name="T38" fmla="*/ 87 w 250"/>
                <a:gd name="T39" fmla="*/ 75 h 248"/>
                <a:gd name="T40" fmla="*/ 48 w 250"/>
                <a:gd name="T41" fmla="*/ 149 h 248"/>
                <a:gd name="T42" fmla="*/ 0 w 250"/>
                <a:gd name="T43" fmla="*/ 229 h 248"/>
                <a:gd name="T44" fmla="*/ 44 w 250"/>
                <a:gd name="T45" fmla="*/ 152 h 248"/>
                <a:gd name="T46" fmla="*/ 5 w 250"/>
                <a:gd name="T47" fmla="*/ 226 h 248"/>
                <a:gd name="T48" fmla="*/ 130 w 250"/>
                <a:gd name="T49" fmla="*/ 151 h 248"/>
                <a:gd name="T50" fmla="*/ 174 w 250"/>
                <a:gd name="T51" fmla="*/ 75 h 248"/>
                <a:gd name="T52" fmla="*/ 135 w 250"/>
                <a:gd name="T53" fmla="*/ 149 h 248"/>
                <a:gd name="T54" fmla="*/ 87 w 250"/>
                <a:gd name="T55" fmla="*/ 229 h 248"/>
                <a:gd name="T56" fmla="*/ 131 w 250"/>
                <a:gd name="T57" fmla="*/ 152 h 248"/>
                <a:gd name="T58" fmla="*/ 92 w 250"/>
                <a:gd name="T59" fmla="*/ 226 h 248"/>
                <a:gd name="T60" fmla="*/ 174 w 250"/>
                <a:gd name="T61" fmla="*/ 229 h 248"/>
                <a:gd name="T62" fmla="*/ 217 w 250"/>
                <a:gd name="T63" fmla="*/ 152 h 248"/>
                <a:gd name="T64" fmla="*/ 178 w 250"/>
                <a:gd name="T65" fmla="*/ 226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0"/>
                <a:gd name="T100" fmla="*/ 0 h 248"/>
                <a:gd name="T101" fmla="*/ 250 w 250"/>
                <a:gd name="T102" fmla="*/ 248 h 2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0" h="248">
                  <a:moveTo>
                    <a:pt x="118" y="45"/>
                  </a:moveTo>
                  <a:lnTo>
                    <a:pt x="161" y="19"/>
                  </a:lnTo>
                  <a:lnTo>
                    <a:pt x="161" y="69"/>
                  </a:lnTo>
                  <a:lnTo>
                    <a:pt x="118" y="95"/>
                  </a:lnTo>
                  <a:lnTo>
                    <a:pt x="118" y="45"/>
                  </a:lnTo>
                  <a:close/>
                  <a:moveTo>
                    <a:pt x="76" y="121"/>
                  </a:moveTo>
                  <a:lnTo>
                    <a:pt x="120" y="95"/>
                  </a:lnTo>
                  <a:lnTo>
                    <a:pt x="120" y="145"/>
                  </a:lnTo>
                  <a:lnTo>
                    <a:pt x="76" y="171"/>
                  </a:lnTo>
                  <a:lnTo>
                    <a:pt x="76" y="121"/>
                  </a:lnTo>
                  <a:close/>
                  <a:moveTo>
                    <a:pt x="34" y="198"/>
                  </a:moveTo>
                  <a:lnTo>
                    <a:pt x="77" y="172"/>
                  </a:lnTo>
                  <a:lnTo>
                    <a:pt x="77" y="222"/>
                  </a:lnTo>
                  <a:lnTo>
                    <a:pt x="34" y="248"/>
                  </a:lnTo>
                  <a:lnTo>
                    <a:pt x="34" y="198"/>
                  </a:lnTo>
                  <a:close/>
                  <a:moveTo>
                    <a:pt x="163" y="121"/>
                  </a:moveTo>
                  <a:lnTo>
                    <a:pt x="207" y="95"/>
                  </a:lnTo>
                  <a:lnTo>
                    <a:pt x="207" y="145"/>
                  </a:lnTo>
                  <a:lnTo>
                    <a:pt x="163" y="171"/>
                  </a:lnTo>
                  <a:lnTo>
                    <a:pt x="163" y="121"/>
                  </a:lnTo>
                  <a:close/>
                  <a:moveTo>
                    <a:pt x="120" y="198"/>
                  </a:moveTo>
                  <a:lnTo>
                    <a:pt x="164" y="172"/>
                  </a:lnTo>
                  <a:lnTo>
                    <a:pt x="164" y="222"/>
                  </a:lnTo>
                  <a:lnTo>
                    <a:pt x="120" y="248"/>
                  </a:lnTo>
                  <a:lnTo>
                    <a:pt x="120" y="198"/>
                  </a:lnTo>
                  <a:close/>
                  <a:moveTo>
                    <a:pt x="206" y="198"/>
                  </a:moveTo>
                  <a:lnTo>
                    <a:pt x="250" y="172"/>
                  </a:lnTo>
                  <a:lnTo>
                    <a:pt x="250" y="222"/>
                  </a:lnTo>
                  <a:lnTo>
                    <a:pt x="206" y="248"/>
                  </a:lnTo>
                  <a:lnTo>
                    <a:pt x="206" y="198"/>
                  </a:lnTo>
                  <a:close/>
                  <a:moveTo>
                    <a:pt x="90" y="73"/>
                  </a:moveTo>
                  <a:lnTo>
                    <a:pt x="85" y="76"/>
                  </a:lnTo>
                  <a:lnTo>
                    <a:pt x="85" y="26"/>
                  </a:lnTo>
                  <a:lnTo>
                    <a:pt x="128" y="0"/>
                  </a:lnTo>
                  <a:lnTo>
                    <a:pt x="128" y="6"/>
                  </a:lnTo>
                  <a:lnTo>
                    <a:pt x="90" y="73"/>
                  </a:lnTo>
                  <a:close/>
                  <a:moveTo>
                    <a:pt x="48" y="149"/>
                  </a:moveTo>
                  <a:lnTo>
                    <a:pt x="43" y="151"/>
                  </a:lnTo>
                  <a:lnTo>
                    <a:pt x="43" y="101"/>
                  </a:lnTo>
                  <a:lnTo>
                    <a:pt x="87" y="75"/>
                  </a:lnTo>
                  <a:lnTo>
                    <a:pt x="87" y="81"/>
                  </a:lnTo>
                  <a:lnTo>
                    <a:pt x="48" y="149"/>
                  </a:lnTo>
                  <a:close/>
                  <a:moveTo>
                    <a:pt x="5" y="226"/>
                  </a:moveTo>
                  <a:lnTo>
                    <a:pt x="0" y="229"/>
                  </a:lnTo>
                  <a:lnTo>
                    <a:pt x="0" y="178"/>
                  </a:lnTo>
                  <a:lnTo>
                    <a:pt x="44" y="152"/>
                  </a:lnTo>
                  <a:lnTo>
                    <a:pt x="44" y="159"/>
                  </a:lnTo>
                  <a:lnTo>
                    <a:pt x="5" y="226"/>
                  </a:lnTo>
                  <a:close/>
                  <a:moveTo>
                    <a:pt x="135" y="149"/>
                  </a:moveTo>
                  <a:lnTo>
                    <a:pt x="130" y="151"/>
                  </a:lnTo>
                  <a:lnTo>
                    <a:pt x="130" y="101"/>
                  </a:lnTo>
                  <a:lnTo>
                    <a:pt x="174" y="75"/>
                  </a:lnTo>
                  <a:lnTo>
                    <a:pt x="174" y="81"/>
                  </a:lnTo>
                  <a:lnTo>
                    <a:pt x="135" y="149"/>
                  </a:lnTo>
                  <a:close/>
                  <a:moveTo>
                    <a:pt x="92" y="226"/>
                  </a:moveTo>
                  <a:lnTo>
                    <a:pt x="87" y="229"/>
                  </a:lnTo>
                  <a:lnTo>
                    <a:pt x="87" y="178"/>
                  </a:lnTo>
                  <a:lnTo>
                    <a:pt x="131" y="152"/>
                  </a:lnTo>
                  <a:lnTo>
                    <a:pt x="131" y="159"/>
                  </a:lnTo>
                  <a:lnTo>
                    <a:pt x="92" y="226"/>
                  </a:lnTo>
                  <a:close/>
                  <a:moveTo>
                    <a:pt x="178" y="226"/>
                  </a:moveTo>
                  <a:lnTo>
                    <a:pt x="174" y="229"/>
                  </a:lnTo>
                  <a:lnTo>
                    <a:pt x="174" y="178"/>
                  </a:lnTo>
                  <a:lnTo>
                    <a:pt x="217" y="152"/>
                  </a:lnTo>
                  <a:lnTo>
                    <a:pt x="217" y="159"/>
                  </a:lnTo>
                  <a:lnTo>
                    <a:pt x="178" y="226"/>
                  </a:lnTo>
                  <a:close/>
                </a:path>
              </a:pathLst>
            </a:custGeom>
            <a:solidFill>
              <a:srgbClr val="DA8B34"/>
            </a:solidFill>
            <a:ln w="9525">
              <a:noFill/>
              <a:round/>
              <a:headEnd/>
              <a:tailEnd/>
            </a:ln>
          </p:spPr>
          <p:txBody>
            <a:bodyPr/>
            <a:lstStyle/>
            <a:p>
              <a:endParaRPr lang="zh-TW" altLang="en-US">
                <a:solidFill>
                  <a:schemeClr val="bg1"/>
                </a:solidFill>
              </a:endParaRPr>
            </a:p>
          </p:txBody>
        </p:sp>
        <p:sp>
          <p:nvSpPr>
            <p:cNvPr id="22491" name="Freeform 819"/>
            <p:cNvSpPr>
              <a:spLocks/>
            </p:cNvSpPr>
            <p:nvPr/>
          </p:nvSpPr>
          <p:spPr bwMode="auto">
            <a:xfrm>
              <a:off x="5000" y="2509"/>
              <a:ext cx="43" cy="76"/>
            </a:xfrm>
            <a:custGeom>
              <a:avLst/>
              <a:gdLst>
                <a:gd name="T0" fmla="*/ 0 w 43"/>
                <a:gd name="T1" fmla="*/ 26 h 76"/>
                <a:gd name="T2" fmla="*/ 43 w 43"/>
                <a:gd name="T3" fmla="*/ 0 h 76"/>
                <a:gd name="T4" fmla="*/ 43 w 43"/>
                <a:gd name="T5" fmla="*/ 50 h 76"/>
                <a:gd name="T6" fmla="*/ 0 w 43"/>
                <a:gd name="T7" fmla="*/ 76 h 76"/>
                <a:gd name="T8" fmla="*/ 0 w 43"/>
                <a:gd name="T9" fmla="*/ 26 h 76"/>
                <a:gd name="T10" fmla="*/ 0 60000 65536"/>
                <a:gd name="T11" fmla="*/ 0 60000 65536"/>
                <a:gd name="T12" fmla="*/ 0 60000 65536"/>
                <a:gd name="T13" fmla="*/ 0 60000 65536"/>
                <a:gd name="T14" fmla="*/ 0 60000 65536"/>
                <a:gd name="T15" fmla="*/ 0 w 43"/>
                <a:gd name="T16" fmla="*/ 0 h 76"/>
                <a:gd name="T17" fmla="*/ 43 w 43"/>
                <a:gd name="T18" fmla="*/ 76 h 76"/>
              </a:gdLst>
              <a:ahLst/>
              <a:cxnLst>
                <a:cxn ang="T10">
                  <a:pos x="T0" y="T1"/>
                </a:cxn>
                <a:cxn ang="T11">
                  <a:pos x="T2" y="T3"/>
                </a:cxn>
                <a:cxn ang="T12">
                  <a:pos x="T4" y="T5"/>
                </a:cxn>
                <a:cxn ang="T13">
                  <a:pos x="T6" y="T7"/>
                </a:cxn>
                <a:cxn ang="T14">
                  <a:pos x="T8" y="T9"/>
                </a:cxn>
              </a:cxnLst>
              <a:rect l="T15" t="T16" r="T17" b="T18"/>
              <a:pathLst>
                <a:path w="43" h="76">
                  <a:moveTo>
                    <a:pt x="0" y="26"/>
                  </a:moveTo>
                  <a:lnTo>
                    <a:pt x="43" y="0"/>
                  </a:lnTo>
                  <a:lnTo>
                    <a:pt x="43"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92" name="Freeform 820"/>
            <p:cNvSpPr>
              <a:spLocks/>
            </p:cNvSpPr>
            <p:nvPr/>
          </p:nvSpPr>
          <p:spPr bwMode="auto">
            <a:xfrm>
              <a:off x="4958" y="2585"/>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93" name="Freeform 821"/>
            <p:cNvSpPr>
              <a:spLocks/>
            </p:cNvSpPr>
            <p:nvPr/>
          </p:nvSpPr>
          <p:spPr bwMode="auto">
            <a:xfrm>
              <a:off x="4916" y="2662"/>
              <a:ext cx="43" cy="76"/>
            </a:xfrm>
            <a:custGeom>
              <a:avLst/>
              <a:gdLst>
                <a:gd name="T0" fmla="*/ 0 w 43"/>
                <a:gd name="T1" fmla="*/ 26 h 76"/>
                <a:gd name="T2" fmla="*/ 43 w 43"/>
                <a:gd name="T3" fmla="*/ 0 h 76"/>
                <a:gd name="T4" fmla="*/ 43 w 43"/>
                <a:gd name="T5" fmla="*/ 50 h 76"/>
                <a:gd name="T6" fmla="*/ 0 w 43"/>
                <a:gd name="T7" fmla="*/ 76 h 76"/>
                <a:gd name="T8" fmla="*/ 0 w 43"/>
                <a:gd name="T9" fmla="*/ 26 h 76"/>
                <a:gd name="T10" fmla="*/ 0 60000 65536"/>
                <a:gd name="T11" fmla="*/ 0 60000 65536"/>
                <a:gd name="T12" fmla="*/ 0 60000 65536"/>
                <a:gd name="T13" fmla="*/ 0 60000 65536"/>
                <a:gd name="T14" fmla="*/ 0 60000 65536"/>
                <a:gd name="T15" fmla="*/ 0 w 43"/>
                <a:gd name="T16" fmla="*/ 0 h 76"/>
                <a:gd name="T17" fmla="*/ 43 w 43"/>
                <a:gd name="T18" fmla="*/ 76 h 76"/>
              </a:gdLst>
              <a:ahLst/>
              <a:cxnLst>
                <a:cxn ang="T10">
                  <a:pos x="T0" y="T1"/>
                </a:cxn>
                <a:cxn ang="T11">
                  <a:pos x="T2" y="T3"/>
                </a:cxn>
                <a:cxn ang="T12">
                  <a:pos x="T4" y="T5"/>
                </a:cxn>
                <a:cxn ang="T13">
                  <a:pos x="T6" y="T7"/>
                </a:cxn>
                <a:cxn ang="T14">
                  <a:pos x="T8" y="T9"/>
                </a:cxn>
              </a:cxnLst>
              <a:rect l="T15" t="T16" r="T17" b="T18"/>
              <a:pathLst>
                <a:path w="43" h="76">
                  <a:moveTo>
                    <a:pt x="0" y="26"/>
                  </a:moveTo>
                  <a:lnTo>
                    <a:pt x="43" y="0"/>
                  </a:lnTo>
                  <a:lnTo>
                    <a:pt x="43"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94" name="Freeform 822"/>
            <p:cNvSpPr>
              <a:spLocks/>
            </p:cNvSpPr>
            <p:nvPr/>
          </p:nvSpPr>
          <p:spPr bwMode="auto">
            <a:xfrm>
              <a:off x="5045" y="2585"/>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95" name="Freeform 823"/>
            <p:cNvSpPr>
              <a:spLocks/>
            </p:cNvSpPr>
            <p:nvPr/>
          </p:nvSpPr>
          <p:spPr bwMode="auto">
            <a:xfrm>
              <a:off x="5002" y="2662"/>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96" name="Freeform 824"/>
            <p:cNvSpPr>
              <a:spLocks/>
            </p:cNvSpPr>
            <p:nvPr/>
          </p:nvSpPr>
          <p:spPr bwMode="auto">
            <a:xfrm>
              <a:off x="5088" y="2662"/>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97" name="Freeform 825"/>
            <p:cNvSpPr>
              <a:spLocks noEditPoints="1"/>
            </p:cNvSpPr>
            <p:nvPr/>
          </p:nvSpPr>
          <p:spPr bwMode="auto">
            <a:xfrm>
              <a:off x="4882" y="2490"/>
              <a:ext cx="217" cy="229"/>
            </a:xfrm>
            <a:custGeom>
              <a:avLst/>
              <a:gdLst>
                <a:gd name="T0" fmla="*/ 90 w 217"/>
                <a:gd name="T1" fmla="*/ 73 h 229"/>
                <a:gd name="T2" fmla="*/ 85 w 217"/>
                <a:gd name="T3" fmla="*/ 76 h 229"/>
                <a:gd name="T4" fmla="*/ 85 w 217"/>
                <a:gd name="T5" fmla="*/ 26 h 229"/>
                <a:gd name="T6" fmla="*/ 128 w 217"/>
                <a:gd name="T7" fmla="*/ 0 h 229"/>
                <a:gd name="T8" fmla="*/ 128 w 217"/>
                <a:gd name="T9" fmla="*/ 6 h 229"/>
                <a:gd name="T10" fmla="*/ 48 w 217"/>
                <a:gd name="T11" fmla="*/ 149 h 229"/>
                <a:gd name="T12" fmla="*/ 43 w 217"/>
                <a:gd name="T13" fmla="*/ 151 h 229"/>
                <a:gd name="T14" fmla="*/ 43 w 217"/>
                <a:gd name="T15" fmla="*/ 101 h 229"/>
                <a:gd name="T16" fmla="*/ 87 w 217"/>
                <a:gd name="T17" fmla="*/ 75 h 229"/>
                <a:gd name="T18" fmla="*/ 87 w 217"/>
                <a:gd name="T19" fmla="*/ 81 h 229"/>
                <a:gd name="T20" fmla="*/ 5 w 217"/>
                <a:gd name="T21" fmla="*/ 226 h 229"/>
                <a:gd name="T22" fmla="*/ 0 w 217"/>
                <a:gd name="T23" fmla="*/ 229 h 229"/>
                <a:gd name="T24" fmla="*/ 0 w 217"/>
                <a:gd name="T25" fmla="*/ 178 h 229"/>
                <a:gd name="T26" fmla="*/ 44 w 217"/>
                <a:gd name="T27" fmla="*/ 152 h 229"/>
                <a:gd name="T28" fmla="*/ 44 w 217"/>
                <a:gd name="T29" fmla="*/ 159 h 229"/>
                <a:gd name="T30" fmla="*/ 135 w 217"/>
                <a:gd name="T31" fmla="*/ 149 h 229"/>
                <a:gd name="T32" fmla="*/ 130 w 217"/>
                <a:gd name="T33" fmla="*/ 151 h 229"/>
                <a:gd name="T34" fmla="*/ 130 w 217"/>
                <a:gd name="T35" fmla="*/ 101 h 229"/>
                <a:gd name="T36" fmla="*/ 174 w 217"/>
                <a:gd name="T37" fmla="*/ 75 h 229"/>
                <a:gd name="T38" fmla="*/ 174 w 217"/>
                <a:gd name="T39" fmla="*/ 81 h 229"/>
                <a:gd name="T40" fmla="*/ 92 w 217"/>
                <a:gd name="T41" fmla="*/ 226 h 229"/>
                <a:gd name="T42" fmla="*/ 87 w 217"/>
                <a:gd name="T43" fmla="*/ 229 h 229"/>
                <a:gd name="T44" fmla="*/ 87 w 217"/>
                <a:gd name="T45" fmla="*/ 178 h 229"/>
                <a:gd name="T46" fmla="*/ 131 w 217"/>
                <a:gd name="T47" fmla="*/ 152 h 229"/>
                <a:gd name="T48" fmla="*/ 131 w 217"/>
                <a:gd name="T49" fmla="*/ 159 h 229"/>
                <a:gd name="T50" fmla="*/ 178 w 217"/>
                <a:gd name="T51" fmla="*/ 226 h 229"/>
                <a:gd name="T52" fmla="*/ 174 w 217"/>
                <a:gd name="T53" fmla="*/ 229 h 229"/>
                <a:gd name="T54" fmla="*/ 174 w 217"/>
                <a:gd name="T55" fmla="*/ 178 h 229"/>
                <a:gd name="T56" fmla="*/ 217 w 217"/>
                <a:gd name="T57" fmla="*/ 152 h 229"/>
                <a:gd name="T58" fmla="*/ 217 w 217"/>
                <a:gd name="T59" fmla="*/ 159 h 2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7"/>
                <a:gd name="T91" fmla="*/ 0 h 229"/>
                <a:gd name="T92" fmla="*/ 217 w 217"/>
                <a:gd name="T93" fmla="*/ 229 h 2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7" h="229">
                  <a:moveTo>
                    <a:pt x="90" y="73"/>
                  </a:moveTo>
                  <a:lnTo>
                    <a:pt x="85" y="76"/>
                  </a:lnTo>
                  <a:lnTo>
                    <a:pt x="85" y="26"/>
                  </a:lnTo>
                  <a:lnTo>
                    <a:pt x="128" y="0"/>
                  </a:lnTo>
                  <a:lnTo>
                    <a:pt x="128" y="6"/>
                  </a:lnTo>
                  <a:moveTo>
                    <a:pt x="48" y="149"/>
                  </a:moveTo>
                  <a:lnTo>
                    <a:pt x="43" y="151"/>
                  </a:lnTo>
                  <a:lnTo>
                    <a:pt x="43" y="101"/>
                  </a:lnTo>
                  <a:lnTo>
                    <a:pt x="87" y="75"/>
                  </a:lnTo>
                  <a:lnTo>
                    <a:pt x="87" y="81"/>
                  </a:lnTo>
                  <a:moveTo>
                    <a:pt x="5" y="226"/>
                  </a:moveTo>
                  <a:lnTo>
                    <a:pt x="0" y="229"/>
                  </a:lnTo>
                  <a:lnTo>
                    <a:pt x="0" y="178"/>
                  </a:lnTo>
                  <a:lnTo>
                    <a:pt x="44" y="152"/>
                  </a:lnTo>
                  <a:lnTo>
                    <a:pt x="44" y="159"/>
                  </a:lnTo>
                  <a:moveTo>
                    <a:pt x="135" y="149"/>
                  </a:moveTo>
                  <a:lnTo>
                    <a:pt x="130" y="151"/>
                  </a:lnTo>
                  <a:lnTo>
                    <a:pt x="130" y="101"/>
                  </a:lnTo>
                  <a:lnTo>
                    <a:pt x="174" y="75"/>
                  </a:lnTo>
                  <a:lnTo>
                    <a:pt x="174" y="81"/>
                  </a:lnTo>
                  <a:moveTo>
                    <a:pt x="92" y="226"/>
                  </a:moveTo>
                  <a:lnTo>
                    <a:pt x="87" y="229"/>
                  </a:lnTo>
                  <a:lnTo>
                    <a:pt x="87" y="178"/>
                  </a:lnTo>
                  <a:lnTo>
                    <a:pt x="131" y="152"/>
                  </a:lnTo>
                  <a:lnTo>
                    <a:pt x="131" y="159"/>
                  </a:lnTo>
                  <a:moveTo>
                    <a:pt x="178" y="226"/>
                  </a:moveTo>
                  <a:lnTo>
                    <a:pt x="174" y="229"/>
                  </a:lnTo>
                  <a:lnTo>
                    <a:pt x="174" y="178"/>
                  </a:lnTo>
                  <a:lnTo>
                    <a:pt x="217" y="152"/>
                  </a:lnTo>
                  <a:lnTo>
                    <a:pt x="217" y="159"/>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2498" name="Picture 826"/>
            <p:cNvPicPr>
              <a:picLocks noChangeAspect="1" noChangeArrowheads="1"/>
            </p:cNvPicPr>
            <p:nvPr/>
          </p:nvPicPr>
          <p:blipFill>
            <a:blip r:embed="rId15" cstate="print"/>
            <a:srcRect/>
            <a:stretch>
              <a:fillRect/>
            </a:stretch>
          </p:blipFill>
          <p:spPr bwMode="auto">
            <a:xfrm>
              <a:off x="4963" y="2485"/>
              <a:ext cx="70" cy="47"/>
            </a:xfrm>
            <a:prstGeom prst="rect">
              <a:avLst/>
            </a:prstGeom>
            <a:noFill/>
            <a:ln w="9525">
              <a:noFill/>
              <a:miter lim="800000"/>
              <a:headEnd/>
              <a:tailEnd/>
            </a:ln>
          </p:spPr>
        </p:pic>
        <p:pic>
          <p:nvPicPr>
            <p:cNvPr id="22499" name="Picture 827"/>
            <p:cNvPicPr>
              <a:picLocks noChangeAspect="1" noChangeArrowheads="1"/>
            </p:cNvPicPr>
            <p:nvPr/>
          </p:nvPicPr>
          <p:blipFill>
            <a:blip r:embed="rId16" cstate="print"/>
            <a:srcRect/>
            <a:stretch>
              <a:fillRect/>
            </a:stretch>
          </p:blipFill>
          <p:spPr bwMode="auto">
            <a:xfrm>
              <a:off x="4963" y="2485"/>
              <a:ext cx="70" cy="47"/>
            </a:xfrm>
            <a:prstGeom prst="rect">
              <a:avLst/>
            </a:prstGeom>
            <a:noFill/>
            <a:ln w="9525">
              <a:noFill/>
              <a:miter lim="800000"/>
              <a:headEnd/>
              <a:tailEnd/>
            </a:ln>
          </p:spPr>
        </p:pic>
        <p:sp>
          <p:nvSpPr>
            <p:cNvPr id="22500" name="Freeform 828"/>
            <p:cNvSpPr>
              <a:spLocks/>
            </p:cNvSpPr>
            <p:nvPr/>
          </p:nvSpPr>
          <p:spPr bwMode="auto">
            <a:xfrm>
              <a:off x="4969" y="2494"/>
              <a:ext cx="58" cy="35"/>
            </a:xfrm>
            <a:custGeom>
              <a:avLst/>
              <a:gdLst>
                <a:gd name="T0" fmla="*/ 58 w 58"/>
                <a:gd name="T1" fmla="*/ 12 h 35"/>
                <a:gd name="T2" fmla="*/ 39 w 58"/>
                <a:gd name="T3" fmla="*/ 0 h 35"/>
                <a:gd name="T4" fmla="*/ 0 w 58"/>
                <a:gd name="T5" fmla="*/ 23 h 35"/>
                <a:gd name="T6" fmla="*/ 21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9" y="0"/>
                  </a:lnTo>
                  <a:lnTo>
                    <a:pt x="0" y="23"/>
                  </a:lnTo>
                  <a:lnTo>
                    <a:pt x="21"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501" name="Rectangle 829"/>
            <p:cNvSpPr>
              <a:spLocks noChangeArrowheads="1"/>
            </p:cNvSpPr>
            <p:nvPr/>
          </p:nvSpPr>
          <p:spPr bwMode="auto">
            <a:xfrm>
              <a:off x="4963" y="2511"/>
              <a:ext cx="5" cy="69"/>
            </a:xfrm>
            <a:prstGeom prst="rect">
              <a:avLst/>
            </a:prstGeom>
            <a:solidFill>
              <a:srgbClr val="FDFCF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02" name="Rectangle 830"/>
            <p:cNvSpPr>
              <a:spLocks noChangeArrowheads="1"/>
            </p:cNvSpPr>
            <p:nvPr/>
          </p:nvSpPr>
          <p:spPr bwMode="auto">
            <a:xfrm>
              <a:off x="4968" y="2511"/>
              <a:ext cx="5" cy="69"/>
            </a:xfrm>
            <a:prstGeom prst="rect">
              <a:avLst/>
            </a:prstGeom>
            <a:solidFill>
              <a:srgbClr val="DFC08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03" name="Rectangle 831"/>
            <p:cNvSpPr>
              <a:spLocks noChangeArrowheads="1"/>
            </p:cNvSpPr>
            <p:nvPr/>
          </p:nvSpPr>
          <p:spPr bwMode="auto">
            <a:xfrm>
              <a:off x="4973" y="2511"/>
              <a:ext cx="5" cy="69"/>
            </a:xfrm>
            <a:prstGeom prst="rect">
              <a:avLst/>
            </a:prstGeom>
            <a:solidFill>
              <a:srgbClr val="E5CC9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04" name="Rectangle 832"/>
            <p:cNvSpPr>
              <a:spLocks noChangeArrowheads="1"/>
            </p:cNvSpPr>
            <p:nvPr/>
          </p:nvSpPr>
          <p:spPr bwMode="auto">
            <a:xfrm>
              <a:off x="4978" y="2511"/>
              <a:ext cx="5" cy="69"/>
            </a:xfrm>
            <a:prstGeom prst="rect">
              <a:avLst/>
            </a:prstGeom>
            <a:solidFill>
              <a:srgbClr val="EBD8B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05" name="Rectangle 833"/>
            <p:cNvSpPr>
              <a:spLocks noChangeArrowheads="1"/>
            </p:cNvSpPr>
            <p:nvPr/>
          </p:nvSpPr>
          <p:spPr bwMode="auto">
            <a:xfrm>
              <a:off x="4983" y="2511"/>
              <a:ext cx="5" cy="69"/>
            </a:xfrm>
            <a:prstGeom prst="rect">
              <a:avLst/>
            </a:prstGeom>
            <a:solidFill>
              <a:srgbClr val="F1E4C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06" name="Rectangle 834"/>
            <p:cNvSpPr>
              <a:spLocks noChangeArrowheads="1"/>
            </p:cNvSpPr>
            <p:nvPr/>
          </p:nvSpPr>
          <p:spPr bwMode="auto">
            <a:xfrm>
              <a:off x="4988" y="2511"/>
              <a:ext cx="5" cy="69"/>
            </a:xfrm>
            <a:prstGeom prst="rect">
              <a:avLst/>
            </a:prstGeom>
            <a:solidFill>
              <a:srgbClr val="F7F0E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07" name="Freeform 835"/>
            <p:cNvSpPr>
              <a:spLocks/>
            </p:cNvSpPr>
            <p:nvPr/>
          </p:nvSpPr>
          <p:spPr bwMode="auto">
            <a:xfrm>
              <a:off x="4969" y="2517"/>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508" name="Picture 836"/>
            <p:cNvSpPr>
              <a:spLocks noChangeAspect="1" noChangeArrowheads="1"/>
            </p:cNvSpPr>
            <p:nvPr/>
          </p:nvSpPr>
          <p:spPr bwMode="auto">
            <a:xfrm>
              <a:off x="5008" y="2564"/>
              <a:ext cx="71" cy="47"/>
            </a:xfrm>
            <a:prstGeom prst="rect">
              <a:avLst/>
            </a:prstGeom>
            <a:noFill/>
            <a:ln w="9525">
              <a:noFill/>
              <a:miter lim="800000"/>
              <a:headEnd/>
              <a:tailEnd/>
            </a:ln>
          </p:spPr>
          <p:txBody>
            <a:bodyPr/>
            <a:lstStyle/>
            <a:p>
              <a:endParaRPr lang="en-US" altLang="zh-TW">
                <a:solidFill>
                  <a:schemeClr val="bg1"/>
                </a:solidFill>
              </a:endParaRPr>
            </a:p>
          </p:txBody>
        </p:sp>
        <p:sp>
          <p:nvSpPr>
            <p:cNvPr id="22509" name="Freeform 837"/>
            <p:cNvSpPr>
              <a:spLocks/>
            </p:cNvSpPr>
            <p:nvPr/>
          </p:nvSpPr>
          <p:spPr bwMode="auto">
            <a:xfrm>
              <a:off x="5015" y="2570"/>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510" name="Rectangle 838"/>
            <p:cNvSpPr>
              <a:spLocks noChangeArrowheads="1"/>
            </p:cNvSpPr>
            <p:nvPr/>
          </p:nvSpPr>
          <p:spPr bwMode="auto">
            <a:xfrm>
              <a:off x="5008" y="2585"/>
              <a:ext cx="5" cy="68"/>
            </a:xfrm>
            <a:prstGeom prst="rect">
              <a:avLst/>
            </a:prstGeom>
            <a:solidFill>
              <a:srgbClr val="FDFCF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11" name="Rectangle 839"/>
            <p:cNvSpPr>
              <a:spLocks noChangeArrowheads="1"/>
            </p:cNvSpPr>
            <p:nvPr/>
          </p:nvSpPr>
          <p:spPr bwMode="auto">
            <a:xfrm>
              <a:off x="5013" y="2585"/>
              <a:ext cx="5" cy="68"/>
            </a:xfrm>
            <a:prstGeom prst="rect">
              <a:avLst/>
            </a:prstGeom>
            <a:solidFill>
              <a:srgbClr val="DEC0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12" name="Rectangle 840"/>
            <p:cNvSpPr>
              <a:spLocks noChangeArrowheads="1"/>
            </p:cNvSpPr>
            <p:nvPr/>
          </p:nvSpPr>
          <p:spPr bwMode="auto">
            <a:xfrm>
              <a:off x="5018" y="2585"/>
              <a:ext cx="5" cy="68"/>
            </a:xfrm>
            <a:prstGeom prst="rect">
              <a:avLst/>
            </a:prstGeom>
            <a:solidFill>
              <a:srgbClr val="E5CC9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13" name="Rectangle 841"/>
            <p:cNvSpPr>
              <a:spLocks noChangeArrowheads="1"/>
            </p:cNvSpPr>
            <p:nvPr/>
          </p:nvSpPr>
          <p:spPr bwMode="auto">
            <a:xfrm>
              <a:off x="5023" y="2585"/>
              <a:ext cx="5" cy="68"/>
            </a:xfrm>
            <a:prstGeom prst="rect">
              <a:avLst/>
            </a:prstGeom>
            <a:solidFill>
              <a:srgbClr val="EBD8B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14" name="Rectangle 842"/>
            <p:cNvSpPr>
              <a:spLocks noChangeArrowheads="1"/>
            </p:cNvSpPr>
            <p:nvPr/>
          </p:nvSpPr>
          <p:spPr bwMode="auto">
            <a:xfrm>
              <a:off x="5028" y="2585"/>
              <a:ext cx="5" cy="68"/>
            </a:xfrm>
            <a:prstGeom prst="rect">
              <a:avLst/>
            </a:prstGeom>
            <a:solidFill>
              <a:srgbClr val="F1E4C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15" name="Rectangle 843"/>
            <p:cNvSpPr>
              <a:spLocks noChangeArrowheads="1"/>
            </p:cNvSpPr>
            <p:nvPr/>
          </p:nvSpPr>
          <p:spPr bwMode="auto">
            <a:xfrm>
              <a:off x="5033" y="2585"/>
              <a:ext cx="5" cy="68"/>
            </a:xfrm>
            <a:prstGeom prst="rect">
              <a:avLst/>
            </a:prstGeom>
            <a:solidFill>
              <a:srgbClr val="F7F0E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16" name="Freeform 844"/>
            <p:cNvSpPr>
              <a:spLocks/>
            </p:cNvSpPr>
            <p:nvPr/>
          </p:nvSpPr>
          <p:spPr bwMode="auto">
            <a:xfrm>
              <a:off x="5015" y="2593"/>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517" name="Picture 845"/>
            <p:cNvSpPr>
              <a:spLocks noChangeAspect="1" noChangeArrowheads="1"/>
            </p:cNvSpPr>
            <p:nvPr/>
          </p:nvSpPr>
          <p:spPr bwMode="auto">
            <a:xfrm>
              <a:off x="4922" y="2564"/>
              <a:ext cx="71" cy="47"/>
            </a:xfrm>
            <a:prstGeom prst="rect">
              <a:avLst/>
            </a:prstGeom>
            <a:noFill/>
            <a:ln w="9525">
              <a:noFill/>
              <a:miter lim="800000"/>
              <a:headEnd/>
              <a:tailEnd/>
            </a:ln>
          </p:spPr>
          <p:txBody>
            <a:bodyPr/>
            <a:lstStyle/>
            <a:p>
              <a:endParaRPr lang="en-US" altLang="zh-TW">
                <a:solidFill>
                  <a:schemeClr val="bg1"/>
                </a:solidFill>
              </a:endParaRPr>
            </a:p>
          </p:txBody>
        </p:sp>
        <p:sp>
          <p:nvSpPr>
            <p:cNvPr id="22518" name="Freeform 846"/>
            <p:cNvSpPr>
              <a:spLocks/>
            </p:cNvSpPr>
            <p:nvPr/>
          </p:nvSpPr>
          <p:spPr bwMode="auto">
            <a:xfrm>
              <a:off x="4928" y="2570"/>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519" name="Rectangle 847"/>
            <p:cNvSpPr>
              <a:spLocks noChangeArrowheads="1"/>
            </p:cNvSpPr>
            <p:nvPr/>
          </p:nvSpPr>
          <p:spPr bwMode="auto">
            <a:xfrm>
              <a:off x="4922" y="2585"/>
              <a:ext cx="5" cy="68"/>
            </a:xfrm>
            <a:prstGeom prst="rect">
              <a:avLst/>
            </a:prstGeom>
            <a:solidFill>
              <a:srgbClr val="FFFEF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20" name="Rectangle 848"/>
            <p:cNvSpPr>
              <a:spLocks noChangeArrowheads="1"/>
            </p:cNvSpPr>
            <p:nvPr/>
          </p:nvSpPr>
          <p:spPr bwMode="auto">
            <a:xfrm>
              <a:off x="4927" y="2585"/>
              <a:ext cx="5" cy="68"/>
            </a:xfrm>
            <a:prstGeom prst="rect">
              <a:avLst/>
            </a:prstGeom>
            <a:solidFill>
              <a:srgbClr val="E0C3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21" name="Rectangle 849"/>
            <p:cNvSpPr>
              <a:spLocks noChangeArrowheads="1"/>
            </p:cNvSpPr>
            <p:nvPr/>
          </p:nvSpPr>
          <p:spPr bwMode="auto">
            <a:xfrm>
              <a:off x="4932" y="2585"/>
              <a:ext cx="5" cy="68"/>
            </a:xfrm>
            <a:prstGeom prst="rect">
              <a:avLst/>
            </a:prstGeom>
            <a:solidFill>
              <a:srgbClr val="E6CFA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22" name="Rectangle 850"/>
            <p:cNvSpPr>
              <a:spLocks noChangeArrowheads="1"/>
            </p:cNvSpPr>
            <p:nvPr/>
          </p:nvSpPr>
          <p:spPr bwMode="auto">
            <a:xfrm>
              <a:off x="4937" y="2585"/>
              <a:ext cx="5" cy="68"/>
            </a:xfrm>
            <a:prstGeom prst="rect">
              <a:avLst/>
            </a:prstGeom>
            <a:solidFill>
              <a:srgbClr val="EDDBB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23" name="Rectangle 851"/>
            <p:cNvSpPr>
              <a:spLocks noChangeArrowheads="1"/>
            </p:cNvSpPr>
            <p:nvPr/>
          </p:nvSpPr>
          <p:spPr bwMode="auto">
            <a:xfrm>
              <a:off x="4942" y="2585"/>
              <a:ext cx="5" cy="68"/>
            </a:xfrm>
            <a:prstGeom prst="rect">
              <a:avLst/>
            </a:prstGeom>
            <a:solidFill>
              <a:srgbClr val="F2E7C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24" name="Rectangle 852"/>
            <p:cNvSpPr>
              <a:spLocks noChangeArrowheads="1"/>
            </p:cNvSpPr>
            <p:nvPr/>
          </p:nvSpPr>
          <p:spPr bwMode="auto">
            <a:xfrm>
              <a:off x="4947" y="2585"/>
              <a:ext cx="5" cy="68"/>
            </a:xfrm>
            <a:prstGeom prst="rect">
              <a:avLst/>
            </a:prstGeom>
            <a:solidFill>
              <a:srgbClr val="F8F3E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25" name="Freeform 853"/>
            <p:cNvSpPr>
              <a:spLocks/>
            </p:cNvSpPr>
            <p:nvPr/>
          </p:nvSpPr>
          <p:spPr bwMode="auto">
            <a:xfrm>
              <a:off x="4928" y="2593"/>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2526" name="Picture 854"/>
            <p:cNvPicPr>
              <a:picLocks noChangeAspect="1" noChangeArrowheads="1"/>
            </p:cNvPicPr>
            <p:nvPr/>
          </p:nvPicPr>
          <p:blipFill>
            <a:blip r:embed="rId17" cstate="print"/>
            <a:srcRect/>
            <a:stretch>
              <a:fillRect/>
            </a:stretch>
          </p:blipFill>
          <p:spPr bwMode="auto">
            <a:xfrm>
              <a:off x="5048" y="2637"/>
              <a:ext cx="71" cy="48"/>
            </a:xfrm>
            <a:prstGeom prst="rect">
              <a:avLst/>
            </a:prstGeom>
            <a:noFill/>
            <a:ln w="9525">
              <a:noFill/>
              <a:miter lim="800000"/>
              <a:headEnd/>
              <a:tailEnd/>
            </a:ln>
          </p:spPr>
        </p:pic>
        <p:pic>
          <p:nvPicPr>
            <p:cNvPr id="22527" name="Picture 855"/>
            <p:cNvPicPr>
              <a:picLocks noChangeAspect="1" noChangeArrowheads="1"/>
            </p:cNvPicPr>
            <p:nvPr/>
          </p:nvPicPr>
          <p:blipFill>
            <a:blip r:embed="rId18" cstate="print"/>
            <a:srcRect/>
            <a:stretch>
              <a:fillRect/>
            </a:stretch>
          </p:blipFill>
          <p:spPr bwMode="auto">
            <a:xfrm>
              <a:off x="5048" y="2637"/>
              <a:ext cx="71" cy="48"/>
            </a:xfrm>
            <a:prstGeom prst="rect">
              <a:avLst/>
            </a:prstGeom>
            <a:noFill/>
            <a:ln w="9525">
              <a:noFill/>
              <a:miter lim="800000"/>
              <a:headEnd/>
              <a:tailEnd/>
            </a:ln>
          </p:spPr>
        </p:pic>
        <p:sp>
          <p:nvSpPr>
            <p:cNvPr id="22528" name="Freeform 856"/>
            <p:cNvSpPr>
              <a:spLocks/>
            </p:cNvSpPr>
            <p:nvPr/>
          </p:nvSpPr>
          <p:spPr bwMode="auto">
            <a:xfrm>
              <a:off x="5058"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529" name="Rectangle 857"/>
            <p:cNvSpPr>
              <a:spLocks noChangeArrowheads="1"/>
            </p:cNvSpPr>
            <p:nvPr/>
          </p:nvSpPr>
          <p:spPr bwMode="auto">
            <a:xfrm>
              <a:off x="5048" y="2664"/>
              <a:ext cx="5" cy="68"/>
            </a:xfrm>
            <a:prstGeom prst="rect">
              <a:avLst/>
            </a:prstGeom>
            <a:solidFill>
              <a:srgbClr val="F9F5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30" name="Rectangle 858"/>
            <p:cNvSpPr>
              <a:spLocks noChangeArrowheads="1"/>
            </p:cNvSpPr>
            <p:nvPr/>
          </p:nvSpPr>
          <p:spPr bwMode="auto">
            <a:xfrm>
              <a:off x="5053" y="2664"/>
              <a:ext cx="5" cy="68"/>
            </a:xfrm>
            <a:prstGeom prst="rect">
              <a:avLst/>
            </a:prstGeom>
            <a:solidFill>
              <a:srgbClr val="DBBA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31" name="Rectangle 859"/>
            <p:cNvSpPr>
              <a:spLocks noChangeArrowheads="1"/>
            </p:cNvSpPr>
            <p:nvPr/>
          </p:nvSpPr>
          <p:spPr bwMode="auto">
            <a:xfrm>
              <a:off x="5058" y="2664"/>
              <a:ext cx="6" cy="68"/>
            </a:xfrm>
            <a:prstGeom prst="rect">
              <a:avLst/>
            </a:prstGeom>
            <a:solidFill>
              <a:srgbClr val="E1C5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32" name="Rectangle 860"/>
            <p:cNvSpPr>
              <a:spLocks noChangeArrowheads="1"/>
            </p:cNvSpPr>
            <p:nvPr/>
          </p:nvSpPr>
          <p:spPr bwMode="auto">
            <a:xfrm>
              <a:off x="5064" y="2664"/>
              <a:ext cx="5" cy="68"/>
            </a:xfrm>
            <a:prstGeom prst="rect">
              <a:avLst/>
            </a:prstGeom>
            <a:solidFill>
              <a:srgbClr val="E7D2A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33" name="Rectangle 861"/>
            <p:cNvSpPr>
              <a:spLocks noChangeArrowheads="1"/>
            </p:cNvSpPr>
            <p:nvPr/>
          </p:nvSpPr>
          <p:spPr bwMode="auto">
            <a:xfrm>
              <a:off x="5069" y="2664"/>
              <a:ext cx="5" cy="68"/>
            </a:xfrm>
            <a:prstGeom prst="rect">
              <a:avLst/>
            </a:prstGeom>
            <a:solidFill>
              <a:srgbClr val="EEDEB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34" name="Rectangle 862"/>
            <p:cNvSpPr>
              <a:spLocks noChangeArrowheads="1"/>
            </p:cNvSpPr>
            <p:nvPr/>
          </p:nvSpPr>
          <p:spPr bwMode="auto">
            <a:xfrm>
              <a:off x="5074" y="2664"/>
              <a:ext cx="5" cy="68"/>
            </a:xfrm>
            <a:prstGeom prst="rect">
              <a:avLst/>
            </a:prstGeom>
            <a:solidFill>
              <a:srgbClr val="F3E9D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35" name="Freeform 863"/>
            <p:cNvSpPr>
              <a:spLocks/>
            </p:cNvSpPr>
            <p:nvPr/>
          </p:nvSpPr>
          <p:spPr bwMode="auto">
            <a:xfrm>
              <a:off x="5058"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2536" name="Picture 864"/>
            <p:cNvPicPr>
              <a:picLocks noChangeAspect="1" noChangeArrowheads="1"/>
            </p:cNvPicPr>
            <p:nvPr/>
          </p:nvPicPr>
          <p:blipFill>
            <a:blip r:embed="rId19" cstate="print"/>
            <a:srcRect/>
            <a:stretch>
              <a:fillRect/>
            </a:stretch>
          </p:blipFill>
          <p:spPr bwMode="auto">
            <a:xfrm>
              <a:off x="4963" y="2637"/>
              <a:ext cx="70" cy="48"/>
            </a:xfrm>
            <a:prstGeom prst="rect">
              <a:avLst/>
            </a:prstGeom>
            <a:noFill/>
            <a:ln w="9525">
              <a:noFill/>
              <a:miter lim="800000"/>
              <a:headEnd/>
              <a:tailEnd/>
            </a:ln>
          </p:spPr>
        </p:pic>
        <p:pic>
          <p:nvPicPr>
            <p:cNvPr id="22537" name="Picture 865"/>
            <p:cNvPicPr>
              <a:picLocks noChangeAspect="1" noChangeArrowheads="1"/>
            </p:cNvPicPr>
            <p:nvPr/>
          </p:nvPicPr>
          <p:blipFill>
            <a:blip r:embed="rId20" cstate="print"/>
            <a:srcRect/>
            <a:stretch>
              <a:fillRect/>
            </a:stretch>
          </p:blipFill>
          <p:spPr bwMode="auto">
            <a:xfrm>
              <a:off x="4963" y="2637"/>
              <a:ext cx="70" cy="48"/>
            </a:xfrm>
            <a:prstGeom prst="rect">
              <a:avLst/>
            </a:prstGeom>
            <a:noFill/>
            <a:ln w="9525">
              <a:noFill/>
              <a:miter lim="800000"/>
              <a:headEnd/>
              <a:tailEnd/>
            </a:ln>
          </p:spPr>
        </p:pic>
        <p:sp>
          <p:nvSpPr>
            <p:cNvPr id="22538" name="Freeform 866"/>
            <p:cNvSpPr>
              <a:spLocks/>
            </p:cNvSpPr>
            <p:nvPr/>
          </p:nvSpPr>
          <p:spPr bwMode="auto">
            <a:xfrm>
              <a:off x="4972"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539" name="Rectangle 867"/>
            <p:cNvSpPr>
              <a:spLocks noChangeArrowheads="1"/>
            </p:cNvSpPr>
            <p:nvPr/>
          </p:nvSpPr>
          <p:spPr bwMode="auto">
            <a:xfrm>
              <a:off x="4963" y="2664"/>
              <a:ext cx="5" cy="68"/>
            </a:xfrm>
            <a:prstGeom prst="rect">
              <a:avLst/>
            </a:prstGeom>
            <a:solidFill>
              <a:srgbClr val="FAF6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40" name="Rectangle 868"/>
            <p:cNvSpPr>
              <a:spLocks noChangeArrowheads="1"/>
            </p:cNvSpPr>
            <p:nvPr/>
          </p:nvSpPr>
          <p:spPr bwMode="auto">
            <a:xfrm>
              <a:off x="4968" y="2664"/>
              <a:ext cx="5" cy="68"/>
            </a:xfrm>
            <a:prstGeom prst="rect">
              <a:avLst/>
            </a:prstGeom>
            <a:solidFill>
              <a:srgbClr val="DBBA7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41" name="Rectangle 869"/>
            <p:cNvSpPr>
              <a:spLocks noChangeArrowheads="1"/>
            </p:cNvSpPr>
            <p:nvPr/>
          </p:nvSpPr>
          <p:spPr bwMode="auto">
            <a:xfrm>
              <a:off x="4973" y="2664"/>
              <a:ext cx="5" cy="68"/>
            </a:xfrm>
            <a:prstGeom prst="rect">
              <a:avLst/>
            </a:prstGeom>
            <a:solidFill>
              <a:srgbClr val="E1C68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42" name="Rectangle 870"/>
            <p:cNvSpPr>
              <a:spLocks noChangeArrowheads="1"/>
            </p:cNvSpPr>
            <p:nvPr/>
          </p:nvSpPr>
          <p:spPr bwMode="auto">
            <a:xfrm>
              <a:off x="4978" y="2664"/>
              <a:ext cx="5" cy="68"/>
            </a:xfrm>
            <a:prstGeom prst="rect">
              <a:avLst/>
            </a:prstGeom>
            <a:solidFill>
              <a:srgbClr val="E8D3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43" name="Rectangle 871"/>
            <p:cNvSpPr>
              <a:spLocks noChangeArrowheads="1"/>
            </p:cNvSpPr>
            <p:nvPr/>
          </p:nvSpPr>
          <p:spPr bwMode="auto">
            <a:xfrm>
              <a:off x="4983" y="2664"/>
              <a:ext cx="5" cy="68"/>
            </a:xfrm>
            <a:prstGeom prst="rect">
              <a:avLst/>
            </a:prstGeom>
            <a:solidFill>
              <a:srgbClr val="EEDEB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44" name="Rectangle 872"/>
            <p:cNvSpPr>
              <a:spLocks noChangeArrowheads="1"/>
            </p:cNvSpPr>
            <p:nvPr/>
          </p:nvSpPr>
          <p:spPr bwMode="auto">
            <a:xfrm>
              <a:off x="4988" y="2664"/>
              <a:ext cx="5" cy="68"/>
            </a:xfrm>
            <a:prstGeom prst="rect">
              <a:avLst/>
            </a:prstGeom>
            <a:solidFill>
              <a:srgbClr val="F4EAD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45" name="Freeform 873"/>
            <p:cNvSpPr>
              <a:spLocks/>
            </p:cNvSpPr>
            <p:nvPr/>
          </p:nvSpPr>
          <p:spPr bwMode="auto">
            <a:xfrm>
              <a:off x="4972"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2546" name="Picture 874"/>
            <p:cNvPicPr>
              <a:picLocks noChangeAspect="1" noChangeArrowheads="1"/>
            </p:cNvPicPr>
            <p:nvPr/>
          </p:nvPicPr>
          <p:blipFill>
            <a:blip r:embed="rId21" cstate="print"/>
            <a:srcRect/>
            <a:stretch>
              <a:fillRect/>
            </a:stretch>
          </p:blipFill>
          <p:spPr bwMode="auto">
            <a:xfrm>
              <a:off x="4877" y="2637"/>
              <a:ext cx="70" cy="48"/>
            </a:xfrm>
            <a:prstGeom prst="rect">
              <a:avLst/>
            </a:prstGeom>
            <a:noFill/>
            <a:ln w="9525">
              <a:noFill/>
              <a:miter lim="800000"/>
              <a:headEnd/>
              <a:tailEnd/>
            </a:ln>
          </p:spPr>
        </p:pic>
        <p:pic>
          <p:nvPicPr>
            <p:cNvPr id="22547" name="Picture 875"/>
            <p:cNvPicPr>
              <a:picLocks noChangeAspect="1" noChangeArrowheads="1"/>
            </p:cNvPicPr>
            <p:nvPr/>
          </p:nvPicPr>
          <p:blipFill>
            <a:blip r:embed="rId22" cstate="print"/>
            <a:srcRect/>
            <a:stretch>
              <a:fillRect/>
            </a:stretch>
          </p:blipFill>
          <p:spPr bwMode="auto">
            <a:xfrm>
              <a:off x="4877" y="2637"/>
              <a:ext cx="70" cy="48"/>
            </a:xfrm>
            <a:prstGeom prst="rect">
              <a:avLst/>
            </a:prstGeom>
            <a:noFill/>
            <a:ln w="9525">
              <a:noFill/>
              <a:miter lim="800000"/>
              <a:headEnd/>
              <a:tailEnd/>
            </a:ln>
          </p:spPr>
        </p:pic>
        <p:sp>
          <p:nvSpPr>
            <p:cNvPr id="22548" name="Freeform 876"/>
            <p:cNvSpPr>
              <a:spLocks/>
            </p:cNvSpPr>
            <p:nvPr/>
          </p:nvSpPr>
          <p:spPr bwMode="auto">
            <a:xfrm>
              <a:off x="4885"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549" name="Rectangle 877"/>
            <p:cNvSpPr>
              <a:spLocks noChangeArrowheads="1"/>
            </p:cNvSpPr>
            <p:nvPr/>
          </p:nvSpPr>
          <p:spPr bwMode="auto">
            <a:xfrm>
              <a:off x="4877" y="2664"/>
              <a:ext cx="5" cy="68"/>
            </a:xfrm>
            <a:prstGeom prst="rect">
              <a:avLst/>
            </a:prstGeom>
            <a:solidFill>
              <a:srgbClr val="FBF8F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50" name="Rectangle 878"/>
            <p:cNvSpPr>
              <a:spLocks noChangeArrowheads="1"/>
            </p:cNvSpPr>
            <p:nvPr/>
          </p:nvSpPr>
          <p:spPr bwMode="auto">
            <a:xfrm>
              <a:off x="4882" y="2664"/>
              <a:ext cx="5" cy="68"/>
            </a:xfrm>
            <a:prstGeom prst="rect">
              <a:avLst/>
            </a:prstGeom>
            <a:solidFill>
              <a:srgbClr val="DCBD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51" name="Rectangle 879"/>
            <p:cNvSpPr>
              <a:spLocks noChangeArrowheads="1"/>
            </p:cNvSpPr>
            <p:nvPr/>
          </p:nvSpPr>
          <p:spPr bwMode="auto">
            <a:xfrm>
              <a:off x="4887" y="2664"/>
              <a:ext cx="5" cy="68"/>
            </a:xfrm>
            <a:prstGeom prst="rect">
              <a:avLst/>
            </a:prstGeom>
            <a:solidFill>
              <a:srgbClr val="E3C9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52" name="Rectangle 880"/>
            <p:cNvSpPr>
              <a:spLocks noChangeArrowheads="1"/>
            </p:cNvSpPr>
            <p:nvPr/>
          </p:nvSpPr>
          <p:spPr bwMode="auto">
            <a:xfrm>
              <a:off x="4892" y="2664"/>
              <a:ext cx="5" cy="68"/>
            </a:xfrm>
            <a:prstGeom prst="rect">
              <a:avLst/>
            </a:prstGeom>
            <a:solidFill>
              <a:srgbClr val="E9D5A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53" name="Rectangle 881"/>
            <p:cNvSpPr>
              <a:spLocks noChangeArrowheads="1"/>
            </p:cNvSpPr>
            <p:nvPr/>
          </p:nvSpPr>
          <p:spPr bwMode="auto">
            <a:xfrm>
              <a:off x="4897" y="2664"/>
              <a:ext cx="5" cy="68"/>
            </a:xfrm>
            <a:prstGeom prst="rect">
              <a:avLst/>
            </a:prstGeom>
            <a:solidFill>
              <a:srgbClr val="EFE1C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54" name="Rectangle 882"/>
            <p:cNvSpPr>
              <a:spLocks noChangeArrowheads="1"/>
            </p:cNvSpPr>
            <p:nvPr/>
          </p:nvSpPr>
          <p:spPr bwMode="auto">
            <a:xfrm>
              <a:off x="4902" y="2664"/>
              <a:ext cx="5" cy="68"/>
            </a:xfrm>
            <a:prstGeom prst="rect">
              <a:avLst/>
            </a:prstGeom>
            <a:solidFill>
              <a:srgbClr val="F6ECD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55" name="Freeform 883"/>
            <p:cNvSpPr>
              <a:spLocks/>
            </p:cNvSpPr>
            <p:nvPr/>
          </p:nvSpPr>
          <p:spPr bwMode="auto">
            <a:xfrm>
              <a:off x="4885"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556" name="Rectangle 884"/>
            <p:cNvSpPr>
              <a:spLocks noChangeArrowheads="1"/>
            </p:cNvSpPr>
            <p:nvPr/>
          </p:nvSpPr>
          <p:spPr bwMode="auto">
            <a:xfrm>
              <a:off x="4993" y="2506"/>
              <a:ext cx="5" cy="79"/>
            </a:xfrm>
            <a:prstGeom prst="rect">
              <a:avLst/>
            </a:prstGeom>
            <a:solidFill>
              <a:srgbClr val="DA8F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57" name="Rectangle 885"/>
            <p:cNvSpPr>
              <a:spLocks noChangeArrowheads="1"/>
            </p:cNvSpPr>
            <p:nvPr/>
          </p:nvSpPr>
          <p:spPr bwMode="auto">
            <a:xfrm>
              <a:off x="4998" y="2506"/>
              <a:ext cx="5" cy="79"/>
            </a:xfrm>
            <a:prstGeom prst="rect">
              <a:avLst/>
            </a:prstGeom>
            <a:solidFill>
              <a:srgbClr val="DAB7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58" name="Rectangle 886"/>
            <p:cNvSpPr>
              <a:spLocks noChangeArrowheads="1"/>
            </p:cNvSpPr>
            <p:nvPr/>
          </p:nvSpPr>
          <p:spPr bwMode="auto">
            <a:xfrm>
              <a:off x="5003" y="2506"/>
              <a:ext cx="5" cy="79"/>
            </a:xfrm>
            <a:prstGeom prst="rect">
              <a:avLst/>
            </a:prstGeom>
            <a:solidFill>
              <a:srgbClr val="DAB2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59" name="Rectangle 887"/>
            <p:cNvSpPr>
              <a:spLocks noChangeArrowheads="1"/>
            </p:cNvSpPr>
            <p:nvPr/>
          </p:nvSpPr>
          <p:spPr bwMode="auto">
            <a:xfrm>
              <a:off x="5008" y="2506"/>
              <a:ext cx="5" cy="79"/>
            </a:xfrm>
            <a:prstGeom prst="rect">
              <a:avLst/>
            </a:prstGeom>
            <a:solidFill>
              <a:srgbClr val="DAAE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60" name="Rectangle 888"/>
            <p:cNvSpPr>
              <a:spLocks noChangeArrowheads="1"/>
            </p:cNvSpPr>
            <p:nvPr/>
          </p:nvSpPr>
          <p:spPr bwMode="auto">
            <a:xfrm>
              <a:off x="5013" y="2506"/>
              <a:ext cx="5" cy="79"/>
            </a:xfrm>
            <a:prstGeom prst="rect">
              <a:avLst/>
            </a:prstGeom>
            <a:solidFill>
              <a:srgbClr val="DAA9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61" name="Rectangle 889"/>
            <p:cNvSpPr>
              <a:spLocks noChangeArrowheads="1"/>
            </p:cNvSpPr>
            <p:nvPr/>
          </p:nvSpPr>
          <p:spPr bwMode="auto">
            <a:xfrm>
              <a:off x="5018" y="2506"/>
              <a:ext cx="5" cy="79"/>
            </a:xfrm>
            <a:prstGeom prst="rect">
              <a:avLst/>
            </a:prstGeom>
            <a:solidFill>
              <a:srgbClr val="DAA4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62" name="Rectangle 890"/>
            <p:cNvSpPr>
              <a:spLocks noChangeArrowheads="1"/>
            </p:cNvSpPr>
            <p:nvPr/>
          </p:nvSpPr>
          <p:spPr bwMode="auto">
            <a:xfrm>
              <a:off x="5023" y="2506"/>
              <a:ext cx="5" cy="79"/>
            </a:xfrm>
            <a:prstGeom prst="rect">
              <a:avLst/>
            </a:prstGeom>
            <a:solidFill>
              <a:srgbClr val="DAA0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63" name="Rectangle 891"/>
            <p:cNvSpPr>
              <a:spLocks noChangeArrowheads="1"/>
            </p:cNvSpPr>
            <p:nvPr/>
          </p:nvSpPr>
          <p:spPr bwMode="auto">
            <a:xfrm>
              <a:off x="5028" y="2506"/>
              <a:ext cx="5" cy="79"/>
            </a:xfrm>
            <a:prstGeom prst="rect">
              <a:avLst/>
            </a:prstGeom>
            <a:solidFill>
              <a:srgbClr val="DA9B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64" name="Rectangle 892"/>
            <p:cNvSpPr>
              <a:spLocks noChangeArrowheads="1"/>
            </p:cNvSpPr>
            <p:nvPr/>
          </p:nvSpPr>
          <p:spPr bwMode="auto">
            <a:xfrm>
              <a:off x="5033" y="2506"/>
              <a:ext cx="5" cy="79"/>
            </a:xfrm>
            <a:prstGeom prst="rect">
              <a:avLst/>
            </a:prstGeom>
            <a:solidFill>
              <a:srgbClr val="DA964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65" name="Rectangle 893"/>
            <p:cNvSpPr>
              <a:spLocks noChangeArrowheads="1"/>
            </p:cNvSpPr>
            <p:nvPr/>
          </p:nvSpPr>
          <p:spPr bwMode="auto">
            <a:xfrm>
              <a:off x="5038" y="2506"/>
              <a:ext cx="5" cy="79"/>
            </a:xfrm>
            <a:prstGeom prst="rect">
              <a:avLst/>
            </a:prstGeom>
            <a:solidFill>
              <a:srgbClr val="DA92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66" name="Freeform 894"/>
            <p:cNvSpPr>
              <a:spLocks/>
            </p:cNvSpPr>
            <p:nvPr/>
          </p:nvSpPr>
          <p:spPr bwMode="auto">
            <a:xfrm>
              <a:off x="5002" y="2514"/>
              <a:ext cx="39" cy="67"/>
            </a:xfrm>
            <a:custGeom>
              <a:avLst/>
              <a:gdLst>
                <a:gd name="T0" fmla="*/ 0 w 39"/>
                <a:gd name="T1" fmla="*/ 23 h 67"/>
                <a:gd name="T2" fmla="*/ 39 w 39"/>
                <a:gd name="T3" fmla="*/ 0 h 67"/>
                <a:gd name="T4" fmla="*/ 39 w 39"/>
                <a:gd name="T5" fmla="*/ 44 h 67"/>
                <a:gd name="T6" fmla="*/ 0 w 39"/>
                <a:gd name="T7" fmla="*/ 67 h 67"/>
                <a:gd name="T8" fmla="*/ 0 w 39"/>
                <a:gd name="T9" fmla="*/ 23 h 67"/>
                <a:gd name="T10" fmla="*/ 0 60000 65536"/>
                <a:gd name="T11" fmla="*/ 0 60000 65536"/>
                <a:gd name="T12" fmla="*/ 0 60000 65536"/>
                <a:gd name="T13" fmla="*/ 0 60000 65536"/>
                <a:gd name="T14" fmla="*/ 0 60000 65536"/>
                <a:gd name="T15" fmla="*/ 0 w 39"/>
                <a:gd name="T16" fmla="*/ 0 h 67"/>
                <a:gd name="T17" fmla="*/ 39 w 39"/>
                <a:gd name="T18" fmla="*/ 67 h 67"/>
              </a:gdLst>
              <a:ahLst/>
              <a:cxnLst>
                <a:cxn ang="T10">
                  <a:pos x="T0" y="T1"/>
                </a:cxn>
                <a:cxn ang="T11">
                  <a:pos x="T2" y="T3"/>
                </a:cxn>
                <a:cxn ang="T12">
                  <a:pos x="T4" y="T5"/>
                </a:cxn>
                <a:cxn ang="T13">
                  <a:pos x="T6" y="T7"/>
                </a:cxn>
                <a:cxn ang="T14">
                  <a:pos x="T8" y="T9"/>
                </a:cxn>
              </a:cxnLst>
              <a:rect l="T15" t="T16" r="T17" b="T18"/>
              <a:pathLst>
                <a:path w="39" h="67">
                  <a:moveTo>
                    <a:pt x="0" y="23"/>
                  </a:moveTo>
                  <a:lnTo>
                    <a:pt x="39" y="0"/>
                  </a:lnTo>
                  <a:lnTo>
                    <a:pt x="39"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567" name="Rectangle 895"/>
            <p:cNvSpPr>
              <a:spLocks noChangeArrowheads="1"/>
            </p:cNvSpPr>
            <p:nvPr/>
          </p:nvSpPr>
          <p:spPr bwMode="auto">
            <a:xfrm>
              <a:off x="5038" y="2580"/>
              <a:ext cx="5" cy="78"/>
            </a:xfrm>
            <a:prstGeom prst="rect">
              <a:avLst/>
            </a:prstGeom>
            <a:solidFill>
              <a:srgbClr val="DA8F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68" name="Rectangle 896"/>
            <p:cNvSpPr>
              <a:spLocks noChangeArrowheads="1"/>
            </p:cNvSpPr>
            <p:nvPr/>
          </p:nvSpPr>
          <p:spPr bwMode="auto">
            <a:xfrm>
              <a:off x="5043" y="2580"/>
              <a:ext cx="5" cy="78"/>
            </a:xfrm>
            <a:prstGeom prst="rect">
              <a:avLst/>
            </a:prstGeom>
            <a:solidFill>
              <a:srgbClr val="DAB7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69" name="Rectangle 897"/>
            <p:cNvSpPr>
              <a:spLocks noChangeArrowheads="1"/>
            </p:cNvSpPr>
            <p:nvPr/>
          </p:nvSpPr>
          <p:spPr bwMode="auto">
            <a:xfrm>
              <a:off x="5048" y="2580"/>
              <a:ext cx="5" cy="78"/>
            </a:xfrm>
            <a:prstGeom prst="rect">
              <a:avLst/>
            </a:prstGeom>
            <a:solidFill>
              <a:srgbClr val="DAB2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70" name="Rectangle 898"/>
            <p:cNvSpPr>
              <a:spLocks noChangeArrowheads="1"/>
            </p:cNvSpPr>
            <p:nvPr/>
          </p:nvSpPr>
          <p:spPr bwMode="auto">
            <a:xfrm>
              <a:off x="5053" y="2580"/>
              <a:ext cx="5" cy="78"/>
            </a:xfrm>
            <a:prstGeom prst="rect">
              <a:avLst/>
            </a:prstGeom>
            <a:solidFill>
              <a:srgbClr val="DAAE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71" name="Rectangle 899"/>
            <p:cNvSpPr>
              <a:spLocks noChangeArrowheads="1"/>
            </p:cNvSpPr>
            <p:nvPr/>
          </p:nvSpPr>
          <p:spPr bwMode="auto">
            <a:xfrm>
              <a:off x="5058" y="2580"/>
              <a:ext cx="6" cy="78"/>
            </a:xfrm>
            <a:prstGeom prst="rect">
              <a:avLst/>
            </a:prstGeom>
            <a:solidFill>
              <a:srgbClr val="DAA9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72" name="Rectangle 900"/>
            <p:cNvSpPr>
              <a:spLocks noChangeArrowheads="1"/>
            </p:cNvSpPr>
            <p:nvPr/>
          </p:nvSpPr>
          <p:spPr bwMode="auto">
            <a:xfrm>
              <a:off x="5064" y="2580"/>
              <a:ext cx="5" cy="78"/>
            </a:xfrm>
            <a:prstGeom prst="rect">
              <a:avLst/>
            </a:prstGeom>
            <a:solidFill>
              <a:srgbClr val="DAA4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73" name="Rectangle 901"/>
            <p:cNvSpPr>
              <a:spLocks noChangeArrowheads="1"/>
            </p:cNvSpPr>
            <p:nvPr/>
          </p:nvSpPr>
          <p:spPr bwMode="auto">
            <a:xfrm>
              <a:off x="5069" y="2580"/>
              <a:ext cx="5" cy="78"/>
            </a:xfrm>
            <a:prstGeom prst="rect">
              <a:avLst/>
            </a:prstGeom>
            <a:solidFill>
              <a:srgbClr val="DAA0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74" name="Rectangle 902"/>
            <p:cNvSpPr>
              <a:spLocks noChangeArrowheads="1"/>
            </p:cNvSpPr>
            <p:nvPr/>
          </p:nvSpPr>
          <p:spPr bwMode="auto">
            <a:xfrm>
              <a:off x="5074" y="2580"/>
              <a:ext cx="5" cy="78"/>
            </a:xfrm>
            <a:prstGeom prst="rect">
              <a:avLst/>
            </a:prstGeom>
            <a:solidFill>
              <a:srgbClr val="DA9B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75" name="Rectangle 903"/>
            <p:cNvSpPr>
              <a:spLocks noChangeArrowheads="1"/>
            </p:cNvSpPr>
            <p:nvPr/>
          </p:nvSpPr>
          <p:spPr bwMode="auto">
            <a:xfrm>
              <a:off x="5079" y="2580"/>
              <a:ext cx="5" cy="78"/>
            </a:xfrm>
            <a:prstGeom prst="rect">
              <a:avLst/>
            </a:prstGeom>
            <a:solidFill>
              <a:srgbClr val="DA964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76" name="Rectangle 904"/>
            <p:cNvSpPr>
              <a:spLocks noChangeArrowheads="1"/>
            </p:cNvSpPr>
            <p:nvPr/>
          </p:nvSpPr>
          <p:spPr bwMode="auto">
            <a:xfrm>
              <a:off x="5084" y="2580"/>
              <a:ext cx="5" cy="78"/>
            </a:xfrm>
            <a:prstGeom prst="rect">
              <a:avLst/>
            </a:prstGeom>
            <a:solidFill>
              <a:srgbClr val="DA92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77" name="Freeform 905"/>
            <p:cNvSpPr>
              <a:spLocks/>
            </p:cNvSpPr>
            <p:nvPr/>
          </p:nvSpPr>
          <p:spPr bwMode="auto">
            <a:xfrm>
              <a:off x="5048" y="2590"/>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578" name="Rectangle 906"/>
            <p:cNvSpPr>
              <a:spLocks noChangeArrowheads="1"/>
            </p:cNvSpPr>
            <p:nvPr/>
          </p:nvSpPr>
          <p:spPr bwMode="auto">
            <a:xfrm>
              <a:off x="4952" y="2580"/>
              <a:ext cx="5" cy="78"/>
            </a:xfrm>
            <a:prstGeom prst="rect">
              <a:avLst/>
            </a:prstGeom>
            <a:solidFill>
              <a:srgbClr val="DA8E3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79" name="Rectangle 907"/>
            <p:cNvSpPr>
              <a:spLocks noChangeArrowheads="1"/>
            </p:cNvSpPr>
            <p:nvPr/>
          </p:nvSpPr>
          <p:spPr bwMode="auto">
            <a:xfrm>
              <a:off x="4957" y="2580"/>
              <a:ext cx="6" cy="78"/>
            </a:xfrm>
            <a:prstGeom prst="rect">
              <a:avLst/>
            </a:prstGeom>
            <a:solidFill>
              <a:srgbClr val="DAB6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80" name="Rectangle 908"/>
            <p:cNvSpPr>
              <a:spLocks noChangeArrowheads="1"/>
            </p:cNvSpPr>
            <p:nvPr/>
          </p:nvSpPr>
          <p:spPr bwMode="auto">
            <a:xfrm>
              <a:off x="4963" y="2580"/>
              <a:ext cx="5" cy="78"/>
            </a:xfrm>
            <a:prstGeom prst="rect">
              <a:avLst/>
            </a:prstGeom>
            <a:solidFill>
              <a:srgbClr val="DAB16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81" name="Rectangle 909"/>
            <p:cNvSpPr>
              <a:spLocks noChangeArrowheads="1"/>
            </p:cNvSpPr>
            <p:nvPr/>
          </p:nvSpPr>
          <p:spPr bwMode="auto">
            <a:xfrm>
              <a:off x="4968" y="2580"/>
              <a:ext cx="5" cy="78"/>
            </a:xfrm>
            <a:prstGeom prst="rect">
              <a:avLst/>
            </a:prstGeom>
            <a:solidFill>
              <a:srgbClr val="DAAD6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82" name="Rectangle 910"/>
            <p:cNvSpPr>
              <a:spLocks noChangeArrowheads="1"/>
            </p:cNvSpPr>
            <p:nvPr/>
          </p:nvSpPr>
          <p:spPr bwMode="auto">
            <a:xfrm>
              <a:off x="4973" y="2580"/>
              <a:ext cx="5" cy="78"/>
            </a:xfrm>
            <a:prstGeom prst="rect">
              <a:avLst/>
            </a:prstGeom>
            <a:solidFill>
              <a:srgbClr val="DAA8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83" name="Rectangle 911"/>
            <p:cNvSpPr>
              <a:spLocks noChangeArrowheads="1"/>
            </p:cNvSpPr>
            <p:nvPr/>
          </p:nvSpPr>
          <p:spPr bwMode="auto">
            <a:xfrm>
              <a:off x="4978" y="2580"/>
              <a:ext cx="5" cy="78"/>
            </a:xfrm>
            <a:prstGeom prst="rect">
              <a:avLst/>
            </a:prstGeom>
            <a:solidFill>
              <a:srgbClr val="DAA35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84" name="Rectangle 912"/>
            <p:cNvSpPr>
              <a:spLocks noChangeArrowheads="1"/>
            </p:cNvSpPr>
            <p:nvPr/>
          </p:nvSpPr>
          <p:spPr bwMode="auto">
            <a:xfrm>
              <a:off x="4983" y="2580"/>
              <a:ext cx="5" cy="78"/>
            </a:xfrm>
            <a:prstGeom prst="rect">
              <a:avLst/>
            </a:prstGeom>
            <a:solidFill>
              <a:srgbClr val="DA9F4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85" name="Rectangle 913"/>
            <p:cNvSpPr>
              <a:spLocks noChangeArrowheads="1"/>
            </p:cNvSpPr>
            <p:nvPr/>
          </p:nvSpPr>
          <p:spPr bwMode="auto">
            <a:xfrm>
              <a:off x="4988" y="2580"/>
              <a:ext cx="5" cy="78"/>
            </a:xfrm>
            <a:prstGeom prst="rect">
              <a:avLst/>
            </a:prstGeom>
            <a:solidFill>
              <a:srgbClr val="DA9A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86" name="Rectangle 914"/>
            <p:cNvSpPr>
              <a:spLocks noChangeArrowheads="1"/>
            </p:cNvSpPr>
            <p:nvPr/>
          </p:nvSpPr>
          <p:spPr bwMode="auto">
            <a:xfrm>
              <a:off x="4993" y="2580"/>
              <a:ext cx="5" cy="78"/>
            </a:xfrm>
            <a:prstGeom prst="rect">
              <a:avLst/>
            </a:prstGeom>
            <a:solidFill>
              <a:srgbClr val="DA95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87" name="Rectangle 915"/>
            <p:cNvSpPr>
              <a:spLocks noChangeArrowheads="1"/>
            </p:cNvSpPr>
            <p:nvPr/>
          </p:nvSpPr>
          <p:spPr bwMode="auto">
            <a:xfrm>
              <a:off x="4998" y="2580"/>
              <a:ext cx="5" cy="78"/>
            </a:xfrm>
            <a:prstGeom prst="rect">
              <a:avLst/>
            </a:prstGeom>
            <a:solidFill>
              <a:srgbClr val="DA913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88" name="Freeform 916"/>
            <p:cNvSpPr>
              <a:spLocks/>
            </p:cNvSpPr>
            <p:nvPr/>
          </p:nvSpPr>
          <p:spPr bwMode="auto">
            <a:xfrm>
              <a:off x="4961" y="2590"/>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589" name="Rectangle 917"/>
            <p:cNvSpPr>
              <a:spLocks noChangeArrowheads="1"/>
            </p:cNvSpPr>
            <p:nvPr/>
          </p:nvSpPr>
          <p:spPr bwMode="auto">
            <a:xfrm>
              <a:off x="5084" y="2658"/>
              <a:ext cx="5" cy="79"/>
            </a:xfrm>
            <a:prstGeom prst="rect">
              <a:avLst/>
            </a:prstGeom>
            <a:solidFill>
              <a:srgbClr val="DA8D3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90" name="Rectangle 918"/>
            <p:cNvSpPr>
              <a:spLocks noChangeArrowheads="1"/>
            </p:cNvSpPr>
            <p:nvPr/>
          </p:nvSpPr>
          <p:spPr bwMode="auto">
            <a:xfrm>
              <a:off x="5089" y="2658"/>
              <a:ext cx="5" cy="79"/>
            </a:xfrm>
            <a:prstGeom prst="rect">
              <a:avLst/>
            </a:prstGeom>
            <a:solidFill>
              <a:srgbClr val="DAB5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91" name="Rectangle 919"/>
            <p:cNvSpPr>
              <a:spLocks noChangeArrowheads="1"/>
            </p:cNvSpPr>
            <p:nvPr/>
          </p:nvSpPr>
          <p:spPr bwMode="auto">
            <a:xfrm>
              <a:off x="5094" y="2658"/>
              <a:ext cx="5" cy="79"/>
            </a:xfrm>
            <a:prstGeom prst="rect">
              <a:avLst/>
            </a:prstGeom>
            <a:solidFill>
              <a:srgbClr val="DAB16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92" name="Rectangle 920"/>
            <p:cNvSpPr>
              <a:spLocks noChangeArrowheads="1"/>
            </p:cNvSpPr>
            <p:nvPr/>
          </p:nvSpPr>
          <p:spPr bwMode="auto">
            <a:xfrm>
              <a:off x="5099" y="2658"/>
              <a:ext cx="5" cy="79"/>
            </a:xfrm>
            <a:prstGeom prst="rect">
              <a:avLst/>
            </a:prstGeom>
            <a:solidFill>
              <a:srgbClr val="DAAC6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93" name="Rectangle 921"/>
            <p:cNvSpPr>
              <a:spLocks noChangeArrowheads="1"/>
            </p:cNvSpPr>
            <p:nvPr/>
          </p:nvSpPr>
          <p:spPr bwMode="auto">
            <a:xfrm>
              <a:off x="5104" y="2658"/>
              <a:ext cx="5" cy="79"/>
            </a:xfrm>
            <a:prstGeom prst="rect">
              <a:avLst/>
            </a:prstGeom>
            <a:solidFill>
              <a:srgbClr val="DAA75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94" name="Rectangle 922"/>
            <p:cNvSpPr>
              <a:spLocks noChangeArrowheads="1"/>
            </p:cNvSpPr>
            <p:nvPr/>
          </p:nvSpPr>
          <p:spPr bwMode="auto">
            <a:xfrm>
              <a:off x="5109" y="2658"/>
              <a:ext cx="5" cy="79"/>
            </a:xfrm>
            <a:prstGeom prst="rect">
              <a:avLst/>
            </a:prstGeom>
            <a:solidFill>
              <a:srgbClr val="DAA35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95" name="Rectangle 923"/>
            <p:cNvSpPr>
              <a:spLocks noChangeArrowheads="1"/>
            </p:cNvSpPr>
            <p:nvPr/>
          </p:nvSpPr>
          <p:spPr bwMode="auto">
            <a:xfrm>
              <a:off x="5114" y="2658"/>
              <a:ext cx="5" cy="79"/>
            </a:xfrm>
            <a:prstGeom prst="rect">
              <a:avLst/>
            </a:prstGeom>
            <a:solidFill>
              <a:srgbClr val="DA9E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96" name="Rectangle 924"/>
            <p:cNvSpPr>
              <a:spLocks noChangeArrowheads="1"/>
            </p:cNvSpPr>
            <p:nvPr/>
          </p:nvSpPr>
          <p:spPr bwMode="auto">
            <a:xfrm>
              <a:off x="5119" y="2658"/>
              <a:ext cx="5" cy="79"/>
            </a:xfrm>
            <a:prstGeom prst="rect">
              <a:avLst/>
            </a:prstGeom>
            <a:solidFill>
              <a:srgbClr val="DA994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97" name="Rectangle 925"/>
            <p:cNvSpPr>
              <a:spLocks noChangeArrowheads="1"/>
            </p:cNvSpPr>
            <p:nvPr/>
          </p:nvSpPr>
          <p:spPr bwMode="auto">
            <a:xfrm>
              <a:off x="5124" y="2658"/>
              <a:ext cx="5" cy="79"/>
            </a:xfrm>
            <a:prstGeom prst="rect">
              <a:avLst/>
            </a:prstGeom>
            <a:solidFill>
              <a:srgbClr val="DA94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98" name="Rectangle 926"/>
            <p:cNvSpPr>
              <a:spLocks noChangeArrowheads="1"/>
            </p:cNvSpPr>
            <p:nvPr/>
          </p:nvSpPr>
          <p:spPr bwMode="auto">
            <a:xfrm>
              <a:off x="5129" y="2658"/>
              <a:ext cx="5" cy="79"/>
            </a:xfrm>
            <a:prstGeom prst="rect">
              <a:avLst/>
            </a:prstGeom>
            <a:solidFill>
              <a:srgbClr val="DA90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599" name="Freeform 927"/>
            <p:cNvSpPr>
              <a:spLocks/>
            </p:cNvSpPr>
            <p:nvPr/>
          </p:nvSpPr>
          <p:spPr bwMode="auto">
            <a:xfrm>
              <a:off x="5091"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600" name="Rectangle 928"/>
            <p:cNvSpPr>
              <a:spLocks noChangeArrowheads="1"/>
            </p:cNvSpPr>
            <p:nvPr/>
          </p:nvSpPr>
          <p:spPr bwMode="auto">
            <a:xfrm>
              <a:off x="4998" y="2658"/>
              <a:ext cx="5" cy="79"/>
            </a:xfrm>
            <a:prstGeom prst="rect">
              <a:avLst/>
            </a:prstGeom>
            <a:solidFill>
              <a:srgbClr val="DA8D3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01" name="Rectangle 929"/>
            <p:cNvSpPr>
              <a:spLocks noChangeArrowheads="1"/>
            </p:cNvSpPr>
            <p:nvPr/>
          </p:nvSpPr>
          <p:spPr bwMode="auto">
            <a:xfrm>
              <a:off x="5003" y="2658"/>
              <a:ext cx="5" cy="79"/>
            </a:xfrm>
            <a:prstGeom prst="rect">
              <a:avLst/>
            </a:prstGeom>
            <a:solidFill>
              <a:srgbClr val="DAB5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02" name="Rectangle 930"/>
            <p:cNvSpPr>
              <a:spLocks noChangeArrowheads="1"/>
            </p:cNvSpPr>
            <p:nvPr/>
          </p:nvSpPr>
          <p:spPr bwMode="auto">
            <a:xfrm>
              <a:off x="5008" y="2658"/>
              <a:ext cx="5" cy="79"/>
            </a:xfrm>
            <a:prstGeom prst="rect">
              <a:avLst/>
            </a:prstGeom>
            <a:solidFill>
              <a:srgbClr val="DAB06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03" name="Rectangle 931"/>
            <p:cNvSpPr>
              <a:spLocks noChangeArrowheads="1"/>
            </p:cNvSpPr>
            <p:nvPr/>
          </p:nvSpPr>
          <p:spPr bwMode="auto">
            <a:xfrm>
              <a:off x="5013" y="2658"/>
              <a:ext cx="5" cy="79"/>
            </a:xfrm>
            <a:prstGeom prst="rect">
              <a:avLst/>
            </a:prstGeom>
            <a:solidFill>
              <a:srgbClr val="DAAC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04" name="Rectangle 932"/>
            <p:cNvSpPr>
              <a:spLocks noChangeArrowheads="1"/>
            </p:cNvSpPr>
            <p:nvPr/>
          </p:nvSpPr>
          <p:spPr bwMode="auto">
            <a:xfrm>
              <a:off x="5018" y="2658"/>
              <a:ext cx="5" cy="79"/>
            </a:xfrm>
            <a:prstGeom prst="rect">
              <a:avLst/>
            </a:prstGeom>
            <a:solidFill>
              <a:srgbClr val="DAA75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05" name="Rectangle 933"/>
            <p:cNvSpPr>
              <a:spLocks noChangeArrowheads="1"/>
            </p:cNvSpPr>
            <p:nvPr/>
          </p:nvSpPr>
          <p:spPr bwMode="auto">
            <a:xfrm>
              <a:off x="5023" y="2658"/>
              <a:ext cx="5" cy="79"/>
            </a:xfrm>
            <a:prstGeom prst="rect">
              <a:avLst/>
            </a:prstGeom>
            <a:solidFill>
              <a:srgbClr val="DAA25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06" name="Rectangle 934"/>
            <p:cNvSpPr>
              <a:spLocks noChangeArrowheads="1"/>
            </p:cNvSpPr>
            <p:nvPr/>
          </p:nvSpPr>
          <p:spPr bwMode="auto">
            <a:xfrm>
              <a:off x="5028" y="2658"/>
              <a:ext cx="5" cy="79"/>
            </a:xfrm>
            <a:prstGeom prst="rect">
              <a:avLst/>
            </a:prstGeom>
            <a:solidFill>
              <a:srgbClr val="DA9E4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07" name="Rectangle 935"/>
            <p:cNvSpPr>
              <a:spLocks noChangeArrowheads="1"/>
            </p:cNvSpPr>
            <p:nvPr/>
          </p:nvSpPr>
          <p:spPr bwMode="auto">
            <a:xfrm>
              <a:off x="5033" y="2658"/>
              <a:ext cx="5" cy="79"/>
            </a:xfrm>
            <a:prstGeom prst="rect">
              <a:avLst/>
            </a:prstGeom>
            <a:solidFill>
              <a:srgbClr val="DA994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08" name="Rectangle 936"/>
            <p:cNvSpPr>
              <a:spLocks noChangeArrowheads="1"/>
            </p:cNvSpPr>
            <p:nvPr/>
          </p:nvSpPr>
          <p:spPr bwMode="auto">
            <a:xfrm>
              <a:off x="5038" y="2658"/>
              <a:ext cx="5" cy="79"/>
            </a:xfrm>
            <a:prstGeom prst="rect">
              <a:avLst/>
            </a:prstGeom>
            <a:solidFill>
              <a:srgbClr val="DA94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09" name="Rectangle 937"/>
            <p:cNvSpPr>
              <a:spLocks noChangeArrowheads="1"/>
            </p:cNvSpPr>
            <p:nvPr/>
          </p:nvSpPr>
          <p:spPr bwMode="auto">
            <a:xfrm>
              <a:off x="5043" y="2658"/>
              <a:ext cx="5" cy="79"/>
            </a:xfrm>
            <a:prstGeom prst="rect">
              <a:avLst/>
            </a:prstGeom>
            <a:solidFill>
              <a:srgbClr val="DA90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10" name="Freeform 938"/>
            <p:cNvSpPr>
              <a:spLocks/>
            </p:cNvSpPr>
            <p:nvPr/>
          </p:nvSpPr>
          <p:spPr bwMode="auto">
            <a:xfrm>
              <a:off x="5005"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611" name="Rectangle 939"/>
            <p:cNvSpPr>
              <a:spLocks noChangeArrowheads="1"/>
            </p:cNvSpPr>
            <p:nvPr/>
          </p:nvSpPr>
          <p:spPr bwMode="auto">
            <a:xfrm>
              <a:off x="4912" y="2658"/>
              <a:ext cx="5" cy="79"/>
            </a:xfrm>
            <a:prstGeom prst="rect">
              <a:avLst/>
            </a:prstGeom>
            <a:solidFill>
              <a:srgbClr val="DA8C3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12" name="Rectangle 940"/>
            <p:cNvSpPr>
              <a:spLocks noChangeArrowheads="1"/>
            </p:cNvSpPr>
            <p:nvPr/>
          </p:nvSpPr>
          <p:spPr bwMode="auto">
            <a:xfrm>
              <a:off x="4917" y="2658"/>
              <a:ext cx="5" cy="79"/>
            </a:xfrm>
            <a:prstGeom prst="rect">
              <a:avLst/>
            </a:prstGeom>
            <a:solidFill>
              <a:srgbClr val="DAB46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13" name="Rectangle 941"/>
            <p:cNvSpPr>
              <a:spLocks noChangeArrowheads="1"/>
            </p:cNvSpPr>
            <p:nvPr/>
          </p:nvSpPr>
          <p:spPr bwMode="auto">
            <a:xfrm>
              <a:off x="4922" y="2658"/>
              <a:ext cx="5" cy="79"/>
            </a:xfrm>
            <a:prstGeom prst="rect">
              <a:avLst/>
            </a:prstGeom>
            <a:solidFill>
              <a:srgbClr val="DAB0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14" name="Rectangle 942"/>
            <p:cNvSpPr>
              <a:spLocks noChangeArrowheads="1"/>
            </p:cNvSpPr>
            <p:nvPr/>
          </p:nvSpPr>
          <p:spPr bwMode="auto">
            <a:xfrm>
              <a:off x="4927" y="2658"/>
              <a:ext cx="5" cy="79"/>
            </a:xfrm>
            <a:prstGeom prst="rect">
              <a:avLst/>
            </a:prstGeom>
            <a:solidFill>
              <a:srgbClr val="DAAB6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15" name="Rectangle 943"/>
            <p:cNvSpPr>
              <a:spLocks noChangeArrowheads="1"/>
            </p:cNvSpPr>
            <p:nvPr/>
          </p:nvSpPr>
          <p:spPr bwMode="auto">
            <a:xfrm>
              <a:off x="4932" y="2658"/>
              <a:ext cx="5" cy="79"/>
            </a:xfrm>
            <a:prstGeom prst="rect">
              <a:avLst/>
            </a:prstGeom>
            <a:solidFill>
              <a:srgbClr val="DAA65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16" name="Rectangle 944"/>
            <p:cNvSpPr>
              <a:spLocks noChangeArrowheads="1"/>
            </p:cNvSpPr>
            <p:nvPr/>
          </p:nvSpPr>
          <p:spPr bwMode="auto">
            <a:xfrm>
              <a:off x="4937" y="2658"/>
              <a:ext cx="5" cy="79"/>
            </a:xfrm>
            <a:prstGeom prst="rect">
              <a:avLst/>
            </a:prstGeom>
            <a:solidFill>
              <a:srgbClr val="DAA25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17" name="Rectangle 945"/>
            <p:cNvSpPr>
              <a:spLocks noChangeArrowheads="1"/>
            </p:cNvSpPr>
            <p:nvPr/>
          </p:nvSpPr>
          <p:spPr bwMode="auto">
            <a:xfrm>
              <a:off x="4942" y="2658"/>
              <a:ext cx="5" cy="79"/>
            </a:xfrm>
            <a:prstGeom prst="rect">
              <a:avLst/>
            </a:prstGeom>
            <a:solidFill>
              <a:srgbClr val="DA9D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18" name="Rectangle 946"/>
            <p:cNvSpPr>
              <a:spLocks noChangeArrowheads="1"/>
            </p:cNvSpPr>
            <p:nvPr/>
          </p:nvSpPr>
          <p:spPr bwMode="auto">
            <a:xfrm>
              <a:off x="4947" y="2658"/>
              <a:ext cx="5" cy="79"/>
            </a:xfrm>
            <a:prstGeom prst="rect">
              <a:avLst/>
            </a:prstGeom>
            <a:solidFill>
              <a:srgbClr val="DA984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19" name="Rectangle 947"/>
            <p:cNvSpPr>
              <a:spLocks noChangeArrowheads="1"/>
            </p:cNvSpPr>
            <p:nvPr/>
          </p:nvSpPr>
          <p:spPr bwMode="auto">
            <a:xfrm>
              <a:off x="4952" y="2658"/>
              <a:ext cx="5" cy="79"/>
            </a:xfrm>
            <a:prstGeom prst="rect">
              <a:avLst/>
            </a:prstGeom>
            <a:solidFill>
              <a:srgbClr val="DA93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20" name="Rectangle 948"/>
            <p:cNvSpPr>
              <a:spLocks noChangeArrowheads="1"/>
            </p:cNvSpPr>
            <p:nvPr/>
          </p:nvSpPr>
          <p:spPr bwMode="auto">
            <a:xfrm>
              <a:off x="4957" y="2658"/>
              <a:ext cx="6" cy="79"/>
            </a:xfrm>
            <a:prstGeom prst="rect">
              <a:avLst/>
            </a:prstGeom>
            <a:solidFill>
              <a:srgbClr val="DA8F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21" name="Freeform 949"/>
            <p:cNvSpPr>
              <a:spLocks/>
            </p:cNvSpPr>
            <p:nvPr/>
          </p:nvSpPr>
          <p:spPr bwMode="auto">
            <a:xfrm>
              <a:off x="4918"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622" name="Freeform 950"/>
            <p:cNvSpPr>
              <a:spLocks noEditPoints="1"/>
            </p:cNvSpPr>
            <p:nvPr/>
          </p:nvSpPr>
          <p:spPr bwMode="auto">
            <a:xfrm>
              <a:off x="4905" y="2529"/>
              <a:ext cx="173" cy="203"/>
            </a:xfrm>
            <a:custGeom>
              <a:avLst/>
              <a:gdLst>
                <a:gd name="T0" fmla="*/ 85 w 173"/>
                <a:gd name="T1" fmla="*/ 0 h 203"/>
                <a:gd name="T2" fmla="*/ 85 w 173"/>
                <a:gd name="T3" fmla="*/ 50 h 203"/>
                <a:gd name="T4" fmla="*/ 43 w 173"/>
                <a:gd name="T5" fmla="*/ 76 h 203"/>
                <a:gd name="T6" fmla="*/ 43 w 173"/>
                <a:gd name="T7" fmla="*/ 126 h 203"/>
                <a:gd name="T8" fmla="*/ 130 w 173"/>
                <a:gd name="T9" fmla="*/ 76 h 203"/>
                <a:gd name="T10" fmla="*/ 130 w 173"/>
                <a:gd name="T11" fmla="*/ 126 h 203"/>
                <a:gd name="T12" fmla="*/ 173 w 173"/>
                <a:gd name="T13" fmla="*/ 153 h 203"/>
                <a:gd name="T14" fmla="*/ 173 w 173"/>
                <a:gd name="T15" fmla="*/ 203 h 203"/>
                <a:gd name="T16" fmla="*/ 87 w 173"/>
                <a:gd name="T17" fmla="*/ 153 h 203"/>
                <a:gd name="T18" fmla="*/ 87 w 173"/>
                <a:gd name="T19" fmla="*/ 203 h 203"/>
                <a:gd name="T20" fmla="*/ 0 w 173"/>
                <a:gd name="T21" fmla="*/ 153 h 203"/>
                <a:gd name="T22" fmla="*/ 0 w 173"/>
                <a:gd name="T23" fmla="*/ 203 h 2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
                <a:gd name="T37" fmla="*/ 0 h 203"/>
                <a:gd name="T38" fmla="*/ 173 w 173"/>
                <a:gd name="T39" fmla="*/ 203 h 2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 h="203">
                  <a:moveTo>
                    <a:pt x="85" y="0"/>
                  </a:moveTo>
                  <a:lnTo>
                    <a:pt x="85" y="50"/>
                  </a:lnTo>
                  <a:moveTo>
                    <a:pt x="43" y="76"/>
                  </a:moveTo>
                  <a:lnTo>
                    <a:pt x="43" y="126"/>
                  </a:lnTo>
                  <a:moveTo>
                    <a:pt x="130" y="76"/>
                  </a:moveTo>
                  <a:lnTo>
                    <a:pt x="130" y="126"/>
                  </a:lnTo>
                  <a:moveTo>
                    <a:pt x="173" y="153"/>
                  </a:moveTo>
                  <a:lnTo>
                    <a:pt x="173" y="203"/>
                  </a:lnTo>
                  <a:moveTo>
                    <a:pt x="87" y="153"/>
                  </a:moveTo>
                  <a:lnTo>
                    <a:pt x="87" y="203"/>
                  </a:lnTo>
                  <a:moveTo>
                    <a:pt x="0" y="153"/>
                  </a:moveTo>
                  <a:lnTo>
                    <a:pt x="0" y="203"/>
                  </a:lnTo>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623" name="Freeform 951"/>
            <p:cNvSpPr>
              <a:spLocks noEditPoints="1"/>
            </p:cNvSpPr>
            <p:nvPr/>
          </p:nvSpPr>
          <p:spPr bwMode="auto">
            <a:xfrm>
              <a:off x="4885" y="2517"/>
              <a:ext cx="193" cy="209"/>
            </a:xfrm>
            <a:custGeom>
              <a:avLst/>
              <a:gdLst>
                <a:gd name="T0" fmla="*/ 173 w 193"/>
                <a:gd name="T1" fmla="*/ 198 h 209"/>
                <a:gd name="T2" fmla="*/ 193 w 193"/>
                <a:gd name="T3" fmla="*/ 209 h 209"/>
                <a:gd name="T4" fmla="*/ 173 w 193"/>
                <a:gd name="T5" fmla="*/ 153 h 209"/>
                <a:gd name="T6" fmla="*/ 193 w 193"/>
                <a:gd name="T7" fmla="*/ 165 h 209"/>
                <a:gd name="T8" fmla="*/ 87 w 193"/>
                <a:gd name="T9" fmla="*/ 198 h 209"/>
                <a:gd name="T10" fmla="*/ 107 w 193"/>
                <a:gd name="T11" fmla="*/ 209 h 209"/>
                <a:gd name="T12" fmla="*/ 87 w 193"/>
                <a:gd name="T13" fmla="*/ 153 h 209"/>
                <a:gd name="T14" fmla="*/ 107 w 193"/>
                <a:gd name="T15" fmla="*/ 165 h 209"/>
                <a:gd name="T16" fmla="*/ 0 w 193"/>
                <a:gd name="T17" fmla="*/ 198 h 209"/>
                <a:gd name="T18" fmla="*/ 20 w 193"/>
                <a:gd name="T19" fmla="*/ 209 h 209"/>
                <a:gd name="T20" fmla="*/ 0 w 193"/>
                <a:gd name="T21" fmla="*/ 153 h 209"/>
                <a:gd name="T22" fmla="*/ 20 w 193"/>
                <a:gd name="T23" fmla="*/ 165 h 209"/>
                <a:gd name="T24" fmla="*/ 43 w 193"/>
                <a:gd name="T25" fmla="*/ 120 h 209"/>
                <a:gd name="T26" fmla="*/ 63 w 193"/>
                <a:gd name="T27" fmla="*/ 132 h 209"/>
                <a:gd name="T28" fmla="*/ 43 w 193"/>
                <a:gd name="T29" fmla="*/ 76 h 209"/>
                <a:gd name="T30" fmla="*/ 62 w 193"/>
                <a:gd name="T31" fmla="*/ 88 h 209"/>
                <a:gd name="T32" fmla="*/ 130 w 193"/>
                <a:gd name="T33" fmla="*/ 120 h 209"/>
                <a:gd name="T34" fmla="*/ 150 w 193"/>
                <a:gd name="T35" fmla="*/ 132 h 209"/>
                <a:gd name="T36" fmla="*/ 130 w 193"/>
                <a:gd name="T37" fmla="*/ 76 h 209"/>
                <a:gd name="T38" fmla="*/ 149 w 193"/>
                <a:gd name="T39" fmla="*/ 88 h 209"/>
                <a:gd name="T40" fmla="*/ 85 w 193"/>
                <a:gd name="T41" fmla="*/ 45 h 209"/>
                <a:gd name="T42" fmla="*/ 104 w 193"/>
                <a:gd name="T43" fmla="*/ 56 h 209"/>
                <a:gd name="T44" fmla="*/ 84 w 193"/>
                <a:gd name="T45" fmla="*/ 0 h 209"/>
                <a:gd name="T46" fmla="*/ 104 w 193"/>
                <a:gd name="T47" fmla="*/ 12 h 2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3"/>
                <a:gd name="T73" fmla="*/ 0 h 209"/>
                <a:gd name="T74" fmla="*/ 193 w 193"/>
                <a:gd name="T75" fmla="*/ 209 h 20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3" h="209">
                  <a:moveTo>
                    <a:pt x="173" y="198"/>
                  </a:moveTo>
                  <a:lnTo>
                    <a:pt x="193" y="209"/>
                  </a:lnTo>
                  <a:moveTo>
                    <a:pt x="173" y="153"/>
                  </a:moveTo>
                  <a:lnTo>
                    <a:pt x="193" y="165"/>
                  </a:lnTo>
                  <a:moveTo>
                    <a:pt x="87" y="198"/>
                  </a:moveTo>
                  <a:lnTo>
                    <a:pt x="107" y="209"/>
                  </a:lnTo>
                  <a:moveTo>
                    <a:pt x="87" y="153"/>
                  </a:moveTo>
                  <a:lnTo>
                    <a:pt x="107" y="165"/>
                  </a:lnTo>
                  <a:moveTo>
                    <a:pt x="0" y="198"/>
                  </a:moveTo>
                  <a:lnTo>
                    <a:pt x="20" y="209"/>
                  </a:lnTo>
                  <a:moveTo>
                    <a:pt x="0" y="153"/>
                  </a:moveTo>
                  <a:lnTo>
                    <a:pt x="20" y="165"/>
                  </a:lnTo>
                  <a:moveTo>
                    <a:pt x="43" y="120"/>
                  </a:moveTo>
                  <a:lnTo>
                    <a:pt x="63" y="132"/>
                  </a:lnTo>
                  <a:moveTo>
                    <a:pt x="43" y="76"/>
                  </a:moveTo>
                  <a:lnTo>
                    <a:pt x="62" y="88"/>
                  </a:lnTo>
                  <a:moveTo>
                    <a:pt x="130" y="120"/>
                  </a:moveTo>
                  <a:lnTo>
                    <a:pt x="150" y="132"/>
                  </a:lnTo>
                  <a:moveTo>
                    <a:pt x="130" y="76"/>
                  </a:moveTo>
                  <a:lnTo>
                    <a:pt x="149" y="88"/>
                  </a:lnTo>
                  <a:moveTo>
                    <a:pt x="85" y="45"/>
                  </a:moveTo>
                  <a:lnTo>
                    <a:pt x="104" y="56"/>
                  </a:lnTo>
                  <a:moveTo>
                    <a:pt x="84" y="0"/>
                  </a:moveTo>
                  <a:lnTo>
                    <a:pt x="104" y="12"/>
                  </a:lnTo>
                </a:path>
              </a:pathLst>
            </a:custGeom>
            <a:noFill/>
            <a:ln w="4763" cap="rnd">
              <a:solidFill>
                <a:srgbClr val="DA8B34"/>
              </a:solidFill>
              <a:prstDash val="solid"/>
              <a:round/>
              <a:headEnd/>
              <a:tailEnd/>
            </a:ln>
          </p:spPr>
          <p:txBody>
            <a:bodyPr/>
            <a:lstStyle/>
            <a:p>
              <a:endParaRPr lang="zh-TW" altLang="en-US">
                <a:solidFill>
                  <a:schemeClr val="bg1"/>
                </a:solidFill>
              </a:endParaRPr>
            </a:p>
          </p:txBody>
        </p:sp>
        <p:sp>
          <p:nvSpPr>
            <p:cNvPr id="22624" name="Rectangle 952"/>
            <p:cNvSpPr>
              <a:spLocks noChangeArrowheads="1"/>
            </p:cNvSpPr>
            <p:nvPr/>
          </p:nvSpPr>
          <p:spPr bwMode="auto">
            <a:xfrm>
              <a:off x="4983" y="2496"/>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25" name="Rectangle 953"/>
            <p:cNvSpPr>
              <a:spLocks noChangeArrowheads="1"/>
            </p:cNvSpPr>
            <p:nvPr/>
          </p:nvSpPr>
          <p:spPr bwMode="auto">
            <a:xfrm>
              <a:off x="4988" y="2496"/>
              <a:ext cx="5" cy="94"/>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26" name="Rectangle 954"/>
            <p:cNvSpPr>
              <a:spLocks noChangeArrowheads="1"/>
            </p:cNvSpPr>
            <p:nvPr/>
          </p:nvSpPr>
          <p:spPr bwMode="auto">
            <a:xfrm>
              <a:off x="4993" y="2496"/>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27" name="Rectangle 955"/>
            <p:cNvSpPr>
              <a:spLocks noChangeArrowheads="1"/>
            </p:cNvSpPr>
            <p:nvPr/>
          </p:nvSpPr>
          <p:spPr bwMode="auto">
            <a:xfrm>
              <a:off x="4998" y="2496"/>
              <a:ext cx="5" cy="94"/>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28" name="Rectangle 956"/>
            <p:cNvSpPr>
              <a:spLocks noChangeArrowheads="1"/>
            </p:cNvSpPr>
            <p:nvPr/>
          </p:nvSpPr>
          <p:spPr bwMode="auto">
            <a:xfrm>
              <a:off x="5003" y="2496"/>
              <a:ext cx="5" cy="94"/>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29" name="Rectangle 957"/>
            <p:cNvSpPr>
              <a:spLocks noChangeArrowheads="1"/>
            </p:cNvSpPr>
            <p:nvPr/>
          </p:nvSpPr>
          <p:spPr bwMode="auto">
            <a:xfrm>
              <a:off x="5008" y="2496"/>
              <a:ext cx="5" cy="94"/>
            </a:xfrm>
            <a:prstGeom prst="rect">
              <a:avLst/>
            </a:prstGeom>
            <a:solidFill>
              <a:srgbClr val="DEBD8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30" name="Rectangle 958"/>
            <p:cNvSpPr>
              <a:spLocks noChangeArrowheads="1"/>
            </p:cNvSpPr>
            <p:nvPr/>
          </p:nvSpPr>
          <p:spPr bwMode="auto">
            <a:xfrm>
              <a:off x="5013" y="2496"/>
              <a:ext cx="5" cy="94"/>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31" name="Rectangle 959"/>
            <p:cNvSpPr>
              <a:spLocks noChangeArrowheads="1"/>
            </p:cNvSpPr>
            <p:nvPr/>
          </p:nvSpPr>
          <p:spPr bwMode="auto">
            <a:xfrm>
              <a:off x="5018" y="2496"/>
              <a:ext cx="5" cy="94"/>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32" name="Rectangle 960"/>
            <p:cNvSpPr>
              <a:spLocks noChangeArrowheads="1"/>
            </p:cNvSpPr>
            <p:nvPr/>
          </p:nvSpPr>
          <p:spPr bwMode="auto">
            <a:xfrm>
              <a:off x="5023" y="2496"/>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33" name="Rectangle 961"/>
            <p:cNvSpPr>
              <a:spLocks noChangeArrowheads="1"/>
            </p:cNvSpPr>
            <p:nvPr/>
          </p:nvSpPr>
          <p:spPr bwMode="auto">
            <a:xfrm>
              <a:off x="5028" y="2496"/>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34" name="Rectangle 962"/>
            <p:cNvSpPr>
              <a:spLocks noChangeArrowheads="1"/>
            </p:cNvSpPr>
            <p:nvPr/>
          </p:nvSpPr>
          <p:spPr bwMode="auto">
            <a:xfrm>
              <a:off x="5033" y="2496"/>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35" name="Rectangle 963"/>
            <p:cNvSpPr>
              <a:spLocks noChangeArrowheads="1"/>
            </p:cNvSpPr>
            <p:nvPr/>
          </p:nvSpPr>
          <p:spPr bwMode="auto">
            <a:xfrm>
              <a:off x="5038" y="2496"/>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36" name="Rectangle 964"/>
            <p:cNvSpPr>
              <a:spLocks noChangeArrowheads="1"/>
            </p:cNvSpPr>
            <p:nvPr/>
          </p:nvSpPr>
          <p:spPr bwMode="auto">
            <a:xfrm>
              <a:off x="5043" y="2496"/>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37" name="Freeform 965"/>
            <p:cNvSpPr>
              <a:spLocks/>
            </p:cNvSpPr>
            <p:nvPr/>
          </p:nvSpPr>
          <p:spPr bwMode="auto">
            <a:xfrm>
              <a:off x="4990" y="2503"/>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638" name="Rectangle 966"/>
            <p:cNvSpPr>
              <a:spLocks noChangeArrowheads="1"/>
            </p:cNvSpPr>
            <p:nvPr/>
          </p:nvSpPr>
          <p:spPr bwMode="auto">
            <a:xfrm>
              <a:off x="5028" y="2569"/>
              <a:ext cx="5" cy="95"/>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39" name="Rectangle 967"/>
            <p:cNvSpPr>
              <a:spLocks noChangeArrowheads="1"/>
            </p:cNvSpPr>
            <p:nvPr/>
          </p:nvSpPr>
          <p:spPr bwMode="auto">
            <a:xfrm>
              <a:off x="5033" y="2569"/>
              <a:ext cx="5" cy="95"/>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40" name="Rectangle 968"/>
            <p:cNvSpPr>
              <a:spLocks noChangeArrowheads="1"/>
            </p:cNvSpPr>
            <p:nvPr/>
          </p:nvSpPr>
          <p:spPr bwMode="auto">
            <a:xfrm>
              <a:off x="5038" y="2569"/>
              <a:ext cx="5" cy="95"/>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41" name="Rectangle 969"/>
            <p:cNvSpPr>
              <a:spLocks noChangeArrowheads="1"/>
            </p:cNvSpPr>
            <p:nvPr/>
          </p:nvSpPr>
          <p:spPr bwMode="auto">
            <a:xfrm>
              <a:off x="5043" y="2569"/>
              <a:ext cx="5" cy="95"/>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42" name="Rectangle 970"/>
            <p:cNvSpPr>
              <a:spLocks noChangeArrowheads="1"/>
            </p:cNvSpPr>
            <p:nvPr/>
          </p:nvSpPr>
          <p:spPr bwMode="auto">
            <a:xfrm>
              <a:off x="5048" y="2569"/>
              <a:ext cx="5" cy="95"/>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43" name="Rectangle 971"/>
            <p:cNvSpPr>
              <a:spLocks noChangeArrowheads="1"/>
            </p:cNvSpPr>
            <p:nvPr/>
          </p:nvSpPr>
          <p:spPr bwMode="auto">
            <a:xfrm>
              <a:off x="5053" y="2569"/>
              <a:ext cx="5" cy="95"/>
            </a:xfrm>
            <a:prstGeom prst="rect">
              <a:avLst/>
            </a:prstGeom>
            <a:solidFill>
              <a:srgbClr val="DEBD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44" name="Rectangle 972"/>
            <p:cNvSpPr>
              <a:spLocks noChangeArrowheads="1"/>
            </p:cNvSpPr>
            <p:nvPr/>
          </p:nvSpPr>
          <p:spPr bwMode="auto">
            <a:xfrm>
              <a:off x="5058" y="2569"/>
              <a:ext cx="6" cy="95"/>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45" name="Rectangle 973"/>
            <p:cNvSpPr>
              <a:spLocks noChangeArrowheads="1"/>
            </p:cNvSpPr>
            <p:nvPr/>
          </p:nvSpPr>
          <p:spPr bwMode="auto">
            <a:xfrm>
              <a:off x="5064" y="2569"/>
              <a:ext cx="5" cy="95"/>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46" name="Rectangle 974"/>
            <p:cNvSpPr>
              <a:spLocks noChangeArrowheads="1"/>
            </p:cNvSpPr>
            <p:nvPr/>
          </p:nvSpPr>
          <p:spPr bwMode="auto">
            <a:xfrm>
              <a:off x="5069" y="2569"/>
              <a:ext cx="5" cy="95"/>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47" name="Rectangle 975"/>
            <p:cNvSpPr>
              <a:spLocks noChangeArrowheads="1"/>
            </p:cNvSpPr>
            <p:nvPr/>
          </p:nvSpPr>
          <p:spPr bwMode="auto">
            <a:xfrm>
              <a:off x="5074" y="2569"/>
              <a:ext cx="5" cy="95"/>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48" name="Rectangle 976"/>
            <p:cNvSpPr>
              <a:spLocks noChangeArrowheads="1"/>
            </p:cNvSpPr>
            <p:nvPr/>
          </p:nvSpPr>
          <p:spPr bwMode="auto">
            <a:xfrm>
              <a:off x="5079" y="2569"/>
              <a:ext cx="5" cy="95"/>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49" name="Rectangle 977"/>
            <p:cNvSpPr>
              <a:spLocks noChangeArrowheads="1"/>
            </p:cNvSpPr>
            <p:nvPr/>
          </p:nvSpPr>
          <p:spPr bwMode="auto">
            <a:xfrm>
              <a:off x="5084" y="2569"/>
              <a:ext cx="5" cy="95"/>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50" name="Rectangle 978"/>
            <p:cNvSpPr>
              <a:spLocks noChangeArrowheads="1"/>
            </p:cNvSpPr>
            <p:nvPr/>
          </p:nvSpPr>
          <p:spPr bwMode="auto">
            <a:xfrm>
              <a:off x="5089" y="2569"/>
              <a:ext cx="5" cy="95"/>
            </a:xfrm>
            <a:prstGeom prst="rect">
              <a:avLst/>
            </a:prstGeom>
            <a:solidFill>
              <a:srgbClr val="DAA5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51" name="Freeform 979"/>
            <p:cNvSpPr>
              <a:spLocks/>
            </p:cNvSpPr>
            <p:nvPr/>
          </p:nvSpPr>
          <p:spPr bwMode="auto">
            <a:xfrm>
              <a:off x="5035" y="2579"/>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652" name="Rectangle 980"/>
            <p:cNvSpPr>
              <a:spLocks noChangeArrowheads="1"/>
            </p:cNvSpPr>
            <p:nvPr/>
          </p:nvSpPr>
          <p:spPr bwMode="auto">
            <a:xfrm>
              <a:off x="4942" y="2569"/>
              <a:ext cx="5" cy="95"/>
            </a:xfrm>
            <a:prstGeom prst="rect">
              <a:avLst/>
            </a:prstGeom>
            <a:solidFill>
              <a:srgbClr val="DAA2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53" name="Rectangle 981"/>
            <p:cNvSpPr>
              <a:spLocks noChangeArrowheads="1"/>
            </p:cNvSpPr>
            <p:nvPr/>
          </p:nvSpPr>
          <p:spPr bwMode="auto">
            <a:xfrm>
              <a:off x="4947" y="2569"/>
              <a:ext cx="5" cy="95"/>
            </a:xfrm>
            <a:prstGeom prst="rect">
              <a:avLst/>
            </a:prstGeom>
            <a:solidFill>
              <a:srgbClr val="E1CAA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54" name="Rectangle 982"/>
            <p:cNvSpPr>
              <a:spLocks noChangeArrowheads="1"/>
            </p:cNvSpPr>
            <p:nvPr/>
          </p:nvSpPr>
          <p:spPr bwMode="auto">
            <a:xfrm>
              <a:off x="4952" y="2569"/>
              <a:ext cx="5" cy="95"/>
            </a:xfrm>
            <a:prstGeom prst="rect">
              <a:avLst/>
            </a:prstGeom>
            <a:solidFill>
              <a:srgbClr val="E0C79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55" name="Rectangle 983"/>
            <p:cNvSpPr>
              <a:spLocks noChangeArrowheads="1"/>
            </p:cNvSpPr>
            <p:nvPr/>
          </p:nvSpPr>
          <p:spPr bwMode="auto">
            <a:xfrm>
              <a:off x="4957" y="2569"/>
              <a:ext cx="6" cy="95"/>
            </a:xfrm>
            <a:prstGeom prst="rect">
              <a:avLst/>
            </a:prstGeom>
            <a:solidFill>
              <a:srgbClr val="DFC39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56" name="Rectangle 984"/>
            <p:cNvSpPr>
              <a:spLocks noChangeArrowheads="1"/>
            </p:cNvSpPr>
            <p:nvPr/>
          </p:nvSpPr>
          <p:spPr bwMode="auto">
            <a:xfrm>
              <a:off x="4963" y="2569"/>
              <a:ext cx="5" cy="95"/>
            </a:xfrm>
            <a:prstGeom prst="rect">
              <a:avLst/>
            </a:prstGeom>
            <a:solidFill>
              <a:srgbClr val="DFC0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57" name="Rectangle 985"/>
            <p:cNvSpPr>
              <a:spLocks noChangeArrowheads="1"/>
            </p:cNvSpPr>
            <p:nvPr/>
          </p:nvSpPr>
          <p:spPr bwMode="auto">
            <a:xfrm>
              <a:off x="4968" y="2569"/>
              <a:ext cx="5" cy="95"/>
            </a:xfrm>
            <a:prstGeom prst="rect">
              <a:avLst/>
            </a:prstGeom>
            <a:solidFill>
              <a:srgbClr val="DEBC7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58" name="Rectangle 986"/>
            <p:cNvSpPr>
              <a:spLocks noChangeArrowheads="1"/>
            </p:cNvSpPr>
            <p:nvPr/>
          </p:nvSpPr>
          <p:spPr bwMode="auto">
            <a:xfrm>
              <a:off x="4973" y="2569"/>
              <a:ext cx="5" cy="95"/>
            </a:xfrm>
            <a:prstGeom prst="rect">
              <a:avLst/>
            </a:prstGeom>
            <a:solidFill>
              <a:srgbClr val="DEB9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59" name="Rectangle 987"/>
            <p:cNvSpPr>
              <a:spLocks noChangeArrowheads="1"/>
            </p:cNvSpPr>
            <p:nvPr/>
          </p:nvSpPr>
          <p:spPr bwMode="auto">
            <a:xfrm>
              <a:off x="4978" y="2569"/>
              <a:ext cx="5" cy="95"/>
            </a:xfrm>
            <a:prstGeom prst="rect">
              <a:avLst/>
            </a:prstGeom>
            <a:solidFill>
              <a:srgbClr val="DDB66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60" name="Rectangle 988"/>
            <p:cNvSpPr>
              <a:spLocks noChangeArrowheads="1"/>
            </p:cNvSpPr>
            <p:nvPr/>
          </p:nvSpPr>
          <p:spPr bwMode="auto">
            <a:xfrm>
              <a:off x="4983" y="2569"/>
              <a:ext cx="5" cy="95"/>
            </a:xfrm>
            <a:prstGeom prst="rect">
              <a:avLst/>
            </a:prstGeom>
            <a:solidFill>
              <a:srgbClr val="DDB2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61" name="Rectangle 989"/>
            <p:cNvSpPr>
              <a:spLocks noChangeArrowheads="1"/>
            </p:cNvSpPr>
            <p:nvPr/>
          </p:nvSpPr>
          <p:spPr bwMode="auto">
            <a:xfrm>
              <a:off x="4988" y="2569"/>
              <a:ext cx="5" cy="95"/>
            </a:xfrm>
            <a:prstGeom prst="rect">
              <a:avLst/>
            </a:prstGeom>
            <a:solidFill>
              <a:srgbClr val="DCAE5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62" name="Rectangle 990"/>
            <p:cNvSpPr>
              <a:spLocks noChangeArrowheads="1"/>
            </p:cNvSpPr>
            <p:nvPr/>
          </p:nvSpPr>
          <p:spPr bwMode="auto">
            <a:xfrm>
              <a:off x="4993" y="2569"/>
              <a:ext cx="5" cy="95"/>
            </a:xfrm>
            <a:prstGeom prst="rect">
              <a:avLst/>
            </a:prstGeom>
            <a:solidFill>
              <a:srgbClr val="DBAB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63" name="Rectangle 991"/>
            <p:cNvSpPr>
              <a:spLocks noChangeArrowheads="1"/>
            </p:cNvSpPr>
            <p:nvPr/>
          </p:nvSpPr>
          <p:spPr bwMode="auto">
            <a:xfrm>
              <a:off x="4998" y="2569"/>
              <a:ext cx="5" cy="95"/>
            </a:xfrm>
            <a:prstGeom prst="rect">
              <a:avLst/>
            </a:prstGeom>
            <a:solidFill>
              <a:srgbClr val="DBA7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64" name="Rectangle 992"/>
            <p:cNvSpPr>
              <a:spLocks noChangeArrowheads="1"/>
            </p:cNvSpPr>
            <p:nvPr/>
          </p:nvSpPr>
          <p:spPr bwMode="auto">
            <a:xfrm>
              <a:off x="5003" y="2569"/>
              <a:ext cx="5" cy="95"/>
            </a:xfrm>
            <a:prstGeom prst="rect">
              <a:avLst/>
            </a:prstGeom>
            <a:solidFill>
              <a:srgbClr val="DAA5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65" name="Freeform 993"/>
            <p:cNvSpPr>
              <a:spLocks/>
            </p:cNvSpPr>
            <p:nvPr/>
          </p:nvSpPr>
          <p:spPr bwMode="auto">
            <a:xfrm>
              <a:off x="4948" y="2579"/>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666" name="Rectangle 994"/>
            <p:cNvSpPr>
              <a:spLocks noChangeArrowheads="1"/>
            </p:cNvSpPr>
            <p:nvPr/>
          </p:nvSpPr>
          <p:spPr bwMode="auto">
            <a:xfrm>
              <a:off x="5069" y="2648"/>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67" name="Rectangle 995"/>
            <p:cNvSpPr>
              <a:spLocks noChangeArrowheads="1"/>
            </p:cNvSpPr>
            <p:nvPr/>
          </p:nvSpPr>
          <p:spPr bwMode="auto">
            <a:xfrm>
              <a:off x="5074" y="2648"/>
              <a:ext cx="5" cy="94"/>
            </a:xfrm>
            <a:prstGeom prst="rect">
              <a:avLst/>
            </a:prstGeom>
            <a:solidFill>
              <a:srgbClr val="E1CDA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68" name="Rectangle 996"/>
            <p:cNvSpPr>
              <a:spLocks noChangeArrowheads="1"/>
            </p:cNvSpPr>
            <p:nvPr/>
          </p:nvSpPr>
          <p:spPr bwMode="auto">
            <a:xfrm>
              <a:off x="5079" y="2648"/>
              <a:ext cx="5" cy="94"/>
            </a:xfrm>
            <a:prstGeom prst="rect">
              <a:avLst/>
            </a:prstGeom>
            <a:solidFill>
              <a:srgbClr val="E1C9A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69" name="Rectangle 997"/>
            <p:cNvSpPr>
              <a:spLocks noChangeArrowheads="1"/>
            </p:cNvSpPr>
            <p:nvPr/>
          </p:nvSpPr>
          <p:spPr bwMode="auto">
            <a:xfrm>
              <a:off x="5084" y="2648"/>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70" name="Rectangle 998"/>
            <p:cNvSpPr>
              <a:spLocks noChangeArrowheads="1"/>
            </p:cNvSpPr>
            <p:nvPr/>
          </p:nvSpPr>
          <p:spPr bwMode="auto">
            <a:xfrm>
              <a:off x="5089" y="2648"/>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71" name="Rectangle 999"/>
            <p:cNvSpPr>
              <a:spLocks noChangeArrowheads="1"/>
            </p:cNvSpPr>
            <p:nvPr/>
          </p:nvSpPr>
          <p:spPr bwMode="auto">
            <a:xfrm>
              <a:off x="5094" y="2648"/>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72" name="Rectangle 1000"/>
            <p:cNvSpPr>
              <a:spLocks noChangeArrowheads="1"/>
            </p:cNvSpPr>
            <p:nvPr/>
          </p:nvSpPr>
          <p:spPr bwMode="auto">
            <a:xfrm>
              <a:off x="5099" y="2648"/>
              <a:ext cx="5" cy="94"/>
            </a:xfrm>
            <a:prstGeom prst="rect">
              <a:avLst/>
            </a:prstGeom>
            <a:solidFill>
              <a:srgbClr val="DEBB7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73" name="Rectangle 1001"/>
            <p:cNvSpPr>
              <a:spLocks noChangeArrowheads="1"/>
            </p:cNvSpPr>
            <p:nvPr/>
          </p:nvSpPr>
          <p:spPr bwMode="auto">
            <a:xfrm>
              <a:off x="5104" y="2648"/>
              <a:ext cx="5" cy="94"/>
            </a:xfrm>
            <a:prstGeom prst="rect">
              <a:avLst/>
            </a:prstGeom>
            <a:solidFill>
              <a:srgbClr val="DEB87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74" name="Rectangle 1002"/>
            <p:cNvSpPr>
              <a:spLocks noChangeArrowheads="1"/>
            </p:cNvSpPr>
            <p:nvPr/>
          </p:nvSpPr>
          <p:spPr bwMode="auto">
            <a:xfrm>
              <a:off x="5109" y="2648"/>
              <a:ext cx="5" cy="94"/>
            </a:xfrm>
            <a:prstGeom prst="rect">
              <a:avLst/>
            </a:prstGeom>
            <a:solidFill>
              <a:srgbClr val="DDB56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75" name="Rectangle 1003"/>
            <p:cNvSpPr>
              <a:spLocks noChangeArrowheads="1"/>
            </p:cNvSpPr>
            <p:nvPr/>
          </p:nvSpPr>
          <p:spPr bwMode="auto">
            <a:xfrm>
              <a:off x="5114" y="2648"/>
              <a:ext cx="5" cy="94"/>
            </a:xfrm>
            <a:prstGeom prst="rect">
              <a:avLst/>
            </a:prstGeom>
            <a:solidFill>
              <a:srgbClr val="DDB16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76" name="Rectangle 1004"/>
            <p:cNvSpPr>
              <a:spLocks noChangeArrowheads="1"/>
            </p:cNvSpPr>
            <p:nvPr/>
          </p:nvSpPr>
          <p:spPr bwMode="auto">
            <a:xfrm>
              <a:off x="5119" y="2648"/>
              <a:ext cx="5" cy="94"/>
            </a:xfrm>
            <a:prstGeom prst="rect">
              <a:avLst/>
            </a:prstGeom>
            <a:solidFill>
              <a:srgbClr val="DCAE5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77" name="Rectangle 1005"/>
            <p:cNvSpPr>
              <a:spLocks noChangeArrowheads="1"/>
            </p:cNvSpPr>
            <p:nvPr/>
          </p:nvSpPr>
          <p:spPr bwMode="auto">
            <a:xfrm>
              <a:off x="5124" y="2648"/>
              <a:ext cx="5" cy="94"/>
            </a:xfrm>
            <a:prstGeom prst="rect">
              <a:avLst/>
            </a:prstGeom>
            <a:solidFill>
              <a:srgbClr val="DBAA4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78" name="Rectangle 1006"/>
            <p:cNvSpPr>
              <a:spLocks noChangeArrowheads="1"/>
            </p:cNvSpPr>
            <p:nvPr/>
          </p:nvSpPr>
          <p:spPr bwMode="auto">
            <a:xfrm>
              <a:off x="5129" y="2648"/>
              <a:ext cx="5" cy="94"/>
            </a:xfrm>
            <a:prstGeom prst="rect">
              <a:avLst/>
            </a:prstGeom>
            <a:solidFill>
              <a:srgbClr val="DBA74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79" name="Freeform 1007"/>
            <p:cNvSpPr>
              <a:spLocks/>
            </p:cNvSpPr>
            <p:nvPr/>
          </p:nvSpPr>
          <p:spPr bwMode="auto">
            <a:xfrm>
              <a:off x="5078" y="265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680" name="Rectangle 1008"/>
            <p:cNvSpPr>
              <a:spLocks noChangeArrowheads="1"/>
            </p:cNvSpPr>
            <p:nvPr/>
          </p:nvSpPr>
          <p:spPr bwMode="auto">
            <a:xfrm>
              <a:off x="4983" y="2648"/>
              <a:ext cx="5" cy="94"/>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81" name="Rectangle 1009"/>
            <p:cNvSpPr>
              <a:spLocks noChangeArrowheads="1"/>
            </p:cNvSpPr>
            <p:nvPr/>
          </p:nvSpPr>
          <p:spPr bwMode="auto">
            <a:xfrm>
              <a:off x="4988" y="2648"/>
              <a:ext cx="5" cy="94"/>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82" name="Rectangle 1010"/>
            <p:cNvSpPr>
              <a:spLocks noChangeArrowheads="1"/>
            </p:cNvSpPr>
            <p:nvPr/>
          </p:nvSpPr>
          <p:spPr bwMode="auto">
            <a:xfrm>
              <a:off x="4993" y="2648"/>
              <a:ext cx="5" cy="94"/>
            </a:xfrm>
            <a:prstGeom prst="rect">
              <a:avLst/>
            </a:prstGeom>
            <a:solidFill>
              <a:srgbClr val="E0C9A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83" name="Rectangle 1011"/>
            <p:cNvSpPr>
              <a:spLocks noChangeArrowheads="1"/>
            </p:cNvSpPr>
            <p:nvPr/>
          </p:nvSpPr>
          <p:spPr bwMode="auto">
            <a:xfrm>
              <a:off x="4998" y="2648"/>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84" name="Rectangle 1012"/>
            <p:cNvSpPr>
              <a:spLocks noChangeArrowheads="1"/>
            </p:cNvSpPr>
            <p:nvPr/>
          </p:nvSpPr>
          <p:spPr bwMode="auto">
            <a:xfrm>
              <a:off x="5003" y="2648"/>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85" name="Rectangle 1013"/>
            <p:cNvSpPr>
              <a:spLocks noChangeArrowheads="1"/>
            </p:cNvSpPr>
            <p:nvPr/>
          </p:nvSpPr>
          <p:spPr bwMode="auto">
            <a:xfrm>
              <a:off x="5008" y="2648"/>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86" name="Rectangle 1014"/>
            <p:cNvSpPr>
              <a:spLocks noChangeArrowheads="1"/>
            </p:cNvSpPr>
            <p:nvPr/>
          </p:nvSpPr>
          <p:spPr bwMode="auto">
            <a:xfrm>
              <a:off x="5013" y="2648"/>
              <a:ext cx="5" cy="94"/>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87" name="Rectangle 1015"/>
            <p:cNvSpPr>
              <a:spLocks noChangeArrowheads="1"/>
            </p:cNvSpPr>
            <p:nvPr/>
          </p:nvSpPr>
          <p:spPr bwMode="auto">
            <a:xfrm>
              <a:off x="5018" y="2648"/>
              <a:ext cx="5" cy="94"/>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88" name="Rectangle 1016"/>
            <p:cNvSpPr>
              <a:spLocks noChangeArrowheads="1"/>
            </p:cNvSpPr>
            <p:nvPr/>
          </p:nvSpPr>
          <p:spPr bwMode="auto">
            <a:xfrm>
              <a:off x="5023" y="2648"/>
              <a:ext cx="5" cy="94"/>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89" name="Rectangle 1017"/>
            <p:cNvSpPr>
              <a:spLocks noChangeArrowheads="1"/>
            </p:cNvSpPr>
            <p:nvPr/>
          </p:nvSpPr>
          <p:spPr bwMode="auto">
            <a:xfrm>
              <a:off x="5028" y="2648"/>
              <a:ext cx="5" cy="94"/>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90" name="Rectangle 1018"/>
            <p:cNvSpPr>
              <a:spLocks noChangeArrowheads="1"/>
            </p:cNvSpPr>
            <p:nvPr/>
          </p:nvSpPr>
          <p:spPr bwMode="auto">
            <a:xfrm>
              <a:off x="5033" y="2648"/>
              <a:ext cx="5" cy="94"/>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91" name="Rectangle 1019"/>
            <p:cNvSpPr>
              <a:spLocks noChangeArrowheads="1"/>
            </p:cNvSpPr>
            <p:nvPr/>
          </p:nvSpPr>
          <p:spPr bwMode="auto">
            <a:xfrm>
              <a:off x="5038" y="2648"/>
              <a:ext cx="5" cy="94"/>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92" name="Rectangle 1020"/>
            <p:cNvSpPr>
              <a:spLocks noChangeArrowheads="1"/>
            </p:cNvSpPr>
            <p:nvPr/>
          </p:nvSpPr>
          <p:spPr bwMode="auto">
            <a:xfrm>
              <a:off x="5043" y="2648"/>
              <a:ext cx="5" cy="94"/>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93" name="Freeform 1021"/>
            <p:cNvSpPr>
              <a:spLocks/>
            </p:cNvSpPr>
            <p:nvPr/>
          </p:nvSpPr>
          <p:spPr bwMode="auto">
            <a:xfrm>
              <a:off x="4992" y="265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694" name="Rectangle 1022"/>
            <p:cNvSpPr>
              <a:spLocks noChangeArrowheads="1"/>
            </p:cNvSpPr>
            <p:nvPr/>
          </p:nvSpPr>
          <p:spPr bwMode="auto">
            <a:xfrm>
              <a:off x="4897" y="2648"/>
              <a:ext cx="5" cy="94"/>
            </a:xfrm>
            <a:prstGeom prst="rect">
              <a:avLst/>
            </a:prstGeom>
            <a:solidFill>
              <a:srgbClr val="DAA43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95" name="Rectangle 1023"/>
            <p:cNvSpPr>
              <a:spLocks noChangeArrowheads="1"/>
            </p:cNvSpPr>
            <p:nvPr/>
          </p:nvSpPr>
          <p:spPr bwMode="auto">
            <a:xfrm>
              <a:off x="4902" y="2648"/>
              <a:ext cx="5" cy="94"/>
            </a:xfrm>
            <a:prstGeom prst="rect">
              <a:avLst/>
            </a:prstGeom>
            <a:solidFill>
              <a:srgbClr val="E1CBA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96" name="Rectangle 1024"/>
            <p:cNvSpPr>
              <a:spLocks noChangeArrowheads="1"/>
            </p:cNvSpPr>
            <p:nvPr/>
          </p:nvSpPr>
          <p:spPr bwMode="auto">
            <a:xfrm>
              <a:off x="4907" y="2648"/>
              <a:ext cx="5" cy="94"/>
            </a:xfrm>
            <a:prstGeom prst="rect">
              <a:avLst/>
            </a:prstGeom>
            <a:solidFill>
              <a:srgbClr val="E0C8A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97" name="Rectangle 1025"/>
            <p:cNvSpPr>
              <a:spLocks noChangeArrowheads="1"/>
            </p:cNvSpPr>
            <p:nvPr/>
          </p:nvSpPr>
          <p:spPr bwMode="auto">
            <a:xfrm>
              <a:off x="4912" y="2648"/>
              <a:ext cx="5" cy="94"/>
            </a:xfrm>
            <a:prstGeom prst="rect">
              <a:avLst/>
            </a:prstGeom>
            <a:solidFill>
              <a:srgbClr val="E0C59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98" name="Rectangle 1026"/>
            <p:cNvSpPr>
              <a:spLocks noChangeArrowheads="1"/>
            </p:cNvSpPr>
            <p:nvPr/>
          </p:nvSpPr>
          <p:spPr bwMode="auto">
            <a:xfrm>
              <a:off x="4917" y="2648"/>
              <a:ext cx="5" cy="94"/>
            </a:xfrm>
            <a:prstGeom prst="rect">
              <a:avLst/>
            </a:prstGeom>
            <a:solidFill>
              <a:srgbClr val="DFC1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699" name="Rectangle 1027"/>
            <p:cNvSpPr>
              <a:spLocks noChangeArrowheads="1"/>
            </p:cNvSpPr>
            <p:nvPr/>
          </p:nvSpPr>
          <p:spPr bwMode="auto">
            <a:xfrm>
              <a:off x="4922" y="2648"/>
              <a:ext cx="5" cy="94"/>
            </a:xfrm>
            <a:prstGeom prst="rect">
              <a:avLst/>
            </a:prstGeom>
            <a:solidFill>
              <a:srgbClr val="DEBE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00" name="Rectangle 1028"/>
            <p:cNvSpPr>
              <a:spLocks noChangeArrowheads="1"/>
            </p:cNvSpPr>
            <p:nvPr/>
          </p:nvSpPr>
          <p:spPr bwMode="auto">
            <a:xfrm>
              <a:off x="4927" y="2648"/>
              <a:ext cx="5" cy="94"/>
            </a:xfrm>
            <a:prstGeom prst="rect">
              <a:avLst/>
            </a:prstGeom>
            <a:solidFill>
              <a:srgbClr val="DEBA7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01" name="Rectangle 1029"/>
            <p:cNvSpPr>
              <a:spLocks noChangeArrowheads="1"/>
            </p:cNvSpPr>
            <p:nvPr/>
          </p:nvSpPr>
          <p:spPr bwMode="auto">
            <a:xfrm>
              <a:off x="4932" y="2648"/>
              <a:ext cx="5" cy="94"/>
            </a:xfrm>
            <a:prstGeom prst="rect">
              <a:avLst/>
            </a:prstGeom>
            <a:solidFill>
              <a:srgbClr val="DEB8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02" name="Rectangle 1030"/>
            <p:cNvSpPr>
              <a:spLocks noChangeArrowheads="1"/>
            </p:cNvSpPr>
            <p:nvPr/>
          </p:nvSpPr>
          <p:spPr bwMode="auto">
            <a:xfrm>
              <a:off x="4937" y="2648"/>
              <a:ext cx="5" cy="94"/>
            </a:xfrm>
            <a:prstGeom prst="rect">
              <a:avLst/>
            </a:prstGeom>
            <a:solidFill>
              <a:srgbClr val="DDB46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03" name="Rectangle 1031"/>
            <p:cNvSpPr>
              <a:spLocks noChangeArrowheads="1"/>
            </p:cNvSpPr>
            <p:nvPr/>
          </p:nvSpPr>
          <p:spPr bwMode="auto">
            <a:xfrm>
              <a:off x="4942" y="2648"/>
              <a:ext cx="5" cy="94"/>
            </a:xfrm>
            <a:prstGeom prst="rect">
              <a:avLst/>
            </a:prstGeom>
            <a:solidFill>
              <a:srgbClr val="DCB05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04" name="Rectangle 1032"/>
            <p:cNvSpPr>
              <a:spLocks noChangeArrowheads="1"/>
            </p:cNvSpPr>
            <p:nvPr/>
          </p:nvSpPr>
          <p:spPr bwMode="auto">
            <a:xfrm>
              <a:off x="4947" y="2648"/>
              <a:ext cx="5" cy="94"/>
            </a:xfrm>
            <a:prstGeom prst="rect">
              <a:avLst/>
            </a:prstGeom>
            <a:solidFill>
              <a:srgbClr val="DCAD5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05" name="Rectangle 1033"/>
            <p:cNvSpPr>
              <a:spLocks noChangeArrowheads="1"/>
            </p:cNvSpPr>
            <p:nvPr/>
          </p:nvSpPr>
          <p:spPr bwMode="auto">
            <a:xfrm>
              <a:off x="4952" y="2648"/>
              <a:ext cx="5" cy="94"/>
            </a:xfrm>
            <a:prstGeom prst="rect">
              <a:avLst/>
            </a:prstGeom>
            <a:solidFill>
              <a:srgbClr val="DBA9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06" name="Rectangle 1034"/>
            <p:cNvSpPr>
              <a:spLocks noChangeArrowheads="1"/>
            </p:cNvSpPr>
            <p:nvPr/>
          </p:nvSpPr>
          <p:spPr bwMode="auto">
            <a:xfrm>
              <a:off x="4957" y="2648"/>
              <a:ext cx="6" cy="94"/>
            </a:xfrm>
            <a:prstGeom prst="rect">
              <a:avLst/>
            </a:prstGeom>
            <a:solidFill>
              <a:srgbClr val="DBA6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07" name="Freeform 1035"/>
            <p:cNvSpPr>
              <a:spLocks/>
            </p:cNvSpPr>
            <p:nvPr/>
          </p:nvSpPr>
          <p:spPr bwMode="auto">
            <a:xfrm>
              <a:off x="4905" y="2656"/>
              <a:ext cx="54" cy="82"/>
            </a:xfrm>
            <a:custGeom>
              <a:avLst/>
              <a:gdLst>
                <a:gd name="T0" fmla="*/ 54 w 54"/>
                <a:gd name="T1" fmla="*/ 6 h 82"/>
                <a:gd name="T2" fmla="*/ 43 w 54"/>
                <a:gd name="T3" fmla="*/ 0 h 82"/>
                <a:gd name="T4" fmla="*/ 0 w 54"/>
                <a:gd name="T5" fmla="*/ 26 h 82"/>
                <a:gd name="T6" fmla="*/ 0 w 54"/>
                <a:gd name="T7" fmla="*/ 76 h 82"/>
                <a:gd name="T8" fmla="*/ 11 w 54"/>
                <a:gd name="T9" fmla="*/ 82 h 82"/>
                <a:gd name="T10" fmla="*/ 11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1" y="82"/>
                  </a:lnTo>
                  <a:lnTo>
                    <a:pt x="11"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708" name="Rectangle 1036"/>
            <p:cNvSpPr>
              <a:spLocks noChangeArrowheads="1"/>
            </p:cNvSpPr>
            <p:nvPr/>
          </p:nvSpPr>
          <p:spPr bwMode="auto">
            <a:xfrm>
              <a:off x="4947" y="2475"/>
              <a:ext cx="5" cy="94"/>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09" name="Rectangle 1037"/>
            <p:cNvSpPr>
              <a:spLocks noChangeArrowheads="1"/>
            </p:cNvSpPr>
            <p:nvPr/>
          </p:nvSpPr>
          <p:spPr bwMode="auto">
            <a:xfrm>
              <a:off x="4952" y="2475"/>
              <a:ext cx="5" cy="94"/>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10" name="Rectangle 1038"/>
            <p:cNvSpPr>
              <a:spLocks noChangeArrowheads="1"/>
            </p:cNvSpPr>
            <p:nvPr/>
          </p:nvSpPr>
          <p:spPr bwMode="auto">
            <a:xfrm>
              <a:off x="4957" y="2475"/>
              <a:ext cx="6" cy="94"/>
            </a:xfrm>
            <a:prstGeom prst="rect">
              <a:avLst/>
            </a:prstGeom>
            <a:solidFill>
              <a:srgbClr val="E0C9A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11" name="Rectangle 1039"/>
            <p:cNvSpPr>
              <a:spLocks noChangeArrowheads="1"/>
            </p:cNvSpPr>
            <p:nvPr/>
          </p:nvSpPr>
          <p:spPr bwMode="auto">
            <a:xfrm>
              <a:off x="4963" y="2475"/>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12" name="Rectangle 1040"/>
            <p:cNvSpPr>
              <a:spLocks noChangeArrowheads="1"/>
            </p:cNvSpPr>
            <p:nvPr/>
          </p:nvSpPr>
          <p:spPr bwMode="auto">
            <a:xfrm>
              <a:off x="4968" y="2475"/>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13" name="Rectangle 1041"/>
            <p:cNvSpPr>
              <a:spLocks noChangeArrowheads="1"/>
            </p:cNvSpPr>
            <p:nvPr/>
          </p:nvSpPr>
          <p:spPr bwMode="auto">
            <a:xfrm>
              <a:off x="4973" y="2475"/>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14" name="Rectangle 1042"/>
            <p:cNvSpPr>
              <a:spLocks noChangeArrowheads="1"/>
            </p:cNvSpPr>
            <p:nvPr/>
          </p:nvSpPr>
          <p:spPr bwMode="auto">
            <a:xfrm>
              <a:off x="4978" y="2475"/>
              <a:ext cx="5" cy="94"/>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15" name="Rectangle 1043"/>
            <p:cNvSpPr>
              <a:spLocks noChangeArrowheads="1"/>
            </p:cNvSpPr>
            <p:nvPr/>
          </p:nvSpPr>
          <p:spPr bwMode="auto">
            <a:xfrm>
              <a:off x="4983" y="2475"/>
              <a:ext cx="5" cy="94"/>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16" name="Rectangle 1044"/>
            <p:cNvSpPr>
              <a:spLocks noChangeArrowheads="1"/>
            </p:cNvSpPr>
            <p:nvPr/>
          </p:nvSpPr>
          <p:spPr bwMode="auto">
            <a:xfrm>
              <a:off x="4988" y="2475"/>
              <a:ext cx="5" cy="94"/>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17" name="Rectangle 1045"/>
            <p:cNvSpPr>
              <a:spLocks noChangeArrowheads="1"/>
            </p:cNvSpPr>
            <p:nvPr/>
          </p:nvSpPr>
          <p:spPr bwMode="auto">
            <a:xfrm>
              <a:off x="4993" y="2475"/>
              <a:ext cx="5" cy="94"/>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18" name="Rectangle 1046"/>
            <p:cNvSpPr>
              <a:spLocks noChangeArrowheads="1"/>
            </p:cNvSpPr>
            <p:nvPr/>
          </p:nvSpPr>
          <p:spPr bwMode="auto">
            <a:xfrm>
              <a:off x="4998" y="2475"/>
              <a:ext cx="5" cy="94"/>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19" name="Rectangle 1047"/>
            <p:cNvSpPr>
              <a:spLocks noChangeArrowheads="1"/>
            </p:cNvSpPr>
            <p:nvPr/>
          </p:nvSpPr>
          <p:spPr bwMode="auto">
            <a:xfrm>
              <a:off x="5003" y="2475"/>
              <a:ext cx="5" cy="94"/>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20" name="Rectangle 1048"/>
            <p:cNvSpPr>
              <a:spLocks noChangeArrowheads="1"/>
            </p:cNvSpPr>
            <p:nvPr/>
          </p:nvSpPr>
          <p:spPr bwMode="auto">
            <a:xfrm>
              <a:off x="5008" y="2475"/>
              <a:ext cx="5" cy="94"/>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21" name="Freeform 1049"/>
            <p:cNvSpPr>
              <a:spLocks/>
            </p:cNvSpPr>
            <p:nvPr/>
          </p:nvSpPr>
          <p:spPr bwMode="auto">
            <a:xfrm>
              <a:off x="4957" y="2483"/>
              <a:ext cx="53" cy="83"/>
            </a:xfrm>
            <a:custGeom>
              <a:avLst/>
              <a:gdLst>
                <a:gd name="T0" fmla="*/ 53 w 53"/>
                <a:gd name="T1" fmla="*/ 6 h 83"/>
                <a:gd name="T2" fmla="*/ 43 w 53"/>
                <a:gd name="T3" fmla="*/ 0 h 83"/>
                <a:gd name="T4" fmla="*/ 0 w 53"/>
                <a:gd name="T5" fmla="*/ 26 h 83"/>
                <a:gd name="T6" fmla="*/ 0 w 53"/>
                <a:gd name="T7" fmla="*/ 76 h 83"/>
                <a:gd name="T8" fmla="*/ 10 w 53"/>
                <a:gd name="T9" fmla="*/ 83 h 83"/>
                <a:gd name="T10" fmla="*/ 10 w 53"/>
                <a:gd name="T11" fmla="*/ 33 h 83"/>
                <a:gd name="T12" fmla="*/ 53 w 53"/>
                <a:gd name="T13" fmla="*/ 6 h 83"/>
                <a:gd name="T14" fmla="*/ 0 60000 65536"/>
                <a:gd name="T15" fmla="*/ 0 60000 65536"/>
                <a:gd name="T16" fmla="*/ 0 60000 65536"/>
                <a:gd name="T17" fmla="*/ 0 60000 65536"/>
                <a:gd name="T18" fmla="*/ 0 60000 65536"/>
                <a:gd name="T19" fmla="*/ 0 60000 65536"/>
                <a:gd name="T20" fmla="*/ 0 60000 65536"/>
                <a:gd name="T21" fmla="*/ 0 w 53"/>
                <a:gd name="T22" fmla="*/ 0 h 83"/>
                <a:gd name="T23" fmla="*/ 53 w 53"/>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3">
                  <a:moveTo>
                    <a:pt x="53" y="6"/>
                  </a:moveTo>
                  <a:lnTo>
                    <a:pt x="43" y="0"/>
                  </a:lnTo>
                  <a:lnTo>
                    <a:pt x="0" y="26"/>
                  </a:lnTo>
                  <a:lnTo>
                    <a:pt x="0" y="76"/>
                  </a:lnTo>
                  <a:lnTo>
                    <a:pt x="10" y="83"/>
                  </a:lnTo>
                  <a:lnTo>
                    <a:pt x="10" y="33"/>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722" name="Rectangle 1050"/>
            <p:cNvSpPr>
              <a:spLocks noChangeArrowheads="1"/>
            </p:cNvSpPr>
            <p:nvPr/>
          </p:nvSpPr>
          <p:spPr bwMode="auto">
            <a:xfrm>
              <a:off x="4993" y="2553"/>
              <a:ext cx="5" cy="95"/>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23" name="Rectangle 1051"/>
            <p:cNvSpPr>
              <a:spLocks noChangeArrowheads="1"/>
            </p:cNvSpPr>
            <p:nvPr/>
          </p:nvSpPr>
          <p:spPr bwMode="auto">
            <a:xfrm>
              <a:off x="4998" y="2553"/>
              <a:ext cx="5" cy="95"/>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24" name="Rectangle 1052"/>
            <p:cNvSpPr>
              <a:spLocks noChangeArrowheads="1"/>
            </p:cNvSpPr>
            <p:nvPr/>
          </p:nvSpPr>
          <p:spPr bwMode="auto">
            <a:xfrm>
              <a:off x="5003" y="2553"/>
              <a:ext cx="5" cy="95"/>
            </a:xfrm>
            <a:prstGeom prst="rect">
              <a:avLst/>
            </a:prstGeom>
            <a:solidFill>
              <a:srgbClr val="E1C9A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25" name="Rectangle 1053"/>
            <p:cNvSpPr>
              <a:spLocks noChangeArrowheads="1"/>
            </p:cNvSpPr>
            <p:nvPr/>
          </p:nvSpPr>
          <p:spPr bwMode="auto">
            <a:xfrm>
              <a:off x="5008" y="2553"/>
              <a:ext cx="5" cy="95"/>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26" name="Rectangle 1054"/>
            <p:cNvSpPr>
              <a:spLocks noChangeArrowheads="1"/>
            </p:cNvSpPr>
            <p:nvPr/>
          </p:nvSpPr>
          <p:spPr bwMode="auto">
            <a:xfrm>
              <a:off x="5013" y="2553"/>
              <a:ext cx="5" cy="95"/>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27" name="Rectangle 1055"/>
            <p:cNvSpPr>
              <a:spLocks noChangeArrowheads="1"/>
            </p:cNvSpPr>
            <p:nvPr/>
          </p:nvSpPr>
          <p:spPr bwMode="auto">
            <a:xfrm>
              <a:off x="5018" y="2553"/>
              <a:ext cx="5" cy="95"/>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28" name="Rectangle 1056"/>
            <p:cNvSpPr>
              <a:spLocks noChangeArrowheads="1"/>
            </p:cNvSpPr>
            <p:nvPr/>
          </p:nvSpPr>
          <p:spPr bwMode="auto">
            <a:xfrm>
              <a:off x="5023" y="2553"/>
              <a:ext cx="5" cy="95"/>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29" name="Rectangle 1057"/>
            <p:cNvSpPr>
              <a:spLocks noChangeArrowheads="1"/>
            </p:cNvSpPr>
            <p:nvPr/>
          </p:nvSpPr>
          <p:spPr bwMode="auto">
            <a:xfrm>
              <a:off x="5028" y="2553"/>
              <a:ext cx="5" cy="95"/>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30" name="Rectangle 1058"/>
            <p:cNvSpPr>
              <a:spLocks noChangeArrowheads="1"/>
            </p:cNvSpPr>
            <p:nvPr/>
          </p:nvSpPr>
          <p:spPr bwMode="auto">
            <a:xfrm>
              <a:off x="5033" y="2553"/>
              <a:ext cx="5" cy="95"/>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31" name="Rectangle 1059"/>
            <p:cNvSpPr>
              <a:spLocks noChangeArrowheads="1"/>
            </p:cNvSpPr>
            <p:nvPr/>
          </p:nvSpPr>
          <p:spPr bwMode="auto">
            <a:xfrm>
              <a:off x="5038" y="2553"/>
              <a:ext cx="5" cy="95"/>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32" name="Rectangle 1060"/>
            <p:cNvSpPr>
              <a:spLocks noChangeArrowheads="1"/>
            </p:cNvSpPr>
            <p:nvPr/>
          </p:nvSpPr>
          <p:spPr bwMode="auto">
            <a:xfrm>
              <a:off x="5043" y="2553"/>
              <a:ext cx="5" cy="95"/>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33" name="Rectangle 1061"/>
            <p:cNvSpPr>
              <a:spLocks noChangeArrowheads="1"/>
            </p:cNvSpPr>
            <p:nvPr/>
          </p:nvSpPr>
          <p:spPr bwMode="auto">
            <a:xfrm>
              <a:off x="5048" y="2553"/>
              <a:ext cx="5" cy="95"/>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34" name="Rectangle 1062"/>
            <p:cNvSpPr>
              <a:spLocks noChangeArrowheads="1"/>
            </p:cNvSpPr>
            <p:nvPr/>
          </p:nvSpPr>
          <p:spPr bwMode="auto">
            <a:xfrm>
              <a:off x="5053" y="2553"/>
              <a:ext cx="5" cy="95"/>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35" name="Freeform 1063"/>
            <p:cNvSpPr>
              <a:spLocks/>
            </p:cNvSpPr>
            <p:nvPr/>
          </p:nvSpPr>
          <p:spPr bwMode="auto">
            <a:xfrm>
              <a:off x="5002" y="2559"/>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736" name="Rectangle 1064"/>
            <p:cNvSpPr>
              <a:spLocks noChangeArrowheads="1"/>
            </p:cNvSpPr>
            <p:nvPr/>
          </p:nvSpPr>
          <p:spPr bwMode="auto">
            <a:xfrm>
              <a:off x="4907" y="2553"/>
              <a:ext cx="5" cy="95"/>
            </a:xfrm>
            <a:prstGeom prst="rect">
              <a:avLst/>
            </a:prstGeom>
            <a:solidFill>
              <a:srgbClr val="DAA43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37" name="Rectangle 1065"/>
            <p:cNvSpPr>
              <a:spLocks noChangeArrowheads="1"/>
            </p:cNvSpPr>
            <p:nvPr/>
          </p:nvSpPr>
          <p:spPr bwMode="auto">
            <a:xfrm>
              <a:off x="4912" y="2553"/>
              <a:ext cx="5" cy="95"/>
            </a:xfrm>
            <a:prstGeom prst="rect">
              <a:avLst/>
            </a:prstGeom>
            <a:solidFill>
              <a:srgbClr val="E1CBA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38" name="Rectangle 1066"/>
            <p:cNvSpPr>
              <a:spLocks noChangeArrowheads="1"/>
            </p:cNvSpPr>
            <p:nvPr/>
          </p:nvSpPr>
          <p:spPr bwMode="auto">
            <a:xfrm>
              <a:off x="4917" y="2553"/>
              <a:ext cx="5" cy="95"/>
            </a:xfrm>
            <a:prstGeom prst="rect">
              <a:avLst/>
            </a:prstGeom>
            <a:solidFill>
              <a:srgbClr val="E0C89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39" name="Rectangle 1067"/>
            <p:cNvSpPr>
              <a:spLocks noChangeArrowheads="1"/>
            </p:cNvSpPr>
            <p:nvPr/>
          </p:nvSpPr>
          <p:spPr bwMode="auto">
            <a:xfrm>
              <a:off x="4922" y="2553"/>
              <a:ext cx="5" cy="95"/>
            </a:xfrm>
            <a:prstGeom prst="rect">
              <a:avLst/>
            </a:prstGeom>
            <a:solidFill>
              <a:srgbClr val="E0C59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40" name="Rectangle 1068"/>
            <p:cNvSpPr>
              <a:spLocks noChangeArrowheads="1"/>
            </p:cNvSpPr>
            <p:nvPr/>
          </p:nvSpPr>
          <p:spPr bwMode="auto">
            <a:xfrm>
              <a:off x="4927" y="2553"/>
              <a:ext cx="5" cy="95"/>
            </a:xfrm>
            <a:prstGeom prst="rect">
              <a:avLst/>
            </a:prstGeom>
            <a:solidFill>
              <a:srgbClr val="DFC1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41" name="Rectangle 1069"/>
            <p:cNvSpPr>
              <a:spLocks noChangeArrowheads="1"/>
            </p:cNvSpPr>
            <p:nvPr/>
          </p:nvSpPr>
          <p:spPr bwMode="auto">
            <a:xfrm>
              <a:off x="4932" y="2553"/>
              <a:ext cx="5" cy="95"/>
            </a:xfrm>
            <a:prstGeom prst="rect">
              <a:avLst/>
            </a:prstGeom>
            <a:solidFill>
              <a:srgbClr val="DEBE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42" name="Rectangle 1070"/>
            <p:cNvSpPr>
              <a:spLocks noChangeArrowheads="1"/>
            </p:cNvSpPr>
            <p:nvPr/>
          </p:nvSpPr>
          <p:spPr bwMode="auto">
            <a:xfrm>
              <a:off x="4937" y="2553"/>
              <a:ext cx="5" cy="95"/>
            </a:xfrm>
            <a:prstGeom prst="rect">
              <a:avLst/>
            </a:prstGeom>
            <a:solidFill>
              <a:srgbClr val="DEBA7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43" name="Rectangle 1071"/>
            <p:cNvSpPr>
              <a:spLocks noChangeArrowheads="1"/>
            </p:cNvSpPr>
            <p:nvPr/>
          </p:nvSpPr>
          <p:spPr bwMode="auto">
            <a:xfrm>
              <a:off x="4942" y="2553"/>
              <a:ext cx="5" cy="95"/>
            </a:xfrm>
            <a:prstGeom prst="rect">
              <a:avLst/>
            </a:prstGeom>
            <a:solidFill>
              <a:srgbClr val="DEB8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44" name="Rectangle 1072"/>
            <p:cNvSpPr>
              <a:spLocks noChangeArrowheads="1"/>
            </p:cNvSpPr>
            <p:nvPr/>
          </p:nvSpPr>
          <p:spPr bwMode="auto">
            <a:xfrm>
              <a:off x="4947" y="2553"/>
              <a:ext cx="5" cy="95"/>
            </a:xfrm>
            <a:prstGeom prst="rect">
              <a:avLst/>
            </a:prstGeom>
            <a:solidFill>
              <a:srgbClr val="DDB46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45" name="Rectangle 1073"/>
            <p:cNvSpPr>
              <a:spLocks noChangeArrowheads="1"/>
            </p:cNvSpPr>
            <p:nvPr/>
          </p:nvSpPr>
          <p:spPr bwMode="auto">
            <a:xfrm>
              <a:off x="4952" y="2553"/>
              <a:ext cx="5" cy="95"/>
            </a:xfrm>
            <a:prstGeom prst="rect">
              <a:avLst/>
            </a:prstGeom>
            <a:solidFill>
              <a:srgbClr val="DCB0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46" name="Rectangle 1074"/>
            <p:cNvSpPr>
              <a:spLocks noChangeArrowheads="1"/>
            </p:cNvSpPr>
            <p:nvPr/>
          </p:nvSpPr>
          <p:spPr bwMode="auto">
            <a:xfrm>
              <a:off x="4957" y="2553"/>
              <a:ext cx="6" cy="95"/>
            </a:xfrm>
            <a:prstGeom prst="rect">
              <a:avLst/>
            </a:prstGeom>
            <a:solidFill>
              <a:srgbClr val="DCAD5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47" name="Rectangle 1075"/>
            <p:cNvSpPr>
              <a:spLocks noChangeArrowheads="1"/>
            </p:cNvSpPr>
            <p:nvPr/>
          </p:nvSpPr>
          <p:spPr bwMode="auto">
            <a:xfrm>
              <a:off x="4963" y="2553"/>
              <a:ext cx="5" cy="95"/>
            </a:xfrm>
            <a:prstGeom prst="rect">
              <a:avLst/>
            </a:prstGeom>
            <a:solidFill>
              <a:srgbClr val="DBA9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48" name="Rectangle 1076"/>
            <p:cNvSpPr>
              <a:spLocks noChangeArrowheads="1"/>
            </p:cNvSpPr>
            <p:nvPr/>
          </p:nvSpPr>
          <p:spPr bwMode="auto">
            <a:xfrm>
              <a:off x="4968" y="2553"/>
              <a:ext cx="5" cy="95"/>
            </a:xfrm>
            <a:prstGeom prst="rect">
              <a:avLst/>
            </a:prstGeom>
            <a:solidFill>
              <a:srgbClr val="DAA6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49" name="Freeform 1077"/>
            <p:cNvSpPr>
              <a:spLocks/>
            </p:cNvSpPr>
            <p:nvPr/>
          </p:nvSpPr>
          <p:spPr bwMode="auto">
            <a:xfrm>
              <a:off x="4915" y="2559"/>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750" name="Rectangle 1078"/>
            <p:cNvSpPr>
              <a:spLocks noChangeArrowheads="1"/>
            </p:cNvSpPr>
            <p:nvPr/>
          </p:nvSpPr>
          <p:spPr bwMode="auto">
            <a:xfrm>
              <a:off x="5038" y="2627"/>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51" name="Rectangle 1079"/>
            <p:cNvSpPr>
              <a:spLocks noChangeArrowheads="1"/>
            </p:cNvSpPr>
            <p:nvPr/>
          </p:nvSpPr>
          <p:spPr bwMode="auto">
            <a:xfrm>
              <a:off x="5043" y="2627"/>
              <a:ext cx="5" cy="94"/>
            </a:xfrm>
            <a:prstGeom prst="rect">
              <a:avLst/>
            </a:prstGeom>
            <a:solidFill>
              <a:srgbClr val="E1CB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52" name="Rectangle 1080"/>
            <p:cNvSpPr>
              <a:spLocks noChangeArrowheads="1"/>
            </p:cNvSpPr>
            <p:nvPr/>
          </p:nvSpPr>
          <p:spPr bwMode="auto">
            <a:xfrm>
              <a:off x="5048" y="2627"/>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53" name="Rectangle 1081"/>
            <p:cNvSpPr>
              <a:spLocks noChangeArrowheads="1"/>
            </p:cNvSpPr>
            <p:nvPr/>
          </p:nvSpPr>
          <p:spPr bwMode="auto">
            <a:xfrm>
              <a:off x="5053" y="2627"/>
              <a:ext cx="5" cy="94"/>
            </a:xfrm>
            <a:prstGeom prst="rect">
              <a:avLst/>
            </a:prstGeom>
            <a:solidFill>
              <a:srgbClr val="E0C49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54" name="Rectangle 1082"/>
            <p:cNvSpPr>
              <a:spLocks noChangeArrowheads="1"/>
            </p:cNvSpPr>
            <p:nvPr/>
          </p:nvSpPr>
          <p:spPr bwMode="auto">
            <a:xfrm>
              <a:off x="5058" y="2627"/>
              <a:ext cx="6" cy="94"/>
            </a:xfrm>
            <a:prstGeom prst="rect">
              <a:avLst/>
            </a:prstGeom>
            <a:solidFill>
              <a:srgbClr val="DFC18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55" name="Rectangle 1083"/>
            <p:cNvSpPr>
              <a:spLocks noChangeArrowheads="1"/>
            </p:cNvSpPr>
            <p:nvPr/>
          </p:nvSpPr>
          <p:spPr bwMode="auto">
            <a:xfrm>
              <a:off x="5064" y="2627"/>
              <a:ext cx="5" cy="94"/>
            </a:xfrm>
            <a:prstGeom prst="rect">
              <a:avLst/>
            </a:prstGeom>
            <a:solidFill>
              <a:srgbClr val="DEBD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56" name="Rectangle 1084"/>
            <p:cNvSpPr>
              <a:spLocks noChangeArrowheads="1"/>
            </p:cNvSpPr>
            <p:nvPr/>
          </p:nvSpPr>
          <p:spPr bwMode="auto">
            <a:xfrm>
              <a:off x="5069" y="2627"/>
              <a:ext cx="5" cy="94"/>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57" name="Rectangle 1085"/>
            <p:cNvSpPr>
              <a:spLocks noChangeArrowheads="1"/>
            </p:cNvSpPr>
            <p:nvPr/>
          </p:nvSpPr>
          <p:spPr bwMode="auto">
            <a:xfrm>
              <a:off x="5074" y="2627"/>
              <a:ext cx="5" cy="94"/>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58" name="Rectangle 1086"/>
            <p:cNvSpPr>
              <a:spLocks noChangeArrowheads="1"/>
            </p:cNvSpPr>
            <p:nvPr/>
          </p:nvSpPr>
          <p:spPr bwMode="auto">
            <a:xfrm>
              <a:off x="5079" y="2627"/>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59" name="Rectangle 1087"/>
            <p:cNvSpPr>
              <a:spLocks noChangeArrowheads="1"/>
            </p:cNvSpPr>
            <p:nvPr/>
          </p:nvSpPr>
          <p:spPr bwMode="auto">
            <a:xfrm>
              <a:off x="5084" y="2627"/>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60" name="Rectangle 1088"/>
            <p:cNvSpPr>
              <a:spLocks noChangeArrowheads="1"/>
            </p:cNvSpPr>
            <p:nvPr/>
          </p:nvSpPr>
          <p:spPr bwMode="auto">
            <a:xfrm>
              <a:off x="5089" y="2627"/>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61" name="Rectangle 1089"/>
            <p:cNvSpPr>
              <a:spLocks noChangeArrowheads="1"/>
            </p:cNvSpPr>
            <p:nvPr/>
          </p:nvSpPr>
          <p:spPr bwMode="auto">
            <a:xfrm>
              <a:off x="5094" y="2627"/>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62" name="Rectangle 1090"/>
            <p:cNvSpPr>
              <a:spLocks noChangeArrowheads="1"/>
            </p:cNvSpPr>
            <p:nvPr/>
          </p:nvSpPr>
          <p:spPr bwMode="auto">
            <a:xfrm>
              <a:off x="5099" y="2627"/>
              <a:ext cx="5" cy="94"/>
            </a:xfrm>
            <a:prstGeom prst="rect">
              <a:avLst/>
            </a:prstGeom>
            <a:solidFill>
              <a:srgbClr val="DAA5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63" name="Freeform 1091"/>
            <p:cNvSpPr>
              <a:spLocks/>
            </p:cNvSpPr>
            <p:nvPr/>
          </p:nvSpPr>
          <p:spPr bwMode="auto">
            <a:xfrm>
              <a:off x="5045" y="2636"/>
              <a:ext cx="54" cy="82"/>
            </a:xfrm>
            <a:custGeom>
              <a:avLst/>
              <a:gdLst>
                <a:gd name="T0" fmla="*/ 54 w 54"/>
                <a:gd name="T1" fmla="*/ 6 h 82"/>
                <a:gd name="T2" fmla="*/ 43 w 54"/>
                <a:gd name="T3" fmla="*/ 0 h 82"/>
                <a:gd name="T4" fmla="*/ 0 w 54"/>
                <a:gd name="T5" fmla="*/ 26 h 82"/>
                <a:gd name="T6" fmla="*/ 0 w 54"/>
                <a:gd name="T7" fmla="*/ 76 h 82"/>
                <a:gd name="T8" fmla="*/ 11 w 54"/>
                <a:gd name="T9" fmla="*/ 82 h 82"/>
                <a:gd name="T10" fmla="*/ 11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1" y="82"/>
                  </a:lnTo>
                  <a:lnTo>
                    <a:pt x="11"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764" name="Rectangle 1092"/>
            <p:cNvSpPr>
              <a:spLocks noChangeArrowheads="1"/>
            </p:cNvSpPr>
            <p:nvPr/>
          </p:nvSpPr>
          <p:spPr bwMode="auto">
            <a:xfrm>
              <a:off x="4952" y="2627"/>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65" name="Rectangle 1093"/>
            <p:cNvSpPr>
              <a:spLocks noChangeArrowheads="1"/>
            </p:cNvSpPr>
            <p:nvPr/>
          </p:nvSpPr>
          <p:spPr bwMode="auto">
            <a:xfrm>
              <a:off x="4957" y="2627"/>
              <a:ext cx="6" cy="94"/>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66" name="Rectangle 1094"/>
            <p:cNvSpPr>
              <a:spLocks noChangeArrowheads="1"/>
            </p:cNvSpPr>
            <p:nvPr/>
          </p:nvSpPr>
          <p:spPr bwMode="auto">
            <a:xfrm>
              <a:off x="4963" y="2627"/>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67" name="Rectangle 1095"/>
            <p:cNvSpPr>
              <a:spLocks noChangeArrowheads="1"/>
            </p:cNvSpPr>
            <p:nvPr/>
          </p:nvSpPr>
          <p:spPr bwMode="auto">
            <a:xfrm>
              <a:off x="4968" y="2627"/>
              <a:ext cx="5" cy="94"/>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68" name="Rectangle 1096"/>
            <p:cNvSpPr>
              <a:spLocks noChangeArrowheads="1"/>
            </p:cNvSpPr>
            <p:nvPr/>
          </p:nvSpPr>
          <p:spPr bwMode="auto">
            <a:xfrm>
              <a:off x="4973" y="2627"/>
              <a:ext cx="5" cy="94"/>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69" name="Rectangle 1097"/>
            <p:cNvSpPr>
              <a:spLocks noChangeArrowheads="1"/>
            </p:cNvSpPr>
            <p:nvPr/>
          </p:nvSpPr>
          <p:spPr bwMode="auto">
            <a:xfrm>
              <a:off x="4978" y="2627"/>
              <a:ext cx="5" cy="94"/>
            </a:xfrm>
            <a:prstGeom prst="rect">
              <a:avLst/>
            </a:prstGeom>
            <a:solidFill>
              <a:srgbClr val="DEBD8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70" name="Rectangle 1098"/>
            <p:cNvSpPr>
              <a:spLocks noChangeArrowheads="1"/>
            </p:cNvSpPr>
            <p:nvPr/>
          </p:nvSpPr>
          <p:spPr bwMode="auto">
            <a:xfrm>
              <a:off x="4983" y="2627"/>
              <a:ext cx="5" cy="94"/>
            </a:xfrm>
            <a:prstGeom prst="rect">
              <a:avLst/>
            </a:prstGeom>
            <a:solidFill>
              <a:srgbClr val="DEBA7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71" name="Rectangle 1099"/>
            <p:cNvSpPr>
              <a:spLocks noChangeArrowheads="1"/>
            </p:cNvSpPr>
            <p:nvPr/>
          </p:nvSpPr>
          <p:spPr bwMode="auto">
            <a:xfrm>
              <a:off x="4988" y="2627"/>
              <a:ext cx="5" cy="94"/>
            </a:xfrm>
            <a:prstGeom prst="rect">
              <a:avLst/>
            </a:prstGeom>
            <a:solidFill>
              <a:srgbClr val="DDB6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72" name="Rectangle 1100"/>
            <p:cNvSpPr>
              <a:spLocks noChangeArrowheads="1"/>
            </p:cNvSpPr>
            <p:nvPr/>
          </p:nvSpPr>
          <p:spPr bwMode="auto">
            <a:xfrm>
              <a:off x="4993" y="2627"/>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73" name="Rectangle 1101"/>
            <p:cNvSpPr>
              <a:spLocks noChangeArrowheads="1"/>
            </p:cNvSpPr>
            <p:nvPr/>
          </p:nvSpPr>
          <p:spPr bwMode="auto">
            <a:xfrm>
              <a:off x="4998" y="2627"/>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74" name="Rectangle 1102"/>
            <p:cNvSpPr>
              <a:spLocks noChangeArrowheads="1"/>
            </p:cNvSpPr>
            <p:nvPr/>
          </p:nvSpPr>
          <p:spPr bwMode="auto">
            <a:xfrm>
              <a:off x="5003" y="2627"/>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75" name="Rectangle 1103"/>
            <p:cNvSpPr>
              <a:spLocks noChangeArrowheads="1"/>
            </p:cNvSpPr>
            <p:nvPr/>
          </p:nvSpPr>
          <p:spPr bwMode="auto">
            <a:xfrm>
              <a:off x="5008" y="2627"/>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76" name="Rectangle 1104"/>
            <p:cNvSpPr>
              <a:spLocks noChangeArrowheads="1"/>
            </p:cNvSpPr>
            <p:nvPr/>
          </p:nvSpPr>
          <p:spPr bwMode="auto">
            <a:xfrm>
              <a:off x="5013" y="2627"/>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77" name="Freeform 1105"/>
            <p:cNvSpPr>
              <a:spLocks/>
            </p:cNvSpPr>
            <p:nvPr/>
          </p:nvSpPr>
          <p:spPr bwMode="auto">
            <a:xfrm>
              <a:off x="4959" y="263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778" name="Rectangle 1106"/>
            <p:cNvSpPr>
              <a:spLocks noChangeArrowheads="1"/>
            </p:cNvSpPr>
            <p:nvPr/>
          </p:nvSpPr>
          <p:spPr bwMode="auto">
            <a:xfrm>
              <a:off x="4771" y="2627"/>
              <a:ext cx="5" cy="94"/>
            </a:xfrm>
            <a:prstGeom prst="rect">
              <a:avLst/>
            </a:prstGeom>
            <a:solidFill>
              <a:srgbClr val="DAA2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79" name="Rectangle 1107"/>
            <p:cNvSpPr>
              <a:spLocks noChangeArrowheads="1"/>
            </p:cNvSpPr>
            <p:nvPr/>
          </p:nvSpPr>
          <p:spPr bwMode="auto">
            <a:xfrm>
              <a:off x="4872" y="2627"/>
              <a:ext cx="5" cy="94"/>
            </a:xfrm>
            <a:prstGeom prst="rect">
              <a:avLst/>
            </a:prstGeom>
            <a:solidFill>
              <a:srgbClr val="E1CAA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80" name="Rectangle 1108"/>
            <p:cNvSpPr>
              <a:spLocks noChangeArrowheads="1"/>
            </p:cNvSpPr>
            <p:nvPr/>
          </p:nvSpPr>
          <p:spPr bwMode="auto">
            <a:xfrm>
              <a:off x="4877" y="2627"/>
              <a:ext cx="5" cy="94"/>
            </a:xfrm>
            <a:prstGeom prst="rect">
              <a:avLst/>
            </a:prstGeom>
            <a:solidFill>
              <a:srgbClr val="E0C79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81" name="Rectangle 1109"/>
            <p:cNvSpPr>
              <a:spLocks noChangeArrowheads="1"/>
            </p:cNvSpPr>
            <p:nvPr/>
          </p:nvSpPr>
          <p:spPr bwMode="auto">
            <a:xfrm>
              <a:off x="4882" y="2627"/>
              <a:ext cx="5" cy="94"/>
            </a:xfrm>
            <a:prstGeom prst="rect">
              <a:avLst/>
            </a:prstGeom>
            <a:solidFill>
              <a:srgbClr val="DFC39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82" name="Rectangle 1110"/>
            <p:cNvSpPr>
              <a:spLocks noChangeArrowheads="1"/>
            </p:cNvSpPr>
            <p:nvPr/>
          </p:nvSpPr>
          <p:spPr bwMode="auto">
            <a:xfrm>
              <a:off x="4887" y="2627"/>
              <a:ext cx="5" cy="94"/>
            </a:xfrm>
            <a:prstGeom prst="rect">
              <a:avLst/>
            </a:prstGeom>
            <a:solidFill>
              <a:srgbClr val="DFC0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83" name="Rectangle 1111"/>
            <p:cNvSpPr>
              <a:spLocks noChangeArrowheads="1"/>
            </p:cNvSpPr>
            <p:nvPr/>
          </p:nvSpPr>
          <p:spPr bwMode="auto">
            <a:xfrm>
              <a:off x="4892" y="2627"/>
              <a:ext cx="5" cy="94"/>
            </a:xfrm>
            <a:prstGeom prst="rect">
              <a:avLst/>
            </a:prstGeom>
            <a:solidFill>
              <a:srgbClr val="DEBC7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84" name="Rectangle 1112"/>
            <p:cNvSpPr>
              <a:spLocks noChangeArrowheads="1"/>
            </p:cNvSpPr>
            <p:nvPr/>
          </p:nvSpPr>
          <p:spPr bwMode="auto">
            <a:xfrm>
              <a:off x="4897" y="2627"/>
              <a:ext cx="5" cy="94"/>
            </a:xfrm>
            <a:prstGeom prst="rect">
              <a:avLst/>
            </a:prstGeom>
            <a:solidFill>
              <a:srgbClr val="DEB9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85" name="Rectangle 1113"/>
            <p:cNvSpPr>
              <a:spLocks noChangeArrowheads="1"/>
            </p:cNvSpPr>
            <p:nvPr/>
          </p:nvSpPr>
          <p:spPr bwMode="auto">
            <a:xfrm>
              <a:off x="4902" y="2627"/>
              <a:ext cx="5" cy="94"/>
            </a:xfrm>
            <a:prstGeom prst="rect">
              <a:avLst/>
            </a:prstGeom>
            <a:solidFill>
              <a:srgbClr val="DDB66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86" name="Rectangle 1114"/>
            <p:cNvSpPr>
              <a:spLocks noChangeArrowheads="1"/>
            </p:cNvSpPr>
            <p:nvPr/>
          </p:nvSpPr>
          <p:spPr bwMode="auto">
            <a:xfrm>
              <a:off x="4907" y="2627"/>
              <a:ext cx="5" cy="94"/>
            </a:xfrm>
            <a:prstGeom prst="rect">
              <a:avLst/>
            </a:prstGeom>
            <a:solidFill>
              <a:srgbClr val="DDB2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87" name="Rectangle 1115"/>
            <p:cNvSpPr>
              <a:spLocks noChangeArrowheads="1"/>
            </p:cNvSpPr>
            <p:nvPr/>
          </p:nvSpPr>
          <p:spPr bwMode="auto">
            <a:xfrm>
              <a:off x="4912" y="2627"/>
              <a:ext cx="5" cy="94"/>
            </a:xfrm>
            <a:prstGeom prst="rect">
              <a:avLst/>
            </a:prstGeom>
            <a:solidFill>
              <a:srgbClr val="DCAE5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88" name="Rectangle 1116"/>
            <p:cNvSpPr>
              <a:spLocks noChangeArrowheads="1"/>
            </p:cNvSpPr>
            <p:nvPr/>
          </p:nvSpPr>
          <p:spPr bwMode="auto">
            <a:xfrm>
              <a:off x="4917" y="2627"/>
              <a:ext cx="5" cy="94"/>
            </a:xfrm>
            <a:prstGeom prst="rect">
              <a:avLst/>
            </a:prstGeom>
            <a:solidFill>
              <a:srgbClr val="DBAB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89" name="Rectangle 1117"/>
            <p:cNvSpPr>
              <a:spLocks noChangeArrowheads="1"/>
            </p:cNvSpPr>
            <p:nvPr/>
          </p:nvSpPr>
          <p:spPr bwMode="auto">
            <a:xfrm>
              <a:off x="4922" y="2627"/>
              <a:ext cx="5" cy="94"/>
            </a:xfrm>
            <a:prstGeom prst="rect">
              <a:avLst/>
            </a:prstGeom>
            <a:solidFill>
              <a:srgbClr val="DBA7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90" name="Rectangle 1118"/>
            <p:cNvSpPr>
              <a:spLocks noChangeArrowheads="1"/>
            </p:cNvSpPr>
            <p:nvPr/>
          </p:nvSpPr>
          <p:spPr bwMode="auto">
            <a:xfrm>
              <a:off x="4927" y="2627"/>
              <a:ext cx="5" cy="94"/>
            </a:xfrm>
            <a:prstGeom prst="rect">
              <a:avLst/>
            </a:prstGeom>
            <a:solidFill>
              <a:srgbClr val="DAA5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791" name="Freeform 1119"/>
            <p:cNvSpPr>
              <a:spLocks/>
            </p:cNvSpPr>
            <p:nvPr/>
          </p:nvSpPr>
          <p:spPr bwMode="auto">
            <a:xfrm>
              <a:off x="4872" y="263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792" name="Freeform 1120"/>
            <p:cNvSpPr>
              <a:spLocks noEditPoints="1"/>
            </p:cNvSpPr>
            <p:nvPr/>
          </p:nvSpPr>
          <p:spPr bwMode="auto">
            <a:xfrm>
              <a:off x="4946" y="2507"/>
              <a:ext cx="184" cy="163"/>
            </a:xfrm>
            <a:custGeom>
              <a:avLst/>
              <a:gdLst>
                <a:gd name="T0" fmla="*/ 85 w 184"/>
                <a:gd name="T1" fmla="*/ 7 h 163"/>
                <a:gd name="T2" fmla="*/ 95 w 184"/>
                <a:gd name="T3" fmla="*/ 0 h 163"/>
                <a:gd name="T4" fmla="*/ 95 w 184"/>
                <a:gd name="T5" fmla="*/ 3 h 163"/>
                <a:gd name="T6" fmla="*/ 85 w 184"/>
                <a:gd name="T7" fmla="*/ 10 h 163"/>
                <a:gd name="T8" fmla="*/ 85 w 184"/>
                <a:gd name="T9" fmla="*/ 7 h 163"/>
                <a:gd name="T10" fmla="*/ 43 w 184"/>
                <a:gd name="T11" fmla="*/ 82 h 163"/>
                <a:gd name="T12" fmla="*/ 54 w 184"/>
                <a:gd name="T13" fmla="*/ 76 h 163"/>
                <a:gd name="T14" fmla="*/ 54 w 184"/>
                <a:gd name="T15" fmla="*/ 79 h 163"/>
                <a:gd name="T16" fmla="*/ 43 w 184"/>
                <a:gd name="T17" fmla="*/ 86 h 163"/>
                <a:gd name="T18" fmla="*/ 43 w 184"/>
                <a:gd name="T19" fmla="*/ 82 h 163"/>
                <a:gd name="T20" fmla="*/ 130 w 184"/>
                <a:gd name="T21" fmla="*/ 82 h 163"/>
                <a:gd name="T22" fmla="*/ 141 w 184"/>
                <a:gd name="T23" fmla="*/ 76 h 163"/>
                <a:gd name="T24" fmla="*/ 141 w 184"/>
                <a:gd name="T25" fmla="*/ 79 h 163"/>
                <a:gd name="T26" fmla="*/ 130 w 184"/>
                <a:gd name="T27" fmla="*/ 86 h 163"/>
                <a:gd name="T28" fmla="*/ 130 w 184"/>
                <a:gd name="T29" fmla="*/ 82 h 163"/>
                <a:gd name="T30" fmla="*/ 0 w 184"/>
                <a:gd name="T31" fmla="*/ 159 h 163"/>
                <a:gd name="T32" fmla="*/ 11 w 184"/>
                <a:gd name="T33" fmla="*/ 153 h 163"/>
                <a:gd name="T34" fmla="*/ 11 w 184"/>
                <a:gd name="T35" fmla="*/ 156 h 163"/>
                <a:gd name="T36" fmla="*/ 0 w 184"/>
                <a:gd name="T37" fmla="*/ 163 h 163"/>
                <a:gd name="T38" fmla="*/ 0 w 184"/>
                <a:gd name="T39" fmla="*/ 159 h 163"/>
                <a:gd name="T40" fmla="*/ 87 w 184"/>
                <a:gd name="T41" fmla="*/ 159 h 163"/>
                <a:gd name="T42" fmla="*/ 98 w 184"/>
                <a:gd name="T43" fmla="*/ 153 h 163"/>
                <a:gd name="T44" fmla="*/ 98 w 184"/>
                <a:gd name="T45" fmla="*/ 156 h 163"/>
                <a:gd name="T46" fmla="*/ 87 w 184"/>
                <a:gd name="T47" fmla="*/ 163 h 163"/>
                <a:gd name="T48" fmla="*/ 87 w 184"/>
                <a:gd name="T49" fmla="*/ 159 h 163"/>
                <a:gd name="T50" fmla="*/ 173 w 184"/>
                <a:gd name="T51" fmla="*/ 159 h 163"/>
                <a:gd name="T52" fmla="*/ 184 w 184"/>
                <a:gd name="T53" fmla="*/ 153 h 163"/>
                <a:gd name="T54" fmla="*/ 184 w 184"/>
                <a:gd name="T55" fmla="*/ 156 h 163"/>
                <a:gd name="T56" fmla="*/ 173 w 184"/>
                <a:gd name="T57" fmla="*/ 163 h 163"/>
                <a:gd name="T58" fmla="*/ 173 w 184"/>
                <a:gd name="T59" fmla="*/ 159 h 16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4"/>
                <a:gd name="T91" fmla="*/ 0 h 163"/>
                <a:gd name="T92" fmla="*/ 184 w 184"/>
                <a:gd name="T93" fmla="*/ 163 h 16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4" h="163">
                  <a:moveTo>
                    <a:pt x="85" y="7"/>
                  </a:moveTo>
                  <a:lnTo>
                    <a:pt x="95" y="0"/>
                  </a:lnTo>
                  <a:lnTo>
                    <a:pt x="95" y="3"/>
                  </a:lnTo>
                  <a:lnTo>
                    <a:pt x="85" y="10"/>
                  </a:lnTo>
                  <a:lnTo>
                    <a:pt x="85" y="7"/>
                  </a:lnTo>
                  <a:close/>
                  <a:moveTo>
                    <a:pt x="43" y="82"/>
                  </a:moveTo>
                  <a:lnTo>
                    <a:pt x="54" y="76"/>
                  </a:lnTo>
                  <a:lnTo>
                    <a:pt x="54" y="79"/>
                  </a:lnTo>
                  <a:lnTo>
                    <a:pt x="43" y="86"/>
                  </a:lnTo>
                  <a:lnTo>
                    <a:pt x="43" y="82"/>
                  </a:lnTo>
                  <a:close/>
                  <a:moveTo>
                    <a:pt x="130" y="82"/>
                  </a:moveTo>
                  <a:lnTo>
                    <a:pt x="141" y="76"/>
                  </a:lnTo>
                  <a:lnTo>
                    <a:pt x="141" y="79"/>
                  </a:lnTo>
                  <a:lnTo>
                    <a:pt x="130" y="86"/>
                  </a:lnTo>
                  <a:lnTo>
                    <a:pt x="130" y="82"/>
                  </a:lnTo>
                  <a:close/>
                  <a:moveTo>
                    <a:pt x="0" y="159"/>
                  </a:moveTo>
                  <a:lnTo>
                    <a:pt x="11" y="153"/>
                  </a:lnTo>
                  <a:lnTo>
                    <a:pt x="11" y="156"/>
                  </a:lnTo>
                  <a:lnTo>
                    <a:pt x="0" y="163"/>
                  </a:lnTo>
                  <a:lnTo>
                    <a:pt x="0" y="159"/>
                  </a:lnTo>
                  <a:close/>
                  <a:moveTo>
                    <a:pt x="87" y="159"/>
                  </a:moveTo>
                  <a:lnTo>
                    <a:pt x="98" y="153"/>
                  </a:lnTo>
                  <a:lnTo>
                    <a:pt x="98" y="156"/>
                  </a:lnTo>
                  <a:lnTo>
                    <a:pt x="87" y="163"/>
                  </a:lnTo>
                  <a:lnTo>
                    <a:pt x="87" y="159"/>
                  </a:lnTo>
                  <a:close/>
                  <a:moveTo>
                    <a:pt x="173" y="159"/>
                  </a:moveTo>
                  <a:lnTo>
                    <a:pt x="184" y="153"/>
                  </a:lnTo>
                  <a:lnTo>
                    <a:pt x="184" y="156"/>
                  </a:lnTo>
                  <a:lnTo>
                    <a:pt x="173" y="163"/>
                  </a:lnTo>
                  <a:lnTo>
                    <a:pt x="173" y="159"/>
                  </a:lnTo>
                  <a:close/>
                </a:path>
              </a:pathLst>
            </a:custGeom>
            <a:solidFill>
              <a:srgbClr val="593E1C"/>
            </a:solidFill>
            <a:ln w="9525">
              <a:noFill/>
              <a:round/>
              <a:headEnd/>
              <a:tailEnd/>
            </a:ln>
          </p:spPr>
          <p:txBody>
            <a:bodyPr/>
            <a:lstStyle/>
            <a:p>
              <a:endParaRPr lang="zh-TW" altLang="en-US">
                <a:solidFill>
                  <a:schemeClr val="bg1"/>
                </a:solidFill>
              </a:endParaRPr>
            </a:p>
          </p:txBody>
        </p:sp>
        <p:sp>
          <p:nvSpPr>
            <p:cNvPr id="22793" name="Freeform 1121"/>
            <p:cNvSpPr>
              <a:spLocks/>
            </p:cNvSpPr>
            <p:nvPr/>
          </p:nvSpPr>
          <p:spPr bwMode="auto">
            <a:xfrm>
              <a:off x="5031" y="2507"/>
              <a:ext cx="10" cy="10"/>
            </a:xfrm>
            <a:custGeom>
              <a:avLst/>
              <a:gdLst>
                <a:gd name="T0" fmla="*/ 0 w 10"/>
                <a:gd name="T1" fmla="*/ 7 h 10"/>
                <a:gd name="T2" fmla="*/ 10 w 10"/>
                <a:gd name="T3" fmla="*/ 0 h 10"/>
                <a:gd name="T4" fmla="*/ 10 w 10"/>
                <a:gd name="T5" fmla="*/ 3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3"/>
                  </a:lnTo>
                  <a:lnTo>
                    <a:pt x="0" y="10"/>
                  </a:lnTo>
                  <a:lnTo>
                    <a:pt x="0" y="7"/>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794" name="Freeform 1122"/>
            <p:cNvSpPr>
              <a:spLocks/>
            </p:cNvSpPr>
            <p:nvPr/>
          </p:nvSpPr>
          <p:spPr bwMode="auto">
            <a:xfrm>
              <a:off x="4989" y="2583"/>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795" name="Freeform 1123"/>
            <p:cNvSpPr>
              <a:spLocks/>
            </p:cNvSpPr>
            <p:nvPr/>
          </p:nvSpPr>
          <p:spPr bwMode="auto">
            <a:xfrm>
              <a:off x="5076" y="2583"/>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796" name="Freeform 1124"/>
            <p:cNvSpPr>
              <a:spLocks/>
            </p:cNvSpPr>
            <p:nvPr/>
          </p:nvSpPr>
          <p:spPr bwMode="auto">
            <a:xfrm>
              <a:off x="4946"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797" name="Freeform 1125"/>
            <p:cNvSpPr>
              <a:spLocks/>
            </p:cNvSpPr>
            <p:nvPr/>
          </p:nvSpPr>
          <p:spPr bwMode="auto">
            <a:xfrm>
              <a:off x="5033"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798" name="Freeform 1126"/>
            <p:cNvSpPr>
              <a:spLocks/>
            </p:cNvSpPr>
            <p:nvPr/>
          </p:nvSpPr>
          <p:spPr bwMode="auto">
            <a:xfrm>
              <a:off x="5119"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799" name="Freeform 1127"/>
            <p:cNvSpPr>
              <a:spLocks noEditPoints="1"/>
            </p:cNvSpPr>
            <p:nvPr/>
          </p:nvSpPr>
          <p:spPr bwMode="auto">
            <a:xfrm>
              <a:off x="4874" y="2524"/>
              <a:ext cx="256" cy="217"/>
            </a:xfrm>
            <a:custGeom>
              <a:avLst/>
              <a:gdLst>
                <a:gd name="T0" fmla="*/ 0 w 256"/>
                <a:gd name="T1" fmla="*/ 191 h 217"/>
                <a:gd name="T2" fmla="*/ 42 w 256"/>
                <a:gd name="T3" fmla="*/ 214 h 217"/>
                <a:gd name="T4" fmla="*/ 42 w 256"/>
                <a:gd name="T5" fmla="*/ 214 h 217"/>
                <a:gd name="T6" fmla="*/ 53 w 256"/>
                <a:gd name="T7" fmla="*/ 211 h 217"/>
                <a:gd name="T8" fmla="*/ 42 w 256"/>
                <a:gd name="T9" fmla="*/ 214 h 217"/>
                <a:gd name="T10" fmla="*/ 83 w 256"/>
                <a:gd name="T11" fmla="*/ 188 h 217"/>
                <a:gd name="T12" fmla="*/ 73 w 256"/>
                <a:gd name="T13" fmla="*/ 198 h 217"/>
                <a:gd name="T14" fmla="*/ 87 w 256"/>
                <a:gd name="T15" fmla="*/ 188 h 217"/>
                <a:gd name="T16" fmla="*/ 130 w 256"/>
                <a:gd name="T17" fmla="*/ 217 h 217"/>
                <a:gd name="T18" fmla="*/ 87 w 256"/>
                <a:gd name="T19" fmla="*/ 188 h 217"/>
                <a:gd name="T20" fmla="*/ 140 w 256"/>
                <a:gd name="T21" fmla="*/ 207 h 217"/>
                <a:gd name="T22" fmla="*/ 130 w 256"/>
                <a:gd name="T23" fmla="*/ 217 h 217"/>
                <a:gd name="T24" fmla="*/ 160 w 256"/>
                <a:gd name="T25" fmla="*/ 194 h 217"/>
                <a:gd name="T26" fmla="*/ 170 w 256"/>
                <a:gd name="T27" fmla="*/ 191 h 217"/>
                <a:gd name="T28" fmla="*/ 160 w 256"/>
                <a:gd name="T29" fmla="*/ 194 h 217"/>
                <a:gd name="T30" fmla="*/ 173 w 256"/>
                <a:gd name="T31" fmla="*/ 191 h 217"/>
                <a:gd name="T32" fmla="*/ 216 w 256"/>
                <a:gd name="T33" fmla="*/ 214 h 217"/>
                <a:gd name="T34" fmla="*/ 216 w 256"/>
                <a:gd name="T35" fmla="*/ 214 h 217"/>
                <a:gd name="T36" fmla="*/ 226 w 256"/>
                <a:gd name="T37" fmla="*/ 211 h 217"/>
                <a:gd name="T38" fmla="*/ 216 w 256"/>
                <a:gd name="T39" fmla="*/ 214 h 217"/>
                <a:gd name="T40" fmla="*/ 256 w 256"/>
                <a:gd name="T41" fmla="*/ 188 h 217"/>
                <a:gd name="T42" fmla="*/ 246 w 256"/>
                <a:gd name="T43" fmla="*/ 198 h 217"/>
                <a:gd name="T44" fmla="*/ 43 w 256"/>
                <a:gd name="T45" fmla="*/ 159 h 217"/>
                <a:gd name="T46" fmla="*/ 54 w 256"/>
                <a:gd name="T47" fmla="*/ 156 h 217"/>
                <a:gd name="T48" fmla="*/ 43 w 256"/>
                <a:gd name="T49" fmla="*/ 159 h 217"/>
                <a:gd name="T50" fmla="*/ 141 w 256"/>
                <a:gd name="T51" fmla="*/ 153 h 217"/>
                <a:gd name="T52" fmla="*/ 131 w 256"/>
                <a:gd name="T53" fmla="*/ 163 h 217"/>
                <a:gd name="T54" fmla="*/ 216 w 256"/>
                <a:gd name="T55" fmla="*/ 159 h 217"/>
                <a:gd name="T56" fmla="*/ 227 w 256"/>
                <a:gd name="T57" fmla="*/ 156 h 217"/>
                <a:gd name="T58" fmla="*/ 216 w 256"/>
                <a:gd name="T59" fmla="*/ 159 h 217"/>
                <a:gd name="T60" fmla="*/ 97 w 256"/>
                <a:gd name="T61" fmla="*/ 76 h 217"/>
                <a:gd name="T62" fmla="*/ 86 w 256"/>
                <a:gd name="T63" fmla="*/ 86 h 217"/>
                <a:gd name="T64" fmla="*/ 173 w 256"/>
                <a:gd name="T65" fmla="*/ 82 h 217"/>
                <a:gd name="T66" fmla="*/ 184 w 256"/>
                <a:gd name="T67" fmla="*/ 79 h 217"/>
                <a:gd name="T68" fmla="*/ 173 w 256"/>
                <a:gd name="T69" fmla="*/ 82 h 217"/>
                <a:gd name="T70" fmla="*/ 138 w 256"/>
                <a:gd name="T71" fmla="*/ 0 h 217"/>
                <a:gd name="T72" fmla="*/ 128 w 256"/>
                <a:gd name="T73" fmla="*/ 10 h 2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6"/>
                <a:gd name="T112" fmla="*/ 0 h 217"/>
                <a:gd name="T113" fmla="*/ 256 w 256"/>
                <a:gd name="T114" fmla="*/ 217 h 2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6" h="217">
                  <a:moveTo>
                    <a:pt x="0" y="188"/>
                  </a:moveTo>
                  <a:lnTo>
                    <a:pt x="0" y="191"/>
                  </a:lnTo>
                  <a:lnTo>
                    <a:pt x="42" y="217"/>
                  </a:lnTo>
                  <a:lnTo>
                    <a:pt x="42" y="214"/>
                  </a:lnTo>
                  <a:lnTo>
                    <a:pt x="0" y="188"/>
                  </a:lnTo>
                  <a:close/>
                  <a:moveTo>
                    <a:pt x="42" y="214"/>
                  </a:moveTo>
                  <a:lnTo>
                    <a:pt x="53" y="207"/>
                  </a:lnTo>
                  <a:lnTo>
                    <a:pt x="53" y="211"/>
                  </a:lnTo>
                  <a:lnTo>
                    <a:pt x="43" y="217"/>
                  </a:lnTo>
                  <a:lnTo>
                    <a:pt x="42" y="214"/>
                  </a:lnTo>
                  <a:close/>
                  <a:moveTo>
                    <a:pt x="73" y="194"/>
                  </a:moveTo>
                  <a:lnTo>
                    <a:pt x="83" y="188"/>
                  </a:lnTo>
                  <a:lnTo>
                    <a:pt x="83" y="191"/>
                  </a:lnTo>
                  <a:lnTo>
                    <a:pt x="73" y="198"/>
                  </a:lnTo>
                  <a:lnTo>
                    <a:pt x="73" y="194"/>
                  </a:lnTo>
                  <a:close/>
                  <a:moveTo>
                    <a:pt x="87" y="188"/>
                  </a:moveTo>
                  <a:lnTo>
                    <a:pt x="87" y="191"/>
                  </a:lnTo>
                  <a:lnTo>
                    <a:pt x="130" y="217"/>
                  </a:lnTo>
                  <a:lnTo>
                    <a:pt x="130" y="214"/>
                  </a:lnTo>
                  <a:lnTo>
                    <a:pt x="87" y="188"/>
                  </a:lnTo>
                  <a:close/>
                  <a:moveTo>
                    <a:pt x="130" y="214"/>
                  </a:moveTo>
                  <a:lnTo>
                    <a:pt x="140" y="207"/>
                  </a:lnTo>
                  <a:lnTo>
                    <a:pt x="140" y="211"/>
                  </a:lnTo>
                  <a:lnTo>
                    <a:pt x="130" y="217"/>
                  </a:lnTo>
                  <a:lnTo>
                    <a:pt x="130" y="214"/>
                  </a:lnTo>
                  <a:close/>
                  <a:moveTo>
                    <a:pt x="160" y="194"/>
                  </a:moveTo>
                  <a:lnTo>
                    <a:pt x="170" y="188"/>
                  </a:lnTo>
                  <a:lnTo>
                    <a:pt x="170" y="191"/>
                  </a:lnTo>
                  <a:lnTo>
                    <a:pt x="160" y="198"/>
                  </a:lnTo>
                  <a:lnTo>
                    <a:pt x="160" y="194"/>
                  </a:lnTo>
                  <a:close/>
                  <a:moveTo>
                    <a:pt x="173" y="188"/>
                  </a:moveTo>
                  <a:lnTo>
                    <a:pt x="173" y="191"/>
                  </a:lnTo>
                  <a:lnTo>
                    <a:pt x="216" y="217"/>
                  </a:lnTo>
                  <a:lnTo>
                    <a:pt x="216" y="214"/>
                  </a:lnTo>
                  <a:lnTo>
                    <a:pt x="173" y="188"/>
                  </a:lnTo>
                  <a:close/>
                  <a:moveTo>
                    <a:pt x="216" y="214"/>
                  </a:moveTo>
                  <a:lnTo>
                    <a:pt x="226" y="207"/>
                  </a:lnTo>
                  <a:lnTo>
                    <a:pt x="226" y="211"/>
                  </a:lnTo>
                  <a:lnTo>
                    <a:pt x="216" y="217"/>
                  </a:lnTo>
                  <a:lnTo>
                    <a:pt x="216" y="214"/>
                  </a:lnTo>
                  <a:close/>
                  <a:moveTo>
                    <a:pt x="246" y="194"/>
                  </a:moveTo>
                  <a:lnTo>
                    <a:pt x="256" y="188"/>
                  </a:lnTo>
                  <a:lnTo>
                    <a:pt x="256" y="191"/>
                  </a:lnTo>
                  <a:lnTo>
                    <a:pt x="246" y="198"/>
                  </a:lnTo>
                  <a:lnTo>
                    <a:pt x="246" y="194"/>
                  </a:lnTo>
                  <a:close/>
                  <a:moveTo>
                    <a:pt x="43" y="159"/>
                  </a:moveTo>
                  <a:lnTo>
                    <a:pt x="54" y="153"/>
                  </a:lnTo>
                  <a:lnTo>
                    <a:pt x="54" y="156"/>
                  </a:lnTo>
                  <a:lnTo>
                    <a:pt x="43" y="163"/>
                  </a:lnTo>
                  <a:lnTo>
                    <a:pt x="43" y="159"/>
                  </a:lnTo>
                  <a:close/>
                  <a:moveTo>
                    <a:pt x="130" y="159"/>
                  </a:moveTo>
                  <a:lnTo>
                    <a:pt x="141" y="153"/>
                  </a:lnTo>
                  <a:lnTo>
                    <a:pt x="141" y="156"/>
                  </a:lnTo>
                  <a:lnTo>
                    <a:pt x="131" y="163"/>
                  </a:lnTo>
                  <a:lnTo>
                    <a:pt x="130" y="159"/>
                  </a:lnTo>
                  <a:close/>
                  <a:moveTo>
                    <a:pt x="216" y="159"/>
                  </a:moveTo>
                  <a:lnTo>
                    <a:pt x="227" y="153"/>
                  </a:lnTo>
                  <a:lnTo>
                    <a:pt x="227" y="156"/>
                  </a:lnTo>
                  <a:lnTo>
                    <a:pt x="217" y="163"/>
                  </a:lnTo>
                  <a:lnTo>
                    <a:pt x="216" y="159"/>
                  </a:lnTo>
                  <a:close/>
                  <a:moveTo>
                    <a:pt x="86" y="82"/>
                  </a:moveTo>
                  <a:lnTo>
                    <a:pt x="97" y="76"/>
                  </a:lnTo>
                  <a:lnTo>
                    <a:pt x="97" y="79"/>
                  </a:lnTo>
                  <a:lnTo>
                    <a:pt x="86" y="86"/>
                  </a:lnTo>
                  <a:lnTo>
                    <a:pt x="86" y="82"/>
                  </a:lnTo>
                  <a:close/>
                  <a:moveTo>
                    <a:pt x="173" y="82"/>
                  </a:moveTo>
                  <a:lnTo>
                    <a:pt x="184" y="76"/>
                  </a:lnTo>
                  <a:lnTo>
                    <a:pt x="184" y="79"/>
                  </a:lnTo>
                  <a:lnTo>
                    <a:pt x="173" y="86"/>
                  </a:lnTo>
                  <a:lnTo>
                    <a:pt x="173" y="82"/>
                  </a:lnTo>
                  <a:close/>
                  <a:moveTo>
                    <a:pt x="128" y="7"/>
                  </a:moveTo>
                  <a:lnTo>
                    <a:pt x="138" y="0"/>
                  </a:lnTo>
                  <a:lnTo>
                    <a:pt x="138" y="3"/>
                  </a:lnTo>
                  <a:lnTo>
                    <a:pt x="128" y="10"/>
                  </a:lnTo>
                  <a:lnTo>
                    <a:pt x="128" y="7"/>
                  </a:lnTo>
                  <a:close/>
                </a:path>
              </a:pathLst>
            </a:custGeom>
            <a:solidFill>
              <a:srgbClr val="593E1C"/>
            </a:solidFill>
            <a:ln w="9525">
              <a:noFill/>
              <a:round/>
              <a:headEnd/>
              <a:tailEnd/>
            </a:ln>
          </p:spPr>
          <p:txBody>
            <a:bodyPr/>
            <a:lstStyle/>
            <a:p>
              <a:endParaRPr lang="zh-TW" altLang="en-US">
                <a:solidFill>
                  <a:schemeClr val="bg1"/>
                </a:solidFill>
              </a:endParaRPr>
            </a:p>
          </p:txBody>
        </p:sp>
        <p:sp>
          <p:nvSpPr>
            <p:cNvPr id="22800" name="Freeform 1128"/>
            <p:cNvSpPr>
              <a:spLocks/>
            </p:cNvSpPr>
            <p:nvPr/>
          </p:nvSpPr>
          <p:spPr bwMode="auto">
            <a:xfrm>
              <a:off x="4874" y="2712"/>
              <a:ext cx="42" cy="29"/>
            </a:xfrm>
            <a:custGeom>
              <a:avLst/>
              <a:gdLst>
                <a:gd name="T0" fmla="*/ 0 w 42"/>
                <a:gd name="T1" fmla="*/ 0 h 29"/>
                <a:gd name="T2" fmla="*/ 0 w 42"/>
                <a:gd name="T3" fmla="*/ 3 h 29"/>
                <a:gd name="T4" fmla="*/ 42 w 42"/>
                <a:gd name="T5" fmla="*/ 29 h 29"/>
                <a:gd name="T6" fmla="*/ 42 w 42"/>
                <a:gd name="T7" fmla="*/ 26 h 29"/>
                <a:gd name="T8" fmla="*/ 0 w 42"/>
                <a:gd name="T9" fmla="*/ 0 h 29"/>
                <a:gd name="T10" fmla="*/ 0 60000 65536"/>
                <a:gd name="T11" fmla="*/ 0 60000 65536"/>
                <a:gd name="T12" fmla="*/ 0 60000 65536"/>
                <a:gd name="T13" fmla="*/ 0 60000 65536"/>
                <a:gd name="T14" fmla="*/ 0 60000 65536"/>
                <a:gd name="T15" fmla="*/ 0 w 42"/>
                <a:gd name="T16" fmla="*/ 0 h 29"/>
                <a:gd name="T17" fmla="*/ 42 w 42"/>
                <a:gd name="T18" fmla="*/ 29 h 29"/>
              </a:gdLst>
              <a:ahLst/>
              <a:cxnLst>
                <a:cxn ang="T10">
                  <a:pos x="T0" y="T1"/>
                </a:cxn>
                <a:cxn ang="T11">
                  <a:pos x="T2" y="T3"/>
                </a:cxn>
                <a:cxn ang="T12">
                  <a:pos x="T4" y="T5"/>
                </a:cxn>
                <a:cxn ang="T13">
                  <a:pos x="T6" y="T7"/>
                </a:cxn>
                <a:cxn ang="T14">
                  <a:pos x="T8" y="T9"/>
                </a:cxn>
              </a:cxnLst>
              <a:rect l="T15" t="T16" r="T17" b="T18"/>
              <a:pathLst>
                <a:path w="42" h="29">
                  <a:moveTo>
                    <a:pt x="0" y="0"/>
                  </a:moveTo>
                  <a:lnTo>
                    <a:pt x="0" y="3"/>
                  </a:lnTo>
                  <a:lnTo>
                    <a:pt x="42" y="29"/>
                  </a:lnTo>
                  <a:lnTo>
                    <a:pt x="42"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01" name="Freeform 1129"/>
            <p:cNvSpPr>
              <a:spLocks/>
            </p:cNvSpPr>
            <p:nvPr/>
          </p:nvSpPr>
          <p:spPr bwMode="auto">
            <a:xfrm>
              <a:off x="4916" y="2731"/>
              <a:ext cx="11" cy="10"/>
            </a:xfrm>
            <a:custGeom>
              <a:avLst/>
              <a:gdLst>
                <a:gd name="T0" fmla="*/ 0 w 11"/>
                <a:gd name="T1" fmla="*/ 7 h 10"/>
                <a:gd name="T2" fmla="*/ 11 w 11"/>
                <a:gd name="T3" fmla="*/ 0 h 10"/>
                <a:gd name="T4" fmla="*/ 11 w 11"/>
                <a:gd name="T5" fmla="*/ 4 h 10"/>
                <a:gd name="T6" fmla="*/ 1 w 11"/>
                <a:gd name="T7" fmla="*/ 10 h 10"/>
                <a:gd name="T8" fmla="*/ 0 w 11"/>
                <a:gd name="T9" fmla="*/ 7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7"/>
                  </a:moveTo>
                  <a:lnTo>
                    <a:pt x="11" y="0"/>
                  </a:lnTo>
                  <a:lnTo>
                    <a:pt x="11" y="4"/>
                  </a:lnTo>
                  <a:lnTo>
                    <a:pt x="1"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02" name="Freeform 1130"/>
            <p:cNvSpPr>
              <a:spLocks/>
            </p:cNvSpPr>
            <p:nvPr/>
          </p:nvSpPr>
          <p:spPr bwMode="auto">
            <a:xfrm>
              <a:off x="4947"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03" name="Freeform 1131"/>
            <p:cNvSpPr>
              <a:spLocks/>
            </p:cNvSpPr>
            <p:nvPr/>
          </p:nvSpPr>
          <p:spPr bwMode="auto">
            <a:xfrm>
              <a:off x="4961" y="2712"/>
              <a:ext cx="43" cy="29"/>
            </a:xfrm>
            <a:custGeom>
              <a:avLst/>
              <a:gdLst>
                <a:gd name="T0" fmla="*/ 0 w 43"/>
                <a:gd name="T1" fmla="*/ 0 h 29"/>
                <a:gd name="T2" fmla="*/ 0 w 43"/>
                <a:gd name="T3" fmla="*/ 3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3"/>
                  </a:lnTo>
                  <a:lnTo>
                    <a:pt x="43" y="29"/>
                  </a:lnTo>
                  <a:lnTo>
                    <a:pt x="43"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04" name="Freeform 1132"/>
            <p:cNvSpPr>
              <a:spLocks/>
            </p:cNvSpPr>
            <p:nvPr/>
          </p:nvSpPr>
          <p:spPr bwMode="auto">
            <a:xfrm>
              <a:off x="5004" y="2731"/>
              <a:ext cx="10" cy="10"/>
            </a:xfrm>
            <a:custGeom>
              <a:avLst/>
              <a:gdLst>
                <a:gd name="T0" fmla="*/ 0 w 10"/>
                <a:gd name="T1" fmla="*/ 7 h 10"/>
                <a:gd name="T2" fmla="*/ 10 w 10"/>
                <a:gd name="T3" fmla="*/ 0 h 10"/>
                <a:gd name="T4" fmla="*/ 10 w 10"/>
                <a:gd name="T5" fmla="*/ 4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4"/>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05" name="Freeform 1133"/>
            <p:cNvSpPr>
              <a:spLocks/>
            </p:cNvSpPr>
            <p:nvPr/>
          </p:nvSpPr>
          <p:spPr bwMode="auto">
            <a:xfrm>
              <a:off x="5034"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06" name="Freeform 1134"/>
            <p:cNvSpPr>
              <a:spLocks/>
            </p:cNvSpPr>
            <p:nvPr/>
          </p:nvSpPr>
          <p:spPr bwMode="auto">
            <a:xfrm>
              <a:off x="5047" y="2712"/>
              <a:ext cx="43" cy="29"/>
            </a:xfrm>
            <a:custGeom>
              <a:avLst/>
              <a:gdLst>
                <a:gd name="T0" fmla="*/ 0 w 43"/>
                <a:gd name="T1" fmla="*/ 0 h 29"/>
                <a:gd name="T2" fmla="*/ 0 w 43"/>
                <a:gd name="T3" fmla="*/ 3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3"/>
                  </a:lnTo>
                  <a:lnTo>
                    <a:pt x="43" y="29"/>
                  </a:lnTo>
                  <a:lnTo>
                    <a:pt x="43"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07" name="Freeform 1135"/>
            <p:cNvSpPr>
              <a:spLocks/>
            </p:cNvSpPr>
            <p:nvPr/>
          </p:nvSpPr>
          <p:spPr bwMode="auto">
            <a:xfrm>
              <a:off x="5090" y="2731"/>
              <a:ext cx="10" cy="10"/>
            </a:xfrm>
            <a:custGeom>
              <a:avLst/>
              <a:gdLst>
                <a:gd name="T0" fmla="*/ 0 w 10"/>
                <a:gd name="T1" fmla="*/ 7 h 10"/>
                <a:gd name="T2" fmla="*/ 10 w 10"/>
                <a:gd name="T3" fmla="*/ 0 h 10"/>
                <a:gd name="T4" fmla="*/ 10 w 10"/>
                <a:gd name="T5" fmla="*/ 4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4"/>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08" name="Freeform 1136"/>
            <p:cNvSpPr>
              <a:spLocks/>
            </p:cNvSpPr>
            <p:nvPr/>
          </p:nvSpPr>
          <p:spPr bwMode="auto">
            <a:xfrm>
              <a:off x="5120"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09" name="Freeform 1137"/>
            <p:cNvSpPr>
              <a:spLocks/>
            </p:cNvSpPr>
            <p:nvPr/>
          </p:nvSpPr>
          <p:spPr bwMode="auto">
            <a:xfrm>
              <a:off x="4917" y="2677"/>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10" name="Freeform 1138"/>
            <p:cNvSpPr>
              <a:spLocks/>
            </p:cNvSpPr>
            <p:nvPr/>
          </p:nvSpPr>
          <p:spPr bwMode="auto">
            <a:xfrm>
              <a:off x="5004" y="2677"/>
              <a:ext cx="11" cy="10"/>
            </a:xfrm>
            <a:custGeom>
              <a:avLst/>
              <a:gdLst>
                <a:gd name="T0" fmla="*/ 0 w 11"/>
                <a:gd name="T1" fmla="*/ 6 h 10"/>
                <a:gd name="T2" fmla="*/ 11 w 11"/>
                <a:gd name="T3" fmla="*/ 0 h 10"/>
                <a:gd name="T4" fmla="*/ 11 w 11"/>
                <a:gd name="T5" fmla="*/ 3 h 10"/>
                <a:gd name="T6" fmla="*/ 1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1"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11" name="Freeform 1139"/>
            <p:cNvSpPr>
              <a:spLocks/>
            </p:cNvSpPr>
            <p:nvPr/>
          </p:nvSpPr>
          <p:spPr bwMode="auto">
            <a:xfrm>
              <a:off x="5090" y="2677"/>
              <a:ext cx="11" cy="10"/>
            </a:xfrm>
            <a:custGeom>
              <a:avLst/>
              <a:gdLst>
                <a:gd name="T0" fmla="*/ 0 w 11"/>
                <a:gd name="T1" fmla="*/ 6 h 10"/>
                <a:gd name="T2" fmla="*/ 11 w 11"/>
                <a:gd name="T3" fmla="*/ 0 h 10"/>
                <a:gd name="T4" fmla="*/ 11 w 11"/>
                <a:gd name="T5" fmla="*/ 3 h 10"/>
                <a:gd name="T6" fmla="*/ 1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1"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12" name="Freeform 1140"/>
            <p:cNvSpPr>
              <a:spLocks/>
            </p:cNvSpPr>
            <p:nvPr/>
          </p:nvSpPr>
          <p:spPr bwMode="auto">
            <a:xfrm>
              <a:off x="4960" y="260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13" name="Freeform 1141"/>
            <p:cNvSpPr>
              <a:spLocks/>
            </p:cNvSpPr>
            <p:nvPr/>
          </p:nvSpPr>
          <p:spPr bwMode="auto">
            <a:xfrm>
              <a:off x="5047" y="260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14" name="Freeform 1142"/>
            <p:cNvSpPr>
              <a:spLocks/>
            </p:cNvSpPr>
            <p:nvPr/>
          </p:nvSpPr>
          <p:spPr bwMode="auto">
            <a:xfrm>
              <a:off x="5002" y="2524"/>
              <a:ext cx="10" cy="10"/>
            </a:xfrm>
            <a:custGeom>
              <a:avLst/>
              <a:gdLst>
                <a:gd name="T0" fmla="*/ 0 w 10"/>
                <a:gd name="T1" fmla="*/ 7 h 10"/>
                <a:gd name="T2" fmla="*/ 10 w 10"/>
                <a:gd name="T3" fmla="*/ 0 h 10"/>
                <a:gd name="T4" fmla="*/ 10 w 10"/>
                <a:gd name="T5" fmla="*/ 3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3"/>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815" name="Freeform 1143"/>
            <p:cNvSpPr>
              <a:spLocks noEditPoints="1"/>
            </p:cNvSpPr>
            <p:nvPr/>
          </p:nvSpPr>
          <p:spPr bwMode="auto">
            <a:xfrm>
              <a:off x="4875" y="2487"/>
              <a:ext cx="244" cy="200"/>
            </a:xfrm>
            <a:custGeom>
              <a:avLst/>
              <a:gdLst>
                <a:gd name="T0" fmla="*/ 113 w 244"/>
                <a:gd name="T1" fmla="*/ 0 h 200"/>
                <a:gd name="T2" fmla="*/ 113 w 244"/>
                <a:gd name="T3" fmla="*/ 4 h 200"/>
                <a:gd name="T4" fmla="*/ 156 w 244"/>
                <a:gd name="T5" fmla="*/ 30 h 200"/>
                <a:gd name="T6" fmla="*/ 156 w 244"/>
                <a:gd name="T7" fmla="*/ 27 h 200"/>
                <a:gd name="T8" fmla="*/ 113 w 244"/>
                <a:gd name="T9" fmla="*/ 0 h 200"/>
                <a:gd name="T10" fmla="*/ 84 w 244"/>
                <a:gd name="T11" fmla="*/ 17 h 200"/>
                <a:gd name="T12" fmla="*/ 84 w 244"/>
                <a:gd name="T13" fmla="*/ 21 h 200"/>
                <a:gd name="T14" fmla="*/ 127 w 244"/>
                <a:gd name="T15" fmla="*/ 47 h 200"/>
                <a:gd name="T16" fmla="*/ 127 w 244"/>
                <a:gd name="T17" fmla="*/ 44 h 200"/>
                <a:gd name="T18" fmla="*/ 84 w 244"/>
                <a:gd name="T19" fmla="*/ 17 h 200"/>
                <a:gd name="T20" fmla="*/ 71 w 244"/>
                <a:gd name="T21" fmla="*/ 76 h 200"/>
                <a:gd name="T22" fmla="*/ 71 w 244"/>
                <a:gd name="T23" fmla="*/ 80 h 200"/>
                <a:gd name="T24" fmla="*/ 114 w 244"/>
                <a:gd name="T25" fmla="*/ 105 h 200"/>
                <a:gd name="T26" fmla="*/ 114 w 244"/>
                <a:gd name="T27" fmla="*/ 102 h 200"/>
                <a:gd name="T28" fmla="*/ 71 w 244"/>
                <a:gd name="T29" fmla="*/ 76 h 200"/>
                <a:gd name="T30" fmla="*/ 42 w 244"/>
                <a:gd name="T31" fmla="*/ 93 h 200"/>
                <a:gd name="T32" fmla="*/ 42 w 244"/>
                <a:gd name="T33" fmla="*/ 97 h 200"/>
                <a:gd name="T34" fmla="*/ 85 w 244"/>
                <a:gd name="T35" fmla="*/ 123 h 200"/>
                <a:gd name="T36" fmla="*/ 85 w 244"/>
                <a:gd name="T37" fmla="*/ 119 h 200"/>
                <a:gd name="T38" fmla="*/ 42 w 244"/>
                <a:gd name="T39" fmla="*/ 93 h 200"/>
                <a:gd name="T40" fmla="*/ 29 w 244"/>
                <a:gd name="T41" fmla="*/ 153 h 200"/>
                <a:gd name="T42" fmla="*/ 29 w 244"/>
                <a:gd name="T43" fmla="*/ 157 h 200"/>
                <a:gd name="T44" fmla="*/ 71 w 244"/>
                <a:gd name="T45" fmla="*/ 183 h 200"/>
                <a:gd name="T46" fmla="*/ 71 w 244"/>
                <a:gd name="T47" fmla="*/ 179 h 200"/>
                <a:gd name="T48" fmla="*/ 29 w 244"/>
                <a:gd name="T49" fmla="*/ 153 h 200"/>
                <a:gd name="T50" fmla="*/ 0 w 244"/>
                <a:gd name="T51" fmla="*/ 170 h 200"/>
                <a:gd name="T52" fmla="*/ 0 w 244"/>
                <a:gd name="T53" fmla="*/ 174 h 200"/>
                <a:gd name="T54" fmla="*/ 42 w 244"/>
                <a:gd name="T55" fmla="*/ 200 h 200"/>
                <a:gd name="T56" fmla="*/ 42 w 244"/>
                <a:gd name="T57" fmla="*/ 196 h 200"/>
                <a:gd name="T58" fmla="*/ 0 w 244"/>
                <a:gd name="T59" fmla="*/ 170 h 200"/>
                <a:gd name="T60" fmla="*/ 159 w 244"/>
                <a:gd name="T61" fmla="*/ 76 h 200"/>
                <a:gd name="T62" fmla="*/ 159 w 244"/>
                <a:gd name="T63" fmla="*/ 80 h 200"/>
                <a:gd name="T64" fmla="*/ 201 w 244"/>
                <a:gd name="T65" fmla="*/ 105 h 200"/>
                <a:gd name="T66" fmla="*/ 201 w 244"/>
                <a:gd name="T67" fmla="*/ 102 h 200"/>
                <a:gd name="T68" fmla="*/ 159 w 244"/>
                <a:gd name="T69" fmla="*/ 76 h 200"/>
                <a:gd name="T70" fmla="*/ 130 w 244"/>
                <a:gd name="T71" fmla="*/ 93 h 200"/>
                <a:gd name="T72" fmla="*/ 130 w 244"/>
                <a:gd name="T73" fmla="*/ 97 h 200"/>
                <a:gd name="T74" fmla="*/ 172 w 244"/>
                <a:gd name="T75" fmla="*/ 123 h 200"/>
                <a:gd name="T76" fmla="*/ 172 w 244"/>
                <a:gd name="T77" fmla="*/ 119 h 200"/>
                <a:gd name="T78" fmla="*/ 130 w 244"/>
                <a:gd name="T79" fmla="*/ 93 h 200"/>
                <a:gd name="T80" fmla="*/ 115 w 244"/>
                <a:gd name="T81" fmla="*/ 153 h 200"/>
                <a:gd name="T82" fmla="*/ 115 w 244"/>
                <a:gd name="T83" fmla="*/ 157 h 200"/>
                <a:gd name="T84" fmla="*/ 158 w 244"/>
                <a:gd name="T85" fmla="*/ 183 h 200"/>
                <a:gd name="T86" fmla="*/ 158 w 244"/>
                <a:gd name="T87" fmla="*/ 179 h 200"/>
                <a:gd name="T88" fmla="*/ 115 w 244"/>
                <a:gd name="T89" fmla="*/ 153 h 200"/>
                <a:gd name="T90" fmla="*/ 87 w 244"/>
                <a:gd name="T91" fmla="*/ 170 h 200"/>
                <a:gd name="T92" fmla="*/ 87 w 244"/>
                <a:gd name="T93" fmla="*/ 174 h 200"/>
                <a:gd name="T94" fmla="*/ 129 w 244"/>
                <a:gd name="T95" fmla="*/ 200 h 200"/>
                <a:gd name="T96" fmla="*/ 129 w 244"/>
                <a:gd name="T97" fmla="*/ 196 h 200"/>
                <a:gd name="T98" fmla="*/ 87 w 244"/>
                <a:gd name="T99" fmla="*/ 170 h 200"/>
                <a:gd name="T100" fmla="*/ 201 w 244"/>
                <a:gd name="T101" fmla="*/ 153 h 200"/>
                <a:gd name="T102" fmla="*/ 201 w 244"/>
                <a:gd name="T103" fmla="*/ 157 h 200"/>
                <a:gd name="T104" fmla="*/ 244 w 244"/>
                <a:gd name="T105" fmla="*/ 183 h 200"/>
                <a:gd name="T106" fmla="*/ 244 w 244"/>
                <a:gd name="T107" fmla="*/ 179 h 200"/>
                <a:gd name="T108" fmla="*/ 201 w 244"/>
                <a:gd name="T109" fmla="*/ 153 h 200"/>
                <a:gd name="T110" fmla="*/ 173 w 244"/>
                <a:gd name="T111" fmla="*/ 170 h 200"/>
                <a:gd name="T112" fmla="*/ 173 w 244"/>
                <a:gd name="T113" fmla="*/ 174 h 200"/>
                <a:gd name="T114" fmla="*/ 215 w 244"/>
                <a:gd name="T115" fmla="*/ 200 h 200"/>
                <a:gd name="T116" fmla="*/ 215 w 244"/>
                <a:gd name="T117" fmla="*/ 196 h 200"/>
                <a:gd name="T118" fmla="*/ 173 w 244"/>
                <a:gd name="T119" fmla="*/ 170 h 2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4"/>
                <a:gd name="T181" fmla="*/ 0 h 200"/>
                <a:gd name="T182" fmla="*/ 244 w 244"/>
                <a:gd name="T183" fmla="*/ 200 h 2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4" h="200">
                  <a:moveTo>
                    <a:pt x="113" y="0"/>
                  </a:moveTo>
                  <a:lnTo>
                    <a:pt x="113" y="4"/>
                  </a:lnTo>
                  <a:lnTo>
                    <a:pt x="156" y="30"/>
                  </a:lnTo>
                  <a:lnTo>
                    <a:pt x="156" y="27"/>
                  </a:lnTo>
                  <a:lnTo>
                    <a:pt x="113" y="0"/>
                  </a:lnTo>
                  <a:close/>
                  <a:moveTo>
                    <a:pt x="84" y="17"/>
                  </a:moveTo>
                  <a:lnTo>
                    <a:pt x="84" y="21"/>
                  </a:lnTo>
                  <a:lnTo>
                    <a:pt x="127" y="47"/>
                  </a:lnTo>
                  <a:lnTo>
                    <a:pt x="127" y="44"/>
                  </a:lnTo>
                  <a:lnTo>
                    <a:pt x="84" y="17"/>
                  </a:lnTo>
                  <a:close/>
                  <a:moveTo>
                    <a:pt x="71" y="76"/>
                  </a:moveTo>
                  <a:lnTo>
                    <a:pt x="71" y="80"/>
                  </a:lnTo>
                  <a:lnTo>
                    <a:pt x="114" y="105"/>
                  </a:lnTo>
                  <a:lnTo>
                    <a:pt x="114" y="102"/>
                  </a:lnTo>
                  <a:lnTo>
                    <a:pt x="71" y="76"/>
                  </a:lnTo>
                  <a:close/>
                  <a:moveTo>
                    <a:pt x="42" y="93"/>
                  </a:moveTo>
                  <a:lnTo>
                    <a:pt x="42" y="97"/>
                  </a:lnTo>
                  <a:lnTo>
                    <a:pt x="85" y="123"/>
                  </a:lnTo>
                  <a:lnTo>
                    <a:pt x="85" y="119"/>
                  </a:lnTo>
                  <a:lnTo>
                    <a:pt x="42" y="93"/>
                  </a:lnTo>
                  <a:close/>
                  <a:moveTo>
                    <a:pt x="29" y="153"/>
                  </a:moveTo>
                  <a:lnTo>
                    <a:pt x="29" y="157"/>
                  </a:lnTo>
                  <a:lnTo>
                    <a:pt x="71" y="183"/>
                  </a:lnTo>
                  <a:lnTo>
                    <a:pt x="71" y="179"/>
                  </a:lnTo>
                  <a:lnTo>
                    <a:pt x="29" y="153"/>
                  </a:lnTo>
                  <a:close/>
                  <a:moveTo>
                    <a:pt x="0" y="170"/>
                  </a:moveTo>
                  <a:lnTo>
                    <a:pt x="0" y="174"/>
                  </a:lnTo>
                  <a:lnTo>
                    <a:pt x="42" y="200"/>
                  </a:lnTo>
                  <a:lnTo>
                    <a:pt x="42" y="196"/>
                  </a:lnTo>
                  <a:lnTo>
                    <a:pt x="0" y="170"/>
                  </a:lnTo>
                  <a:close/>
                  <a:moveTo>
                    <a:pt x="159" y="76"/>
                  </a:moveTo>
                  <a:lnTo>
                    <a:pt x="159" y="80"/>
                  </a:lnTo>
                  <a:lnTo>
                    <a:pt x="201" y="105"/>
                  </a:lnTo>
                  <a:lnTo>
                    <a:pt x="201" y="102"/>
                  </a:lnTo>
                  <a:lnTo>
                    <a:pt x="159" y="76"/>
                  </a:lnTo>
                  <a:close/>
                  <a:moveTo>
                    <a:pt x="130" y="93"/>
                  </a:moveTo>
                  <a:lnTo>
                    <a:pt x="130" y="97"/>
                  </a:lnTo>
                  <a:lnTo>
                    <a:pt x="172" y="123"/>
                  </a:lnTo>
                  <a:lnTo>
                    <a:pt x="172" y="119"/>
                  </a:lnTo>
                  <a:lnTo>
                    <a:pt x="130" y="93"/>
                  </a:lnTo>
                  <a:close/>
                  <a:moveTo>
                    <a:pt x="115" y="153"/>
                  </a:moveTo>
                  <a:lnTo>
                    <a:pt x="115" y="157"/>
                  </a:lnTo>
                  <a:lnTo>
                    <a:pt x="158" y="183"/>
                  </a:lnTo>
                  <a:lnTo>
                    <a:pt x="158" y="179"/>
                  </a:lnTo>
                  <a:lnTo>
                    <a:pt x="115" y="153"/>
                  </a:lnTo>
                  <a:close/>
                  <a:moveTo>
                    <a:pt x="87" y="170"/>
                  </a:moveTo>
                  <a:lnTo>
                    <a:pt x="87" y="174"/>
                  </a:lnTo>
                  <a:lnTo>
                    <a:pt x="129" y="200"/>
                  </a:lnTo>
                  <a:lnTo>
                    <a:pt x="129" y="196"/>
                  </a:lnTo>
                  <a:lnTo>
                    <a:pt x="87" y="170"/>
                  </a:lnTo>
                  <a:close/>
                  <a:moveTo>
                    <a:pt x="201" y="153"/>
                  </a:moveTo>
                  <a:lnTo>
                    <a:pt x="201" y="157"/>
                  </a:lnTo>
                  <a:lnTo>
                    <a:pt x="244" y="183"/>
                  </a:lnTo>
                  <a:lnTo>
                    <a:pt x="244" y="179"/>
                  </a:lnTo>
                  <a:lnTo>
                    <a:pt x="201" y="153"/>
                  </a:lnTo>
                  <a:close/>
                  <a:moveTo>
                    <a:pt x="173" y="170"/>
                  </a:moveTo>
                  <a:lnTo>
                    <a:pt x="173" y="174"/>
                  </a:lnTo>
                  <a:lnTo>
                    <a:pt x="215" y="200"/>
                  </a:lnTo>
                  <a:lnTo>
                    <a:pt x="215" y="196"/>
                  </a:lnTo>
                  <a:lnTo>
                    <a:pt x="173" y="170"/>
                  </a:lnTo>
                  <a:close/>
                </a:path>
              </a:pathLst>
            </a:custGeom>
            <a:solidFill>
              <a:srgbClr val="DA8B34"/>
            </a:solidFill>
            <a:ln w="9525">
              <a:noFill/>
              <a:round/>
              <a:headEnd/>
              <a:tailEnd/>
            </a:ln>
          </p:spPr>
          <p:txBody>
            <a:bodyPr/>
            <a:lstStyle/>
            <a:p>
              <a:endParaRPr lang="zh-TW" altLang="en-US">
                <a:solidFill>
                  <a:schemeClr val="bg1"/>
                </a:solidFill>
              </a:endParaRPr>
            </a:p>
          </p:txBody>
        </p:sp>
        <p:sp>
          <p:nvSpPr>
            <p:cNvPr id="22816" name="Freeform 1144"/>
            <p:cNvSpPr>
              <a:spLocks/>
            </p:cNvSpPr>
            <p:nvPr/>
          </p:nvSpPr>
          <p:spPr bwMode="auto">
            <a:xfrm>
              <a:off x="4988" y="2487"/>
              <a:ext cx="43" cy="30"/>
            </a:xfrm>
            <a:custGeom>
              <a:avLst/>
              <a:gdLst>
                <a:gd name="T0" fmla="*/ 0 w 43"/>
                <a:gd name="T1" fmla="*/ 0 h 30"/>
                <a:gd name="T2" fmla="*/ 0 w 43"/>
                <a:gd name="T3" fmla="*/ 4 h 30"/>
                <a:gd name="T4" fmla="*/ 43 w 43"/>
                <a:gd name="T5" fmla="*/ 30 h 30"/>
                <a:gd name="T6" fmla="*/ 43 w 43"/>
                <a:gd name="T7" fmla="*/ 27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7"/>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17" name="Freeform 1145"/>
            <p:cNvSpPr>
              <a:spLocks/>
            </p:cNvSpPr>
            <p:nvPr/>
          </p:nvSpPr>
          <p:spPr bwMode="auto">
            <a:xfrm>
              <a:off x="4959" y="2504"/>
              <a:ext cx="43" cy="30"/>
            </a:xfrm>
            <a:custGeom>
              <a:avLst/>
              <a:gdLst>
                <a:gd name="T0" fmla="*/ 0 w 43"/>
                <a:gd name="T1" fmla="*/ 0 h 30"/>
                <a:gd name="T2" fmla="*/ 0 w 43"/>
                <a:gd name="T3" fmla="*/ 4 h 30"/>
                <a:gd name="T4" fmla="*/ 43 w 43"/>
                <a:gd name="T5" fmla="*/ 30 h 30"/>
                <a:gd name="T6" fmla="*/ 43 w 43"/>
                <a:gd name="T7" fmla="*/ 27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7"/>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18" name="Freeform 1146"/>
            <p:cNvSpPr>
              <a:spLocks/>
            </p:cNvSpPr>
            <p:nvPr/>
          </p:nvSpPr>
          <p:spPr bwMode="auto">
            <a:xfrm>
              <a:off x="4946" y="2563"/>
              <a:ext cx="43" cy="29"/>
            </a:xfrm>
            <a:custGeom>
              <a:avLst/>
              <a:gdLst>
                <a:gd name="T0" fmla="*/ 0 w 43"/>
                <a:gd name="T1" fmla="*/ 0 h 29"/>
                <a:gd name="T2" fmla="*/ 0 w 43"/>
                <a:gd name="T3" fmla="*/ 4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4"/>
                  </a:lnTo>
                  <a:lnTo>
                    <a:pt x="43" y="29"/>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19" name="Freeform 1147"/>
            <p:cNvSpPr>
              <a:spLocks/>
            </p:cNvSpPr>
            <p:nvPr/>
          </p:nvSpPr>
          <p:spPr bwMode="auto">
            <a:xfrm>
              <a:off x="4917" y="258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20" name="Freeform 1148"/>
            <p:cNvSpPr>
              <a:spLocks/>
            </p:cNvSpPr>
            <p:nvPr/>
          </p:nvSpPr>
          <p:spPr bwMode="auto">
            <a:xfrm>
              <a:off x="4904" y="2640"/>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21" name="Freeform 1149"/>
            <p:cNvSpPr>
              <a:spLocks/>
            </p:cNvSpPr>
            <p:nvPr/>
          </p:nvSpPr>
          <p:spPr bwMode="auto">
            <a:xfrm>
              <a:off x="4875"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22" name="Freeform 1150"/>
            <p:cNvSpPr>
              <a:spLocks/>
            </p:cNvSpPr>
            <p:nvPr/>
          </p:nvSpPr>
          <p:spPr bwMode="auto">
            <a:xfrm>
              <a:off x="5034" y="2563"/>
              <a:ext cx="42" cy="29"/>
            </a:xfrm>
            <a:custGeom>
              <a:avLst/>
              <a:gdLst>
                <a:gd name="T0" fmla="*/ 0 w 42"/>
                <a:gd name="T1" fmla="*/ 0 h 29"/>
                <a:gd name="T2" fmla="*/ 0 w 42"/>
                <a:gd name="T3" fmla="*/ 4 h 29"/>
                <a:gd name="T4" fmla="*/ 42 w 42"/>
                <a:gd name="T5" fmla="*/ 29 h 29"/>
                <a:gd name="T6" fmla="*/ 42 w 42"/>
                <a:gd name="T7" fmla="*/ 26 h 29"/>
                <a:gd name="T8" fmla="*/ 0 w 42"/>
                <a:gd name="T9" fmla="*/ 0 h 29"/>
                <a:gd name="T10" fmla="*/ 0 60000 65536"/>
                <a:gd name="T11" fmla="*/ 0 60000 65536"/>
                <a:gd name="T12" fmla="*/ 0 60000 65536"/>
                <a:gd name="T13" fmla="*/ 0 60000 65536"/>
                <a:gd name="T14" fmla="*/ 0 60000 65536"/>
                <a:gd name="T15" fmla="*/ 0 w 42"/>
                <a:gd name="T16" fmla="*/ 0 h 29"/>
                <a:gd name="T17" fmla="*/ 42 w 42"/>
                <a:gd name="T18" fmla="*/ 29 h 29"/>
              </a:gdLst>
              <a:ahLst/>
              <a:cxnLst>
                <a:cxn ang="T10">
                  <a:pos x="T0" y="T1"/>
                </a:cxn>
                <a:cxn ang="T11">
                  <a:pos x="T2" y="T3"/>
                </a:cxn>
                <a:cxn ang="T12">
                  <a:pos x="T4" y="T5"/>
                </a:cxn>
                <a:cxn ang="T13">
                  <a:pos x="T6" y="T7"/>
                </a:cxn>
                <a:cxn ang="T14">
                  <a:pos x="T8" y="T9"/>
                </a:cxn>
              </a:cxnLst>
              <a:rect l="T15" t="T16" r="T17" b="T18"/>
              <a:pathLst>
                <a:path w="42" h="29">
                  <a:moveTo>
                    <a:pt x="0" y="0"/>
                  </a:moveTo>
                  <a:lnTo>
                    <a:pt x="0" y="4"/>
                  </a:lnTo>
                  <a:lnTo>
                    <a:pt x="42" y="29"/>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23" name="Freeform 1151"/>
            <p:cNvSpPr>
              <a:spLocks/>
            </p:cNvSpPr>
            <p:nvPr/>
          </p:nvSpPr>
          <p:spPr bwMode="auto">
            <a:xfrm>
              <a:off x="5005" y="2580"/>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24" name="Freeform 1152"/>
            <p:cNvSpPr>
              <a:spLocks/>
            </p:cNvSpPr>
            <p:nvPr/>
          </p:nvSpPr>
          <p:spPr bwMode="auto">
            <a:xfrm>
              <a:off x="4990" y="264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25" name="Freeform 1153"/>
            <p:cNvSpPr>
              <a:spLocks/>
            </p:cNvSpPr>
            <p:nvPr/>
          </p:nvSpPr>
          <p:spPr bwMode="auto">
            <a:xfrm>
              <a:off x="4962"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26" name="Freeform 1154"/>
            <p:cNvSpPr>
              <a:spLocks/>
            </p:cNvSpPr>
            <p:nvPr/>
          </p:nvSpPr>
          <p:spPr bwMode="auto">
            <a:xfrm>
              <a:off x="5076" y="264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27" name="Freeform 1155"/>
            <p:cNvSpPr>
              <a:spLocks/>
            </p:cNvSpPr>
            <p:nvPr/>
          </p:nvSpPr>
          <p:spPr bwMode="auto">
            <a:xfrm>
              <a:off x="5048"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28" name="Freeform 1156"/>
            <p:cNvSpPr>
              <a:spLocks noEditPoints="1"/>
            </p:cNvSpPr>
            <p:nvPr/>
          </p:nvSpPr>
          <p:spPr bwMode="auto">
            <a:xfrm>
              <a:off x="4875" y="2481"/>
              <a:ext cx="255" cy="203"/>
            </a:xfrm>
            <a:custGeom>
              <a:avLst/>
              <a:gdLst>
                <a:gd name="T0" fmla="*/ 94 w 255"/>
                <a:gd name="T1" fmla="*/ 17 h 203"/>
                <a:gd name="T2" fmla="*/ 137 w 255"/>
                <a:gd name="T3" fmla="*/ 43 h 203"/>
                <a:gd name="T4" fmla="*/ 127 w 255"/>
                <a:gd name="T5" fmla="*/ 50 h 203"/>
                <a:gd name="T6" fmla="*/ 84 w 255"/>
                <a:gd name="T7" fmla="*/ 23 h 203"/>
                <a:gd name="T8" fmla="*/ 94 w 255"/>
                <a:gd name="T9" fmla="*/ 17 h 203"/>
                <a:gd name="T10" fmla="*/ 123 w 255"/>
                <a:gd name="T11" fmla="*/ 0 h 203"/>
                <a:gd name="T12" fmla="*/ 166 w 255"/>
                <a:gd name="T13" fmla="*/ 26 h 203"/>
                <a:gd name="T14" fmla="*/ 156 w 255"/>
                <a:gd name="T15" fmla="*/ 33 h 203"/>
                <a:gd name="T16" fmla="*/ 113 w 255"/>
                <a:gd name="T17" fmla="*/ 6 h 203"/>
                <a:gd name="T18" fmla="*/ 123 w 255"/>
                <a:gd name="T19" fmla="*/ 0 h 203"/>
                <a:gd name="T20" fmla="*/ 82 w 255"/>
                <a:gd name="T21" fmla="*/ 76 h 203"/>
                <a:gd name="T22" fmla="*/ 125 w 255"/>
                <a:gd name="T23" fmla="*/ 102 h 203"/>
                <a:gd name="T24" fmla="*/ 114 w 255"/>
                <a:gd name="T25" fmla="*/ 108 h 203"/>
                <a:gd name="T26" fmla="*/ 71 w 255"/>
                <a:gd name="T27" fmla="*/ 82 h 203"/>
                <a:gd name="T28" fmla="*/ 82 w 255"/>
                <a:gd name="T29" fmla="*/ 76 h 203"/>
                <a:gd name="T30" fmla="*/ 53 w 255"/>
                <a:gd name="T31" fmla="*/ 93 h 203"/>
                <a:gd name="T32" fmla="*/ 96 w 255"/>
                <a:gd name="T33" fmla="*/ 119 h 203"/>
                <a:gd name="T34" fmla="*/ 85 w 255"/>
                <a:gd name="T35" fmla="*/ 126 h 203"/>
                <a:gd name="T36" fmla="*/ 42 w 255"/>
                <a:gd name="T37" fmla="*/ 99 h 203"/>
                <a:gd name="T38" fmla="*/ 53 w 255"/>
                <a:gd name="T39" fmla="*/ 93 h 203"/>
                <a:gd name="T40" fmla="*/ 39 w 255"/>
                <a:gd name="T41" fmla="*/ 153 h 203"/>
                <a:gd name="T42" fmla="*/ 82 w 255"/>
                <a:gd name="T43" fmla="*/ 179 h 203"/>
                <a:gd name="T44" fmla="*/ 71 w 255"/>
                <a:gd name="T45" fmla="*/ 186 h 203"/>
                <a:gd name="T46" fmla="*/ 29 w 255"/>
                <a:gd name="T47" fmla="*/ 159 h 203"/>
                <a:gd name="T48" fmla="*/ 39 w 255"/>
                <a:gd name="T49" fmla="*/ 153 h 203"/>
                <a:gd name="T50" fmla="*/ 10 w 255"/>
                <a:gd name="T51" fmla="*/ 170 h 203"/>
                <a:gd name="T52" fmla="*/ 53 w 255"/>
                <a:gd name="T53" fmla="*/ 196 h 203"/>
                <a:gd name="T54" fmla="*/ 42 w 255"/>
                <a:gd name="T55" fmla="*/ 203 h 203"/>
                <a:gd name="T56" fmla="*/ 0 w 255"/>
                <a:gd name="T57" fmla="*/ 176 h 203"/>
                <a:gd name="T58" fmla="*/ 10 w 255"/>
                <a:gd name="T59" fmla="*/ 170 h 203"/>
                <a:gd name="T60" fmla="*/ 169 w 255"/>
                <a:gd name="T61" fmla="*/ 76 h 203"/>
                <a:gd name="T62" fmla="*/ 212 w 255"/>
                <a:gd name="T63" fmla="*/ 102 h 203"/>
                <a:gd name="T64" fmla="*/ 201 w 255"/>
                <a:gd name="T65" fmla="*/ 108 h 203"/>
                <a:gd name="T66" fmla="*/ 159 w 255"/>
                <a:gd name="T67" fmla="*/ 82 h 203"/>
                <a:gd name="T68" fmla="*/ 169 w 255"/>
                <a:gd name="T69" fmla="*/ 76 h 203"/>
                <a:gd name="T70" fmla="*/ 140 w 255"/>
                <a:gd name="T71" fmla="*/ 93 h 203"/>
                <a:gd name="T72" fmla="*/ 183 w 255"/>
                <a:gd name="T73" fmla="*/ 119 h 203"/>
                <a:gd name="T74" fmla="*/ 172 w 255"/>
                <a:gd name="T75" fmla="*/ 126 h 203"/>
                <a:gd name="T76" fmla="*/ 130 w 255"/>
                <a:gd name="T77" fmla="*/ 99 h 203"/>
                <a:gd name="T78" fmla="*/ 140 w 255"/>
                <a:gd name="T79" fmla="*/ 93 h 203"/>
                <a:gd name="T80" fmla="*/ 126 w 255"/>
                <a:gd name="T81" fmla="*/ 153 h 203"/>
                <a:gd name="T82" fmla="*/ 169 w 255"/>
                <a:gd name="T83" fmla="*/ 179 h 203"/>
                <a:gd name="T84" fmla="*/ 158 w 255"/>
                <a:gd name="T85" fmla="*/ 186 h 203"/>
                <a:gd name="T86" fmla="*/ 115 w 255"/>
                <a:gd name="T87" fmla="*/ 159 h 203"/>
                <a:gd name="T88" fmla="*/ 126 w 255"/>
                <a:gd name="T89" fmla="*/ 153 h 203"/>
                <a:gd name="T90" fmla="*/ 97 w 255"/>
                <a:gd name="T91" fmla="*/ 170 h 203"/>
                <a:gd name="T92" fmla="*/ 140 w 255"/>
                <a:gd name="T93" fmla="*/ 196 h 203"/>
                <a:gd name="T94" fmla="*/ 129 w 255"/>
                <a:gd name="T95" fmla="*/ 203 h 203"/>
                <a:gd name="T96" fmla="*/ 87 w 255"/>
                <a:gd name="T97" fmla="*/ 176 h 203"/>
                <a:gd name="T98" fmla="*/ 97 w 255"/>
                <a:gd name="T99" fmla="*/ 170 h 203"/>
                <a:gd name="T100" fmla="*/ 212 w 255"/>
                <a:gd name="T101" fmla="*/ 153 h 203"/>
                <a:gd name="T102" fmla="*/ 255 w 255"/>
                <a:gd name="T103" fmla="*/ 179 h 203"/>
                <a:gd name="T104" fmla="*/ 244 w 255"/>
                <a:gd name="T105" fmla="*/ 186 h 203"/>
                <a:gd name="T106" fmla="*/ 201 w 255"/>
                <a:gd name="T107" fmla="*/ 159 h 203"/>
                <a:gd name="T108" fmla="*/ 212 w 255"/>
                <a:gd name="T109" fmla="*/ 153 h 203"/>
                <a:gd name="T110" fmla="*/ 183 w 255"/>
                <a:gd name="T111" fmla="*/ 170 h 203"/>
                <a:gd name="T112" fmla="*/ 226 w 255"/>
                <a:gd name="T113" fmla="*/ 196 h 203"/>
                <a:gd name="T114" fmla="*/ 215 w 255"/>
                <a:gd name="T115" fmla="*/ 203 h 203"/>
                <a:gd name="T116" fmla="*/ 173 w 255"/>
                <a:gd name="T117" fmla="*/ 176 h 203"/>
                <a:gd name="T118" fmla="*/ 183 w 255"/>
                <a:gd name="T119" fmla="*/ 170 h 20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5"/>
                <a:gd name="T181" fmla="*/ 0 h 203"/>
                <a:gd name="T182" fmla="*/ 255 w 255"/>
                <a:gd name="T183" fmla="*/ 203 h 20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5" h="203">
                  <a:moveTo>
                    <a:pt x="94" y="17"/>
                  </a:moveTo>
                  <a:lnTo>
                    <a:pt x="137" y="43"/>
                  </a:lnTo>
                  <a:lnTo>
                    <a:pt x="127" y="50"/>
                  </a:lnTo>
                  <a:lnTo>
                    <a:pt x="84" y="23"/>
                  </a:lnTo>
                  <a:lnTo>
                    <a:pt x="94" y="17"/>
                  </a:lnTo>
                  <a:close/>
                  <a:moveTo>
                    <a:pt x="123" y="0"/>
                  </a:moveTo>
                  <a:lnTo>
                    <a:pt x="166" y="26"/>
                  </a:lnTo>
                  <a:lnTo>
                    <a:pt x="156" y="33"/>
                  </a:lnTo>
                  <a:lnTo>
                    <a:pt x="113" y="6"/>
                  </a:lnTo>
                  <a:lnTo>
                    <a:pt x="123" y="0"/>
                  </a:lnTo>
                  <a:close/>
                  <a:moveTo>
                    <a:pt x="82" y="76"/>
                  </a:moveTo>
                  <a:lnTo>
                    <a:pt x="125" y="102"/>
                  </a:lnTo>
                  <a:lnTo>
                    <a:pt x="114" y="108"/>
                  </a:lnTo>
                  <a:lnTo>
                    <a:pt x="71" y="82"/>
                  </a:lnTo>
                  <a:lnTo>
                    <a:pt x="82" y="76"/>
                  </a:lnTo>
                  <a:close/>
                  <a:moveTo>
                    <a:pt x="53" y="93"/>
                  </a:moveTo>
                  <a:lnTo>
                    <a:pt x="96" y="119"/>
                  </a:lnTo>
                  <a:lnTo>
                    <a:pt x="85" y="126"/>
                  </a:lnTo>
                  <a:lnTo>
                    <a:pt x="42" y="99"/>
                  </a:lnTo>
                  <a:lnTo>
                    <a:pt x="53" y="93"/>
                  </a:lnTo>
                  <a:close/>
                  <a:moveTo>
                    <a:pt x="39" y="153"/>
                  </a:moveTo>
                  <a:lnTo>
                    <a:pt x="82" y="179"/>
                  </a:lnTo>
                  <a:lnTo>
                    <a:pt x="71" y="186"/>
                  </a:lnTo>
                  <a:lnTo>
                    <a:pt x="29" y="159"/>
                  </a:lnTo>
                  <a:lnTo>
                    <a:pt x="39" y="153"/>
                  </a:lnTo>
                  <a:close/>
                  <a:moveTo>
                    <a:pt x="10" y="170"/>
                  </a:moveTo>
                  <a:lnTo>
                    <a:pt x="53" y="196"/>
                  </a:lnTo>
                  <a:lnTo>
                    <a:pt x="42" y="203"/>
                  </a:lnTo>
                  <a:lnTo>
                    <a:pt x="0" y="176"/>
                  </a:lnTo>
                  <a:lnTo>
                    <a:pt x="10" y="170"/>
                  </a:lnTo>
                  <a:close/>
                  <a:moveTo>
                    <a:pt x="169" y="76"/>
                  </a:moveTo>
                  <a:lnTo>
                    <a:pt x="212" y="102"/>
                  </a:lnTo>
                  <a:lnTo>
                    <a:pt x="201" y="108"/>
                  </a:lnTo>
                  <a:lnTo>
                    <a:pt x="159" y="82"/>
                  </a:lnTo>
                  <a:lnTo>
                    <a:pt x="169" y="76"/>
                  </a:lnTo>
                  <a:close/>
                  <a:moveTo>
                    <a:pt x="140" y="93"/>
                  </a:moveTo>
                  <a:lnTo>
                    <a:pt x="183" y="119"/>
                  </a:lnTo>
                  <a:lnTo>
                    <a:pt x="172" y="126"/>
                  </a:lnTo>
                  <a:lnTo>
                    <a:pt x="130" y="99"/>
                  </a:lnTo>
                  <a:lnTo>
                    <a:pt x="140" y="93"/>
                  </a:lnTo>
                  <a:close/>
                  <a:moveTo>
                    <a:pt x="126" y="153"/>
                  </a:moveTo>
                  <a:lnTo>
                    <a:pt x="169" y="179"/>
                  </a:lnTo>
                  <a:lnTo>
                    <a:pt x="158" y="186"/>
                  </a:lnTo>
                  <a:lnTo>
                    <a:pt x="115" y="159"/>
                  </a:lnTo>
                  <a:lnTo>
                    <a:pt x="126" y="153"/>
                  </a:lnTo>
                  <a:close/>
                  <a:moveTo>
                    <a:pt x="97" y="170"/>
                  </a:moveTo>
                  <a:lnTo>
                    <a:pt x="140" y="196"/>
                  </a:lnTo>
                  <a:lnTo>
                    <a:pt x="129" y="203"/>
                  </a:lnTo>
                  <a:lnTo>
                    <a:pt x="87" y="176"/>
                  </a:lnTo>
                  <a:lnTo>
                    <a:pt x="97" y="170"/>
                  </a:lnTo>
                  <a:close/>
                  <a:moveTo>
                    <a:pt x="212" y="153"/>
                  </a:moveTo>
                  <a:lnTo>
                    <a:pt x="255" y="179"/>
                  </a:lnTo>
                  <a:lnTo>
                    <a:pt x="244" y="186"/>
                  </a:lnTo>
                  <a:lnTo>
                    <a:pt x="201" y="159"/>
                  </a:lnTo>
                  <a:lnTo>
                    <a:pt x="212" y="153"/>
                  </a:lnTo>
                  <a:close/>
                  <a:moveTo>
                    <a:pt x="183" y="170"/>
                  </a:moveTo>
                  <a:lnTo>
                    <a:pt x="226" y="196"/>
                  </a:lnTo>
                  <a:lnTo>
                    <a:pt x="215" y="203"/>
                  </a:lnTo>
                  <a:lnTo>
                    <a:pt x="173" y="176"/>
                  </a:lnTo>
                  <a:lnTo>
                    <a:pt x="183" y="170"/>
                  </a:lnTo>
                  <a:close/>
                </a:path>
              </a:pathLst>
            </a:custGeom>
            <a:solidFill>
              <a:srgbClr val="E1CDAC"/>
            </a:solidFill>
            <a:ln w="9525">
              <a:noFill/>
              <a:round/>
              <a:headEnd/>
              <a:tailEnd/>
            </a:ln>
          </p:spPr>
          <p:txBody>
            <a:bodyPr/>
            <a:lstStyle/>
            <a:p>
              <a:endParaRPr lang="zh-TW" altLang="en-US">
                <a:solidFill>
                  <a:schemeClr val="bg1"/>
                </a:solidFill>
              </a:endParaRPr>
            </a:p>
          </p:txBody>
        </p:sp>
        <p:sp>
          <p:nvSpPr>
            <p:cNvPr id="22829" name="Freeform 1157"/>
            <p:cNvSpPr>
              <a:spLocks/>
            </p:cNvSpPr>
            <p:nvPr/>
          </p:nvSpPr>
          <p:spPr bwMode="auto">
            <a:xfrm>
              <a:off x="4959" y="2498"/>
              <a:ext cx="53" cy="33"/>
            </a:xfrm>
            <a:custGeom>
              <a:avLst/>
              <a:gdLst>
                <a:gd name="T0" fmla="*/ 10 w 53"/>
                <a:gd name="T1" fmla="*/ 0 h 33"/>
                <a:gd name="T2" fmla="*/ 53 w 53"/>
                <a:gd name="T3" fmla="*/ 26 h 33"/>
                <a:gd name="T4" fmla="*/ 43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3"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30" name="Freeform 1158"/>
            <p:cNvSpPr>
              <a:spLocks/>
            </p:cNvSpPr>
            <p:nvPr/>
          </p:nvSpPr>
          <p:spPr bwMode="auto">
            <a:xfrm>
              <a:off x="4988" y="2481"/>
              <a:ext cx="53" cy="33"/>
            </a:xfrm>
            <a:custGeom>
              <a:avLst/>
              <a:gdLst>
                <a:gd name="T0" fmla="*/ 10 w 53"/>
                <a:gd name="T1" fmla="*/ 0 h 33"/>
                <a:gd name="T2" fmla="*/ 53 w 53"/>
                <a:gd name="T3" fmla="*/ 26 h 33"/>
                <a:gd name="T4" fmla="*/ 43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3"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31" name="Freeform 1159"/>
            <p:cNvSpPr>
              <a:spLocks/>
            </p:cNvSpPr>
            <p:nvPr/>
          </p:nvSpPr>
          <p:spPr bwMode="auto">
            <a:xfrm>
              <a:off x="4946" y="2557"/>
              <a:ext cx="54" cy="32"/>
            </a:xfrm>
            <a:custGeom>
              <a:avLst/>
              <a:gdLst>
                <a:gd name="T0" fmla="*/ 11 w 54"/>
                <a:gd name="T1" fmla="*/ 0 h 32"/>
                <a:gd name="T2" fmla="*/ 54 w 54"/>
                <a:gd name="T3" fmla="*/ 26 h 32"/>
                <a:gd name="T4" fmla="*/ 43 w 54"/>
                <a:gd name="T5" fmla="*/ 32 h 32"/>
                <a:gd name="T6" fmla="*/ 0 w 54"/>
                <a:gd name="T7" fmla="*/ 6 h 32"/>
                <a:gd name="T8" fmla="*/ 11 w 54"/>
                <a:gd name="T9" fmla="*/ 0 h 32"/>
                <a:gd name="T10" fmla="*/ 0 60000 65536"/>
                <a:gd name="T11" fmla="*/ 0 60000 65536"/>
                <a:gd name="T12" fmla="*/ 0 60000 65536"/>
                <a:gd name="T13" fmla="*/ 0 60000 65536"/>
                <a:gd name="T14" fmla="*/ 0 60000 65536"/>
                <a:gd name="T15" fmla="*/ 0 w 54"/>
                <a:gd name="T16" fmla="*/ 0 h 32"/>
                <a:gd name="T17" fmla="*/ 54 w 54"/>
                <a:gd name="T18" fmla="*/ 32 h 32"/>
              </a:gdLst>
              <a:ahLst/>
              <a:cxnLst>
                <a:cxn ang="T10">
                  <a:pos x="T0" y="T1"/>
                </a:cxn>
                <a:cxn ang="T11">
                  <a:pos x="T2" y="T3"/>
                </a:cxn>
                <a:cxn ang="T12">
                  <a:pos x="T4" y="T5"/>
                </a:cxn>
                <a:cxn ang="T13">
                  <a:pos x="T6" y="T7"/>
                </a:cxn>
                <a:cxn ang="T14">
                  <a:pos x="T8" y="T9"/>
                </a:cxn>
              </a:cxnLst>
              <a:rect l="T15" t="T16" r="T17" b="T18"/>
              <a:pathLst>
                <a:path w="54" h="32">
                  <a:moveTo>
                    <a:pt x="11" y="0"/>
                  </a:moveTo>
                  <a:lnTo>
                    <a:pt x="54" y="26"/>
                  </a:lnTo>
                  <a:lnTo>
                    <a:pt x="43" y="32"/>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32" name="Freeform 1160"/>
            <p:cNvSpPr>
              <a:spLocks/>
            </p:cNvSpPr>
            <p:nvPr/>
          </p:nvSpPr>
          <p:spPr bwMode="auto">
            <a:xfrm>
              <a:off x="4917" y="257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33" name="Freeform 1161"/>
            <p:cNvSpPr>
              <a:spLocks/>
            </p:cNvSpPr>
            <p:nvPr/>
          </p:nvSpPr>
          <p:spPr bwMode="auto">
            <a:xfrm>
              <a:off x="4904" y="2634"/>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34" name="Freeform 1162"/>
            <p:cNvSpPr>
              <a:spLocks/>
            </p:cNvSpPr>
            <p:nvPr/>
          </p:nvSpPr>
          <p:spPr bwMode="auto">
            <a:xfrm>
              <a:off x="4875"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35" name="Freeform 1163"/>
            <p:cNvSpPr>
              <a:spLocks/>
            </p:cNvSpPr>
            <p:nvPr/>
          </p:nvSpPr>
          <p:spPr bwMode="auto">
            <a:xfrm>
              <a:off x="5034" y="2557"/>
              <a:ext cx="53" cy="32"/>
            </a:xfrm>
            <a:custGeom>
              <a:avLst/>
              <a:gdLst>
                <a:gd name="T0" fmla="*/ 10 w 53"/>
                <a:gd name="T1" fmla="*/ 0 h 32"/>
                <a:gd name="T2" fmla="*/ 53 w 53"/>
                <a:gd name="T3" fmla="*/ 26 h 32"/>
                <a:gd name="T4" fmla="*/ 42 w 53"/>
                <a:gd name="T5" fmla="*/ 32 h 32"/>
                <a:gd name="T6" fmla="*/ 0 w 53"/>
                <a:gd name="T7" fmla="*/ 6 h 32"/>
                <a:gd name="T8" fmla="*/ 10 w 53"/>
                <a:gd name="T9" fmla="*/ 0 h 32"/>
                <a:gd name="T10" fmla="*/ 0 60000 65536"/>
                <a:gd name="T11" fmla="*/ 0 60000 65536"/>
                <a:gd name="T12" fmla="*/ 0 60000 65536"/>
                <a:gd name="T13" fmla="*/ 0 60000 65536"/>
                <a:gd name="T14" fmla="*/ 0 60000 65536"/>
                <a:gd name="T15" fmla="*/ 0 w 53"/>
                <a:gd name="T16" fmla="*/ 0 h 32"/>
                <a:gd name="T17" fmla="*/ 53 w 53"/>
                <a:gd name="T18" fmla="*/ 32 h 32"/>
              </a:gdLst>
              <a:ahLst/>
              <a:cxnLst>
                <a:cxn ang="T10">
                  <a:pos x="T0" y="T1"/>
                </a:cxn>
                <a:cxn ang="T11">
                  <a:pos x="T2" y="T3"/>
                </a:cxn>
                <a:cxn ang="T12">
                  <a:pos x="T4" y="T5"/>
                </a:cxn>
                <a:cxn ang="T13">
                  <a:pos x="T6" y="T7"/>
                </a:cxn>
                <a:cxn ang="T14">
                  <a:pos x="T8" y="T9"/>
                </a:cxn>
              </a:cxnLst>
              <a:rect l="T15" t="T16" r="T17" b="T18"/>
              <a:pathLst>
                <a:path w="53" h="32">
                  <a:moveTo>
                    <a:pt x="10" y="0"/>
                  </a:moveTo>
                  <a:lnTo>
                    <a:pt x="53" y="26"/>
                  </a:lnTo>
                  <a:lnTo>
                    <a:pt x="42" y="32"/>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36" name="Freeform 1164"/>
            <p:cNvSpPr>
              <a:spLocks/>
            </p:cNvSpPr>
            <p:nvPr/>
          </p:nvSpPr>
          <p:spPr bwMode="auto">
            <a:xfrm>
              <a:off x="5005" y="2574"/>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37" name="Freeform 1165"/>
            <p:cNvSpPr>
              <a:spLocks/>
            </p:cNvSpPr>
            <p:nvPr/>
          </p:nvSpPr>
          <p:spPr bwMode="auto">
            <a:xfrm>
              <a:off x="4990" y="263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38" name="Freeform 1166"/>
            <p:cNvSpPr>
              <a:spLocks/>
            </p:cNvSpPr>
            <p:nvPr/>
          </p:nvSpPr>
          <p:spPr bwMode="auto">
            <a:xfrm>
              <a:off x="4962"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39" name="Freeform 1167"/>
            <p:cNvSpPr>
              <a:spLocks/>
            </p:cNvSpPr>
            <p:nvPr/>
          </p:nvSpPr>
          <p:spPr bwMode="auto">
            <a:xfrm>
              <a:off x="5076" y="263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40" name="Freeform 1168"/>
            <p:cNvSpPr>
              <a:spLocks/>
            </p:cNvSpPr>
            <p:nvPr/>
          </p:nvSpPr>
          <p:spPr bwMode="auto">
            <a:xfrm>
              <a:off x="5048"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841" name="Freeform 1169"/>
            <p:cNvSpPr>
              <a:spLocks/>
            </p:cNvSpPr>
            <p:nvPr/>
          </p:nvSpPr>
          <p:spPr bwMode="auto">
            <a:xfrm>
              <a:off x="4872" y="2481"/>
              <a:ext cx="260" cy="260"/>
            </a:xfrm>
            <a:custGeom>
              <a:avLst/>
              <a:gdLst>
                <a:gd name="T0" fmla="*/ 258 w 260"/>
                <a:gd name="T1" fmla="*/ 179 h 260"/>
                <a:gd name="T2" fmla="*/ 217 w 260"/>
                <a:gd name="T3" fmla="*/ 104 h 260"/>
                <a:gd name="T4" fmla="*/ 215 w 260"/>
                <a:gd name="T5" fmla="*/ 102 h 260"/>
                <a:gd name="T6" fmla="*/ 171 w 260"/>
                <a:gd name="T7" fmla="*/ 28 h 260"/>
                <a:gd name="T8" fmla="*/ 169 w 260"/>
                <a:gd name="T9" fmla="*/ 26 h 260"/>
                <a:gd name="T10" fmla="*/ 116 w 260"/>
                <a:gd name="T11" fmla="*/ 6 h 260"/>
                <a:gd name="T12" fmla="*/ 100 w 260"/>
                <a:gd name="T13" fmla="*/ 19 h 260"/>
                <a:gd name="T14" fmla="*/ 87 w 260"/>
                <a:gd name="T15" fmla="*/ 23 h 260"/>
                <a:gd name="T16" fmla="*/ 85 w 260"/>
                <a:gd name="T17" fmla="*/ 28 h 260"/>
                <a:gd name="T18" fmla="*/ 74 w 260"/>
                <a:gd name="T19" fmla="*/ 82 h 260"/>
                <a:gd name="T20" fmla="*/ 59 w 260"/>
                <a:gd name="T21" fmla="*/ 95 h 260"/>
                <a:gd name="T22" fmla="*/ 45 w 260"/>
                <a:gd name="T23" fmla="*/ 99 h 260"/>
                <a:gd name="T24" fmla="*/ 43 w 260"/>
                <a:gd name="T25" fmla="*/ 104 h 260"/>
                <a:gd name="T26" fmla="*/ 42 w 260"/>
                <a:gd name="T27" fmla="*/ 153 h 260"/>
                <a:gd name="T28" fmla="*/ 32 w 260"/>
                <a:gd name="T29" fmla="*/ 162 h 260"/>
                <a:gd name="T30" fmla="*/ 13 w 260"/>
                <a:gd name="T31" fmla="*/ 170 h 260"/>
                <a:gd name="T32" fmla="*/ 3 w 260"/>
                <a:gd name="T33" fmla="*/ 180 h 260"/>
                <a:gd name="T34" fmla="*/ 0 w 260"/>
                <a:gd name="T35" fmla="*/ 231 h 260"/>
                <a:gd name="T36" fmla="*/ 2 w 260"/>
                <a:gd name="T37" fmla="*/ 234 h 260"/>
                <a:gd name="T38" fmla="*/ 55 w 260"/>
                <a:gd name="T39" fmla="*/ 254 h 260"/>
                <a:gd name="T40" fmla="*/ 75 w 260"/>
                <a:gd name="T41" fmla="*/ 238 h 260"/>
                <a:gd name="T42" fmla="*/ 85 w 260"/>
                <a:gd name="T43" fmla="*/ 234 h 260"/>
                <a:gd name="T44" fmla="*/ 87 w 260"/>
                <a:gd name="T45" fmla="*/ 231 h 260"/>
                <a:gd name="T46" fmla="*/ 89 w 260"/>
                <a:gd name="T47" fmla="*/ 234 h 260"/>
                <a:gd name="T48" fmla="*/ 142 w 260"/>
                <a:gd name="T49" fmla="*/ 254 h 260"/>
                <a:gd name="T50" fmla="*/ 162 w 260"/>
                <a:gd name="T51" fmla="*/ 238 h 260"/>
                <a:gd name="T52" fmla="*/ 172 w 260"/>
                <a:gd name="T53" fmla="*/ 234 h 260"/>
                <a:gd name="T54" fmla="*/ 175 w 260"/>
                <a:gd name="T55" fmla="*/ 233 h 260"/>
                <a:gd name="T56" fmla="*/ 218 w 260"/>
                <a:gd name="T57" fmla="*/ 260 h 260"/>
                <a:gd name="T58" fmla="*/ 228 w 260"/>
                <a:gd name="T59" fmla="*/ 250 h 260"/>
                <a:gd name="T60" fmla="*/ 248 w 260"/>
                <a:gd name="T61" fmla="*/ 241 h 260"/>
                <a:gd name="T62" fmla="*/ 258 w 260"/>
                <a:gd name="T63" fmla="*/ 232 h 260"/>
                <a:gd name="T64" fmla="*/ 260 w 260"/>
                <a:gd name="T65" fmla="*/ 181 h 2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0"/>
                <a:gd name="T100" fmla="*/ 0 h 260"/>
                <a:gd name="T101" fmla="*/ 260 w 260"/>
                <a:gd name="T102" fmla="*/ 260 h 2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0" h="260">
                  <a:moveTo>
                    <a:pt x="258" y="180"/>
                  </a:moveTo>
                  <a:lnTo>
                    <a:pt x="258" y="179"/>
                  </a:lnTo>
                  <a:lnTo>
                    <a:pt x="217" y="154"/>
                  </a:lnTo>
                  <a:lnTo>
                    <a:pt x="217" y="104"/>
                  </a:lnTo>
                  <a:lnTo>
                    <a:pt x="215" y="103"/>
                  </a:lnTo>
                  <a:lnTo>
                    <a:pt x="215" y="102"/>
                  </a:lnTo>
                  <a:lnTo>
                    <a:pt x="172" y="76"/>
                  </a:lnTo>
                  <a:lnTo>
                    <a:pt x="171" y="28"/>
                  </a:lnTo>
                  <a:lnTo>
                    <a:pt x="169" y="27"/>
                  </a:lnTo>
                  <a:lnTo>
                    <a:pt x="169" y="26"/>
                  </a:lnTo>
                  <a:lnTo>
                    <a:pt x="126" y="0"/>
                  </a:lnTo>
                  <a:lnTo>
                    <a:pt x="116" y="6"/>
                  </a:lnTo>
                  <a:lnTo>
                    <a:pt x="116" y="9"/>
                  </a:lnTo>
                  <a:lnTo>
                    <a:pt x="100" y="19"/>
                  </a:lnTo>
                  <a:lnTo>
                    <a:pt x="97" y="17"/>
                  </a:lnTo>
                  <a:lnTo>
                    <a:pt x="87" y="23"/>
                  </a:lnTo>
                  <a:lnTo>
                    <a:pt x="87" y="27"/>
                  </a:lnTo>
                  <a:lnTo>
                    <a:pt x="85" y="28"/>
                  </a:lnTo>
                  <a:lnTo>
                    <a:pt x="85" y="76"/>
                  </a:lnTo>
                  <a:lnTo>
                    <a:pt x="74" y="82"/>
                  </a:lnTo>
                  <a:lnTo>
                    <a:pt x="74" y="85"/>
                  </a:lnTo>
                  <a:lnTo>
                    <a:pt x="59" y="95"/>
                  </a:lnTo>
                  <a:lnTo>
                    <a:pt x="56" y="93"/>
                  </a:lnTo>
                  <a:lnTo>
                    <a:pt x="45" y="99"/>
                  </a:lnTo>
                  <a:lnTo>
                    <a:pt x="45" y="103"/>
                  </a:lnTo>
                  <a:lnTo>
                    <a:pt x="43" y="104"/>
                  </a:lnTo>
                  <a:lnTo>
                    <a:pt x="43" y="154"/>
                  </a:lnTo>
                  <a:lnTo>
                    <a:pt x="42" y="153"/>
                  </a:lnTo>
                  <a:lnTo>
                    <a:pt x="32" y="159"/>
                  </a:lnTo>
                  <a:lnTo>
                    <a:pt x="32" y="162"/>
                  </a:lnTo>
                  <a:lnTo>
                    <a:pt x="15" y="172"/>
                  </a:lnTo>
                  <a:lnTo>
                    <a:pt x="13" y="170"/>
                  </a:lnTo>
                  <a:lnTo>
                    <a:pt x="3" y="176"/>
                  </a:lnTo>
                  <a:lnTo>
                    <a:pt x="3" y="180"/>
                  </a:lnTo>
                  <a:lnTo>
                    <a:pt x="0" y="181"/>
                  </a:lnTo>
                  <a:lnTo>
                    <a:pt x="0" y="231"/>
                  </a:lnTo>
                  <a:lnTo>
                    <a:pt x="2" y="232"/>
                  </a:lnTo>
                  <a:lnTo>
                    <a:pt x="2" y="234"/>
                  </a:lnTo>
                  <a:lnTo>
                    <a:pt x="45" y="260"/>
                  </a:lnTo>
                  <a:lnTo>
                    <a:pt x="55" y="254"/>
                  </a:lnTo>
                  <a:lnTo>
                    <a:pt x="55" y="250"/>
                  </a:lnTo>
                  <a:lnTo>
                    <a:pt x="75" y="238"/>
                  </a:lnTo>
                  <a:lnTo>
                    <a:pt x="75" y="241"/>
                  </a:lnTo>
                  <a:lnTo>
                    <a:pt x="85" y="234"/>
                  </a:lnTo>
                  <a:lnTo>
                    <a:pt x="85" y="232"/>
                  </a:lnTo>
                  <a:lnTo>
                    <a:pt x="87" y="231"/>
                  </a:lnTo>
                  <a:lnTo>
                    <a:pt x="89" y="232"/>
                  </a:lnTo>
                  <a:lnTo>
                    <a:pt x="89" y="234"/>
                  </a:lnTo>
                  <a:lnTo>
                    <a:pt x="132" y="260"/>
                  </a:lnTo>
                  <a:lnTo>
                    <a:pt x="142" y="254"/>
                  </a:lnTo>
                  <a:lnTo>
                    <a:pt x="142" y="250"/>
                  </a:lnTo>
                  <a:lnTo>
                    <a:pt x="162" y="238"/>
                  </a:lnTo>
                  <a:lnTo>
                    <a:pt x="162" y="241"/>
                  </a:lnTo>
                  <a:lnTo>
                    <a:pt x="172" y="234"/>
                  </a:lnTo>
                  <a:lnTo>
                    <a:pt x="172" y="231"/>
                  </a:lnTo>
                  <a:lnTo>
                    <a:pt x="175" y="233"/>
                  </a:lnTo>
                  <a:lnTo>
                    <a:pt x="175" y="234"/>
                  </a:lnTo>
                  <a:lnTo>
                    <a:pt x="218" y="260"/>
                  </a:lnTo>
                  <a:lnTo>
                    <a:pt x="228" y="254"/>
                  </a:lnTo>
                  <a:lnTo>
                    <a:pt x="228" y="250"/>
                  </a:lnTo>
                  <a:lnTo>
                    <a:pt x="248" y="238"/>
                  </a:lnTo>
                  <a:lnTo>
                    <a:pt x="248" y="241"/>
                  </a:lnTo>
                  <a:lnTo>
                    <a:pt x="258" y="234"/>
                  </a:lnTo>
                  <a:lnTo>
                    <a:pt x="258" y="232"/>
                  </a:lnTo>
                  <a:lnTo>
                    <a:pt x="260" y="231"/>
                  </a:lnTo>
                  <a:lnTo>
                    <a:pt x="260" y="181"/>
                  </a:lnTo>
                  <a:lnTo>
                    <a:pt x="258" y="180"/>
                  </a:lnTo>
                  <a:close/>
                </a:path>
              </a:pathLst>
            </a:custGeom>
            <a:noFill/>
            <a:ln w="7938" cap="rnd">
              <a:solidFill>
                <a:srgbClr val="000000"/>
              </a:solidFill>
              <a:prstDash val="solid"/>
              <a:round/>
              <a:headEnd/>
              <a:tailEnd/>
            </a:ln>
          </p:spPr>
          <p:txBody>
            <a:bodyPr/>
            <a:lstStyle/>
            <a:p>
              <a:endParaRPr lang="zh-TW" altLang="en-US">
                <a:solidFill>
                  <a:schemeClr val="bg1"/>
                </a:solidFill>
              </a:endParaRPr>
            </a:p>
          </p:txBody>
        </p:sp>
      </p:grpSp>
      <p:sp>
        <p:nvSpPr>
          <p:cNvPr id="21544" name="Rectangle 796"/>
          <p:cNvSpPr>
            <a:spLocks noChangeArrowheads="1"/>
          </p:cNvSpPr>
          <p:nvPr/>
        </p:nvSpPr>
        <p:spPr bwMode="auto">
          <a:xfrm>
            <a:off x="5910592" y="5459608"/>
            <a:ext cx="1463542" cy="292388"/>
          </a:xfrm>
          <a:prstGeom prst="rect">
            <a:avLst/>
          </a:prstGeom>
          <a:noFill/>
          <a:ln w="9525">
            <a:noFill/>
            <a:miter lim="800000"/>
            <a:headEnd/>
            <a:tailEnd/>
          </a:ln>
        </p:spPr>
        <p:txBody>
          <a:bodyPr wrap="none" lIns="0" tIns="0" rIns="0" bIns="0">
            <a:spAutoFit/>
          </a:bodyPr>
          <a:lstStyle/>
          <a:p>
            <a:pPr algn="ctr" eaLnBrk="0" hangingPunct="0"/>
            <a:r>
              <a:rPr lang="en-US" altLang="zh-TW" sz="1900" b="1" dirty="0">
                <a:solidFill>
                  <a:schemeClr val="bg1"/>
                </a:solidFill>
                <a:latin typeface="Calibri" pitchFamily="34" charset="0"/>
              </a:rPr>
              <a:t>Haiphong port</a:t>
            </a:r>
            <a:endParaRPr lang="en-US" altLang="zh-TW" sz="1900" dirty="0">
              <a:solidFill>
                <a:schemeClr val="bg1"/>
              </a:solidFill>
              <a:latin typeface="Calibri" pitchFamily="34" charset="0"/>
            </a:endParaRPr>
          </a:p>
        </p:txBody>
      </p:sp>
      <p:sp>
        <p:nvSpPr>
          <p:cNvPr id="21546" name="Line 1170"/>
          <p:cNvSpPr>
            <a:spLocks noChangeShapeType="1"/>
          </p:cNvSpPr>
          <p:nvPr/>
        </p:nvSpPr>
        <p:spPr bwMode="auto">
          <a:xfrm>
            <a:off x="5689600" y="1640114"/>
            <a:ext cx="14514" cy="3280229"/>
          </a:xfrm>
          <a:prstGeom prst="line">
            <a:avLst/>
          </a:prstGeom>
          <a:noFill/>
          <a:ln w="28575">
            <a:solidFill>
              <a:schemeClr val="bg1"/>
            </a:solidFill>
            <a:round/>
            <a:headEnd/>
            <a:tailEnd/>
          </a:ln>
        </p:spPr>
        <p:txBody>
          <a:bodyPr lIns="121917" tIns="60958" rIns="121917" bIns="60958"/>
          <a:lstStyle/>
          <a:p>
            <a:endParaRPr lang="zh-TW" altLang="en-US">
              <a:solidFill>
                <a:schemeClr val="bg1"/>
              </a:solidFill>
            </a:endParaRPr>
          </a:p>
        </p:txBody>
      </p:sp>
      <p:sp>
        <p:nvSpPr>
          <p:cNvPr id="21549" name="Rectangle 4"/>
          <p:cNvSpPr>
            <a:spLocks noChangeArrowheads="1"/>
          </p:cNvSpPr>
          <p:nvPr/>
        </p:nvSpPr>
        <p:spPr bwMode="auto">
          <a:xfrm>
            <a:off x="6441017" y="2633663"/>
            <a:ext cx="8467" cy="80963"/>
          </a:xfrm>
          <a:prstGeom prst="rect">
            <a:avLst/>
          </a:prstGeom>
          <a:solidFill>
            <a:srgbClr val="EBF1E9"/>
          </a:solidFill>
          <a:ln w="9525">
            <a:noFill/>
            <a:miter lim="800000"/>
            <a:headEnd/>
            <a:tailEnd/>
          </a:ln>
        </p:spPr>
        <p:txBody>
          <a:bodyPr lIns="121917" tIns="60958" rIns="121917" bIns="60958"/>
          <a:lstStyle/>
          <a:p>
            <a:endParaRPr lang="en-US" altLang="zh-TW" sz="1900" dirty="0">
              <a:solidFill>
                <a:schemeClr val="bg1"/>
              </a:solidFill>
              <a:latin typeface="Calibri" pitchFamily="34" charset="0"/>
            </a:endParaRPr>
          </a:p>
        </p:txBody>
      </p:sp>
      <p:sp>
        <p:nvSpPr>
          <p:cNvPr id="21552" name="Rectangle 392"/>
          <p:cNvSpPr>
            <a:spLocks noChangeArrowheads="1"/>
          </p:cNvSpPr>
          <p:nvPr/>
        </p:nvSpPr>
        <p:spPr bwMode="auto">
          <a:xfrm>
            <a:off x="7097184" y="3095626"/>
            <a:ext cx="48683" cy="6351"/>
          </a:xfrm>
          <a:prstGeom prst="rect">
            <a:avLst/>
          </a:prstGeom>
          <a:solidFill>
            <a:srgbClr val="F4F3AB"/>
          </a:solidFill>
          <a:ln w="9525">
            <a:noFill/>
            <a:miter lim="800000"/>
            <a:headEnd/>
            <a:tailEnd/>
          </a:ln>
        </p:spPr>
        <p:txBody>
          <a:bodyPr lIns="121917" tIns="60958" rIns="121917" bIns="60958"/>
          <a:lstStyle/>
          <a:p>
            <a:endParaRPr lang="en-US" altLang="zh-TW" sz="1900" dirty="0">
              <a:solidFill>
                <a:schemeClr val="bg1"/>
              </a:solidFill>
              <a:latin typeface="Calibri" pitchFamily="34" charset="0"/>
            </a:endParaRPr>
          </a:p>
        </p:txBody>
      </p:sp>
      <p:sp>
        <p:nvSpPr>
          <p:cNvPr id="21553" name="Rectangle 393"/>
          <p:cNvSpPr>
            <a:spLocks noChangeArrowheads="1"/>
          </p:cNvSpPr>
          <p:nvPr/>
        </p:nvSpPr>
        <p:spPr bwMode="auto">
          <a:xfrm>
            <a:off x="7097184" y="3179763"/>
            <a:ext cx="48683" cy="6351"/>
          </a:xfrm>
          <a:prstGeom prst="rect">
            <a:avLst/>
          </a:prstGeom>
          <a:solidFill>
            <a:srgbClr val="EEE79F"/>
          </a:solidFill>
          <a:ln w="9525">
            <a:noFill/>
            <a:miter lim="800000"/>
            <a:headEnd/>
            <a:tailEnd/>
          </a:ln>
        </p:spPr>
        <p:txBody>
          <a:bodyPr lIns="121917" tIns="60958" rIns="121917" bIns="60958"/>
          <a:lstStyle/>
          <a:p>
            <a:endParaRPr lang="en-US" altLang="zh-TW" sz="1900" dirty="0">
              <a:solidFill>
                <a:schemeClr val="bg1"/>
              </a:solidFill>
              <a:latin typeface="Calibri" pitchFamily="34" charset="0"/>
            </a:endParaRPr>
          </a:p>
        </p:txBody>
      </p:sp>
      <p:sp>
        <p:nvSpPr>
          <p:cNvPr id="21554" name="Rectangle 394"/>
          <p:cNvSpPr>
            <a:spLocks noChangeArrowheads="1"/>
          </p:cNvSpPr>
          <p:nvPr/>
        </p:nvSpPr>
        <p:spPr bwMode="auto">
          <a:xfrm>
            <a:off x="6989233" y="2895601"/>
            <a:ext cx="8467" cy="80963"/>
          </a:xfrm>
          <a:prstGeom prst="rect">
            <a:avLst/>
          </a:prstGeom>
          <a:solidFill>
            <a:srgbClr val="DDEEEB"/>
          </a:solidFill>
          <a:ln w="9525">
            <a:noFill/>
            <a:miter lim="800000"/>
            <a:headEnd/>
            <a:tailEnd/>
          </a:ln>
        </p:spPr>
        <p:txBody>
          <a:bodyPr lIns="121917" tIns="60958" rIns="121917" bIns="60958"/>
          <a:lstStyle/>
          <a:p>
            <a:endParaRPr lang="en-US" altLang="zh-TW" sz="1900" dirty="0">
              <a:solidFill>
                <a:schemeClr val="bg1"/>
              </a:solidFill>
              <a:latin typeface="Calibri" pitchFamily="34" charset="0"/>
            </a:endParaRPr>
          </a:p>
        </p:txBody>
      </p:sp>
      <p:sp>
        <p:nvSpPr>
          <p:cNvPr id="21555" name="Rectangle 395"/>
          <p:cNvSpPr>
            <a:spLocks noChangeArrowheads="1"/>
          </p:cNvSpPr>
          <p:nvPr/>
        </p:nvSpPr>
        <p:spPr bwMode="auto">
          <a:xfrm>
            <a:off x="7006166" y="2895601"/>
            <a:ext cx="8467" cy="80963"/>
          </a:xfrm>
          <a:prstGeom prst="rect">
            <a:avLst/>
          </a:prstGeom>
          <a:solidFill>
            <a:srgbClr val="E4EFEA"/>
          </a:solidFill>
          <a:ln w="9525">
            <a:noFill/>
            <a:miter lim="800000"/>
            <a:headEnd/>
            <a:tailEnd/>
          </a:ln>
        </p:spPr>
        <p:txBody>
          <a:bodyPr lIns="121917" tIns="60958" rIns="121917" bIns="60958"/>
          <a:lstStyle/>
          <a:p>
            <a:endParaRPr lang="en-US" altLang="zh-TW" sz="1900" dirty="0">
              <a:solidFill>
                <a:schemeClr val="bg1"/>
              </a:solidFill>
              <a:latin typeface="Calibri" pitchFamily="34" charset="0"/>
            </a:endParaRPr>
          </a:p>
        </p:txBody>
      </p:sp>
      <p:sp>
        <p:nvSpPr>
          <p:cNvPr id="21556" name="Rectangle 396"/>
          <p:cNvSpPr>
            <a:spLocks noChangeArrowheads="1"/>
          </p:cNvSpPr>
          <p:nvPr/>
        </p:nvSpPr>
        <p:spPr bwMode="auto">
          <a:xfrm>
            <a:off x="7023100" y="2895601"/>
            <a:ext cx="8467" cy="80963"/>
          </a:xfrm>
          <a:prstGeom prst="rect">
            <a:avLst/>
          </a:prstGeom>
          <a:solidFill>
            <a:srgbClr val="EBF1E9"/>
          </a:solidFill>
          <a:ln w="9525">
            <a:noFill/>
            <a:miter lim="800000"/>
            <a:headEnd/>
            <a:tailEnd/>
          </a:ln>
        </p:spPr>
        <p:txBody>
          <a:bodyPr lIns="121917" tIns="60958" rIns="121917" bIns="60958"/>
          <a:lstStyle/>
          <a:p>
            <a:endParaRPr lang="en-US" altLang="zh-TW" sz="1900" dirty="0">
              <a:solidFill>
                <a:schemeClr val="bg1"/>
              </a:solidFill>
              <a:latin typeface="Calibri" pitchFamily="34" charset="0"/>
            </a:endParaRPr>
          </a:p>
        </p:txBody>
      </p:sp>
      <p:grpSp>
        <p:nvGrpSpPr>
          <p:cNvPr id="18" name="Group 404"/>
          <p:cNvGrpSpPr>
            <a:grpSpLocks/>
          </p:cNvGrpSpPr>
          <p:nvPr/>
        </p:nvGrpSpPr>
        <p:grpSpPr bwMode="auto">
          <a:xfrm>
            <a:off x="5933017" y="2708275"/>
            <a:ext cx="914400" cy="304800"/>
            <a:chOff x="96" y="1680"/>
            <a:chExt cx="480" cy="211"/>
          </a:xfrm>
        </p:grpSpPr>
        <p:sp>
          <p:nvSpPr>
            <p:cNvPr id="22448" name="Rectangle 405"/>
            <p:cNvSpPr>
              <a:spLocks noChangeArrowheads="1"/>
            </p:cNvSpPr>
            <p:nvPr/>
          </p:nvSpPr>
          <p:spPr bwMode="auto">
            <a:xfrm>
              <a:off x="310" y="1855"/>
              <a:ext cx="120" cy="12"/>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449" name="Rectangle 406"/>
            <p:cNvSpPr>
              <a:spLocks noChangeArrowheads="1"/>
            </p:cNvSpPr>
            <p:nvPr/>
          </p:nvSpPr>
          <p:spPr bwMode="auto">
            <a:xfrm>
              <a:off x="310" y="1855"/>
              <a:ext cx="120" cy="12"/>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2450" name="Freeform 407"/>
            <p:cNvSpPr>
              <a:spLocks/>
            </p:cNvSpPr>
            <p:nvPr/>
          </p:nvSpPr>
          <p:spPr bwMode="auto">
            <a:xfrm>
              <a:off x="430" y="1732"/>
              <a:ext cx="146" cy="135"/>
            </a:xfrm>
            <a:custGeom>
              <a:avLst/>
              <a:gdLst>
                <a:gd name="T0" fmla="*/ 0 w 146"/>
                <a:gd name="T1" fmla="*/ 135 h 135"/>
                <a:gd name="T2" fmla="*/ 146 w 146"/>
                <a:gd name="T3" fmla="*/ 135 h 135"/>
                <a:gd name="T4" fmla="*/ 146 w 146"/>
                <a:gd name="T5" fmla="*/ 54 h 135"/>
                <a:gd name="T6" fmla="*/ 89 w 146"/>
                <a:gd name="T7" fmla="*/ 54 h 135"/>
                <a:gd name="T8" fmla="*/ 65 w 146"/>
                <a:gd name="T9" fmla="*/ 0 h 135"/>
                <a:gd name="T10" fmla="*/ 0 w 146"/>
                <a:gd name="T11" fmla="*/ 0 h 135"/>
                <a:gd name="T12" fmla="*/ 0 w 146"/>
                <a:gd name="T13" fmla="*/ 135 h 135"/>
                <a:gd name="T14" fmla="*/ 0 60000 65536"/>
                <a:gd name="T15" fmla="*/ 0 60000 65536"/>
                <a:gd name="T16" fmla="*/ 0 60000 65536"/>
                <a:gd name="T17" fmla="*/ 0 60000 65536"/>
                <a:gd name="T18" fmla="*/ 0 60000 65536"/>
                <a:gd name="T19" fmla="*/ 0 60000 65536"/>
                <a:gd name="T20" fmla="*/ 0 60000 65536"/>
                <a:gd name="T21" fmla="*/ 0 w 146"/>
                <a:gd name="T22" fmla="*/ 0 h 135"/>
                <a:gd name="T23" fmla="*/ 146 w 146"/>
                <a:gd name="T24" fmla="*/ 135 h 1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6" h="135">
                  <a:moveTo>
                    <a:pt x="0" y="135"/>
                  </a:moveTo>
                  <a:lnTo>
                    <a:pt x="146" y="135"/>
                  </a:lnTo>
                  <a:lnTo>
                    <a:pt x="146" y="54"/>
                  </a:lnTo>
                  <a:lnTo>
                    <a:pt x="89" y="54"/>
                  </a:lnTo>
                  <a:lnTo>
                    <a:pt x="65" y="0"/>
                  </a:lnTo>
                  <a:lnTo>
                    <a:pt x="0" y="0"/>
                  </a:lnTo>
                  <a:lnTo>
                    <a:pt x="0" y="135"/>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2451" name="Freeform 408"/>
            <p:cNvSpPr>
              <a:spLocks/>
            </p:cNvSpPr>
            <p:nvPr/>
          </p:nvSpPr>
          <p:spPr bwMode="auto">
            <a:xfrm>
              <a:off x="430" y="1732"/>
              <a:ext cx="146" cy="135"/>
            </a:xfrm>
            <a:custGeom>
              <a:avLst/>
              <a:gdLst>
                <a:gd name="T0" fmla="*/ 0 w 146"/>
                <a:gd name="T1" fmla="*/ 135 h 135"/>
                <a:gd name="T2" fmla="*/ 146 w 146"/>
                <a:gd name="T3" fmla="*/ 135 h 135"/>
                <a:gd name="T4" fmla="*/ 146 w 146"/>
                <a:gd name="T5" fmla="*/ 54 h 135"/>
                <a:gd name="T6" fmla="*/ 89 w 146"/>
                <a:gd name="T7" fmla="*/ 54 h 135"/>
                <a:gd name="T8" fmla="*/ 65 w 146"/>
                <a:gd name="T9" fmla="*/ 0 h 135"/>
                <a:gd name="T10" fmla="*/ 0 w 146"/>
                <a:gd name="T11" fmla="*/ 0 h 135"/>
                <a:gd name="T12" fmla="*/ 0 w 146"/>
                <a:gd name="T13" fmla="*/ 135 h 135"/>
                <a:gd name="T14" fmla="*/ 0 60000 65536"/>
                <a:gd name="T15" fmla="*/ 0 60000 65536"/>
                <a:gd name="T16" fmla="*/ 0 60000 65536"/>
                <a:gd name="T17" fmla="*/ 0 60000 65536"/>
                <a:gd name="T18" fmla="*/ 0 60000 65536"/>
                <a:gd name="T19" fmla="*/ 0 60000 65536"/>
                <a:gd name="T20" fmla="*/ 0 60000 65536"/>
                <a:gd name="T21" fmla="*/ 0 w 146"/>
                <a:gd name="T22" fmla="*/ 0 h 135"/>
                <a:gd name="T23" fmla="*/ 146 w 146"/>
                <a:gd name="T24" fmla="*/ 135 h 1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6" h="135">
                  <a:moveTo>
                    <a:pt x="0" y="135"/>
                  </a:moveTo>
                  <a:lnTo>
                    <a:pt x="146" y="135"/>
                  </a:lnTo>
                  <a:lnTo>
                    <a:pt x="146" y="54"/>
                  </a:lnTo>
                  <a:lnTo>
                    <a:pt x="89" y="54"/>
                  </a:lnTo>
                  <a:lnTo>
                    <a:pt x="65" y="0"/>
                  </a:lnTo>
                  <a:lnTo>
                    <a:pt x="0" y="0"/>
                  </a:lnTo>
                  <a:lnTo>
                    <a:pt x="0" y="135"/>
                  </a:lnTo>
                  <a:close/>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2452" name="Freeform 409"/>
            <p:cNvSpPr>
              <a:spLocks/>
            </p:cNvSpPr>
            <p:nvPr/>
          </p:nvSpPr>
          <p:spPr bwMode="auto">
            <a:xfrm>
              <a:off x="500"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prstDash val="solid"/>
              <a:round/>
              <a:headEnd/>
              <a:tailEnd/>
            </a:ln>
          </p:spPr>
          <p:txBody>
            <a:bodyPr/>
            <a:lstStyle/>
            <a:p>
              <a:endParaRPr lang="zh-TW" altLang="en-US">
                <a:solidFill>
                  <a:schemeClr val="bg1"/>
                </a:solidFill>
              </a:endParaRPr>
            </a:p>
          </p:txBody>
        </p:sp>
        <p:sp>
          <p:nvSpPr>
            <p:cNvPr id="22453" name="Freeform 410"/>
            <p:cNvSpPr>
              <a:spLocks/>
            </p:cNvSpPr>
            <p:nvPr/>
          </p:nvSpPr>
          <p:spPr bwMode="auto">
            <a:xfrm>
              <a:off x="500"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2454" name="Rectangle 411"/>
            <p:cNvSpPr>
              <a:spLocks noChangeArrowheads="1"/>
            </p:cNvSpPr>
            <p:nvPr/>
          </p:nvSpPr>
          <p:spPr bwMode="auto">
            <a:xfrm>
              <a:off x="96" y="1680"/>
              <a:ext cx="322" cy="150"/>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455" name="Rectangle 412"/>
            <p:cNvSpPr>
              <a:spLocks noChangeArrowheads="1"/>
            </p:cNvSpPr>
            <p:nvPr/>
          </p:nvSpPr>
          <p:spPr bwMode="auto">
            <a:xfrm>
              <a:off x="96" y="1680"/>
              <a:ext cx="322" cy="150"/>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2456" name="Freeform 413"/>
            <p:cNvSpPr>
              <a:spLocks/>
            </p:cNvSpPr>
            <p:nvPr/>
          </p:nvSpPr>
          <p:spPr bwMode="auto">
            <a:xfrm>
              <a:off x="365"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prstDash val="solid"/>
              <a:round/>
              <a:headEnd/>
              <a:tailEnd/>
            </a:ln>
          </p:spPr>
          <p:txBody>
            <a:bodyPr/>
            <a:lstStyle/>
            <a:p>
              <a:endParaRPr lang="zh-TW" altLang="en-US">
                <a:solidFill>
                  <a:schemeClr val="bg1"/>
                </a:solidFill>
              </a:endParaRPr>
            </a:p>
          </p:txBody>
        </p:sp>
        <p:sp>
          <p:nvSpPr>
            <p:cNvPr id="22457" name="Freeform 414"/>
            <p:cNvSpPr>
              <a:spLocks/>
            </p:cNvSpPr>
            <p:nvPr/>
          </p:nvSpPr>
          <p:spPr bwMode="auto">
            <a:xfrm>
              <a:off x="365"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2458" name="Freeform 415"/>
            <p:cNvSpPr>
              <a:spLocks/>
            </p:cNvSpPr>
            <p:nvPr/>
          </p:nvSpPr>
          <p:spPr bwMode="auto">
            <a:xfrm>
              <a:off x="310"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prstDash val="solid"/>
              <a:round/>
              <a:headEnd/>
              <a:tailEnd/>
            </a:ln>
          </p:spPr>
          <p:txBody>
            <a:bodyPr/>
            <a:lstStyle/>
            <a:p>
              <a:endParaRPr lang="zh-TW" altLang="en-US">
                <a:solidFill>
                  <a:schemeClr val="bg1"/>
                </a:solidFill>
              </a:endParaRPr>
            </a:p>
          </p:txBody>
        </p:sp>
        <p:sp>
          <p:nvSpPr>
            <p:cNvPr id="22459" name="Freeform 416"/>
            <p:cNvSpPr>
              <a:spLocks/>
            </p:cNvSpPr>
            <p:nvPr/>
          </p:nvSpPr>
          <p:spPr bwMode="auto">
            <a:xfrm>
              <a:off x="310"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2460" name="Freeform 417"/>
            <p:cNvSpPr>
              <a:spLocks/>
            </p:cNvSpPr>
            <p:nvPr/>
          </p:nvSpPr>
          <p:spPr bwMode="auto">
            <a:xfrm>
              <a:off x="166"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prstDash val="solid"/>
              <a:round/>
              <a:headEnd/>
              <a:tailEnd/>
            </a:ln>
          </p:spPr>
          <p:txBody>
            <a:bodyPr/>
            <a:lstStyle/>
            <a:p>
              <a:endParaRPr lang="zh-TW" altLang="en-US">
                <a:solidFill>
                  <a:schemeClr val="bg1"/>
                </a:solidFill>
              </a:endParaRPr>
            </a:p>
          </p:txBody>
        </p:sp>
        <p:sp>
          <p:nvSpPr>
            <p:cNvPr id="22461" name="Freeform 418"/>
            <p:cNvSpPr>
              <a:spLocks/>
            </p:cNvSpPr>
            <p:nvPr/>
          </p:nvSpPr>
          <p:spPr bwMode="auto">
            <a:xfrm>
              <a:off x="166"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2462" name="Freeform 419"/>
            <p:cNvSpPr>
              <a:spLocks/>
            </p:cNvSpPr>
            <p:nvPr/>
          </p:nvSpPr>
          <p:spPr bwMode="auto">
            <a:xfrm>
              <a:off x="111" y="1832"/>
              <a:ext cx="50" cy="59"/>
            </a:xfrm>
            <a:custGeom>
              <a:avLst/>
              <a:gdLst>
                <a:gd name="T0" fmla="*/ 0 w 160"/>
                <a:gd name="T1" fmla="*/ 0 h 174"/>
                <a:gd name="T2" fmla="*/ 0 w 160"/>
                <a:gd name="T3" fmla="*/ 0 h 174"/>
                <a:gd name="T4" fmla="*/ 0 w 160"/>
                <a:gd name="T5" fmla="*/ 0 h 174"/>
                <a:gd name="T6" fmla="*/ 0 w 160"/>
                <a:gd name="T7" fmla="*/ 0 h 174"/>
                <a:gd name="T8" fmla="*/ 0 w 160"/>
                <a:gd name="T9" fmla="*/ 0 h 174"/>
                <a:gd name="T10" fmla="*/ 0 w 160"/>
                <a:gd name="T11" fmla="*/ 0 h 174"/>
                <a:gd name="T12" fmla="*/ 0 60000 65536"/>
                <a:gd name="T13" fmla="*/ 0 60000 65536"/>
                <a:gd name="T14" fmla="*/ 0 60000 65536"/>
                <a:gd name="T15" fmla="*/ 0 60000 65536"/>
                <a:gd name="T16" fmla="*/ 0 60000 65536"/>
                <a:gd name="T17" fmla="*/ 0 60000 65536"/>
                <a:gd name="T18" fmla="*/ 0 w 160"/>
                <a:gd name="T19" fmla="*/ 0 h 174"/>
                <a:gd name="T20" fmla="*/ 160 w 160"/>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160" h="174">
                  <a:moveTo>
                    <a:pt x="160" y="87"/>
                  </a:moveTo>
                  <a:cubicBezTo>
                    <a:pt x="160" y="39"/>
                    <a:pt x="124" y="0"/>
                    <a:pt x="80" y="0"/>
                  </a:cubicBezTo>
                  <a:cubicBezTo>
                    <a:pt x="36" y="0"/>
                    <a:pt x="0" y="39"/>
                    <a:pt x="0" y="87"/>
                  </a:cubicBezTo>
                  <a:cubicBezTo>
                    <a:pt x="0" y="87"/>
                    <a:pt x="0" y="87"/>
                    <a:pt x="0" y="87"/>
                  </a:cubicBezTo>
                  <a:cubicBezTo>
                    <a:pt x="0" y="135"/>
                    <a:pt x="36" y="174"/>
                    <a:pt x="80" y="174"/>
                  </a:cubicBezTo>
                  <a:cubicBezTo>
                    <a:pt x="124" y="174"/>
                    <a:pt x="160" y="135"/>
                    <a:pt x="160" y="87"/>
                  </a:cubicBezTo>
                </a:path>
              </a:pathLst>
            </a:custGeom>
            <a:solidFill>
              <a:srgbClr val="99CCFF"/>
            </a:solidFill>
            <a:ln w="0">
              <a:solidFill>
                <a:srgbClr val="000000"/>
              </a:solidFill>
              <a:prstDash val="solid"/>
              <a:round/>
              <a:headEnd/>
              <a:tailEnd/>
            </a:ln>
          </p:spPr>
          <p:txBody>
            <a:bodyPr/>
            <a:lstStyle/>
            <a:p>
              <a:endParaRPr lang="zh-TW" altLang="en-US">
                <a:solidFill>
                  <a:schemeClr val="bg1"/>
                </a:solidFill>
              </a:endParaRPr>
            </a:p>
          </p:txBody>
        </p:sp>
        <p:sp>
          <p:nvSpPr>
            <p:cNvPr id="22463" name="Freeform 420"/>
            <p:cNvSpPr>
              <a:spLocks/>
            </p:cNvSpPr>
            <p:nvPr/>
          </p:nvSpPr>
          <p:spPr bwMode="auto">
            <a:xfrm>
              <a:off x="111" y="1832"/>
              <a:ext cx="50" cy="59"/>
            </a:xfrm>
            <a:custGeom>
              <a:avLst/>
              <a:gdLst>
                <a:gd name="T0" fmla="*/ 50 w 50"/>
                <a:gd name="T1" fmla="*/ 29 h 59"/>
                <a:gd name="T2" fmla="*/ 25 w 50"/>
                <a:gd name="T3" fmla="*/ 0 h 59"/>
                <a:gd name="T4" fmla="*/ 0 w 50"/>
                <a:gd name="T5" fmla="*/ 29 h 59"/>
                <a:gd name="T6" fmla="*/ 0 w 50"/>
                <a:gd name="T7" fmla="*/ 29 h 59"/>
                <a:gd name="T8" fmla="*/ 25 w 50"/>
                <a:gd name="T9" fmla="*/ 59 h 59"/>
                <a:gd name="T10" fmla="*/ 50 w 50"/>
                <a:gd name="T11" fmla="*/ 29 h 59"/>
                <a:gd name="T12" fmla="*/ 0 60000 65536"/>
                <a:gd name="T13" fmla="*/ 0 60000 65536"/>
                <a:gd name="T14" fmla="*/ 0 60000 65536"/>
                <a:gd name="T15" fmla="*/ 0 60000 65536"/>
                <a:gd name="T16" fmla="*/ 0 60000 65536"/>
                <a:gd name="T17" fmla="*/ 0 60000 65536"/>
                <a:gd name="T18" fmla="*/ 0 w 50"/>
                <a:gd name="T19" fmla="*/ 0 h 59"/>
                <a:gd name="T20" fmla="*/ 50 w 50"/>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50" h="59">
                  <a:moveTo>
                    <a:pt x="50" y="29"/>
                  </a:moveTo>
                  <a:cubicBezTo>
                    <a:pt x="50" y="13"/>
                    <a:pt x="39" y="0"/>
                    <a:pt x="25" y="0"/>
                  </a:cubicBezTo>
                  <a:cubicBezTo>
                    <a:pt x="11" y="0"/>
                    <a:pt x="0" y="13"/>
                    <a:pt x="0" y="29"/>
                  </a:cubicBezTo>
                  <a:cubicBezTo>
                    <a:pt x="0" y="29"/>
                    <a:pt x="0" y="29"/>
                    <a:pt x="0" y="29"/>
                  </a:cubicBezTo>
                  <a:cubicBezTo>
                    <a:pt x="0" y="45"/>
                    <a:pt x="11" y="59"/>
                    <a:pt x="25" y="59"/>
                  </a:cubicBezTo>
                  <a:cubicBezTo>
                    <a:pt x="39" y="59"/>
                    <a:pt x="50" y="45"/>
                    <a:pt x="50" y="29"/>
                  </a:cubicBezTo>
                </a:path>
              </a:pathLst>
            </a:custGeom>
            <a:noFill/>
            <a:ln w="3175" cap="rnd">
              <a:solidFill>
                <a:srgbClr val="000000"/>
              </a:solidFill>
              <a:prstDash val="solid"/>
              <a:round/>
              <a:headEnd/>
              <a:tailEnd/>
            </a:ln>
          </p:spPr>
          <p:txBody>
            <a:bodyPr/>
            <a:lstStyle/>
            <a:p>
              <a:endParaRPr lang="zh-TW" altLang="en-US">
                <a:solidFill>
                  <a:schemeClr val="bg1"/>
                </a:solidFill>
              </a:endParaRPr>
            </a:p>
          </p:txBody>
        </p:sp>
      </p:grpSp>
      <p:grpSp>
        <p:nvGrpSpPr>
          <p:cNvPr id="19" name="Group 422"/>
          <p:cNvGrpSpPr>
            <a:grpSpLocks/>
          </p:cNvGrpSpPr>
          <p:nvPr/>
        </p:nvGrpSpPr>
        <p:grpSpPr bwMode="auto">
          <a:xfrm>
            <a:off x="6961717" y="3097214"/>
            <a:ext cx="1320800" cy="452437"/>
            <a:chOff x="4771" y="2291"/>
            <a:chExt cx="934" cy="525"/>
          </a:xfrm>
        </p:grpSpPr>
        <p:pic>
          <p:nvPicPr>
            <p:cNvPr id="22076" name="Picture 423"/>
            <p:cNvPicPr>
              <a:picLocks noChangeAspect="1" noChangeArrowheads="1"/>
            </p:cNvPicPr>
            <p:nvPr/>
          </p:nvPicPr>
          <p:blipFill>
            <a:blip r:embed="rId2" cstate="print"/>
            <a:srcRect/>
            <a:stretch>
              <a:fillRect/>
            </a:stretch>
          </p:blipFill>
          <p:spPr bwMode="auto">
            <a:xfrm>
              <a:off x="4902" y="2291"/>
              <a:ext cx="803" cy="525"/>
            </a:xfrm>
            <a:prstGeom prst="rect">
              <a:avLst/>
            </a:prstGeom>
            <a:noFill/>
            <a:ln w="9525">
              <a:noFill/>
              <a:miter lim="800000"/>
              <a:headEnd/>
              <a:tailEnd/>
            </a:ln>
          </p:spPr>
        </p:pic>
        <p:sp>
          <p:nvSpPr>
            <p:cNvPr id="22077" name="Freeform 424"/>
            <p:cNvSpPr>
              <a:spLocks/>
            </p:cNvSpPr>
            <p:nvPr/>
          </p:nvSpPr>
          <p:spPr bwMode="auto">
            <a:xfrm>
              <a:off x="4872" y="2481"/>
              <a:ext cx="260" cy="260"/>
            </a:xfrm>
            <a:custGeom>
              <a:avLst/>
              <a:gdLst>
                <a:gd name="T0" fmla="*/ 258 w 260"/>
                <a:gd name="T1" fmla="*/ 179 h 260"/>
                <a:gd name="T2" fmla="*/ 217 w 260"/>
                <a:gd name="T3" fmla="*/ 104 h 260"/>
                <a:gd name="T4" fmla="*/ 215 w 260"/>
                <a:gd name="T5" fmla="*/ 102 h 260"/>
                <a:gd name="T6" fmla="*/ 171 w 260"/>
                <a:gd name="T7" fmla="*/ 28 h 260"/>
                <a:gd name="T8" fmla="*/ 169 w 260"/>
                <a:gd name="T9" fmla="*/ 26 h 260"/>
                <a:gd name="T10" fmla="*/ 116 w 260"/>
                <a:gd name="T11" fmla="*/ 6 h 260"/>
                <a:gd name="T12" fmla="*/ 100 w 260"/>
                <a:gd name="T13" fmla="*/ 19 h 260"/>
                <a:gd name="T14" fmla="*/ 87 w 260"/>
                <a:gd name="T15" fmla="*/ 23 h 260"/>
                <a:gd name="T16" fmla="*/ 85 w 260"/>
                <a:gd name="T17" fmla="*/ 28 h 260"/>
                <a:gd name="T18" fmla="*/ 74 w 260"/>
                <a:gd name="T19" fmla="*/ 82 h 260"/>
                <a:gd name="T20" fmla="*/ 59 w 260"/>
                <a:gd name="T21" fmla="*/ 95 h 260"/>
                <a:gd name="T22" fmla="*/ 45 w 260"/>
                <a:gd name="T23" fmla="*/ 99 h 260"/>
                <a:gd name="T24" fmla="*/ 43 w 260"/>
                <a:gd name="T25" fmla="*/ 104 h 260"/>
                <a:gd name="T26" fmla="*/ 42 w 260"/>
                <a:gd name="T27" fmla="*/ 153 h 260"/>
                <a:gd name="T28" fmla="*/ 32 w 260"/>
                <a:gd name="T29" fmla="*/ 162 h 260"/>
                <a:gd name="T30" fmla="*/ 13 w 260"/>
                <a:gd name="T31" fmla="*/ 170 h 260"/>
                <a:gd name="T32" fmla="*/ 3 w 260"/>
                <a:gd name="T33" fmla="*/ 180 h 260"/>
                <a:gd name="T34" fmla="*/ 0 w 260"/>
                <a:gd name="T35" fmla="*/ 231 h 260"/>
                <a:gd name="T36" fmla="*/ 2 w 260"/>
                <a:gd name="T37" fmla="*/ 234 h 260"/>
                <a:gd name="T38" fmla="*/ 55 w 260"/>
                <a:gd name="T39" fmla="*/ 254 h 260"/>
                <a:gd name="T40" fmla="*/ 75 w 260"/>
                <a:gd name="T41" fmla="*/ 238 h 260"/>
                <a:gd name="T42" fmla="*/ 85 w 260"/>
                <a:gd name="T43" fmla="*/ 234 h 260"/>
                <a:gd name="T44" fmla="*/ 87 w 260"/>
                <a:gd name="T45" fmla="*/ 231 h 260"/>
                <a:gd name="T46" fmla="*/ 89 w 260"/>
                <a:gd name="T47" fmla="*/ 234 h 260"/>
                <a:gd name="T48" fmla="*/ 142 w 260"/>
                <a:gd name="T49" fmla="*/ 254 h 260"/>
                <a:gd name="T50" fmla="*/ 162 w 260"/>
                <a:gd name="T51" fmla="*/ 238 h 260"/>
                <a:gd name="T52" fmla="*/ 172 w 260"/>
                <a:gd name="T53" fmla="*/ 234 h 260"/>
                <a:gd name="T54" fmla="*/ 175 w 260"/>
                <a:gd name="T55" fmla="*/ 233 h 260"/>
                <a:gd name="T56" fmla="*/ 218 w 260"/>
                <a:gd name="T57" fmla="*/ 260 h 260"/>
                <a:gd name="T58" fmla="*/ 228 w 260"/>
                <a:gd name="T59" fmla="*/ 250 h 260"/>
                <a:gd name="T60" fmla="*/ 248 w 260"/>
                <a:gd name="T61" fmla="*/ 241 h 260"/>
                <a:gd name="T62" fmla="*/ 258 w 260"/>
                <a:gd name="T63" fmla="*/ 232 h 260"/>
                <a:gd name="T64" fmla="*/ 260 w 260"/>
                <a:gd name="T65" fmla="*/ 181 h 2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0"/>
                <a:gd name="T100" fmla="*/ 0 h 260"/>
                <a:gd name="T101" fmla="*/ 260 w 260"/>
                <a:gd name="T102" fmla="*/ 260 h 2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0" h="260">
                  <a:moveTo>
                    <a:pt x="258" y="180"/>
                  </a:moveTo>
                  <a:lnTo>
                    <a:pt x="258" y="179"/>
                  </a:lnTo>
                  <a:lnTo>
                    <a:pt x="217" y="154"/>
                  </a:lnTo>
                  <a:lnTo>
                    <a:pt x="217" y="104"/>
                  </a:lnTo>
                  <a:lnTo>
                    <a:pt x="215" y="103"/>
                  </a:lnTo>
                  <a:lnTo>
                    <a:pt x="215" y="102"/>
                  </a:lnTo>
                  <a:lnTo>
                    <a:pt x="172" y="76"/>
                  </a:lnTo>
                  <a:lnTo>
                    <a:pt x="171" y="28"/>
                  </a:lnTo>
                  <a:lnTo>
                    <a:pt x="169" y="27"/>
                  </a:lnTo>
                  <a:lnTo>
                    <a:pt x="169" y="26"/>
                  </a:lnTo>
                  <a:lnTo>
                    <a:pt x="126" y="0"/>
                  </a:lnTo>
                  <a:lnTo>
                    <a:pt x="116" y="6"/>
                  </a:lnTo>
                  <a:lnTo>
                    <a:pt x="116" y="9"/>
                  </a:lnTo>
                  <a:lnTo>
                    <a:pt x="100" y="19"/>
                  </a:lnTo>
                  <a:lnTo>
                    <a:pt x="97" y="17"/>
                  </a:lnTo>
                  <a:lnTo>
                    <a:pt x="87" y="23"/>
                  </a:lnTo>
                  <a:lnTo>
                    <a:pt x="87" y="27"/>
                  </a:lnTo>
                  <a:lnTo>
                    <a:pt x="85" y="28"/>
                  </a:lnTo>
                  <a:lnTo>
                    <a:pt x="85" y="76"/>
                  </a:lnTo>
                  <a:lnTo>
                    <a:pt x="74" y="82"/>
                  </a:lnTo>
                  <a:lnTo>
                    <a:pt x="74" y="85"/>
                  </a:lnTo>
                  <a:lnTo>
                    <a:pt x="59" y="95"/>
                  </a:lnTo>
                  <a:lnTo>
                    <a:pt x="56" y="93"/>
                  </a:lnTo>
                  <a:lnTo>
                    <a:pt x="45" y="99"/>
                  </a:lnTo>
                  <a:lnTo>
                    <a:pt x="45" y="103"/>
                  </a:lnTo>
                  <a:lnTo>
                    <a:pt x="43" y="104"/>
                  </a:lnTo>
                  <a:lnTo>
                    <a:pt x="43" y="154"/>
                  </a:lnTo>
                  <a:lnTo>
                    <a:pt x="42" y="153"/>
                  </a:lnTo>
                  <a:lnTo>
                    <a:pt x="32" y="159"/>
                  </a:lnTo>
                  <a:lnTo>
                    <a:pt x="32" y="162"/>
                  </a:lnTo>
                  <a:lnTo>
                    <a:pt x="15" y="172"/>
                  </a:lnTo>
                  <a:lnTo>
                    <a:pt x="13" y="170"/>
                  </a:lnTo>
                  <a:lnTo>
                    <a:pt x="3" y="176"/>
                  </a:lnTo>
                  <a:lnTo>
                    <a:pt x="3" y="180"/>
                  </a:lnTo>
                  <a:lnTo>
                    <a:pt x="0" y="181"/>
                  </a:lnTo>
                  <a:lnTo>
                    <a:pt x="0" y="231"/>
                  </a:lnTo>
                  <a:lnTo>
                    <a:pt x="2" y="232"/>
                  </a:lnTo>
                  <a:lnTo>
                    <a:pt x="2" y="234"/>
                  </a:lnTo>
                  <a:lnTo>
                    <a:pt x="45" y="260"/>
                  </a:lnTo>
                  <a:lnTo>
                    <a:pt x="55" y="254"/>
                  </a:lnTo>
                  <a:lnTo>
                    <a:pt x="55" y="250"/>
                  </a:lnTo>
                  <a:lnTo>
                    <a:pt x="75" y="238"/>
                  </a:lnTo>
                  <a:lnTo>
                    <a:pt x="75" y="241"/>
                  </a:lnTo>
                  <a:lnTo>
                    <a:pt x="85" y="234"/>
                  </a:lnTo>
                  <a:lnTo>
                    <a:pt x="85" y="232"/>
                  </a:lnTo>
                  <a:lnTo>
                    <a:pt x="87" y="231"/>
                  </a:lnTo>
                  <a:lnTo>
                    <a:pt x="89" y="232"/>
                  </a:lnTo>
                  <a:lnTo>
                    <a:pt x="89" y="234"/>
                  </a:lnTo>
                  <a:lnTo>
                    <a:pt x="132" y="260"/>
                  </a:lnTo>
                  <a:lnTo>
                    <a:pt x="142" y="254"/>
                  </a:lnTo>
                  <a:lnTo>
                    <a:pt x="142" y="250"/>
                  </a:lnTo>
                  <a:lnTo>
                    <a:pt x="162" y="238"/>
                  </a:lnTo>
                  <a:lnTo>
                    <a:pt x="162" y="241"/>
                  </a:lnTo>
                  <a:lnTo>
                    <a:pt x="172" y="234"/>
                  </a:lnTo>
                  <a:lnTo>
                    <a:pt x="172" y="231"/>
                  </a:lnTo>
                  <a:lnTo>
                    <a:pt x="175" y="233"/>
                  </a:lnTo>
                  <a:lnTo>
                    <a:pt x="175" y="234"/>
                  </a:lnTo>
                  <a:lnTo>
                    <a:pt x="218" y="260"/>
                  </a:lnTo>
                  <a:lnTo>
                    <a:pt x="228" y="254"/>
                  </a:lnTo>
                  <a:lnTo>
                    <a:pt x="228" y="250"/>
                  </a:lnTo>
                  <a:lnTo>
                    <a:pt x="248" y="238"/>
                  </a:lnTo>
                  <a:lnTo>
                    <a:pt x="248" y="241"/>
                  </a:lnTo>
                  <a:lnTo>
                    <a:pt x="258" y="234"/>
                  </a:lnTo>
                  <a:lnTo>
                    <a:pt x="258" y="232"/>
                  </a:lnTo>
                  <a:lnTo>
                    <a:pt x="260" y="231"/>
                  </a:lnTo>
                  <a:lnTo>
                    <a:pt x="260" y="181"/>
                  </a:lnTo>
                  <a:lnTo>
                    <a:pt x="258" y="180"/>
                  </a:lnTo>
                  <a:close/>
                </a:path>
              </a:pathLst>
            </a:custGeom>
            <a:solidFill>
              <a:srgbClr val="DAA238"/>
            </a:solidFill>
            <a:ln w="9525">
              <a:noFill/>
              <a:round/>
              <a:headEnd/>
              <a:tailEnd/>
            </a:ln>
          </p:spPr>
          <p:txBody>
            <a:bodyPr/>
            <a:lstStyle/>
            <a:p>
              <a:endParaRPr lang="zh-TW" altLang="en-US">
                <a:solidFill>
                  <a:schemeClr val="bg1"/>
                </a:solidFill>
              </a:endParaRPr>
            </a:p>
          </p:txBody>
        </p:sp>
        <p:pic>
          <p:nvPicPr>
            <p:cNvPr id="22078" name="Picture 425"/>
            <p:cNvPicPr>
              <a:picLocks noChangeAspect="1" noChangeArrowheads="1"/>
            </p:cNvPicPr>
            <p:nvPr/>
          </p:nvPicPr>
          <p:blipFill>
            <a:blip r:embed="rId3" cstate="print"/>
            <a:srcRect/>
            <a:stretch>
              <a:fillRect/>
            </a:stretch>
          </p:blipFill>
          <p:spPr bwMode="auto">
            <a:xfrm>
              <a:off x="4963" y="2553"/>
              <a:ext cx="35" cy="27"/>
            </a:xfrm>
            <a:prstGeom prst="rect">
              <a:avLst/>
            </a:prstGeom>
            <a:noFill/>
            <a:ln w="9525">
              <a:noFill/>
              <a:miter lim="800000"/>
              <a:headEnd/>
              <a:tailEnd/>
            </a:ln>
          </p:spPr>
        </p:pic>
        <p:pic>
          <p:nvPicPr>
            <p:cNvPr id="22079" name="Picture 426"/>
            <p:cNvPicPr>
              <a:picLocks noChangeAspect="1" noChangeArrowheads="1"/>
            </p:cNvPicPr>
            <p:nvPr/>
          </p:nvPicPr>
          <p:blipFill>
            <a:blip r:embed="rId4" cstate="print"/>
            <a:srcRect/>
            <a:stretch>
              <a:fillRect/>
            </a:stretch>
          </p:blipFill>
          <p:spPr bwMode="auto">
            <a:xfrm>
              <a:off x="4963" y="2553"/>
              <a:ext cx="35" cy="27"/>
            </a:xfrm>
            <a:prstGeom prst="rect">
              <a:avLst/>
            </a:prstGeom>
            <a:noFill/>
            <a:ln w="9525">
              <a:noFill/>
              <a:miter lim="800000"/>
              <a:headEnd/>
              <a:tailEnd/>
            </a:ln>
          </p:spPr>
        </p:pic>
        <p:sp>
          <p:nvSpPr>
            <p:cNvPr id="22080" name="Freeform 427"/>
            <p:cNvSpPr>
              <a:spLocks/>
            </p:cNvSpPr>
            <p:nvPr/>
          </p:nvSpPr>
          <p:spPr bwMode="auto">
            <a:xfrm>
              <a:off x="4968" y="2563"/>
              <a:ext cx="22" cy="15"/>
            </a:xfrm>
            <a:custGeom>
              <a:avLst/>
              <a:gdLst>
                <a:gd name="T0" fmla="*/ 21 w 22"/>
                <a:gd name="T1" fmla="*/ 15 h 15"/>
                <a:gd name="T2" fmla="*/ 0 w 22"/>
                <a:gd name="T3" fmla="*/ 2 h 15"/>
                <a:gd name="T4" fmla="*/ 4 w 22"/>
                <a:gd name="T5" fmla="*/ 0 h 15"/>
                <a:gd name="T6" fmla="*/ 22 w 22"/>
                <a:gd name="T7" fmla="*/ 10 h 15"/>
                <a:gd name="T8" fmla="*/ 0 60000 65536"/>
                <a:gd name="T9" fmla="*/ 0 60000 65536"/>
                <a:gd name="T10" fmla="*/ 0 60000 65536"/>
                <a:gd name="T11" fmla="*/ 0 60000 65536"/>
                <a:gd name="T12" fmla="*/ 0 w 22"/>
                <a:gd name="T13" fmla="*/ 0 h 15"/>
                <a:gd name="T14" fmla="*/ 22 w 22"/>
                <a:gd name="T15" fmla="*/ 15 h 15"/>
              </a:gdLst>
              <a:ahLst/>
              <a:cxnLst>
                <a:cxn ang="T8">
                  <a:pos x="T0" y="T1"/>
                </a:cxn>
                <a:cxn ang="T9">
                  <a:pos x="T2" y="T3"/>
                </a:cxn>
                <a:cxn ang="T10">
                  <a:pos x="T4" y="T5"/>
                </a:cxn>
                <a:cxn ang="T11">
                  <a:pos x="T6" y="T7"/>
                </a:cxn>
              </a:cxnLst>
              <a:rect l="T12" t="T13" r="T14" b="T15"/>
              <a:pathLst>
                <a:path w="22" h="15">
                  <a:moveTo>
                    <a:pt x="21" y="15"/>
                  </a:moveTo>
                  <a:lnTo>
                    <a:pt x="0" y="2"/>
                  </a:lnTo>
                  <a:lnTo>
                    <a:pt x="4" y="0"/>
                  </a:lnTo>
                  <a:lnTo>
                    <a:pt x="22"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2081" name="Picture 428"/>
            <p:cNvPicPr>
              <a:picLocks noChangeAspect="1" noChangeArrowheads="1"/>
            </p:cNvPicPr>
            <p:nvPr/>
          </p:nvPicPr>
          <p:blipFill>
            <a:blip r:embed="rId5" cstate="print"/>
            <a:srcRect/>
            <a:stretch>
              <a:fillRect/>
            </a:stretch>
          </p:blipFill>
          <p:spPr bwMode="auto">
            <a:xfrm>
              <a:off x="5008" y="2632"/>
              <a:ext cx="35" cy="26"/>
            </a:xfrm>
            <a:prstGeom prst="rect">
              <a:avLst/>
            </a:prstGeom>
            <a:noFill/>
            <a:ln w="9525">
              <a:noFill/>
              <a:miter lim="800000"/>
              <a:headEnd/>
              <a:tailEnd/>
            </a:ln>
          </p:spPr>
        </p:pic>
        <p:pic>
          <p:nvPicPr>
            <p:cNvPr id="22082" name="Picture 429"/>
            <p:cNvPicPr>
              <a:picLocks noChangeAspect="1" noChangeArrowheads="1"/>
            </p:cNvPicPr>
            <p:nvPr/>
          </p:nvPicPr>
          <p:blipFill>
            <a:blip r:embed="rId6" cstate="print"/>
            <a:srcRect/>
            <a:stretch>
              <a:fillRect/>
            </a:stretch>
          </p:blipFill>
          <p:spPr bwMode="auto">
            <a:xfrm>
              <a:off x="5008" y="2632"/>
              <a:ext cx="35" cy="26"/>
            </a:xfrm>
            <a:prstGeom prst="rect">
              <a:avLst/>
            </a:prstGeom>
            <a:noFill/>
            <a:ln w="9525">
              <a:noFill/>
              <a:miter lim="800000"/>
              <a:headEnd/>
              <a:tailEnd/>
            </a:ln>
          </p:spPr>
        </p:pic>
        <p:sp>
          <p:nvSpPr>
            <p:cNvPr id="22083" name="Freeform 430"/>
            <p:cNvSpPr>
              <a:spLocks/>
            </p:cNvSpPr>
            <p:nvPr/>
          </p:nvSpPr>
          <p:spPr bwMode="auto">
            <a:xfrm>
              <a:off x="5014" y="2639"/>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2084" name="Picture 431"/>
            <p:cNvPicPr>
              <a:picLocks noChangeAspect="1" noChangeArrowheads="1"/>
            </p:cNvPicPr>
            <p:nvPr/>
          </p:nvPicPr>
          <p:blipFill>
            <a:blip r:embed="rId7" cstate="print"/>
            <a:srcRect/>
            <a:stretch>
              <a:fillRect/>
            </a:stretch>
          </p:blipFill>
          <p:spPr bwMode="auto">
            <a:xfrm>
              <a:off x="4917" y="2632"/>
              <a:ext cx="35" cy="26"/>
            </a:xfrm>
            <a:prstGeom prst="rect">
              <a:avLst/>
            </a:prstGeom>
            <a:noFill/>
            <a:ln w="9525">
              <a:noFill/>
              <a:miter lim="800000"/>
              <a:headEnd/>
              <a:tailEnd/>
            </a:ln>
          </p:spPr>
        </p:pic>
        <p:pic>
          <p:nvPicPr>
            <p:cNvPr id="22085" name="Picture 432"/>
            <p:cNvPicPr>
              <a:picLocks noChangeAspect="1" noChangeArrowheads="1"/>
            </p:cNvPicPr>
            <p:nvPr/>
          </p:nvPicPr>
          <p:blipFill>
            <a:blip r:embed="rId8" cstate="print"/>
            <a:srcRect/>
            <a:stretch>
              <a:fillRect/>
            </a:stretch>
          </p:blipFill>
          <p:spPr bwMode="auto">
            <a:xfrm>
              <a:off x="4917" y="2632"/>
              <a:ext cx="35" cy="26"/>
            </a:xfrm>
            <a:prstGeom prst="rect">
              <a:avLst/>
            </a:prstGeom>
            <a:noFill/>
            <a:ln w="9525">
              <a:noFill/>
              <a:miter lim="800000"/>
              <a:headEnd/>
              <a:tailEnd/>
            </a:ln>
          </p:spPr>
        </p:pic>
        <p:sp>
          <p:nvSpPr>
            <p:cNvPr id="22086" name="Freeform 433"/>
            <p:cNvSpPr>
              <a:spLocks/>
            </p:cNvSpPr>
            <p:nvPr/>
          </p:nvSpPr>
          <p:spPr bwMode="auto">
            <a:xfrm>
              <a:off x="4927" y="2639"/>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2087" name="Picture 434"/>
            <p:cNvPicPr>
              <a:picLocks noChangeAspect="1" noChangeArrowheads="1"/>
            </p:cNvPicPr>
            <p:nvPr/>
          </p:nvPicPr>
          <p:blipFill>
            <a:blip r:embed="rId9" cstate="print"/>
            <a:srcRect/>
            <a:stretch>
              <a:fillRect/>
            </a:stretch>
          </p:blipFill>
          <p:spPr bwMode="auto">
            <a:xfrm>
              <a:off x="5048" y="2706"/>
              <a:ext cx="36" cy="26"/>
            </a:xfrm>
            <a:prstGeom prst="rect">
              <a:avLst/>
            </a:prstGeom>
            <a:noFill/>
            <a:ln w="9525">
              <a:noFill/>
              <a:miter lim="800000"/>
              <a:headEnd/>
              <a:tailEnd/>
            </a:ln>
          </p:spPr>
        </p:pic>
        <p:pic>
          <p:nvPicPr>
            <p:cNvPr id="22088" name="Picture 435"/>
            <p:cNvPicPr>
              <a:picLocks noChangeAspect="1" noChangeArrowheads="1"/>
            </p:cNvPicPr>
            <p:nvPr/>
          </p:nvPicPr>
          <p:blipFill>
            <a:blip r:embed="rId10" cstate="print"/>
            <a:srcRect/>
            <a:stretch>
              <a:fillRect/>
            </a:stretch>
          </p:blipFill>
          <p:spPr bwMode="auto">
            <a:xfrm>
              <a:off x="5048" y="2706"/>
              <a:ext cx="36" cy="26"/>
            </a:xfrm>
            <a:prstGeom prst="rect">
              <a:avLst/>
            </a:prstGeom>
            <a:noFill/>
            <a:ln w="9525">
              <a:noFill/>
              <a:miter lim="800000"/>
              <a:headEnd/>
              <a:tailEnd/>
            </a:ln>
          </p:spPr>
        </p:pic>
        <p:sp>
          <p:nvSpPr>
            <p:cNvPr id="22089" name="Freeform 436"/>
            <p:cNvSpPr>
              <a:spLocks/>
            </p:cNvSpPr>
            <p:nvPr/>
          </p:nvSpPr>
          <p:spPr bwMode="auto">
            <a:xfrm>
              <a:off x="5057"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2090" name="Picture 437"/>
            <p:cNvPicPr>
              <a:picLocks noChangeAspect="1" noChangeArrowheads="1"/>
            </p:cNvPicPr>
            <p:nvPr/>
          </p:nvPicPr>
          <p:blipFill>
            <a:blip r:embed="rId11" cstate="print"/>
            <a:srcRect/>
            <a:stretch>
              <a:fillRect/>
            </a:stretch>
          </p:blipFill>
          <p:spPr bwMode="auto">
            <a:xfrm>
              <a:off x="4963" y="2706"/>
              <a:ext cx="35" cy="26"/>
            </a:xfrm>
            <a:prstGeom prst="rect">
              <a:avLst/>
            </a:prstGeom>
            <a:noFill/>
            <a:ln w="9525">
              <a:noFill/>
              <a:miter lim="800000"/>
              <a:headEnd/>
              <a:tailEnd/>
            </a:ln>
          </p:spPr>
        </p:pic>
        <p:pic>
          <p:nvPicPr>
            <p:cNvPr id="22091" name="Picture 438"/>
            <p:cNvPicPr>
              <a:picLocks noChangeAspect="1" noChangeArrowheads="1"/>
            </p:cNvPicPr>
            <p:nvPr/>
          </p:nvPicPr>
          <p:blipFill>
            <a:blip r:embed="rId12" cstate="print"/>
            <a:srcRect/>
            <a:stretch>
              <a:fillRect/>
            </a:stretch>
          </p:blipFill>
          <p:spPr bwMode="auto">
            <a:xfrm>
              <a:off x="4963" y="2706"/>
              <a:ext cx="35" cy="26"/>
            </a:xfrm>
            <a:prstGeom prst="rect">
              <a:avLst/>
            </a:prstGeom>
            <a:noFill/>
            <a:ln w="9525">
              <a:noFill/>
              <a:miter lim="800000"/>
              <a:headEnd/>
              <a:tailEnd/>
            </a:ln>
          </p:spPr>
        </p:pic>
        <p:sp>
          <p:nvSpPr>
            <p:cNvPr id="22092" name="Freeform 439"/>
            <p:cNvSpPr>
              <a:spLocks/>
            </p:cNvSpPr>
            <p:nvPr/>
          </p:nvSpPr>
          <p:spPr bwMode="auto">
            <a:xfrm>
              <a:off x="4971"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2093" name="Picture 440"/>
            <p:cNvPicPr>
              <a:picLocks noChangeAspect="1" noChangeArrowheads="1"/>
            </p:cNvPicPr>
            <p:nvPr/>
          </p:nvPicPr>
          <p:blipFill>
            <a:blip r:embed="rId13" cstate="print"/>
            <a:srcRect/>
            <a:stretch>
              <a:fillRect/>
            </a:stretch>
          </p:blipFill>
          <p:spPr bwMode="auto">
            <a:xfrm>
              <a:off x="4877" y="2706"/>
              <a:ext cx="35" cy="26"/>
            </a:xfrm>
            <a:prstGeom prst="rect">
              <a:avLst/>
            </a:prstGeom>
            <a:noFill/>
            <a:ln w="9525">
              <a:noFill/>
              <a:miter lim="800000"/>
              <a:headEnd/>
              <a:tailEnd/>
            </a:ln>
          </p:spPr>
        </p:pic>
        <p:pic>
          <p:nvPicPr>
            <p:cNvPr id="22094" name="Picture 441"/>
            <p:cNvPicPr>
              <a:picLocks noChangeAspect="1" noChangeArrowheads="1"/>
            </p:cNvPicPr>
            <p:nvPr/>
          </p:nvPicPr>
          <p:blipFill>
            <a:blip r:embed="rId14" cstate="print"/>
            <a:srcRect/>
            <a:stretch>
              <a:fillRect/>
            </a:stretch>
          </p:blipFill>
          <p:spPr bwMode="auto">
            <a:xfrm>
              <a:off x="4877" y="2706"/>
              <a:ext cx="35" cy="26"/>
            </a:xfrm>
            <a:prstGeom prst="rect">
              <a:avLst/>
            </a:prstGeom>
            <a:noFill/>
            <a:ln w="9525">
              <a:noFill/>
              <a:miter lim="800000"/>
              <a:headEnd/>
              <a:tailEnd/>
            </a:ln>
          </p:spPr>
        </p:pic>
        <p:sp>
          <p:nvSpPr>
            <p:cNvPr id="22095" name="Freeform 442"/>
            <p:cNvSpPr>
              <a:spLocks/>
            </p:cNvSpPr>
            <p:nvPr/>
          </p:nvSpPr>
          <p:spPr bwMode="auto">
            <a:xfrm>
              <a:off x="4884"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096" name="Freeform 443"/>
            <p:cNvSpPr>
              <a:spLocks noEditPoints="1"/>
            </p:cNvSpPr>
            <p:nvPr/>
          </p:nvSpPr>
          <p:spPr bwMode="auto">
            <a:xfrm>
              <a:off x="4882" y="2490"/>
              <a:ext cx="250" cy="248"/>
            </a:xfrm>
            <a:custGeom>
              <a:avLst/>
              <a:gdLst>
                <a:gd name="T0" fmla="*/ 161 w 250"/>
                <a:gd name="T1" fmla="*/ 19 h 248"/>
                <a:gd name="T2" fmla="*/ 118 w 250"/>
                <a:gd name="T3" fmla="*/ 95 h 248"/>
                <a:gd name="T4" fmla="*/ 76 w 250"/>
                <a:gd name="T5" fmla="*/ 121 h 248"/>
                <a:gd name="T6" fmla="*/ 120 w 250"/>
                <a:gd name="T7" fmla="*/ 145 h 248"/>
                <a:gd name="T8" fmla="*/ 76 w 250"/>
                <a:gd name="T9" fmla="*/ 121 h 248"/>
                <a:gd name="T10" fmla="*/ 77 w 250"/>
                <a:gd name="T11" fmla="*/ 172 h 248"/>
                <a:gd name="T12" fmla="*/ 34 w 250"/>
                <a:gd name="T13" fmla="*/ 248 h 248"/>
                <a:gd name="T14" fmla="*/ 163 w 250"/>
                <a:gd name="T15" fmla="*/ 121 h 248"/>
                <a:gd name="T16" fmla="*/ 207 w 250"/>
                <a:gd name="T17" fmla="*/ 145 h 248"/>
                <a:gd name="T18" fmla="*/ 163 w 250"/>
                <a:gd name="T19" fmla="*/ 121 h 248"/>
                <a:gd name="T20" fmla="*/ 164 w 250"/>
                <a:gd name="T21" fmla="*/ 172 h 248"/>
                <a:gd name="T22" fmla="*/ 120 w 250"/>
                <a:gd name="T23" fmla="*/ 248 h 248"/>
                <a:gd name="T24" fmla="*/ 206 w 250"/>
                <a:gd name="T25" fmla="*/ 198 h 248"/>
                <a:gd name="T26" fmla="*/ 250 w 250"/>
                <a:gd name="T27" fmla="*/ 222 h 248"/>
                <a:gd name="T28" fmla="*/ 206 w 250"/>
                <a:gd name="T29" fmla="*/ 198 h 248"/>
                <a:gd name="T30" fmla="*/ 85 w 250"/>
                <a:gd name="T31" fmla="*/ 76 h 248"/>
                <a:gd name="T32" fmla="*/ 128 w 250"/>
                <a:gd name="T33" fmla="*/ 0 h 248"/>
                <a:gd name="T34" fmla="*/ 90 w 250"/>
                <a:gd name="T35" fmla="*/ 73 h 248"/>
                <a:gd name="T36" fmla="*/ 43 w 250"/>
                <a:gd name="T37" fmla="*/ 151 h 248"/>
                <a:gd name="T38" fmla="*/ 87 w 250"/>
                <a:gd name="T39" fmla="*/ 75 h 248"/>
                <a:gd name="T40" fmla="*/ 48 w 250"/>
                <a:gd name="T41" fmla="*/ 149 h 248"/>
                <a:gd name="T42" fmla="*/ 0 w 250"/>
                <a:gd name="T43" fmla="*/ 229 h 248"/>
                <a:gd name="T44" fmla="*/ 44 w 250"/>
                <a:gd name="T45" fmla="*/ 152 h 248"/>
                <a:gd name="T46" fmla="*/ 5 w 250"/>
                <a:gd name="T47" fmla="*/ 226 h 248"/>
                <a:gd name="T48" fmla="*/ 130 w 250"/>
                <a:gd name="T49" fmla="*/ 151 h 248"/>
                <a:gd name="T50" fmla="*/ 174 w 250"/>
                <a:gd name="T51" fmla="*/ 75 h 248"/>
                <a:gd name="T52" fmla="*/ 135 w 250"/>
                <a:gd name="T53" fmla="*/ 149 h 248"/>
                <a:gd name="T54" fmla="*/ 87 w 250"/>
                <a:gd name="T55" fmla="*/ 229 h 248"/>
                <a:gd name="T56" fmla="*/ 131 w 250"/>
                <a:gd name="T57" fmla="*/ 152 h 248"/>
                <a:gd name="T58" fmla="*/ 92 w 250"/>
                <a:gd name="T59" fmla="*/ 226 h 248"/>
                <a:gd name="T60" fmla="*/ 174 w 250"/>
                <a:gd name="T61" fmla="*/ 229 h 248"/>
                <a:gd name="T62" fmla="*/ 217 w 250"/>
                <a:gd name="T63" fmla="*/ 152 h 248"/>
                <a:gd name="T64" fmla="*/ 178 w 250"/>
                <a:gd name="T65" fmla="*/ 226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0"/>
                <a:gd name="T100" fmla="*/ 0 h 248"/>
                <a:gd name="T101" fmla="*/ 250 w 250"/>
                <a:gd name="T102" fmla="*/ 248 h 2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0" h="248">
                  <a:moveTo>
                    <a:pt x="118" y="45"/>
                  </a:moveTo>
                  <a:lnTo>
                    <a:pt x="161" y="19"/>
                  </a:lnTo>
                  <a:lnTo>
                    <a:pt x="161" y="69"/>
                  </a:lnTo>
                  <a:lnTo>
                    <a:pt x="118" y="95"/>
                  </a:lnTo>
                  <a:lnTo>
                    <a:pt x="118" y="45"/>
                  </a:lnTo>
                  <a:close/>
                  <a:moveTo>
                    <a:pt x="76" y="121"/>
                  </a:moveTo>
                  <a:lnTo>
                    <a:pt x="120" y="95"/>
                  </a:lnTo>
                  <a:lnTo>
                    <a:pt x="120" y="145"/>
                  </a:lnTo>
                  <a:lnTo>
                    <a:pt x="76" y="171"/>
                  </a:lnTo>
                  <a:lnTo>
                    <a:pt x="76" y="121"/>
                  </a:lnTo>
                  <a:close/>
                  <a:moveTo>
                    <a:pt x="34" y="198"/>
                  </a:moveTo>
                  <a:lnTo>
                    <a:pt x="77" y="172"/>
                  </a:lnTo>
                  <a:lnTo>
                    <a:pt x="77" y="222"/>
                  </a:lnTo>
                  <a:lnTo>
                    <a:pt x="34" y="248"/>
                  </a:lnTo>
                  <a:lnTo>
                    <a:pt x="34" y="198"/>
                  </a:lnTo>
                  <a:close/>
                  <a:moveTo>
                    <a:pt x="163" y="121"/>
                  </a:moveTo>
                  <a:lnTo>
                    <a:pt x="207" y="95"/>
                  </a:lnTo>
                  <a:lnTo>
                    <a:pt x="207" y="145"/>
                  </a:lnTo>
                  <a:lnTo>
                    <a:pt x="163" y="171"/>
                  </a:lnTo>
                  <a:lnTo>
                    <a:pt x="163" y="121"/>
                  </a:lnTo>
                  <a:close/>
                  <a:moveTo>
                    <a:pt x="120" y="198"/>
                  </a:moveTo>
                  <a:lnTo>
                    <a:pt x="164" y="172"/>
                  </a:lnTo>
                  <a:lnTo>
                    <a:pt x="164" y="222"/>
                  </a:lnTo>
                  <a:lnTo>
                    <a:pt x="120" y="248"/>
                  </a:lnTo>
                  <a:lnTo>
                    <a:pt x="120" y="198"/>
                  </a:lnTo>
                  <a:close/>
                  <a:moveTo>
                    <a:pt x="206" y="198"/>
                  </a:moveTo>
                  <a:lnTo>
                    <a:pt x="250" y="172"/>
                  </a:lnTo>
                  <a:lnTo>
                    <a:pt x="250" y="222"/>
                  </a:lnTo>
                  <a:lnTo>
                    <a:pt x="206" y="248"/>
                  </a:lnTo>
                  <a:lnTo>
                    <a:pt x="206" y="198"/>
                  </a:lnTo>
                  <a:close/>
                  <a:moveTo>
                    <a:pt x="90" y="73"/>
                  </a:moveTo>
                  <a:lnTo>
                    <a:pt x="85" y="76"/>
                  </a:lnTo>
                  <a:lnTo>
                    <a:pt x="85" y="26"/>
                  </a:lnTo>
                  <a:lnTo>
                    <a:pt x="128" y="0"/>
                  </a:lnTo>
                  <a:lnTo>
                    <a:pt x="128" y="6"/>
                  </a:lnTo>
                  <a:lnTo>
                    <a:pt x="90" y="73"/>
                  </a:lnTo>
                  <a:close/>
                  <a:moveTo>
                    <a:pt x="48" y="149"/>
                  </a:moveTo>
                  <a:lnTo>
                    <a:pt x="43" y="151"/>
                  </a:lnTo>
                  <a:lnTo>
                    <a:pt x="43" y="101"/>
                  </a:lnTo>
                  <a:lnTo>
                    <a:pt x="87" y="75"/>
                  </a:lnTo>
                  <a:lnTo>
                    <a:pt x="87" y="81"/>
                  </a:lnTo>
                  <a:lnTo>
                    <a:pt x="48" y="149"/>
                  </a:lnTo>
                  <a:close/>
                  <a:moveTo>
                    <a:pt x="5" y="226"/>
                  </a:moveTo>
                  <a:lnTo>
                    <a:pt x="0" y="229"/>
                  </a:lnTo>
                  <a:lnTo>
                    <a:pt x="0" y="178"/>
                  </a:lnTo>
                  <a:lnTo>
                    <a:pt x="44" y="152"/>
                  </a:lnTo>
                  <a:lnTo>
                    <a:pt x="44" y="159"/>
                  </a:lnTo>
                  <a:lnTo>
                    <a:pt x="5" y="226"/>
                  </a:lnTo>
                  <a:close/>
                  <a:moveTo>
                    <a:pt x="135" y="149"/>
                  </a:moveTo>
                  <a:lnTo>
                    <a:pt x="130" y="151"/>
                  </a:lnTo>
                  <a:lnTo>
                    <a:pt x="130" y="101"/>
                  </a:lnTo>
                  <a:lnTo>
                    <a:pt x="174" y="75"/>
                  </a:lnTo>
                  <a:lnTo>
                    <a:pt x="174" y="81"/>
                  </a:lnTo>
                  <a:lnTo>
                    <a:pt x="135" y="149"/>
                  </a:lnTo>
                  <a:close/>
                  <a:moveTo>
                    <a:pt x="92" y="226"/>
                  </a:moveTo>
                  <a:lnTo>
                    <a:pt x="87" y="229"/>
                  </a:lnTo>
                  <a:lnTo>
                    <a:pt x="87" y="178"/>
                  </a:lnTo>
                  <a:lnTo>
                    <a:pt x="131" y="152"/>
                  </a:lnTo>
                  <a:lnTo>
                    <a:pt x="131" y="159"/>
                  </a:lnTo>
                  <a:lnTo>
                    <a:pt x="92" y="226"/>
                  </a:lnTo>
                  <a:close/>
                  <a:moveTo>
                    <a:pt x="178" y="226"/>
                  </a:moveTo>
                  <a:lnTo>
                    <a:pt x="174" y="229"/>
                  </a:lnTo>
                  <a:lnTo>
                    <a:pt x="174" y="178"/>
                  </a:lnTo>
                  <a:lnTo>
                    <a:pt x="217" y="152"/>
                  </a:lnTo>
                  <a:lnTo>
                    <a:pt x="217" y="159"/>
                  </a:lnTo>
                  <a:lnTo>
                    <a:pt x="178" y="226"/>
                  </a:lnTo>
                  <a:close/>
                </a:path>
              </a:pathLst>
            </a:custGeom>
            <a:solidFill>
              <a:srgbClr val="DA8B34"/>
            </a:solidFill>
            <a:ln w="9525">
              <a:noFill/>
              <a:round/>
              <a:headEnd/>
              <a:tailEnd/>
            </a:ln>
          </p:spPr>
          <p:txBody>
            <a:bodyPr/>
            <a:lstStyle/>
            <a:p>
              <a:endParaRPr lang="zh-TW" altLang="en-US">
                <a:solidFill>
                  <a:schemeClr val="bg1"/>
                </a:solidFill>
              </a:endParaRPr>
            </a:p>
          </p:txBody>
        </p:sp>
        <p:sp>
          <p:nvSpPr>
            <p:cNvPr id="22097" name="Freeform 444"/>
            <p:cNvSpPr>
              <a:spLocks/>
            </p:cNvSpPr>
            <p:nvPr/>
          </p:nvSpPr>
          <p:spPr bwMode="auto">
            <a:xfrm>
              <a:off x="5000" y="2509"/>
              <a:ext cx="43" cy="76"/>
            </a:xfrm>
            <a:custGeom>
              <a:avLst/>
              <a:gdLst>
                <a:gd name="T0" fmla="*/ 0 w 43"/>
                <a:gd name="T1" fmla="*/ 26 h 76"/>
                <a:gd name="T2" fmla="*/ 43 w 43"/>
                <a:gd name="T3" fmla="*/ 0 h 76"/>
                <a:gd name="T4" fmla="*/ 43 w 43"/>
                <a:gd name="T5" fmla="*/ 50 h 76"/>
                <a:gd name="T6" fmla="*/ 0 w 43"/>
                <a:gd name="T7" fmla="*/ 76 h 76"/>
                <a:gd name="T8" fmla="*/ 0 w 43"/>
                <a:gd name="T9" fmla="*/ 26 h 76"/>
                <a:gd name="T10" fmla="*/ 0 60000 65536"/>
                <a:gd name="T11" fmla="*/ 0 60000 65536"/>
                <a:gd name="T12" fmla="*/ 0 60000 65536"/>
                <a:gd name="T13" fmla="*/ 0 60000 65536"/>
                <a:gd name="T14" fmla="*/ 0 60000 65536"/>
                <a:gd name="T15" fmla="*/ 0 w 43"/>
                <a:gd name="T16" fmla="*/ 0 h 76"/>
                <a:gd name="T17" fmla="*/ 43 w 43"/>
                <a:gd name="T18" fmla="*/ 76 h 76"/>
              </a:gdLst>
              <a:ahLst/>
              <a:cxnLst>
                <a:cxn ang="T10">
                  <a:pos x="T0" y="T1"/>
                </a:cxn>
                <a:cxn ang="T11">
                  <a:pos x="T2" y="T3"/>
                </a:cxn>
                <a:cxn ang="T12">
                  <a:pos x="T4" y="T5"/>
                </a:cxn>
                <a:cxn ang="T13">
                  <a:pos x="T6" y="T7"/>
                </a:cxn>
                <a:cxn ang="T14">
                  <a:pos x="T8" y="T9"/>
                </a:cxn>
              </a:cxnLst>
              <a:rect l="T15" t="T16" r="T17" b="T18"/>
              <a:pathLst>
                <a:path w="43" h="76">
                  <a:moveTo>
                    <a:pt x="0" y="26"/>
                  </a:moveTo>
                  <a:lnTo>
                    <a:pt x="43" y="0"/>
                  </a:lnTo>
                  <a:lnTo>
                    <a:pt x="43"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098" name="Freeform 445"/>
            <p:cNvSpPr>
              <a:spLocks/>
            </p:cNvSpPr>
            <p:nvPr/>
          </p:nvSpPr>
          <p:spPr bwMode="auto">
            <a:xfrm>
              <a:off x="4958" y="2585"/>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099" name="Freeform 446"/>
            <p:cNvSpPr>
              <a:spLocks/>
            </p:cNvSpPr>
            <p:nvPr/>
          </p:nvSpPr>
          <p:spPr bwMode="auto">
            <a:xfrm>
              <a:off x="4916" y="2662"/>
              <a:ext cx="43" cy="76"/>
            </a:xfrm>
            <a:custGeom>
              <a:avLst/>
              <a:gdLst>
                <a:gd name="T0" fmla="*/ 0 w 43"/>
                <a:gd name="T1" fmla="*/ 26 h 76"/>
                <a:gd name="T2" fmla="*/ 43 w 43"/>
                <a:gd name="T3" fmla="*/ 0 h 76"/>
                <a:gd name="T4" fmla="*/ 43 w 43"/>
                <a:gd name="T5" fmla="*/ 50 h 76"/>
                <a:gd name="T6" fmla="*/ 0 w 43"/>
                <a:gd name="T7" fmla="*/ 76 h 76"/>
                <a:gd name="T8" fmla="*/ 0 w 43"/>
                <a:gd name="T9" fmla="*/ 26 h 76"/>
                <a:gd name="T10" fmla="*/ 0 60000 65536"/>
                <a:gd name="T11" fmla="*/ 0 60000 65536"/>
                <a:gd name="T12" fmla="*/ 0 60000 65536"/>
                <a:gd name="T13" fmla="*/ 0 60000 65536"/>
                <a:gd name="T14" fmla="*/ 0 60000 65536"/>
                <a:gd name="T15" fmla="*/ 0 w 43"/>
                <a:gd name="T16" fmla="*/ 0 h 76"/>
                <a:gd name="T17" fmla="*/ 43 w 43"/>
                <a:gd name="T18" fmla="*/ 76 h 76"/>
              </a:gdLst>
              <a:ahLst/>
              <a:cxnLst>
                <a:cxn ang="T10">
                  <a:pos x="T0" y="T1"/>
                </a:cxn>
                <a:cxn ang="T11">
                  <a:pos x="T2" y="T3"/>
                </a:cxn>
                <a:cxn ang="T12">
                  <a:pos x="T4" y="T5"/>
                </a:cxn>
                <a:cxn ang="T13">
                  <a:pos x="T6" y="T7"/>
                </a:cxn>
                <a:cxn ang="T14">
                  <a:pos x="T8" y="T9"/>
                </a:cxn>
              </a:cxnLst>
              <a:rect l="T15" t="T16" r="T17" b="T18"/>
              <a:pathLst>
                <a:path w="43" h="76">
                  <a:moveTo>
                    <a:pt x="0" y="26"/>
                  </a:moveTo>
                  <a:lnTo>
                    <a:pt x="43" y="0"/>
                  </a:lnTo>
                  <a:lnTo>
                    <a:pt x="43"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00" name="Freeform 447"/>
            <p:cNvSpPr>
              <a:spLocks/>
            </p:cNvSpPr>
            <p:nvPr/>
          </p:nvSpPr>
          <p:spPr bwMode="auto">
            <a:xfrm>
              <a:off x="5045" y="2585"/>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01" name="Freeform 448"/>
            <p:cNvSpPr>
              <a:spLocks/>
            </p:cNvSpPr>
            <p:nvPr/>
          </p:nvSpPr>
          <p:spPr bwMode="auto">
            <a:xfrm>
              <a:off x="5002" y="2662"/>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02" name="Freeform 449"/>
            <p:cNvSpPr>
              <a:spLocks/>
            </p:cNvSpPr>
            <p:nvPr/>
          </p:nvSpPr>
          <p:spPr bwMode="auto">
            <a:xfrm>
              <a:off x="5088" y="2662"/>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03" name="Freeform 450"/>
            <p:cNvSpPr>
              <a:spLocks noEditPoints="1"/>
            </p:cNvSpPr>
            <p:nvPr/>
          </p:nvSpPr>
          <p:spPr bwMode="auto">
            <a:xfrm>
              <a:off x="4882" y="2490"/>
              <a:ext cx="217" cy="229"/>
            </a:xfrm>
            <a:custGeom>
              <a:avLst/>
              <a:gdLst>
                <a:gd name="T0" fmla="*/ 90 w 217"/>
                <a:gd name="T1" fmla="*/ 73 h 229"/>
                <a:gd name="T2" fmla="*/ 85 w 217"/>
                <a:gd name="T3" fmla="*/ 76 h 229"/>
                <a:gd name="T4" fmla="*/ 85 w 217"/>
                <a:gd name="T5" fmla="*/ 26 h 229"/>
                <a:gd name="T6" fmla="*/ 128 w 217"/>
                <a:gd name="T7" fmla="*/ 0 h 229"/>
                <a:gd name="T8" fmla="*/ 128 w 217"/>
                <a:gd name="T9" fmla="*/ 6 h 229"/>
                <a:gd name="T10" fmla="*/ 48 w 217"/>
                <a:gd name="T11" fmla="*/ 149 h 229"/>
                <a:gd name="T12" fmla="*/ 43 w 217"/>
                <a:gd name="T13" fmla="*/ 151 h 229"/>
                <a:gd name="T14" fmla="*/ 43 w 217"/>
                <a:gd name="T15" fmla="*/ 101 h 229"/>
                <a:gd name="T16" fmla="*/ 87 w 217"/>
                <a:gd name="T17" fmla="*/ 75 h 229"/>
                <a:gd name="T18" fmla="*/ 87 w 217"/>
                <a:gd name="T19" fmla="*/ 81 h 229"/>
                <a:gd name="T20" fmla="*/ 5 w 217"/>
                <a:gd name="T21" fmla="*/ 226 h 229"/>
                <a:gd name="T22" fmla="*/ 0 w 217"/>
                <a:gd name="T23" fmla="*/ 229 h 229"/>
                <a:gd name="T24" fmla="*/ 0 w 217"/>
                <a:gd name="T25" fmla="*/ 178 h 229"/>
                <a:gd name="T26" fmla="*/ 44 w 217"/>
                <a:gd name="T27" fmla="*/ 152 h 229"/>
                <a:gd name="T28" fmla="*/ 44 w 217"/>
                <a:gd name="T29" fmla="*/ 159 h 229"/>
                <a:gd name="T30" fmla="*/ 135 w 217"/>
                <a:gd name="T31" fmla="*/ 149 h 229"/>
                <a:gd name="T32" fmla="*/ 130 w 217"/>
                <a:gd name="T33" fmla="*/ 151 h 229"/>
                <a:gd name="T34" fmla="*/ 130 w 217"/>
                <a:gd name="T35" fmla="*/ 101 h 229"/>
                <a:gd name="T36" fmla="*/ 174 w 217"/>
                <a:gd name="T37" fmla="*/ 75 h 229"/>
                <a:gd name="T38" fmla="*/ 174 w 217"/>
                <a:gd name="T39" fmla="*/ 81 h 229"/>
                <a:gd name="T40" fmla="*/ 92 w 217"/>
                <a:gd name="T41" fmla="*/ 226 h 229"/>
                <a:gd name="T42" fmla="*/ 87 w 217"/>
                <a:gd name="T43" fmla="*/ 229 h 229"/>
                <a:gd name="T44" fmla="*/ 87 w 217"/>
                <a:gd name="T45" fmla="*/ 178 h 229"/>
                <a:gd name="T46" fmla="*/ 131 w 217"/>
                <a:gd name="T47" fmla="*/ 152 h 229"/>
                <a:gd name="T48" fmla="*/ 131 w 217"/>
                <a:gd name="T49" fmla="*/ 159 h 229"/>
                <a:gd name="T50" fmla="*/ 178 w 217"/>
                <a:gd name="T51" fmla="*/ 226 h 229"/>
                <a:gd name="T52" fmla="*/ 174 w 217"/>
                <a:gd name="T53" fmla="*/ 229 h 229"/>
                <a:gd name="T54" fmla="*/ 174 w 217"/>
                <a:gd name="T55" fmla="*/ 178 h 229"/>
                <a:gd name="T56" fmla="*/ 217 w 217"/>
                <a:gd name="T57" fmla="*/ 152 h 229"/>
                <a:gd name="T58" fmla="*/ 217 w 217"/>
                <a:gd name="T59" fmla="*/ 159 h 2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7"/>
                <a:gd name="T91" fmla="*/ 0 h 229"/>
                <a:gd name="T92" fmla="*/ 217 w 217"/>
                <a:gd name="T93" fmla="*/ 229 h 2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7" h="229">
                  <a:moveTo>
                    <a:pt x="90" y="73"/>
                  </a:moveTo>
                  <a:lnTo>
                    <a:pt x="85" y="76"/>
                  </a:lnTo>
                  <a:lnTo>
                    <a:pt x="85" y="26"/>
                  </a:lnTo>
                  <a:lnTo>
                    <a:pt x="128" y="0"/>
                  </a:lnTo>
                  <a:lnTo>
                    <a:pt x="128" y="6"/>
                  </a:lnTo>
                  <a:moveTo>
                    <a:pt x="48" y="149"/>
                  </a:moveTo>
                  <a:lnTo>
                    <a:pt x="43" y="151"/>
                  </a:lnTo>
                  <a:lnTo>
                    <a:pt x="43" y="101"/>
                  </a:lnTo>
                  <a:lnTo>
                    <a:pt x="87" y="75"/>
                  </a:lnTo>
                  <a:lnTo>
                    <a:pt x="87" y="81"/>
                  </a:lnTo>
                  <a:moveTo>
                    <a:pt x="5" y="226"/>
                  </a:moveTo>
                  <a:lnTo>
                    <a:pt x="0" y="229"/>
                  </a:lnTo>
                  <a:lnTo>
                    <a:pt x="0" y="178"/>
                  </a:lnTo>
                  <a:lnTo>
                    <a:pt x="44" y="152"/>
                  </a:lnTo>
                  <a:lnTo>
                    <a:pt x="44" y="159"/>
                  </a:lnTo>
                  <a:moveTo>
                    <a:pt x="135" y="149"/>
                  </a:moveTo>
                  <a:lnTo>
                    <a:pt x="130" y="151"/>
                  </a:lnTo>
                  <a:lnTo>
                    <a:pt x="130" y="101"/>
                  </a:lnTo>
                  <a:lnTo>
                    <a:pt x="174" y="75"/>
                  </a:lnTo>
                  <a:lnTo>
                    <a:pt x="174" y="81"/>
                  </a:lnTo>
                  <a:moveTo>
                    <a:pt x="92" y="226"/>
                  </a:moveTo>
                  <a:lnTo>
                    <a:pt x="87" y="229"/>
                  </a:lnTo>
                  <a:lnTo>
                    <a:pt x="87" y="178"/>
                  </a:lnTo>
                  <a:lnTo>
                    <a:pt x="131" y="152"/>
                  </a:lnTo>
                  <a:lnTo>
                    <a:pt x="131" y="159"/>
                  </a:lnTo>
                  <a:moveTo>
                    <a:pt x="178" y="226"/>
                  </a:moveTo>
                  <a:lnTo>
                    <a:pt x="174" y="229"/>
                  </a:lnTo>
                  <a:lnTo>
                    <a:pt x="174" y="178"/>
                  </a:lnTo>
                  <a:lnTo>
                    <a:pt x="217" y="152"/>
                  </a:lnTo>
                  <a:lnTo>
                    <a:pt x="217" y="159"/>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2104" name="Picture 451"/>
            <p:cNvPicPr>
              <a:picLocks noChangeAspect="1" noChangeArrowheads="1"/>
            </p:cNvPicPr>
            <p:nvPr/>
          </p:nvPicPr>
          <p:blipFill>
            <a:blip r:embed="rId15" cstate="print"/>
            <a:srcRect/>
            <a:stretch>
              <a:fillRect/>
            </a:stretch>
          </p:blipFill>
          <p:spPr bwMode="auto">
            <a:xfrm>
              <a:off x="4963" y="2485"/>
              <a:ext cx="70" cy="47"/>
            </a:xfrm>
            <a:prstGeom prst="rect">
              <a:avLst/>
            </a:prstGeom>
            <a:noFill/>
            <a:ln w="9525">
              <a:noFill/>
              <a:miter lim="800000"/>
              <a:headEnd/>
              <a:tailEnd/>
            </a:ln>
          </p:spPr>
        </p:pic>
        <p:pic>
          <p:nvPicPr>
            <p:cNvPr id="22105" name="Picture 452"/>
            <p:cNvPicPr>
              <a:picLocks noChangeAspect="1" noChangeArrowheads="1"/>
            </p:cNvPicPr>
            <p:nvPr/>
          </p:nvPicPr>
          <p:blipFill>
            <a:blip r:embed="rId16" cstate="print"/>
            <a:srcRect/>
            <a:stretch>
              <a:fillRect/>
            </a:stretch>
          </p:blipFill>
          <p:spPr bwMode="auto">
            <a:xfrm>
              <a:off x="4963" y="2485"/>
              <a:ext cx="70" cy="47"/>
            </a:xfrm>
            <a:prstGeom prst="rect">
              <a:avLst/>
            </a:prstGeom>
            <a:noFill/>
            <a:ln w="9525">
              <a:noFill/>
              <a:miter lim="800000"/>
              <a:headEnd/>
              <a:tailEnd/>
            </a:ln>
          </p:spPr>
        </p:pic>
        <p:sp>
          <p:nvSpPr>
            <p:cNvPr id="22106" name="Freeform 453"/>
            <p:cNvSpPr>
              <a:spLocks/>
            </p:cNvSpPr>
            <p:nvPr/>
          </p:nvSpPr>
          <p:spPr bwMode="auto">
            <a:xfrm>
              <a:off x="4969" y="2494"/>
              <a:ext cx="58" cy="35"/>
            </a:xfrm>
            <a:custGeom>
              <a:avLst/>
              <a:gdLst>
                <a:gd name="T0" fmla="*/ 58 w 58"/>
                <a:gd name="T1" fmla="*/ 12 h 35"/>
                <a:gd name="T2" fmla="*/ 39 w 58"/>
                <a:gd name="T3" fmla="*/ 0 h 35"/>
                <a:gd name="T4" fmla="*/ 0 w 58"/>
                <a:gd name="T5" fmla="*/ 23 h 35"/>
                <a:gd name="T6" fmla="*/ 21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9" y="0"/>
                  </a:lnTo>
                  <a:lnTo>
                    <a:pt x="0" y="23"/>
                  </a:lnTo>
                  <a:lnTo>
                    <a:pt x="21"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07" name="Rectangle 454"/>
            <p:cNvSpPr>
              <a:spLocks noChangeArrowheads="1"/>
            </p:cNvSpPr>
            <p:nvPr/>
          </p:nvSpPr>
          <p:spPr bwMode="auto">
            <a:xfrm>
              <a:off x="4963" y="2511"/>
              <a:ext cx="5" cy="69"/>
            </a:xfrm>
            <a:prstGeom prst="rect">
              <a:avLst/>
            </a:prstGeom>
            <a:solidFill>
              <a:srgbClr val="FDFCF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08" name="Rectangle 455"/>
            <p:cNvSpPr>
              <a:spLocks noChangeArrowheads="1"/>
            </p:cNvSpPr>
            <p:nvPr/>
          </p:nvSpPr>
          <p:spPr bwMode="auto">
            <a:xfrm>
              <a:off x="4968" y="2511"/>
              <a:ext cx="5" cy="69"/>
            </a:xfrm>
            <a:prstGeom prst="rect">
              <a:avLst/>
            </a:prstGeom>
            <a:solidFill>
              <a:srgbClr val="DFC08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09" name="Rectangle 456"/>
            <p:cNvSpPr>
              <a:spLocks noChangeArrowheads="1"/>
            </p:cNvSpPr>
            <p:nvPr/>
          </p:nvSpPr>
          <p:spPr bwMode="auto">
            <a:xfrm>
              <a:off x="4973" y="2511"/>
              <a:ext cx="5" cy="69"/>
            </a:xfrm>
            <a:prstGeom prst="rect">
              <a:avLst/>
            </a:prstGeom>
            <a:solidFill>
              <a:srgbClr val="E5CC9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10" name="Rectangle 457"/>
            <p:cNvSpPr>
              <a:spLocks noChangeArrowheads="1"/>
            </p:cNvSpPr>
            <p:nvPr/>
          </p:nvSpPr>
          <p:spPr bwMode="auto">
            <a:xfrm>
              <a:off x="4978" y="2511"/>
              <a:ext cx="5" cy="69"/>
            </a:xfrm>
            <a:prstGeom prst="rect">
              <a:avLst/>
            </a:prstGeom>
            <a:solidFill>
              <a:srgbClr val="EBD8B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11" name="Rectangle 458"/>
            <p:cNvSpPr>
              <a:spLocks noChangeArrowheads="1"/>
            </p:cNvSpPr>
            <p:nvPr/>
          </p:nvSpPr>
          <p:spPr bwMode="auto">
            <a:xfrm>
              <a:off x="4983" y="2511"/>
              <a:ext cx="5" cy="69"/>
            </a:xfrm>
            <a:prstGeom prst="rect">
              <a:avLst/>
            </a:prstGeom>
            <a:solidFill>
              <a:srgbClr val="F1E4C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12" name="Rectangle 459"/>
            <p:cNvSpPr>
              <a:spLocks noChangeArrowheads="1"/>
            </p:cNvSpPr>
            <p:nvPr/>
          </p:nvSpPr>
          <p:spPr bwMode="auto">
            <a:xfrm>
              <a:off x="4988" y="2511"/>
              <a:ext cx="5" cy="69"/>
            </a:xfrm>
            <a:prstGeom prst="rect">
              <a:avLst/>
            </a:prstGeom>
            <a:solidFill>
              <a:srgbClr val="F7F0E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13" name="Freeform 460"/>
            <p:cNvSpPr>
              <a:spLocks/>
            </p:cNvSpPr>
            <p:nvPr/>
          </p:nvSpPr>
          <p:spPr bwMode="auto">
            <a:xfrm>
              <a:off x="4969" y="2517"/>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14" name="Picture 461"/>
            <p:cNvSpPr>
              <a:spLocks noChangeAspect="1" noChangeArrowheads="1"/>
            </p:cNvSpPr>
            <p:nvPr/>
          </p:nvSpPr>
          <p:spPr bwMode="auto">
            <a:xfrm>
              <a:off x="5008" y="2564"/>
              <a:ext cx="71" cy="47"/>
            </a:xfrm>
            <a:prstGeom prst="rect">
              <a:avLst/>
            </a:prstGeom>
            <a:noFill/>
            <a:ln w="9525">
              <a:noFill/>
              <a:miter lim="800000"/>
              <a:headEnd/>
              <a:tailEnd/>
            </a:ln>
          </p:spPr>
          <p:txBody>
            <a:bodyPr/>
            <a:lstStyle/>
            <a:p>
              <a:endParaRPr lang="en-US" altLang="zh-TW">
                <a:solidFill>
                  <a:schemeClr val="bg1"/>
                </a:solidFill>
              </a:endParaRPr>
            </a:p>
          </p:txBody>
        </p:sp>
        <p:sp>
          <p:nvSpPr>
            <p:cNvPr id="22115" name="Freeform 462"/>
            <p:cNvSpPr>
              <a:spLocks/>
            </p:cNvSpPr>
            <p:nvPr/>
          </p:nvSpPr>
          <p:spPr bwMode="auto">
            <a:xfrm>
              <a:off x="5015" y="2570"/>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16" name="Rectangle 463"/>
            <p:cNvSpPr>
              <a:spLocks noChangeArrowheads="1"/>
            </p:cNvSpPr>
            <p:nvPr/>
          </p:nvSpPr>
          <p:spPr bwMode="auto">
            <a:xfrm>
              <a:off x="5008" y="2585"/>
              <a:ext cx="5" cy="68"/>
            </a:xfrm>
            <a:prstGeom prst="rect">
              <a:avLst/>
            </a:prstGeom>
            <a:solidFill>
              <a:srgbClr val="FDFCF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17" name="Rectangle 464"/>
            <p:cNvSpPr>
              <a:spLocks noChangeArrowheads="1"/>
            </p:cNvSpPr>
            <p:nvPr/>
          </p:nvSpPr>
          <p:spPr bwMode="auto">
            <a:xfrm>
              <a:off x="5013" y="2585"/>
              <a:ext cx="5" cy="68"/>
            </a:xfrm>
            <a:prstGeom prst="rect">
              <a:avLst/>
            </a:prstGeom>
            <a:solidFill>
              <a:srgbClr val="DEC0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18" name="Rectangle 465"/>
            <p:cNvSpPr>
              <a:spLocks noChangeArrowheads="1"/>
            </p:cNvSpPr>
            <p:nvPr/>
          </p:nvSpPr>
          <p:spPr bwMode="auto">
            <a:xfrm>
              <a:off x="5018" y="2585"/>
              <a:ext cx="5" cy="68"/>
            </a:xfrm>
            <a:prstGeom prst="rect">
              <a:avLst/>
            </a:prstGeom>
            <a:solidFill>
              <a:srgbClr val="E5CC9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19" name="Rectangle 466"/>
            <p:cNvSpPr>
              <a:spLocks noChangeArrowheads="1"/>
            </p:cNvSpPr>
            <p:nvPr/>
          </p:nvSpPr>
          <p:spPr bwMode="auto">
            <a:xfrm>
              <a:off x="5023" y="2585"/>
              <a:ext cx="5" cy="68"/>
            </a:xfrm>
            <a:prstGeom prst="rect">
              <a:avLst/>
            </a:prstGeom>
            <a:solidFill>
              <a:srgbClr val="EBD8B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20" name="Rectangle 467"/>
            <p:cNvSpPr>
              <a:spLocks noChangeArrowheads="1"/>
            </p:cNvSpPr>
            <p:nvPr/>
          </p:nvSpPr>
          <p:spPr bwMode="auto">
            <a:xfrm>
              <a:off x="5028" y="2585"/>
              <a:ext cx="5" cy="68"/>
            </a:xfrm>
            <a:prstGeom prst="rect">
              <a:avLst/>
            </a:prstGeom>
            <a:solidFill>
              <a:srgbClr val="F1E4C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21" name="Rectangle 468"/>
            <p:cNvSpPr>
              <a:spLocks noChangeArrowheads="1"/>
            </p:cNvSpPr>
            <p:nvPr/>
          </p:nvSpPr>
          <p:spPr bwMode="auto">
            <a:xfrm>
              <a:off x="5033" y="2585"/>
              <a:ext cx="5" cy="68"/>
            </a:xfrm>
            <a:prstGeom prst="rect">
              <a:avLst/>
            </a:prstGeom>
            <a:solidFill>
              <a:srgbClr val="F7F0E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22" name="Freeform 469"/>
            <p:cNvSpPr>
              <a:spLocks/>
            </p:cNvSpPr>
            <p:nvPr/>
          </p:nvSpPr>
          <p:spPr bwMode="auto">
            <a:xfrm>
              <a:off x="5015" y="2593"/>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23" name="Picture 470"/>
            <p:cNvSpPr>
              <a:spLocks noChangeAspect="1" noChangeArrowheads="1"/>
            </p:cNvSpPr>
            <p:nvPr/>
          </p:nvSpPr>
          <p:spPr bwMode="auto">
            <a:xfrm>
              <a:off x="4922" y="2564"/>
              <a:ext cx="71" cy="47"/>
            </a:xfrm>
            <a:prstGeom prst="rect">
              <a:avLst/>
            </a:prstGeom>
            <a:noFill/>
            <a:ln w="9525">
              <a:noFill/>
              <a:miter lim="800000"/>
              <a:headEnd/>
              <a:tailEnd/>
            </a:ln>
          </p:spPr>
          <p:txBody>
            <a:bodyPr/>
            <a:lstStyle/>
            <a:p>
              <a:endParaRPr lang="en-US" altLang="zh-TW">
                <a:solidFill>
                  <a:schemeClr val="bg1"/>
                </a:solidFill>
              </a:endParaRPr>
            </a:p>
          </p:txBody>
        </p:sp>
        <p:sp>
          <p:nvSpPr>
            <p:cNvPr id="22124" name="Freeform 471"/>
            <p:cNvSpPr>
              <a:spLocks/>
            </p:cNvSpPr>
            <p:nvPr/>
          </p:nvSpPr>
          <p:spPr bwMode="auto">
            <a:xfrm>
              <a:off x="4928" y="2570"/>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25" name="Rectangle 472"/>
            <p:cNvSpPr>
              <a:spLocks noChangeArrowheads="1"/>
            </p:cNvSpPr>
            <p:nvPr/>
          </p:nvSpPr>
          <p:spPr bwMode="auto">
            <a:xfrm>
              <a:off x="4922" y="2585"/>
              <a:ext cx="5" cy="68"/>
            </a:xfrm>
            <a:prstGeom prst="rect">
              <a:avLst/>
            </a:prstGeom>
            <a:solidFill>
              <a:srgbClr val="FFFEF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26" name="Rectangle 473"/>
            <p:cNvSpPr>
              <a:spLocks noChangeArrowheads="1"/>
            </p:cNvSpPr>
            <p:nvPr/>
          </p:nvSpPr>
          <p:spPr bwMode="auto">
            <a:xfrm>
              <a:off x="4927" y="2585"/>
              <a:ext cx="5" cy="68"/>
            </a:xfrm>
            <a:prstGeom prst="rect">
              <a:avLst/>
            </a:prstGeom>
            <a:solidFill>
              <a:srgbClr val="E0C3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27" name="Rectangle 474"/>
            <p:cNvSpPr>
              <a:spLocks noChangeArrowheads="1"/>
            </p:cNvSpPr>
            <p:nvPr/>
          </p:nvSpPr>
          <p:spPr bwMode="auto">
            <a:xfrm>
              <a:off x="4932" y="2585"/>
              <a:ext cx="5" cy="68"/>
            </a:xfrm>
            <a:prstGeom prst="rect">
              <a:avLst/>
            </a:prstGeom>
            <a:solidFill>
              <a:srgbClr val="E6CFA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28" name="Rectangle 475"/>
            <p:cNvSpPr>
              <a:spLocks noChangeArrowheads="1"/>
            </p:cNvSpPr>
            <p:nvPr/>
          </p:nvSpPr>
          <p:spPr bwMode="auto">
            <a:xfrm>
              <a:off x="4937" y="2585"/>
              <a:ext cx="5" cy="68"/>
            </a:xfrm>
            <a:prstGeom prst="rect">
              <a:avLst/>
            </a:prstGeom>
            <a:solidFill>
              <a:srgbClr val="EDDBB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29" name="Rectangle 476"/>
            <p:cNvSpPr>
              <a:spLocks noChangeArrowheads="1"/>
            </p:cNvSpPr>
            <p:nvPr/>
          </p:nvSpPr>
          <p:spPr bwMode="auto">
            <a:xfrm>
              <a:off x="4942" y="2585"/>
              <a:ext cx="5" cy="68"/>
            </a:xfrm>
            <a:prstGeom prst="rect">
              <a:avLst/>
            </a:prstGeom>
            <a:solidFill>
              <a:srgbClr val="F2E7C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30" name="Rectangle 477"/>
            <p:cNvSpPr>
              <a:spLocks noChangeArrowheads="1"/>
            </p:cNvSpPr>
            <p:nvPr/>
          </p:nvSpPr>
          <p:spPr bwMode="auto">
            <a:xfrm>
              <a:off x="4947" y="2585"/>
              <a:ext cx="5" cy="68"/>
            </a:xfrm>
            <a:prstGeom prst="rect">
              <a:avLst/>
            </a:prstGeom>
            <a:solidFill>
              <a:srgbClr val="F8F3E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31" name="Freeform 478"/>
            <p:cNvSpPr>
              <a:spLocks/>
            </p:cNvSpPr>
            <p:nvPr/>
          </p:nvSpPr>
          <p:spPr bwMode="auto">
            <a:xfrm>
              <a:off x="4928" y="2593"/>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2132" name="Picture 479"/>
            <p:cNvPicPr>
              <a:picLocks noChangeAspect="1" noChangeArrowheads="1"/>
            </p:cNvPicPr>
            <p:nvPr/>
          </p:nvPicPr>
          <p:blipFill>
            <a:blip r:embed="rId17" cstate="print"/>
            <a:srcRect/>
            <a:stretch>
              <a:fillRect/>
            </a:stretch>
          </p:blipFill>
          <p:spPr bwMode="auto">
            <a:xfrm>
              <a:off x="5048" y="2637"/>
              <a:ext cx="71" cy="48"/>
            </a:xfrm>
            <a:prstGeom prst="rect">
              <a:avLst/>
            </a:prstGeom>
            <a:noFill/>
            <a:ln w="9525">
              <a:noFill/>
              <a:miter lim="800000"/>
              <a:headEnd/>
              <a:tailEnd/>
            </a:ln>
          </p:spPr>
        </p:pic>
        <p:pic>
          <p:nvPicPr>
            <p:cNvPr id="22133" name="Picture 480"/>
            <p:cNvPicPr>
              <a:picLocks noChangeAspect="1" noChangeArrowheads="1"/>
            </p:cNvPicPr>
            <p:nvPr/>
          </p:nvPicPr>
          <p:blipFill>
            <a:blip r:embed="rId18" cstate="print"/>
            <a:srcRect/>
            <a:stretch>
              <a:fillRect/>
            </a:stretch>
          </p:blipFill>
          <p:spPr bwMode="auto">
            <a:xfrm>
              <a:off x="5048" y="2637"/>
              <a:ext cx="71" cy="48"/>
            </a:xfrm>
            <a:prstGeom prst="rect">
              <a:avLst/>
            </a:prstGeom>
            <a:noFill/>
            <a:ln w="9525">
              <a:noFill/>
              <a:miter lim="800000"/>
              <a:headEnd/>
              <a:tailEnd/>
            </a:ln>
          </p:spPr>
        </p:pic>
        <p:sp>
          <p:nvSpPr>
            <p:cNvPr id="22134" name="Freeform 481"/>
            <p:cNvSpPr>
              <a:spLocks/>
            </p:cNvSpPr>
            <p:nvPr/>
          </p:nvSpPr>
          <p:spPr bwMode="auto">
            <a:xfrm>
              <a:off x="5058"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35" name="Rectangle 482"/>
            <p:cNvSpPr>
              <a:spLocks noChangeArrowheads="1"/>
            </p:cNvSpPr>
            <p:nvPr/>
          </p:nvSpPr>
          <p:spPr bwMode="auto">
            <a:xfrm>
              <a:off x="5048" y="2664"/>
              <a:ext cx="5" cy="68"/>
            </a:xfrm>
            <a:prstGeom prst="rect">
              <a:avLst/>
            </a:prstGeom>
            <a:solidFill>
              <a:srgbClr val="F9F5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36" name="Rectangle 483"/>
            <p:cNvSpPr>
              <a:spLocks noChangeArrowheads="1"/>
            </p:cNvSpPr>
            <p:nvPr/>
          </p:nvSpPr>
          <p:spPr bwMode="auto">
            <a:xfrm>
              <a:off x="5053" y="2664"/>
              <a:ext cx="5" cy="68"/>
            </a:xfrm>
            <a:prstGeom prst="rect">
              <a:avLst/>
            </a:prstGeom>
            <a:solidFill>
              <a:srgbClr val="DBBA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37" name="Rectangle 484"/>
            <p:cNvSpPr>
              <a:spLocks noChangeArrowheads="1"/>
            </p:cNvSpPr>
            <p:nvPr/>
          </p:nvSpPr>
          <p:spPr bwMode="auto">
            <a:xfrm>
              <a:off x="5058" y="2664"/>
              <a:ext cx="6" cy="68"/>
            </a:xfrm>
            <a:prstGeom prst="rect">
              <a:avLst/>
            </a:prstGeom>
            <a:solidFill>
              <a:srgbClr val="E1C5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38" name="Rectangle 485"/>
            <p:cNvSpPr>
              <a:spLocks noChangeArrowheads="1"/>
            </p:cNvSpPr>
            <p:nvPr/>
          </p:nvSpPr>
          <p:spPr bwMode="auto">
            <a:xfrm>
              <a:off x="5064" y="2664"/>
              <a:ext cx="5" cy="68"/>
            </a:xfrm>
            <a:prstGeom prst="rect">
              <a:avLst/>
            </a:prstGeom>
            <a:solidFill>
              <a:srgbClr val="E7D2A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39" name="Rectangle 486"/>
            <p:cNvSpPr>
              <a:spLocks noChangeArrowheads="1"/>
            </p:cNvSpPr>
            <p:nvPr/>
          </p:nvSpPr>
          <p:spPr bwMode="auto">
            <a:xfrm>
              <a:off x="5069" y="2664"/>
              <a:ext cx="5" cy="68"/>
            </a:xfrm>
            <a:prstGeom prst="rect">
              <a:avLst/>
            </a:prstGeom>
            <a:solidFill>
              <a:srgbClr val="EEDEB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40" name="Rectangle 487"/>
            <p:cNvSpPr>
              <a:spLocks noChangeArrowheads="1"/>
            </p:cNvSpPr>
            <p:nvPr/>
          </p:nvSpPr>
          <p:spPr bwMode="auto">
            <a:xfrm>
              <a:off x="5074" y="2664"/>
              <a:ext cx="5" cy="68"/>
            </a:xfrm>
            <a:prstGeom prst="rect">
              <a:avLst/>
            </a:prstGeom>
            <a:solidFill>
              <a:srgbClr val="F3E9D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41" name="Freeform 488"/>
            <p:cNvSpPr>
              <a:spLocks/>
            </p:cNvSpPr>
            <p:nvPr/>
          </p:nvSpPr>
          <p:spPr bwMode="auto">
            <a:xfrm>
              <a:off x="5058"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2142" name="Picture 489"/>
            <p:cNvPicPr>
              <a:picLocks noChangeAspect="1" noChangeArrowheads="1"/>
            </p:cNvPicPr>
            <p:nvPr/>
          </p:nvPicPr>
          <p:blipFill>
            <a:blip r:embed="rId19" cstate="print"/>
            <a:srcRect/>
            <a:stretch>
              <a:fillRect/>
            </a:stretch>
          </p:blipFill>
          <p:spPr bwMode="auto">
            <a:xfrm>
              <a:off x="4963" y="2637"/>
              <a:ext cx="70" cy="48"/>
            </a:xfrm>
            <a:prstGeom prst="rect">
              <a:avLst/>
            </a:prstGeom>
            <a:noFill/>
            <a:ln w="9525">
              <a:noFill/>
              <a:miter lim="800000"/>
              <a:headEnd/>
              <a:tailEnd/>
            </a:ln>
          </p:spPr>
        </p:pic>
        <p:pic>
          <p:nvPicPr>
            <p:cNvPr id="22143" name="Picture 490"/>
            <p:cNvPicPr>
              <a:picLocks noChangeAspect="1" noChangeArrowheads="1"/>
            </p:cNvPicPr>
            <p:nvPr/>
          </p:nvPicPr>
          <p:blipFill>
            <a:blip r:embed="rId20" cstate="print"/>
            <a:srcRect/>
            <a:stretch>
              <a:fillRect/>
            </a:stretch>
          </p:blipFill>
          <p:spPr bwMode="auto">
            <a:xfrm>
              <a:off x="4963" y="2637"/>
              <a:ext cx="70" cy="48"/>
            </a:xfrm>
            <a:prstGeom prst="rect">
              <a:avLst/>
            </a:prstGeom>
            <a:noFill/>
            <a:ln w="9525">
              <a:noFill/>
              <a:miter lim="800000"/>
              <a:headEnd/>
              <a:tailEnd/>
            </a:ln>
          </p:spPr>
        </p:pic>
        <p:sp>
          <p:nvSpPr>
            <p:cNvPr id="22144" name="Freeform 491"/>
            <p:cNvSpPr>
              <a:spLocks/>
            </p:cNvSpPr>
            <p:nvPr/>
          </p:nvSpPr>
          <p:spPr bwMode="auto">
            <a:xfrm>
              <a:off x="4972"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45" name="Rectangle 492"/>
            <p:cNvSpPr>
              <a:spLocks noChangeArrowheads="1"/>
            </p:cNvSpPr>
            <p:nvPr/>
          </p:nvSpPr>
          <p:spPr bwMode="auto">
            <a:xfrm>
              <a:off x="4963" y="2664"/>
              <a:ext cx="5" cy="68"/>
            </a:xfrm>
            <a:prstGeom prst="rect">
              <a:avLst/>
            </a:prstGeom>
            <a:solidFill>
              <a:srgbClr val="FAF6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46" name="Rectangle 493"/>
            <p:cNvSpPr>
              <a:spLocks noChangeArrowheads="1"/>
            </p:cNvSpPr>
            <p:nvPr/>
          </p:nvSpPr>
          <p:spPr bwMode="auto">
            <a:xfrm>
              <a:off x="4968" y="2664"/>
              <a:ext cx="5" cy="68"/>
            </a:xfrm>
            <a:prstGeom prst="rect">
              <a:avLst/>
            </a:prstGeom>
            <a:solidFill>
              <a:srgbClr val="DBBA7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47" name="Rectangle 494"/>
            <p:cNvSpPr>
              <a:spLocks noChangeArrowheads="1"/>
            </p:cNvSpPr>
            <p:nvPr/>
          </p:nvSpPr>
          <p:spPr bwMode="auto">
            <a:xfrm>
              <a:off x="4973" y="2664"/>
              <a:ext cx="5" cy="68"/>
            </a:xfrm>
            <a:prstGeom prst="rect">
              <a:avLst/>
            </a:prstGeom>
            <a:solidFill>
              <a:srgbClr val="E1C68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48" name="Rectangle 495"/>
            <p:cNvSpPr>
              <a:spLocks noChangeArrowheads="1"/>
            </p:cNvSpPr>
            <p:nvPr/>
          </p:nvSpPr>
          <p:spPr bwMode="auto">
            <a:xfrm>
              <a:off x="4978" y="2664"/>
              <a:ext cx="5" cy="68"/>
            </a:xfrm>
            <a:prstGeom prst="rect">
              <a:avLst/>
            </a:prstGeom>
            <a:solidFill>
              <a:srgbClr val="E8D3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49" name="Rectangle 496"/>
            <p:cNvSpPr>
              <a:spLocks noChangeArrowheads="1"/>
            </p:cNvSpPr>
            <p:nvPr/>
          </p:nvSpPr>
          <p:spPr bwMode="auto">
            <a:xfrm>
              <a:off x="4983" y="2664"/>
              <a:ext cx="5" cy="68"/>
            </a:xfrm>
            <a:prstGeom prst="rect">
              <a:avLst/>
            </a:prstGeom>
            <a:solidFill>
              <a:srgbClr val="EEDEB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50" name="Rectangle 497"/>
            <p:cNvSpPr>
              <a:spLocks noChangeArrowheads="1"/>
            </p:cNvSpPr>
            <p:nvPr/>
          </p:nvSpPr>
          <p:spPr bwMode="auto">
            <a:xfrm>
              <a:off x="4988" y="2664"/>
              <a:ext cx="5" cy="68"/>
            </a:xfrm>
            <a:prstGeom prst="rect">
              <a:avLst/>
            </a:prstGeom>
            <a:solidFill>
              <a:srgbClr val="F4EAD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51" name="Freeform 498"/>
            <p:cNvSpPr>
              <a:spLocks/>
            </p:cNvSpPr>
            <p:nvPr/>
          </p:nvSpPr>
          <p:spPr bwMode="auto">
            <a:xfrm>
              <a:off x="4972"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2152" name="Picture 499"/>
            <p:cNvPicPr>
              <a:picLocks noChangeAspect="1" noChangeArrowheads="1"/>
            </p:cNvPicPr>
            <p:nvPr/>
          </p:nvPicPr>
          <p:blipFill>
            <a:blip r:embed="rId21" cstate="print"/>
            <a:srcRect/>
            <a:stretch>
              <a:fillRect/>
            </a:stretch>
          </p:blipFill>
          <p:spPr bwMode="auto">
            <a:xfrm>
              <a:off x="4877" y="2637"/>
              <a:ext cx="70" cy="48"/>
            </a:xfrm>
            <a:prstGeom prst="rect">
              <a:avLst/>
            </a:prstGeom>
            <a:noFill/>
            <a:ln w="9525">
              <a:noFill/>
              <a:miter lim="800000"/>
              <a:headEnd/>
              <a:tailEnd/>
            </a:ln>
          </p:spPr>
        </p:pic>
        <p:pic>
          <p:nvPicPr>
            <p:cNvPr id="22153" name="Picture 500"/>
            <p:cNvPicPr>
              <a:picLocks noChangeAspect="1" noChangeArrowheads="1"/>
            </p:cNvPicPr>
            <p:nvPr/>
          </p:nvPicPr>
          <p:blipFill>
            <a:blip r:embed="rId22" cstate="print"/>
            <a:srcRect/>
            <a:stretch>
              <a:fillRect/>
            </a:stretch>
          </p:blipFill>
          <p:spPr bwMode="auto">
            <a:xfrm>
              <a:off x="4877" y="2637"/>
              <a:ext cx="70" cy="48"/>
            </a:xfrm>
            <a:prstGeom prst="rect">
              <a:avLst/>
            </a:prstGeom>
            <a:noFill/>
            <a:ln w="9525">
              <a:noFill/>
              <a:miter lim="800000"/>
              <a:headEnd/>
              <a:tailEnd/>
            </a:ln>
          </p:spPr>
        </p:pic>
        <p:sp>
          <p:nvSpPr>
            <p:cNvPr id="22154" name="Freeform 501"/>
            <p:cNvSpPr>
              <a:spLocks/>
            </p:cNvSpPr>
            <p:nvPr/>
          </p:nvSpPr>
          <p:spPr bwMode="auto">
            <a:xfrm>
              <a:off x="4885"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55" name="Rectangle 502"/>
            <p:cNvSpPr>
              <a:spLocks noChangeArrowheads="1"/>
            </p:cNvSpPr>
            <p:nvPr/>
          </p:nvSpPr>
          <p:spPr bwMode="auto">
            <a:xfrm>
              <a:off x="4877" y="2664"/>
              <a:ext cx="5" cy="68"/>
            </a:xfrm>
            <a:prstGeom prst="rect">
              <a:avLst/>
            </a:prstGeom>
            <a:solidFill>
              <a:srgbClr val="FBF8F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56" name="Rectangle 503"/>
            <p:cNvSpPr>
              <a:spLocks noChangeArrowheads="1"/>
            </p:cNvSpPr>
            <p:nvPr/>
          </p:nvSpPr>
          <p:spPr bwMode="auto">
            <a:xfrm>
              <a:off x="4882" y="2664"/>
              <a:ext cx="5" cy="68"/>
            </a:xfrm>
            <a:prstGeom prst="rect">
              <a:avLst/>
            </a:prstGeom>
            <a:solidFill>
              <a:srgbClr val="DCBD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57" name="Rectangle 504"/>
            <p:cNvSpPr>
              <a:spLocks noChangeArrowheads="1"/>
            </p:cNvSpPr>
            <p:nvPr/>
          </p:nvSpPr>
          <p:spPr bwMode="auto">
            <a:xfrm>
              <a:off x="4887" y="2664"/>
              <a:ext cx="5" cy="68"/>
            </a:xfrm>
            <a:prstGeom prst="rect">
              <a:avLst/>
            </a:prstGeom>
            <a:solidFill>
              <a:srgbClr val="E3C9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58" name="Rectangle 505"/>
            <p:cNvSpPr>
              <a:spLocks noChangeArrowheads="1"/>
            </p:cNvSpPr>
            <p:nvPr/>
          </p:nvSpPr>
          <p:spPr bwMode="auto">
            <a:xfrm>
              <a:off x="4892" y="2664"/>
              <a:ext cx="5" cy="68"/>
            </a:xfrm>
            <a:prstGeom prst="rect">
              <a:avLst/>
            </a:prstGeom>
            <a:solidFill>
              <a:srgbClr val="E9D5A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59" name="Rectangle 506"/>
            <p:cNvSpPr>
              <a:spLocks noChangeArrowheads="1"/>
            </p:cNvSpPr>
            <p:nvPr/>
          </p:nvSpPr>
          <p:spPr bwMode="auto">
            <a:xfrm>
              <a:off x="4897" y="2664"/>
              <a:ext cx="5" cy="68"/>
            </a:xfrm>
            <a:prstGeom prst="rect">
              <a:avLst/>
            </a:prstGeom>
            <a:solidFill>
              <a:srgbClr val="EFE1C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60" name="Rectangle 507"/>
            <p:cNvSpPr>
              <a:spLocks noChangeArrowheads="1"/>
            </p:cNvSpPr>
            <p:nvPr/>
          </p:nvSpPr>
          <p:spPr bwMode="auto">
            <a:xfrm>
              <a:off x="4902" y="2664"/>
              <a:ext cx="5" cy="68"/>
            </a:xfrm>
            <a:prstGeom prst="rect">
              <a:avLst/>
            </a:prstGeom>
            <a:solidFill>
              <a:srgbClr val="F6ECD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61" name="Freeform 508"/>
            <p:cNvSpPr>
              <a:spLocks/>
            </p:cNvSpPr>
            <p:nvPr/>
          </p:nvSpPr>
          <p:spPr bwMode="auto">
            <a:xfrm>
              <a:off x="4885"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62" name="Rectangle 509"/>
            <p:cNvSpPr>
              <a:spLocks noChangeArrowheads="1"/>
            </p:cNvSpPr>
            <p:nvPr/>
          </p:nvSpPr>
          <p:spPr bwMode="auto">
            <a:xfrm>
              <a:off x="4993" y="2506"/>
              <a:ext cx="5" cy="79"/>
            </a:xfrm>
            <a:prstGeom prst="rect">
              <a:avLst/>
            </a:prstGeom>
            <a:solidFill>
              <a:srgbClr val="DA8F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63" name="Rectangle 510"/>
            <p:cNvSpPr>
              <a:spLocks noChangeArrowheads="1"/>
            </p:cNvSpPr>
            <p:nvPr/>
          </p:nvSpPr>
          <p:spPr bwMode="auto">
            <a:xfrm>
              <a:off x="4998" y="2506"/>
              <a:ext cx="5" cy="79"/>
            </a:xfrm>
            <a:prstGeom prst="rect">
              <a:avLst/>
            </a:prstGeom>
            <a:solidFill>
              <a:srgbClr val="DAB7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64" name="Rectangle 511"/>
            <p:cNvSpPr>
              <a:spLocks noChangeArrowheads="1"/>
            </p:cNvSpPr>
            <p:nvPr/>
          </p:nvSpPr>
          <p:spPr bwMode="auto">
            <a:xfrm>
              <a:off x="5003" y="2506"/>
              <a:ext cx="5" cy="79"/>
            </a:xfrm>
            <a:prstGeom prst="rect">
              <a:avLst/>
            </a:prstGeom>
            <a:solidFill>
              <a:srgbClr val="DAB2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65" name="Rectangle 512"/>
            <p:cNvSpPr>
              <a:spLocks noChangeArrowheads="1"/>
            </p:cNvSpPr>
            <p:nvPr/>
          </p:nvSpPr>
          <p:spPr bwMode="auto">
            <a:xfrm>
              <a:off x="5008" y="2506"/>
              <a:ext cx="5" cy="79"/>
            </a:xfrm>
            <a:prstGeom prst="rect">
              <a:avLst/>
            </a:prstGeom>
            <a:solidFill>
              <a:srgbClr val="DAAE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66" name="Rectangle 513"/>
            <p:cNvSpPr>
              <a:spLocks noChangeArrowheads="1"/>
            </p:cNvSpPr>
            <p:nvPr/>
          </p:nvSpPr>
          <p:spPr bwMode="auto">
            <a:xfrm>
              <a:off x="5013" y="2506"/>
              <a:ext cx="5" cy="79"/>
            </a:xfrm>
            <a:prstGeom prst="rect">
              <a:avLst/>
            </a:prstGeom>
            <a:solidFill>
              <a:srgbClr val="DAA9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67" name="Rectangle 514"/>
            <p:cNvSpPr>
              <a:spLocks noChangeArrowheads="1"/>
            </p:cNvSpPr>
            <p:nvPr/>
          </p:nvSpPr>
          <p:spPr bwMode="auto">
            <a:xfrm>
              <a:off x="5018" y="2506"/>
              <a:ext cx="5" cy="79"/>
            </a:xfrm>
            <a:prstGeom prst="rect">
              <a:avLst/>
            </a:prstGeom>
            <a:solidFill>
              <a:srgbClr val="DAA4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68" name="Rectangle 515"/>
            <p:cNvSpPr>
              <a:spLocks noChangeArrowheads="1"/>
            </p:cNvSpPr>
            <p:nvPr/>
          </p:nvSpPr>
          <p:spPr bwMode="auto">
            <a:xfrm>
              <a:off x="5023" y="2506"/>
              <a:ext cx="5" cy="79"/>
            </a:xfrm>
            <a:prstGeom prst="rect">
              <a:avLst/>
            </a:prstGeom>
            <a:solidFill>
              <a:srgbClr val="DAA0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69" name="Rectangle 516"/>
            <p:cNvSpPr>
              <a:spLocks noChangeArrowheads="1"/>
            </p:cNvSpPr>
            <p:nvPr/>
          </p:nvSpPr>
          <p:spPr bwMode="auto">
            <a:xfrm>
              <a:off x="5028" y="2506"/>
              <a:ext cx="5" cy="79"/>
            </a:xfrm>
            <a:prstGeom prst="rect">
              <a:avLst/>
            </a:prstGeom>
            <a:solidFill>
              <a:srgbClr val="DA9B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70" name="Rectangle 517"/>
            <p:cNvSpPr>
              <a:spLocks noChangeArrowheads="1"/>
            </p:cNvSpPr>
            <p:nvPr/>
          </p:nvSpPr>
          <p:spPr bwMode="auto">
            <a:xfrm>
              <a:off x="5033" y="2506"/>
              <a:ext cx="5" cy="79"/>
            </a:xfrm>
            <a:prstGeom prst="rect">
              <a:avLst/>
            </a:prstGeom>
            <a:solidFill>
              <a:srgbClr val="DA964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71" name="Rectangle 518"/>
            <p:cNvSpPr>
              <a:spLocks noChangeArrowheads="1"/>
            </p:cNvSpPr>
            <p:nvPr/>
          </p:nvSpPr>
          <p:spPr bwMode="auto">
            <a:xfrm>
              <a:off x="5038" y="2506"/>
              <a:ext cx="5" cy="79"/>
            </a:xfrm>
            <a:prstGeom prst="rect">
              <a:avLst/>
            </a:prstGeom>
            <a:solidFill>
              <a:srgbClr val="DA92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72" name="Freeform 519"/>
            <p:cNvSpPr>
              <a:spLocks/>
            </p:cNvSpPr>
            <p:nvPr/>
          </p:nvSpPr>
          <p:spPr bwMode="auto">
            <a:xfrm>
              <a:off x="5002" y="2514"/>
              <a:ext cx="39" cy="67"/>
            </a:xfrm>
            <a:custGeom>
              <a:avLst/>
              <a:gdLst>
                <a:gd name="T0" fmla="*/ 0 w 39"/>
                <a:gd name="T1" fmla="*/ 23 h 67"/>
                <a:gd name="T2" fmla="*/ 39 w 39"/>
                <a:gd name="T3" fmla="*/ 0 h 67"/>
                <a:gd name="T4" fmla="*/ 39 w 39"/>
                <a:gd name="T5" fmla="*/ 44 h 67"/>
                <a:gd name="T6" fmla="*/ 0 w 39"/>
                <a:gd name="T7" fmla="*/ 67 h 67"/>
                <a:gd name="T8" fmla="*/ 0 w 39"/>
                <a:gd name="T9" fmla="*/ 23 h 67"/>
                <a:gd name="T10" fmla="*/ 0 60000 65536"/>
                <a:gd name="T11" fmla="*/ 0 60000 65536"/>
                <a:gd name="T12" fmla="*/ 0 60000 65536"/>
                <a:gd name="T13" fmla="*/ 0 60000 65536"/>
                <a:gd name="T14" fmla="*/ 0 60000 65536"/>
                <a:gd name="T15" fmla="*/ 0 w 39"/>
                <a:gd name="T16" fmla="*/ 0 h 67"/>
                <a:gd name="T17" fmla="*/ 39 w 39"/>
                <a:gd name="T18" fmla="*/ 67 h 67"/>
              </a:gdLst>
              <a:ahLst/>
              <a:cxnLst>
                <a:cxn ang="T10">
                  <a:pos x="T0" y="T1"/>
                </a:cxn>
                <a:cxn ang="T11">
                  <a:pos x="T2" y="T3"/>
                </a:cxn>
                <a:cxn ang="T12">
                  <a:pos x="T4" y="T5"/>
                </a:cxn>
                <a:cxn ang="T13">
                  <a:pos x="T6" y="T7"/>
                </a:cxn>
                <a:cxn ang="T14">
                  <a:pos x="T8" y="T9"/>
                </a:cxn>
              </a:cxnLst>
              <a:rect l="T15" t="T16" r="T17" b="T18"/>
              <a:pathLst>
                <a:path w="39" h="67">
                  <a:moveTo>
                    <a:pt x="0" y="23"/>
                  </a:moveTo>
                  <a:lnTo>
                    <a:pt x="39" y="0"/>
                  </a:lnTo>
                  <a:lnTo>
                    <a:pt x="39"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73" name="Rectangle 520"/>
            <p:cNvSpPr>
              <a:spLocks noChangeArrowheads="1"/>
            </p:cNvSpPr>
            <p:nvPr/>
          </p:nvSpPr>
          <p:spPr bwMode="auto">
            <a:xfrm>
              <a:off x="5038" y="2580"/>
              <a:ext cx="5" cy="78"/>
            </a:xfrm>
            <a:prstGeom prst="rect">
              <a:avLst/>
            </a:prstGeom>
            <a:solidFill>
              <a:srgbClr val="DA8F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74" name="Rectangle 521"/>
            <p:cNvSpPr>
              <a:spLocks noChangeArrowheads="1"/>
            </p:cNvSpPr>
            <p:nvPr/>
          </p:nvSpPr>
          <p:spPr bwMode="auto">
            <a:xfrm>
              <a:off x="5043" y="2580"/>
              <a:ext cx="5" cy="78"/>
            </a:xfrm>
            <a:prstGeom prst="rect">
              <a:avLst/>
            </a:prstGeom>
            <a:solidFill>
              <a:srgbClr val="DAB7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75" name="Rectangle 522"/>
            <p:cNvSpPr>
              <a:spLocks noChangeArrowheads="1"/>
            </p:cNvSpPr>
            <p:nvPr/>
          </p:nvSpPr>
          <p:spPr bwMode="auto">
            <a:xfrm>
              <a:off x="5048" y="2580"/>
              <a:ext cx="5" cy="78"/>
            </a:xfrm>
            <a:prstGeom prst="rect">
              <a:avLst/>
            </a:prstGeom>
            <a:solidFill>
              <a:srgbClr val="DAB2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76" name="Rectangle 523"/>
            <p:cNvSpPr>
              <a:spLocks noChangeArrowheads="1"/>
            </p:cNvSpPr>
            <p:nvPr/>
          </p:nvSpPr>
          <p:spPr bwMode="auto">
            <a:xfrm>
              <a:off x="5053" y="2580"/>
              <a:ext cx="5" cy="78"/>
            </a:xfrm>
            <a:prstGeom prst="rect">
              <a:avLst/>
            </a:prstGeom>
            <a:solidFill>
              <a:srgbClr val="DAAE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77" name="Rectangle 524"/>
            <p:cNvSpPr>
              <a:spLocks noChangeArrowheads="1"/>
            </p:cNvSpPr>
            <p:nvPr/>
          </p:nvSpPr>
          <p:spPr bwMode="auto">
            <a:xfrm>
              <a:off x="5058" y="2580"/>
              <a:ext cx="6" cy="78"/>
            </a:xfrm>
            <a:prstGeom prst="rect">
              <a:avLst/>
            </a:prstGeom>
            <a:solidFill>
              <a:srgbClr val="DAA9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78" name="Rectangle 525"/>
            <p:cNvSpPr>
              <a:spLocks noChangeArrowheads="1"/>
            </p:cNvSpPr>
            <p:nvPr/>
          </p:nvSpPr>
          <p:spPr bwMode="auto">
            <a:xfrm>
              <a:off x="5064" y="2580"/>
              <a:ext cx="5" cy="78"/>
            </a:xfrm>
            <a:prstGeom prst="rect">
              <a:avLst/>
            </a:prstGeom>
            <a:solidFill>
              <a:srgbClr val="DAA4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79" name="Rectangle 526"/>
            <p:cNvSpPr>
              <a:spLocks noChangeArrowheads="1"/>
            </p:cNvSpPr>
            <p:nvPr/>
          </p:nvSpPr>
          <p:spPr bwMode="auto">
            <a:xfrm>
              <a:off x="5069" y="2580"/>
              <a:ext cx="5" cy="78"/>
            </a:xfrm>
            <a:prstGeom prst="rect">
              <a:avLst/>
            </a:prstGeom>
            <a:solidFill>
              <a:srgbClr val="DAA0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80" name="Rectangle 527"/>
            <p:cNvSpPr>
              <a:spLocks noChangeArrowheads="1"/>
            </p:cNvSpPr>
            <p:nvPr/>
          </p:nvSpPr>
          <p:spPr bwMode="auto">
            <a:xfrm>
              <a:off x="5074" y="2580"/>
              <a:ext cx="5" cy="78"/>
            </a:xfrm>
            <a:prstGeom prst="rect">
              <a:avLst/>
            </a:prstGeom>
            <a:solidFill>
              <a:srgbClr val="DA9B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81" name="Rectangle 528"/>
            <p:cNvSpPr>
              <a:spLocks noChangeArrowheads="1"/>
            </p:cNvSpPr>
            <p:nvPr/>
          </p:nvSpPr>
          <p:spPr bwMode="auto">
            <a:xfrm>
              <a:off x="5079" y="2580"/>
              <a:ext cx="5" cy="78"/>
            </a:xfrm>
            <a:prstGeom prst="rect">
              <a:avLst/>
            </a:prstGeom>
            <a:solidFill>
              <a:srgbClr val="DA964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82" name="Rectangle 529"/>
            <p:cNvSpPr>
              <a:spLocks noChangeArrowheads="1"/>
            </p:cNvSpPr>
            <p:nvPr/>
          </p:nvSpPr>
          <p:spPr bwMode="auto">
            <a:xfrm>
              <a:off x="5084" y="2580"/>
              <a:ext cx="5" cy="78"/>
            </a:xfrm>
            <a:prstGeom prst="rect">
              <a:avLst/>
            </a:prstGeom>
            <a:solidFill>
              <a:srgbClr val="DA92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83" name="Freeform 530"/>
            <p:cNvSpPr>
              <a:spLocks/>
            </p:cNvSpPr>
            <p:nvPr/>
          </p:nvSpPr>
          <p:spPr bwMode="auto">
            <a:xfrm>
              <a:off x="5048" y="2590"/>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84" name="Rectangle 531"/>
            <p:cNvSpPr>
              <a:spLocks noChangeArrowheads="1"/>
            </p:cNvSpPr>
            <p:nvPr/>
          </p:nvSpPr>
          <p:spPr bwMode="auto">
            <a:xfrm>
              <a:off x="4952" y="2580"/>
              <a:ext cx="5" cy="78"/>
            </a:xfrm>
            <a:prstGeom prst="rect">
              <a:avLst/>
            </a:prstGeom>
            <a:solidFill>
              <a:srgbClr val="DA8E3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85" name="Rectangle 532"/>
            <p:cNvSpPr>
              <a:spLocks noChangeArrowheads="1"/>
            </p:cNvSpPr>
            <p:nvPr/>
          </p:nvSpPr>
          <p:spPr bwMode="auto">
            <a:xfrm>
              <a:off x="4957" y="2580"/>
              <a:ext cx="6" cy="78"/>
            </a:xfrm>
            <a:prstGeom prst="rect">
              <a:avLst/>
            </a:prstGeom>
            <a:solidFill>
              <a:srgbClr val="DAB6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86" name="Rectangle 533"/>
            <p:cNvSpPr>
              <a:spLocks noChangeArrowheads="1"/>
            </p:cNvSpPr>
            <p:nvPr/>
          </p:nvSpPr>
          <p:spPr bwMode="auto">
            <a:xfrm>
              <a:off x="4963" y="2580"/>
              <a:ext cx="5" cy="78"/>
            </a:xfrm>
            <a:prstGeom prst="rect">
              <a:avLst/>
            </a:prstGeom>
            <a:solidFill>
              <a:srgbClr val="DAB16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87" name="Rectangle 534"/>
            <p:cNvSpPr>
              <a:spLocks noChangeArrowheads="1"/>
            </p:cNvSpPr>
            <p:nvPr/>
          </p:nvSpPr>
          <p:spPr bwMode="auto">
            <a:xfrm>
              <a:off x="4968" y="2580"/>
              <a:ext cx="5" cy="78"/>
            </a:xfrm>
            <a:prstGeom prst="rect">
              <a:avLst/>
            </a:prstGeom>
            <a:solidFill>
              <a:srgbClr val="DAAD6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88" name="Rectangle 535"/>
            <p:cNvSpPr>
              <a:spLocks noChangeArrowheads="1"/>
            </p:cNvSpPr>
            <p:nvPr/>
          </p:nvSpPr>
          <p:spPr bwMode="auto">
            <a:xfrm>
              <a:off x="4973" y="2580"/>
              <a:ext cx="5" cy="78"/>
            </a:xfrm>
            <a:prstGeom prst="rect">
              <a:avLst/>
            </a:prstGeom>
            <a:solidFill>
              <a:srgbClr val="DAA8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89" name="Rectangle 536"/>
            <p:cNvSpPr>
              <a:spLocks noChangeArrowheads="1"/>
            </p:cNvSpPr>
            <p:nvPr/>
          </p:nvSpPr>
          <p:spPr bwMode="auto">
            <a:xfrm>
              <a:off x="4978" y="2580"/>
              <a:ext cx="5" cy="78"/>
            </a:xfrm>
            <a:prstGeom prst="rect">
              <a:avLst/>
            </a:prstGeom>
            <a:solidFill>
              <a:srgbClr val="DAA35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90" name="Rectangle 537"/>
            <p:cNvSpPr>
              <a:spLocks noChangeArrowheads="1"/>
            </p:cNvSpPr>
            <p:nvPr/>
          </p:nvSpPr>
          <p:spPr bwMode="auto">
            <a:xfrm>
              <a:off x="4983" y="2580"/>
              <a:ext cx="5" cy="78"/>
            </a:xfrm>
            <a:prstGeom prst="rect">
              <a:avLst/>
            </a:prstGeom>
            <a:solidFill>
              <a:srgbClr val="DA9F4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91" name="Rectangle 538"/>
            <p:cNvSpPr>
              <a:spLocks noChangeArrowheads="1"/>
            </p:cNvSpPr>
            <p:nvPr/>
          </p:nvSpPr>
          <p:spPr bwMode="auto">
            <a:xfrm>
              <a:off x="4988" y="2580"/>
              <a:ext cx="5" cy="78"/>
            </a:xfrm>
            <a:prstGeom prst="rect">
              <a:avLst/>
            </a:prstGeom>
            <a:solidFill>
              <a:srgbClr val="DA9A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92" name="Rectangle 539"/>
            <p:cNvSpPr>
              <a:spLocks noChangeArrowheads="1"/>
            </p:cNvSpPr>
            <p:nvPr/>
          </p:nvSpPr>
          <p:spPr bwMode="auto">
            <a:xfrm>
              <a:off x="4993" y="2580"/>
              <a:ext cx="5" cy="78"/>
            </a:xfrm>
            <a:prstGeom prst="rect">
              <a:avLst/>
            </a:prstGeom>
            <a:solidFill>
              <a:srgbClr val="DA95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93" name="Rectangle 540"/>
            <p:cNvSpPr>
              <a:spLocks noChangeArrowheads="1"/>
            </p:cNvSpPr>
            <p:nvPr/>
          </p:nvSpPr>
          <p:spPr bwMode="auto">
            <a:xfrm>
              <a:off x="4998" y="2580"/>
              <a:ext cx="5" cy="78"/>
            </a:xfrm>
            <a:prstGeom prst="rect">
              <a:avLst/>
            </a:prstGeom>
            <a:solidFill>
              <a:srgbClr val="DA913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94" name="Freeform 541"/>
            <p:cNvSpPr>
              <a:spLocks/>
            </p:cNvSpPr>
            <p:nvPr/>
          </p:nvSpPr>
          <p:spPr bwMode="auto">
            <a:xfrm>
              <a:off x="4961" y="2590"/>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195" name="Rectangle 542"/>
            <p:cNvSpPr>
              <a:spLocks noChangeArrowheads="1"/>
            </p:cNvSpPr>
            <p:nvPr/>
          </p:nvSpPr>
          <p:spPr bwMode="auto">
            <a:xfrm>
              <a:off x="5084" y="2658"/>
              <a:ext cx="5" cy="79"/>
            </a:xfrm>
            <a:prstGeom prst="rect">
              <a:avLst/>
            </a:prstGeom>
            <a:solidFill>
              <a:srgbClr val="DA8D3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96" name="Rectangle 543"/>
            <p:cNvSpPr>
              <a:spLocks noChangeArrowheads="1"/>
            </p:cNvSpPr>
            <p:nvPr/>
          </p:nvSpPr>
          <p:spPr bwMode="auto">
            <a:xfrm>
              <a:off x="5089" y="2658"/>
              <a:ext cx="5" cy="79"/>
            </a:xfrm>
            <a:prstGeom prst="rect">
              <a:avLst/>
            </a:prstGeom>
            <a:solidFill>
              <a:srgbClr val="DAB5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97" name="Rectangle 544"/>
            <p:cNvSpPr>
              <a:spLocks noChangeArrowheads="1"/>
            </p:cNvSpPr>
            <p:nvPr/>
          </p:nvSpPr>
          <p:spPr bwMode="auto">
            <a:xfrm>
              <a:off x="5094" y="2658"/>
              <a:ext cx="5" cy="79"/>
            </a:xfrm>
            <a:prstGeom prst="rect">
              <a:avLst/>
            </a:prstGeom>
            <a:solidFill>
              <a:srgbClr val="DAB16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98" name="Rectangle 545"/>
            <p:cNvSpPr>
              <a:spLocks noChangeArrowheads="1"/>
            </p:cNvSpPr>
            <p:nvPr/>
          </p:nvSpPr>
          <p:spPr bwMode="auto">
            <a:xfrm>
              <a:off x="5099" y="2658"/>
              <a:ext cx="5" cy="79"/>
            </a:xfrm>
            <a:prstGeom prst="rect">
              <a:avLst/>
            </a:prstGeom>
            <a:solidFill>
              <a:srgbClr val="DAAC6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199" name="Rectangle 546"/>
            <p:cNvSpPr>
              <a:spLocks noChangeArrowheads="1"/>
            </p:cNvSpPr>
            <p:nvPr/>
          </p:nvSpPr>
          <p:spPr bwMode="auto">
            <a:xfrm>
              <a:off x="5104" y="2658"/>
              <a:ext cx="5" cy="79"/>
            </a:xfrm>
            <a:prstGeom prst="rect">
              <a:avLst/>
            </a:prstGeom>
            <a:solidFill>
              <a:srgbClr val="DAA75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00" name="Rectangle 547"/>
            <p:cNvSpPr>
              <a:spLocks noChangeArrowheads="1"/>
            </p:cNvSpPr>
            <p:nvPr/>
          </p:nvSpPr>
          <p:spPr bwMode="auto">
            <a:xfrm>
              <a:off x="5109" y="2658"/>
              <a:ext cx="5" cy="79"/>
            </a:xfrm>
            <a:prstGeom prst="rect">
              <a:avLst/>
            </a:prstGeom>
            <a:solidFill>
              <a:srgbClr val="DAA35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01" name="Rectangle 548"/>
            <p:cNvSpPr>
              <a:spLocks noChangeArrowheads="1"/>
            </p:cNvSpPr>
            <p:nvPr/>
          </p:nvSpPr>
          <p:spPr bwMode="auto">
            <a:xfrm>
              <a:off x="5114" y="2658"/>
              <a:ext cx="5" cy="79"/>
            </a:xfrm>
            <a:prstGeom prst="rect">
              <a:avLst/>
            </a:prstGeom>
            <a:solidFill>
              <a:srgbClr val="DA9E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02" name="Rectangle 549"/>
            <p:cNvSpPr>
              <a:spLocks noChangeArrowheads="1"/>
            </p:cNvSpPr>
            <p:nvPr/>
          </p:nvSpPr>
          <p:spPr bwMode="auto">
            <a:xfrm>
              <a:off x="5119" y="2658"/>
              <a:ext cx="5" cy="79"/>
            </a:xfrm>
            <a:prstGeom prst="rect">
              <a:avLst/>
            </a:prstGeom>
            <a:solidFill>
              <a:srgbClr val="DA994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03" name="Rectangle 550"/>
            <p:cNvSpPr>
              <a:spLocks noChangeArrowheads="1"/>
            </p:cNvSpPr>
            <p:nvPr/>
          </p:nvSpPr>
          <p:spPr bwMode="auto">
            <a:xfrm>
              <a:off x="5124" y="2658"/>
              <a:ext cx="5" cy="79"/>
            </a:xfrm>
            <a:prstGeom prst="rect">
              <a:avLst/>
            </a:prstGeom>
            <a:solidFill>
              <a:srgbClr val="DA94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04" name="Rectangle 551"/>
            <p:cNvSpPr>
              <a:spLocks noChangeArrowheads="1"/>
            </p:cNvSpPr>
            <p:nvPr/>
          </p:nvSpPr>
          <p:spPr bwMode="auto">
            <a:xfrm>
              <a:off x="5129" y="2658"/>
              <a:ext cx="5" cy="79"/>
            </a:xfrm>
            <a:prstGeom prst="rect">
              <a:avLst/>
            </a:prstGeom>
            <a:solidFill>
              <a:srgbClr val="DA90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05" name="Freeform 552"/>
            <p:cNvSpPr>
              <a:spLocks/>
            </p:cNvSpPr>
            <p:nvPr/>
          </p:nvSpPr>
          <p:spPr bwMode="auto">
            <a:xfrm>
              <a:off x="5091"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206" name="Rectangle 553"/>
            <p:cNvSpPr>
              <a:spLocks noChangeArrowheads="1"/>
            </p:cNvSpPr>
            <p:nvPr/>
          </p:nvSpPr>
          <p:spPr bwMode="auto">
            <a:xfrm>
              <a:off x="4998" y="2658"/>
              <a:ext cx="5" cy="79"/>
            </a:xfrm>
            <a:prstGeom prst="rect">
              <a:avLst/>
            </a:prstGeom>
            <a:solidFill>
              <a:srgbClr val="DA8D3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07" name="Rectangle 554"/>
            <p:cNvSpPr>
              <a:spLocks noChangeArrowheads="1"/>
            </p:cNvSpPr>
            <p:nvPr/>
          </p:nvSpPr>
          <p:spPr bwMode="auto">
            <a:xfrm>
              <a:off x="5003" y="2658"/>
              <a:ext cx="5" cy="79"/>
            </a:xfrm>
            <a:prstGeom prst="rect">
              <a:avLst/>
            </a:prstGeom>
            <a:solidFill>
              <a:srgbClr val="DAB5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08" name="Rectangle 555"/>
            <p:cNvSpPr>
              <a:spLocks noChangeArrowheads="1"/>
            </p:cNvSpPr>
            <p:nvPr/>
          </p:nvSpPr>
          <p:spPr bwMode="auto">
            <a:xfrm>
              <a:off x="5008" y="2658"/>
              <a:ext cx="5" cy="79"/>
            </a:xfrm>
            <a:prstGeom prst="rect">
              <a:avLst/>
            </a:prstGeom>
            <a:solidFill>
              <a:srgbClr val="DAB06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09" name="Rectangle 556"/>
            <p:cNvSpPr>
              <a:spLocks noChangeArrowheads="1"/>
            </p:cNvSpPr>
            <p:nvPr/>
          </p:nvSpPr>
          <p:spPr bwMode="auto">
            <a:xfrm>
              <a:off x="5013" y="2658"/>
              <a:ext cx="5" cy="79"/>
            </a:xfrm>
            <a:prstGeom prst="rect">
              <a:avLst/>
            </a:prstGeom>
            <a:solidFill>
              <a:srgbClr val="DAAC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10" name="Rectangle 557"/>
            <p:cNvSpPr>
              <a:spLocks noChangeArrowheads="1"/>
            </p:cNvSpPr>
            <p:nvPr/>
          </p:nvSpPr>
          <p:spPr bwMode="auto">
            <a:xfrm>
              <a:off x="5018" y="2658"/>
              <a:ext cx="5" cy="79"/>
            </a:xfrm>
            <a:prstGeom prst="rect">
              <a:avLst/>
            </a:prstGeom>
            <a:solidFill>
              <a:srgbClr val="DAA75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11" name="Rectangle 558"/>
            <p:cNvSpPr>
              <a:spLocks noChangeArrowheads="1"/>
            </p:cNvSpPr>
            <p:nvPr/>
          </p:nvSpPr>
          <p:spPr bwMode="auto">
            <a:xfrm>
              <a:off x="5023" y="2658"/>
              <a:ext cx="5" cy="79"/>
            </a:xfrm>
            <a:prstGeom prst="rect">
              <a:avLst/>
            </a:prstGeom>
            <a:solidFill>
              <a:srgbClr val="DAA25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12" name="Rectangle 559"/>
            <p:cNvSpPr>
              <a:spLocks noChangeArrowheads="1"/>
            </p:cNvSpPr>
            <p:nvPr/>
          </p:nvSpPr>
          <p:spPr bwMode="auto">
            <a:xfrm>
              <a:off x="5028" y="2658"/>
              <a:ext cx="5" cy="79"/>
            </a:xfrm>
            <a:prstGeom prst="rect">
              <a:avLst/>
            </a:prstGeom>
            <a:solidFill>
              <a:srgbClr val="DA9E4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13" name="Rectangle 560"/>
            <p:cNvSpPr>
              <a:spLocks noChangeArrowheads="1"/>
            </p:cNvSpPr>
            <p:nvPr/>
          </p:nvSpPr>
          <p:spPr bwMode="auto">
            <a:xfrm>
              <a:off x="5033" y="2658"/>
              <a:ext cx="5" cy="79"/>
            </a:xfrm>
            <a:prstGeom prst="rect">
              <a:avLst/>
            </a:prstGeom>
            <a:solidFill>
              <a:srgbClr val="DA994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14" name="Rectangle 561"/>
            <p:cNvSpPr>
              <a:spLocks noChangeArrowheads="1"/>
            </p:cNvSpPr>
            <p:nvPr/>
          </p:nvSpPr>
          <p:spPr bwMode="auto">
            <a:xfrm>
              <a:off x="5038" y="2658"/>
              <a:ext cx="5" cy="79"/>
            </a:xfrm>
            <a:prstGeom prst="rect">
              <a:avLst/>
            </a:prstGeom>
            <a:solidFill>
              <a:srgbClr val="DA94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15" name="Rectangle 562"/>
            <p:cNvSpPr>
              <a:spLocks noChangeArrowheads="1"/>
            </p:cNvSpPr>
            <p:nvPr/>
          </p:nvSpPr>
          <p:spPr bwMode="auto">
            <a:xfrm>
              <a:off x="5043" y="2658"/>
              <a:ext cx="5" cy="79"/>
            </a:xfrm>
            <a:prstGeom prst="rect">
              <a:avLst/>
            </a:prstGeom>
            <a:solidFill>
              <a:srgbClr val="DA90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16" name="Freeform 563"/>
            <p:cNvSpPr>
              <a:spLocks/>
            </p:cNvSpPr>
            <p:nvPr/>
          </p:nvSpPr>
          <p:spPr bwMode="auto">
            <a:xfrm>
              <a:off x="5005"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217" name="Rectangle 564"/>
            <p:cNvSpPr>
              <a:spLocks noChangeArrowheads="1"/>
            </p:cNvSpPr>
            <p:nvPr/>
          </p:nvSpPr>
          <p:spPr bwMode="auto">
            <a:xfrm>
              <a:off x="4912" y="2658"/>
              <a:ext cx="5" cy="79"/>
            </a:xfrm>
            <a:prstGeom prst="rect">
              <a:avLst/>
            </a:prstGeom>
            <a:solidFill>
              <a:srgbClr val="DA8C3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18" name="Rectangle 565"/>
            <p:cNvSpPr>
              <a:spLocks noChangeArrowheads="1"/>
            </p:cNvSpPr>
            <p:nvPr/>
          </p:nvSpPr>
          <p:spPr bwMode="auto">
            <a:xfrm>
              <a:off x="4917" y="2658"/>
              <a:ext cx="5" cy="79"/>
            </a:xfrm>
            <a:prstGeom prst="rect">
              <a:avLst/>
            </a:prstGeom>
            <a:solidFill>
              <a:srgbClr val="DAB46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19" name="Rectangle 566"/>
            <p:cNvSpPr>
              <a:spLocks noChangeArrowheads="1"/>
            </p:cNvSpPr>
            <p:nvPr/>
          </p:nvSpPr>
          <p:spPr bwMode="auto">
            <a:xfrm>
              <a:off x="4922" y="2658"/>
              <a:ext cx="5" cy="79"/>
            </a:xfrm>
            <a:prstGeom prst="rect">
              <a:avLst/>
            </a:prstGeom>
            <a:solidFill>
              <a:srgbClr val="DAB0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20" name="Rectangle 567"/>
            <p:cNvSpPr>
              <a:spLocks noChangeArrowheads="1"/>
            </p:cNvSpPr>
            <p:nvPr/>
          </p:nvSpPr>
          <p:spPr bwMode="auto">
            <a:xfrm>
              <a:off x="4927" y="2658"/>
              <a:ext cx="5" cy="79"/>
            </a:xfrm>
            <a:prstGeom prst="rect">
              <a:avLst/>
            </a:prstGeom>
            <a:solidFill>
              <a:srgbClr val="DAAB6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21" name="Rectangle 568"/>
            <p:cNvSpPr>
              <a:spLocks noChangeArrowheads="1"/>
            </p:cNvSpPr>
            <p:nvPr/>
          </p:nvSpPr>
          <p:spPr bwMode="auto">
            <a:xfrm>
              <a:off x="4932" y="2658"/>
              <a:ext cx="5" cy="79"/>
            </a:xfrm>
            <a:prstGeom prst="rect">
              <a:avLst/>
            </a:prstGeom>
            <a:solidFill>
              <a:srgbClr val="DAA65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22" name="Rectangle 569"/>
            <p:cNvSpPr>
              <a:spLocks noChangeArrowheads="1"/>
            </p:cNvSpPr>
            <p:nvPr/>
          </p:nvSpPr>
          <p:spPr bwMode="auto">
            <a:xfrm>
              <a:off x="4937" y="2658"/>
              <a:ext cx="5" cy="79"/>
            </a:xfrm>
            <a:prstGeom prst="rect">
              <a:avLst/>
            </a:prstGeom>
            <a:solidFill>
              <a:srgbClr val="DAA25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23" name="Rectangle 570"/>
            <p:cNvSpPr>
              <a:spLocks noChangeArrowheads="1"/>
            </p:cNvSpPr>
            <p:nvPr/>
          </p:nvSpPr>
          <p:spPr bwMode="auto">
            <a:xfrm>
              <a:off x="4942" y="2658"/>
              <a:ext cx="5" cy="79"/>
            </a:xfrm>
            <a:prstGeom prst="rect">
              <a:avLst/>
            </a:prstGeom>
            <a:solidFill>
              <a:srgbClr val="DA9D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24" name="Rectangle 571"/>
            <p:cNvSpPr>
              <a:spLocks noChangeArrowheads="1"/>
            </p:cNvSpPr>
            <p:nvPr/>
          </p:nvSpPr>
          <p:spPr bwMode="auto">
            <a:xfrm>
              <a:off x="4947" y="2658"/>
              <a:ext cx="5" cy="79"/>
            </a:xfrm>
            <a:prstGeom prst="rect">
              <a:avLst/>
            </a:prstGeom>
            <a:solidFill>
              <a:srgbClr val="DA984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25" name="Rectangle 572"/>
            <p:cNvSpPr>
              <a:spLocks noChangeArrowheads="1"/>
            </p:cNvSpPr>
            <p:nvPr/>
          </p:nvSpPr>
          <p:spPr bwMode="auto">
            <a:xfrm>
              <a:off x="4952" y="2658"/>
              <a:ext cx="5" cy="79"/>
            </a:xfrm>
            <a:prstGeom prst="rect">
              <a:avLst/>
            </a:prstGeom>
            <a:solidFill>
              <a:srgbClr val="DA93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26" name="Rectangle 573"/>
            <p:cNvSpPr>
              <a:spLocks noChangeArrowheads="1"/>
            </p:cNvSpPr>
            <p:nvPr/>
          </p:nvSpPr>
          <p:spPr bwMode="auto">
            <a:xfrm>
              <a:off x="4957" y="2658"/>
              <a:ext cx="6" cy="79"/>
            </a:xfrm>
            <a:prstGeom prst="rect">
              <a:avLst/>
            </a:prstGeom>
            <a:solidFill>
              <a:srgbClr val="DA8F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27" name="Freeform 574"/>
            <p:cNvSpPr>
              <a:spLocks/>
            </p:cNvSpPr>
            <p:nvPr/>
          </p:nvSpPr>
          <p:spPr bwMode="auto">
            <a:xfrm>
              <a:off x="4918"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228" name="Freeform 575"/>
            <p:cNvSpPr>
              <a:spLocks noEditPoints="1"/>
            </p:cNvSpPr>
            <p:nvPr/>
          </p:nvSpPr>
          <p:spPr bwMode="auto">
            <a:xfrm>
              <a:off x="4905" y="2529"/>
              <a:ext cx="173" cy="203"/>
            </a:xfrm>
            <a:custGeom>
              <a:avLst/>
              <a:gdLst>
                <a:gd name="T0" fmla="*/ 85 w 173"/>
                <a:gd name="T1" fmla="*/ 0 h 203"/>
                <a:gd name="T2" fmla="*/ 85 w 173"/>
                <a:gd name="T3" fmla="*/ 50 h 203"/>
                <a:gd name="T4" fmla="*/ 43 w 173"/>
                <a:gd name="T5" fmla="*/ 76 h 203"/>
                <a:gd name="T6" fmla="*/ 43 w 173"/>
                <a:gd name="T7" fmla="*/ 126 h 203"/>
                <a:gd name="T8" fmla="*/ 130 w 173"/>
                <a:gd name="T9" fmla="*/ 76 h 203"/>
                <a:gd name="T10" fmla="*/ 130 w 173"/>
                <a:gd name="T11" fmla="*/ 126 h 203"/>
                <a:gd name="T12" fmla="*/ 173 w 173"/>
                <a:gd name="T13" fmla="*/ 153 h 203"/>
                <a:gd name="T14" fmla="*/ 173 w 173"/>
                <a:gd name="T15" fmla="*/ 203 h 203"/>
                <a:gd name="T16" fmla="*/ 87 w 173"/>
                <a:gd name="T17" fmla="*/ 153 h 203"/>
                <a:gd name="T18" fmla="*/ 87 w 173"/>
                <a:gd name="T19" fmla="*/ 203 h 203"/>
                <a:gd name="T20" fmla="*/ 0 w 173"/>
                <a:gd name="T21" fmla="*/ 153 h 203"/>
                <a:gd name="T22" fmla="*/ 0 w 173"/>
                <a:gd name="T23" fmla="*/ 203 h 2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
                <a:gd name="T37" fmla="*/ 0 h 203"/>
                <a:gd name="T38" fmla="*/ 173 w 173"/>
                <a:gd name="T39" fmla="*/ 203 h 2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 h="203">
                  <a:moveTo>
                    <a:pt x="85" y="0"/>
                  </a:moveTo>
                  <a:lnTo>
                    <a:pt x="85" y="50"/>
                  </a:lnTo>
                  <a:moveTo>
                    <a:pt x="43" y="76"/>
                  </a:moveTo>
                  <a:lnTo>
                    <a:pt x="43" y="126"/>
                  </a:lnTo>
                  <a:moveTo>
                    <a:pt x="130" y="76"/>
                  </a:moveTo>
                  <a:lnTo>
                    <a:pt x="130" y="126"/>
                  </a:lnTo>
                  <a:moveTo>
                    <a:pt x="173" y="153"/>
                  </a:moveTo>
                  <a:lnTo>
                    <a:pt x="173" y="203"/>
                  </a:lnTo>
                  <a:moveTo>
                    <a:pt x="87" y="153"/>
                  </a:moveTo>
                  <a:lnTo>
                    <a:pt x="87" y="203"/>
                  </a:lnTo>
                  <a:moveTo>
                    <a:pt x="0" y="153"/>
                  </a:moveTo>
                  <a:lnTo>
                    <a:pt x="0" y="203"/>
                  </a:lnTo>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229" name="Freeform 576"/>
            <p:cNvSpPr>
              <a:spLocks noEditPoints="1"/>
            </p:cNvSpPr>
            <p:nvPr/>
          </p:nvSpPr>
          <p:spPr bwMode="auto">
            <a:xfrm>
              <a:off x="4885" y="2517"/>
              <a:ext cx="193" cy="209"/>
            </a:xfrm>
            <a:custGeom>
              <a:avLst/>
              <a:gdLst>
                <a:gd name="T0" fmla="*/ 173 w 193"/>
                <a:gd name="T1" fmla="*/ 198 h 209"/>
                <a:gd name="T2" fmla="*/ 193 w 193"/>
                <a:gd name="T3" fmla="*/ 209 h 209"/>
                <a:gd name="T4" fmla="*/ 173 w 193"/>
                <a:gd name="T5" fmla="*/ 153 h 209"/>
                <a:gd name="T6" fmla="*/ 193 w 193"/>
                <a:gd name="T7" fmla="*/ 165 h 209"/>
                <a:gd name="T8" fmla="*/ 87 w 193"/>
                <a:gd name="T9" fmla="*/ 198 h 209"/>
                <a:gd name="T10" fmla="*/ 107 w 193"/>
                <a:gd name="T11" fmla="*/ 209 h 209"/>
                <a:gd name="T12" fmla="*/ 87 w 193"/>
                <a:gd name="T13" fmla="*/ 153 h 209"/>
                <a:gd name="T14" fmla="*/ 107 w 193"/>
                <a:gd name="T15" fmla="*/ 165 h 209"/>
                <a:gd name="T16" fmla="*/ 0 w 193"/>
                <a:gd name="T17" fmla="*/ 198 h 209"/>
                <a:gd name="T18" fmla="*/ 20 w 193"/>
                <a:gd name="T19" fmla="*/ 209 h 209"/>
                <a:gd name="T20" fmla="*/ 0 w 193"/>
                <a:gd name="T21" fmla="*/ 153 h 209"/>
                <a:gd name="T22" fmla="*/ 20 w 193"/>
                <a:gd name="T23" fmla="*/ 165 h 209"/>
                <a:gd name="T24" fmla="*/ 43 w 193"/>
                <a:gd name="T25" fmla="*/ 120 h 209"/>
                <a:gd name="T26" fmla="*/ 63 w 193"/>
                <a:gd name="T27" fmla="*/ 132 h 209"/>
                <a:gd name="T28" fmla="*/ 43 w 193"/>
                <a:gd name="T29" fmla="*/ 76 h 209"/>
                <a:gd name="T30" fmla="*/ 62 w 193"/>
                <a:gd name="T31" fmla="*/ 88 h 209"/>
                <a:gd name="T32" fmla="*/ 130 w 193"/>
                <a:gd name="T33" fmla="*/ 120 h 209"/>
                <a:gd name="T34" fmla="*/ 150 w 193"/>
                <a:gd name="T35" fmla="*/ 132 h 209"/>
                <a:gd name="T36" fmla="*/ 130 w 193"/>
                <a:gd name="T37" fmla="*/ 76 h 209"/>
                <a:gd name="T38" fmla="*/ 149 w 193"/>
                <a:gd name="T39" fmla="*/ 88 h 209"/>
                <a:gd name="T40" fmla="*/ 85 w 193"/>
                <a:gd name="T41" fmla="*/ 45 h 209"/>
                <a:gd name="T42" fmla="*/ 104 w 193"/>
                <a:gd name="T43" fmla="*/ 56 h 209"/>
                <a:gd name="T44" fmla="*/ 84 w 193"/>
                <a:gd name="T45" fmla="*/ 0 h 209"/>
                <a:gd name="T46" fmla="*/ 104 w 193"/>
                <a:gd name="T47" fmla="*/ 12 h 2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3"/>
                <a:gd name="T73" fmla="*/ 0 h 209"/>
                <a:gd name="T74" fmla="*/ 193 w 193"/>
                <a:gd name="T75" fmla="*/ 209 h 20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3" h="209">
                  <a:moveTo>
                    <a:pt x="173" y="198"/>
                  </a:moveTo>
                  <a:lnTo>
                    <a:pt x="193" y="209"/>
                  </a:lnTo>
                  <a:moveTo>
                    <a:pt x="173" y="153"/>
                  </a:moveTo>
                  <a:lnTo>
                    <a:pt x="193" y="165"/>
                  </a:lnTo>
                  <a:moveTo>
                    <a:pt x="87" y="198"/>
                  </a:moveTo>
                  <a:lnTo>
                    <a:pt x="107" y="209"/>
                  </a:lnTo>
                  <a:moveTo>
                    <a:pt x="87" y="153"/>
                  </a:moveTo>
                  <a:lnTo>
                    <a:pt x="107" y="165"/>
                  </a:lnTo>
                  <a:moveTo>
                    <a:pt x="0" y="198"/>
                  </a:moveTo>
                  <a:lnTo>
                    <a:pt x="20" y="209"/>
                  </a:lnTo>
                  <a:moveTo>
                    <a:pt x="0" y="153"/>
                  </a:moveTo>
                  <a:lnTo>
                    <a:pt x="20" y="165"/>
                  </a:lnTo>
                  <a:moveTo>
                    <a:pt x="43" y="120"/>
                  </a:moveTo>
                  <a:lnTo>
                    <a:pt x="63" y="132"/>
                  </a:lnTo>
                  <a:moveTo>
                    <a:pt x="43" y="76"/>
                  </a:moveTo>
                  <a:lnTo>
                    <a:pt x="62" y="88"/>
                  </a:lnTo>
                  <a:moveTo>
                    <a:pt x="130" y="120"/>
                  </a:moveTo>
                  <a:lnTo>
                    <a:pt x="150" y="132"/>
                  </a:lnTo>
                  <a:moveTo>
                    <a:pt x="130" y="76"/>
                  </a:moveTo>
                  <a:lnTo>
                    <a:pt x="149" y="88"/>
                  </a:lnTo>
                  <a:moveTo>
                    <a:pt x="85" y="45"/>
                  </a:moveTo>
                  <a:lnTo>
                    <a:pt x="104" y="56"/>
                  </a:lnTo>
                  <a:moveTo>
                    <a:pt x="84" y="0"/>
                  </a:moveTo>
                  <a:lnTo>
                    <a:pt x="104" y="12"/>
                  </a:lnTo>
                </a:path>
              </a:pathLst>
            </a:custGeom>
            <a:noFill/>
            <a:ln w="4763" cap="rnd">
              <a:solidFill>
                <a:srgbClr val="DA8B34"/>
              </a:solidFill>
              <a:prstDash val="solid"/>
              <a:round/>
              <a:headEnd/>
              <a:tailEnd/>
            </a:ln>
          </p:spPr>
          <p:txBody>
            <a:bodyPr/>
            <a:lstStyle/>
            <a:p>
              <a:endParaRPr lang="zh-TW" altLang="en-US">
                <a:solidFill>
                  <a:schemeClr val="bg1"/>
                </a:solidFill>
              </a:endParaRPr>
            </a:p>
          </p:txBody>
        </p:sp>
        <p:sp>
          <p:nvSpPr>
            <p:cNvPr id="22230" name="Rectangle 577"/>
            <p:cNvSpPr>
              <a:spLocks noChangeArrowheads="1"/>
            </p:cNvSpPr>
            <p:nvPr/>
          </p:nvSpPr>
          <p:spPr bwMode="auto">
            <a:xfrm>
              <a:off x="4983" y="2496"/>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31" name="Rectangle 578"/>
            <p:cNvSpPr>
              <a:spLocks noChangeArrowheads="1"/>
            </p:cNvSpPr>
            <p:nvPr/>
          </p:nvSpPr>
          <p:spPr bwMode="auto">
            <a:xfrm>
              <a:off x="4988" y="2496"/>
              <a:ext cx="5" cy="94"/>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32" name="Rectangle 579"/>
            <p:cNvSpPr>
              <a:spLocks noChangeArrowheads="1"/>
            </p:cNvSpPr>
            <p:nvPr/>
          </p:nvSpPr>
          <p:spPr bwMode="auto">
            <a:xfrm>
              <a:off x="4993" y="2496"/>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33" name="Rectangle 580"/>
            <p:cNvSpPr>
              <a:spLocks noChangeArrowheads="1"/>
            </p:cNvSpPr>
            <p:nvPr/>
          </p:nvSpPr>
          <p:spPr bwMode="auto">
            <a:xfrm>
              <a:off x="4998" y="2496"/>
              <a:ext cx="5" cy="94"/>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34" name="Rectangle 581"/>
            <p:cNvSpPr>
              <a:spLocks noChangeArrowheads="1"/>
            </p:cNvSpPr>
            <p:nvPr/>
          </p:nvSpPr>
          <p:spPr bwMode="auto">
            <a:xfrm>
              <a:off x="5003" y="2496"/>
              <a:ext cx="5" cy="94"/>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35" name="Rectangle 582"/>
            <p:cNvSpPr>
              <a:spLocks noChangeArrowheads="1"/>
            </p:cNvSpPr>
            <p:nvPr/>
          </p:nvSpPr>
          <p:spPr bwMode="auto">
            <a:xfrm>
              <a:off x="5008" y="2496"/>
              <a:ext cx="5" cy="94"/>
            </a:xfrm>
            <a:prstGeom prst="rect">
              <a:avLst/>
            </a:prstGeom>
            <a:solidFill>
              <a:srgbClr val="DEBD8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36" name="Rectangle 583"/>
            <p:cNvSpPr>
              <a:spLocks noChangeArrowheads="1"/>
            </p:cNvSpPr>
            <p:nvPr/>
          </p:nvSpPr>
          <p:spPr bwMode="auto">
            <a:xfrm>
              <a:off x="5013" y="2496"/>
              <a:ext cx="5" cy="94"/>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37" name="Rectangle 584"/>
            <p:cNvSpPr>
              <a:spLocks noChangeArrowheads="1"/>
            </p:cNvSpPr>
            <p:nvPr/>
          </p:nvSpPr>
          <p:spPr bwMode="auto">
            <a:xfrm>
              <a:off x="5018" y="2496"/>
              <a:ext cx="5" cy="94"/>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38" name="Rectangle 585"/>
            <p:cNvSpPr>
              <a:spLocks noChangeArrowheads="1"/>
            </p:cNvSpPr>
            <p:nvPr/>
          </p:nvSpPr>
          <p:spPr bwMode="auto">
            <a:xfrm>
              <a:off x="5023" y="2496"/>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39" name="Rectangle 586"/>
            <p:cNvSpPr>
              <a:spLocks noChangeArrowheads="1"/>
            </p:cNvSpPr>
            <p:nvPr/>
          </p:nvSpPr>
          <p:spPr bwMode="auto">
            <a:xfrm>
              <a:off x="5028" y="2496"/>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40" name="Rectangle 587"/>
            <p:cNvSpPr>
              <a:spLocks noChangeArrowheads="1"/>
            </p:cNvSpPr>
            <p:nvPr/>
          </p:nvSpPr>
          <p:spPr bwMode="auto">
            <a:xfrm>
              <a:off x="5033" y="2496"/>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41" name="Rectangle 588"/>
            <p:cNvSpPr>
              <a:spLocks noChangeArrowheads="1"/>
            </p:cNvSpPr>
            <p:nvPr/>
          </p:nvSpPr>
          <p:spPr bwMode="auto">
            <a:xfrm>
              <a:off x="5038" y="2496"/>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42" name="Rectangle 589"/>
            <p:cNvSpPr>
              <a:spLocks noChangeArrowheads="1"/>
            </p:cNvSpPr>
            <p:nvPr/>
          </p:nvSpPr>
          <p:spPr bwMode="auto">
            <a:xfrm>
              <a:off x="5043" y="2496"/>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43" name="Freeform 590"/>
            <p:cNvSpPr>
              <a:spLocks/>
            </p:cNvSpPr>
            <p:nvPr/>
          </p:nvSpPr>
          <p:spPr bwMode="auto">
            <a:xfrm>
              <a:off x="4990" y="2503"/>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244" name="Rectangle 591"/>
            <p:cNvSpPr>
              <a:spLocks noChangeArrowheads="1"/>
            </p:cNvSpPr>
            <p:nvPr/>
          </p:nvSpPr>
          <p:spPr bwMode="auto">
            <a:xfrm>
              <a:off x="5028" y="2569"/>
              <a:ext cx="5" cy="95"/>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45" name="Rectangle 592"/>
            <p:cNvSpPr>
              <a:spLocks noChangeArrowheads="1"/>
            </p:cNvSpPr>
            <p:nvPr/>
          </p:nvSpPr>
          <p:spPr bwMode="auto">
            <a:xfrm>
              <a:off x="5033" y="2569"/>
              <a:ext cx="5" cy="95"/>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46" name="Rectangle 593"/>
            <p:cNvSpPr>
              <a:spLocks noChangeArrowheads="1"/>
            </p:cNvSpPr>
            <p:nvPr/>
          </p:nvSpPr>
          <p:spPr bwMode="auto">
            <a:xfrm>
              <a:off x="5038" y="2569"/>
              <a:ext cx="5" cy="95"/>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47" name="Rectangle 594"/>
            <p:cNvSpPr>
              <a:spLocks noChangeArrowheads="1"/>
            </p:cNvSpPr>
            <p:nvPr/>
          </p:nvSpPr>
          <p:spPr bwMode="auto">
            <a:xfrm>
              <a:off x="5043" y="2569"/>
              <a:ext cx="5" cy="95"/>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48" name="Rectangle 595"/>
            <p:cNvSpPr>
              <a:spLocks noChangeArrowheads="1"/>
            </p:cNvSpPr>
            <p:nvPr/>
          </p:nvSpPr>
          <p:spPr bwMode="auto">
            <a:xfrm>
              <a:off x="5048" y="2569"/>
              <a:ext cx="5" cy="95"/>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49" name="Rectangle 596"/>
            <p:cNvSpPr>
              <a:spLocks noChangeArrowheads="1"/>
            </p:cNvSpPr>
            <p:nvPr/>
          </p:nvSpPr>
          <p:spPr bwMode="auto">
            <a:xfrm>
              <a:off x="5053" y="2569"/>
              <a:ext cx="5" cy="95"/>
            </a:xfrm>
            <a:prstGeom prst="rect">
              <a:avLst/>
            </a:prstGeom>
            <a:solidFill>
              <a:srgbClr val="DEBD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50" name="Rectangle 597"/>
            <p:cNvSpPr>
              <a:spLocks noChangeArrowheads="1"/>
            </p:cNvSpPr>
            <p:nvPr/>
          </p:nvSpPr>
          <p:spPr bwMode="auto">
            <a:xfrm>
              <a:off x="5058" y="2569"/>
              <a:ext cx="6" cy="95"/>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51" name="Rectangle 598"/>
            <p:cNvSpPr>
              <a:spLocks noChangeArrowheads="1"/>
            </p:cNvSpPr>
            <p:nvPr/>
          </p:nvSpPr>
          <p:spPr bwMode="auto">
            <a:xfrm>
              <a:off x="5064" y="2569"/>
              <a:ext cx="5" cy="95"/>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52" name="Rectangle 599"/>
            <p:cNvSpPr>
              <a:spLocks noChangeArrowheads="1"/>
            </p:cNvSpPr>
            <p:nvPr/>
          </p:nvSpPr>
          <p:spPr bwMode="auto">
            <a:xfrm>
              <a:off x="5069" y="2569"/>
              <a:ext cx="5" cy="95"/>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53" name="Rectangle 600"/>
            <p:cNvSpPr>
              <a:spLocks noChangeArrowheads="1"/>
            </p:cNvSpPr>
            <p:nvPr/>
          </p:nvSpPr>
          <p:spPr bwMode="auto">
            <a:xfrm>
              <a:off x="5074" y="2569"/>
              <a:ext cx="5" cy="95"/>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54" name="Rectangle 601"/>
            <p:cNvSpPr>
              <a:spLocks noChangeArrowheads="1"/>
            </p:cNvSpPr>
            <p:nvPr/>
          </p:nvSpPr>
          <p:spPr bwMode="auto">
            <a:xfrm>
              <a:off x="5079" y="2569"/>
              <a:ext cx="5" cy="95"/>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55" name="Rectangle 602"/>
            <p:cNvSpPr>
              <a:spLocks noChangeArrowheads="1"/>
            </p:cNvSpPr>
            <p:nvPr/>
          </p:nvSpPr>
          <p:spPr bwMode="auto">
            <a:xfrm>
              <a:off x="5084" y="2569"/>
              <a:ext cx="5" cy="95"/>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56" name="Rectangle 603"/>
            <p:cNvSpPr>
              <a:spLocks noChangeArrowheads="1"/>
            </p:cNvSpPr>
            <p:nvPr/>
          </p:nvSpPr>
          <p:spPr bwMode="auto">
            <a:xfrm>
              <a:off x="5089" y="2569"/>
              <a:ext cx="5" cy="95"/>
            </a:xfrm>
            <a:prstGeom prst="rect">
              <a:avLst/>
            </a:prstGeom>
            <a:solidFill>
              <a:srgbClr val="DAA5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57" name="Freeform 604"/>
            <p:cNvSpPr>
              <a:spLocks/>
            </p:cNvSpPr>
            <p:nvPr/>
          </p:nvSpPr>
          <p:spPr bwMode="auto">
            <a:xfrm>
              <a:off x="5035" y="2579"/>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258" name="Rectangle 605"/>
            <p:cNvSpPr>
              <a:spLocks noChangeArrowheads="1"/>
            </p:cNvSpPr>
            <p:nvPr/>
          </p:nvSpPr>
          <p:spPr bwMode="auto">
            <a:xfrm>
              <a:off x="4942" y="2569"/>
              <a:ext cx="5" cy="95"/>
            </a:xfrm>
            <a:prstGeom prst="rect">
              <a:avLst/>
            </a:prstGeom>
            <a:solidFill>
              <a:srgbClr val="DAA2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59" name="Rectangle 606"/>
            <p:cNvSpPr>
              <a:spLocks noChangeArrowheads="1"/>
            </p:cNvSpPr>
            <p:nvPr/>
          </p:nvSpPr>
          <p:spPr bwMode="auto">
            <a:xfrm>
              <a:off x="4947" y="2569"/>
              <a:ext cx="5" cy="95"/>
            </a:xfrm>
            <a:prstGeom prst="rect">
              <a:avLst/>
            </a:prstGeom>
            <a:solidFill>
              <a:srgbClr val="E1CAA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60" name="Rectangle 607"/>
            <p:cNvSpPr>
              <a:spLocks noChangeArrowheads="1"/>
            </p:cNvSpPr>
            <p:nvPr/>
          </p:nvSpPr>
          <p:spPr bwMode="auto">
            <a:xfrm>
              <a:off x="4952" y="2569"/>
              <a:ext cx="5" cy="95"/>
            </a:xfrm>
            <a:prstGeom prst="rect">
              <a:avLst/>
            </a:prstGeom>
            <a:solidFill>
              <a:srgbClr val="E0C79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61" name="Rectangle 608"/>
            <p:cNvSpPr>
              <a:spLocks noChangeArrowheads="1"/>
            </p:cNvSpPr>
            <p:nvPr/>
          </p:nvSpPr>
          <p:spPr bwMode="auto">
            <a:xfrm>
              <a:off x="4957" y="2569"/>
              <a:ext cx="6" cy="95"/>
            </a:xfrm>
            <a:prstGeom prst="rect">
              <a:avLst/>
            </a:prstGeom>
            <a:solidFill>
              <a:srgbClr val="DFC39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62" name="Rectangle 609"/>
            <p:cNvSpPr>
              <a:spLocks noChangeArrowheads="1"/>
            </p:cNvSpPr>
            <p:nvPr/>
          </p:nvSpPr>
          <p:spPr bwMode="auto">
            <a:xfrm>
              <a:off x="4963" y="2569"/>
              <a:ext cx="5" cy="95"/>
            </a:xfrm>
            <a:prstGeom prst="rect">
              <a:avLst/>
            </a:prstGeom>
            <a:solidFill>
              <a:srgbClr val="DFC0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63" name="Rectangle 610"/>
            <p:cNvSpPr>
              <a:spLocks noChangeArrowheads="1"/>
            </p:cNvSpPr>
            <p:nvPr/>
          </p:nvSpPr>
          <p:spPr bwMode="auto">
            <a:xfrm>
              <a:off x="4968" y="2569"/>
              <a:ext cx="5" cy="95"/>
            </a:xfrm>
            <a:prstGeom prst="rect">
              <a:avLst/>
            </a:prstGeom>
            <a:solidFill>
              <a:srgbClr val="DEBC7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64" name="Rectangle 611"/>
            <p:cNvSpPr>
              <a:spLocks noChangeArrowheads="1"/>
            </p:cNvSpPr>
            <p:nvPr/>
          </p:nvSpPr>
          <p:spPr bwMode="auto">
            <a:xfrm>
              <a:off x="4973" y="2569"/>
              <a:ext cx="5" cy="95"/>
            </a:xfrm>
            <a:prstGeom prst="rect">
              <a:avLst/>
            </a:prstGeom>
            <a:solidFill>
              <a:srgbClr val="DEB9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65" name="Rectangle 612"/>
            <p:cNvSpPr>
              <a:spLocks noChangeArrowheads="1"/>
            </p:cNvSpPr>
            <p:nvPr/>
          </p:nvSpPr>
          <p:spPr bwMode="auto">
            <a:xfrm>
              <a:off x="4978" y="2569"/>
              <a:ext cx="5" cy="95"/>
            </a:xfrm>
            <a:prstGeom prst="rect">
              <a:avLst/>
            </a:prstGeom>
            <a:solidFill>
              <a:srgbClr val="DDB66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66" name="Rectangle 613"/>
            <p:cNvSpPr>
              <a:spLocks noChangeArrowheads="1"/>
            </p:cNvSpPr>
            <p:nvPr/>
          </p:nvSpPr>
          <p:spPr bwMode="auto">
            <a:xfrm>
              <a:off x="4983" y="2569"/>
              <a:ext cx="5" cy="95"/>
            </a:xfrm>
            <a:prstGeom prst="rect">
              <a:avLst/>
            </a:prstGeom>
            <a:solidFill>
              <a:srgbClr val="DDB2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67" name="Rectangle 614"/>
            <p:cNvSpPr>
              <a:spLocks noChangeArrowheads="1"/>
            </p:cNvSpPr>
            <p:nvPr/>
          </p:nvSpPr>
          <p:spPr bwMode="auto">
            <a:xfrm>
              <a:off x="4988" y="2569"/>
              <a:ext cx="5" cy="95"/>
            </a:xfrm>
            <a:prstGeom prst="rect">
              <a:avLst/>
            </a:prstGeom>
            <a:solidFill>
              <a:srgbClr val="DCAE5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68" name="Rectangle 615"/>
            <p:cNvSpPr>
              <a:spLocks noChangeArrowheads="1"/>
            </p:cNvSpPr>
            <p:nvPr/>
          </p:nvSpPr>
          <p:spPr bwMode="auto">
            <a:xfrm>
              <a:off x="4993" y="2569"/>
              <a:ext cx="5" cy="95"/>
            </a:xfrm>
            <a:prstGeom prst="rect">
              <a:avLst/>
            </a:prstGeom>
            <a:solidFill>
              <a:srgbClr val="DBAB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69" name="Rectangle 616"/>
            <p:cNvSpPr>
              <a:spLocks noChangeArrowheads="1"/>
            </p:cNvSpPr>
            <p:nvPr/>
          </p:nvSpPr>
          <p:spPr bwMode="auto">
            <a:xfrm>
              <a:off x="4998" y="2569"/>
              <a:ext cx="5" cy="95"/>
            </a:xfrm>
            <a:prstGeom prst="rect">
              <a:avLst/>
            </a:prstGeom>
            <a:solidFill>
              <a:srgbClr val="DBA7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70" name="Rectangle 617"/>
            <p:cNvSpPr>
              <a:spLocks noChangeArrowheads="1"/>
            </p:cNvSpPr>
            <p:nvPr/>
          </p:nvSpPr>
          <p:spPr bwMode="auto">
            <a:xfrm>
              <a:off x="5003" y="2569"/>
              <a:ext cx="5" cy="95"/>
            </a:xfrm>
            <a:prstGeom prst="rect">
              <a:avLst/>
            </a:prstGeom>
            <a:solidFill>
              <a:srgbClr val="DAA5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71" name="Freeform 618"/>
            <p:cNvSpPr>
              <a:spLocks/>
            </p:cNvSpPr>
            <p:nvPr/>
          </p:nvSpPr>
          <p:spPr bwMode="auto">
            <a:xfrm>
              <a:off x="4948" y="2579"/>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272" name="Rectangle 619"/>
            <p:cNvSpPr>
              <a:spLocks noChangeArrowheads="1"/>
            </p:cNvSpPr>
            <p:nvPr/>
          </p:nvSpPr>
          <p:spPr bwMode="auto">
            <a:xfrm>
              <a:off x="5069" y="2648"/>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73" name="Rectangle 620"/>
            <p:cNvSpPr>
              <a:spLocks noChangeArrowheads="1"/>
            </p:cNvSpPr>
            <p:nvPr/>
          </p:nvSpPr>
          <p:spPr bwMode="auto">
            <a:xfrm>
              <a:off x="5074" y="2648"/>
              <a:ext cx="5" cy="94"/>
            </a:xfrm>
            <a:prstGeom prst="rect">
              <a:avLst/>
            </a:prstGeom>
            <a:solidFill>
              <a:srgbClr val="E1CDA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74" name="Rectangle 621"/>
            <p:cNvSpPr>
              <a:spLocks noChangeArrowheads="1"/>
            </p:cNvSpPr>
            <p:nvPr/>
          </p:nvSpPr>
          <p:spPr bwMode="auto">
            <a:xfrm>
              <a:off x="5079" y="2648"/>
              <a:ext cx="5" cy="94"/>
            </a:xfrm>
            <a:prstGeom prst="rect">
              <a:avLst/>
            </a:prstGeom>
            <a:solidFill>
              <a:srgbClr val="E1C9A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75" name="Rectangle 622"/>
            <p:cNvSpPr>
              <a:spLocks noChangeArrowheads="1"/>
            </p:cNvSpPr>
            <p:nvPr/>
          </p:nvSpPr>
          <p:spPr bwMode="auto">
            <a:xfrm>
              <a:off x="5084" y="2648"/>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76" name="Rectangle 623"/>
            <p:cNvSpPr>
              <a:spLocks noChangeArrowheads="1"/>
            </p:cNvSpPr>
            <p:nvPr/>
          </p:nvSpPr>
          <p:spPr bwMode="auto">
            <a:xfrm>
              <a:off x="5089" y="2648"/>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77" name="Rectangle 624"/>
            <p:cNvSpPr>
              <a:spLocks noChangeArrowheads="1"/>
            </p:cNvSpPr>
            <p:nvPr/>
          </p:nvSpPr>
          <p:spPr bwMode="auto">
            <a:xfrm>
              <a:off x="5094" y="2648"/>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78" name="Rectangle 625"/>
            <p:cNvSpPr>
              <a:spLocks noChangeArrowheads="1"/>
            </p:cNvSpPr>
            <p:nvPr/>
          </p:nvSpPr>
          <p:spPr bwMode="auto">
            <a:xfrm>
              <a:off x="5099" y="2648"/>
              <a:ext cx="5" cy="94"/>
            </a:xfrm>
            <a:prstGeom prst="rect">
              <a:avLst/>
            </a:prstGeom>
            <a:solidFill>
              <a:srgbClr val="DEBB7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79" name="Rectangle 626"/>
            <p:cNvSpPr>
              <a:spLocks noChangeArrowheads="1"/>
            </p:cNvSpPr>
            <p:nvPr/>
          </p:nvSpPr>
          <p:spPr bwMode="auto">
            <a:xfrm>
              <a:off x="5104" y="2648"/>
              <a:ext cx="5" cy="94"/>
            </a:xfrm>
            <a:prstGeom prst="rect">
              <a:avLst/>
            </a:prstGeom>
            <a:solidFill>
              <a:srgbClr val="DEB87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80" name="Rectangle 627"/>
            <p:cNvSpPr>
              <a:spLocks noChangeArrowheads="1"/>
            </p:cNvSpPr>
            <p:nvPr/>
          </p:nvSpPr>
          <p:spPr bwMode="auto">
            <a:xfrm>
              <a:off x="5109" y="2648"/>
              <a:ext cx="5" cy="94"/>
            </a:xfrm>
            <a:prstGeom prst="rect">
              <a:avLst/>
            </a:prstGeom>
            <a:solidFill>
              <a:srgbClr val="DDB56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81" name="Rectangle 628"/>
            <p:cNvSpPr>
              <a:spLocks noChangeArrowheads="1"/>
            </p:cNvSpPr>
            <p:nvPr/>
          </p:nvSpPr>
          <p:spPr bwMode="auto">
            <a:xfrm>
              <a:off x="5114" y="2648"/>
              <a:ext cx="5" cy="94"/>
            </a:xfrm>
            <a:prstGeom prst="rect">
              <a:avLst/>
            </a:prstGeom>
            <a:solidFill>
              <a:srgbClr val="DDB16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82" name="Rectangle 629"/>
            <p:cNvSpPr>
              <a:spLocks noChangeArrowheads="1"/>
            </p:cNvSpPr>
            <p:nvPr/>
          </p:nvSpPr>
          <p:spPr bwMode="auto">
            <a:xfrm>
              <a:off x="5119" y="2648"/>
              <a:ext cx="5" cy="94"/>
            </a:xfrm>
            <a:prstGeom prst="rect">
              <a:avLst/>
            </a:prstGeom>
            <a:solidFill>
              <a:srgbClr val="DCAE5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83" name="Rectangle 630"/>
            <p:cNvSpPr>
              <a:spLocks noChangeArrowheads="1"/>
            </p:cNvSpPr>
            <p:nvPr/>
          </p:nvSpPr>
          <p:spPr bwMode="auto">
            <a:xfrm>
              <a:off x="5124" y="2648"/>
              <a:ext cx="5" cy="94"/>
            </a:xfrm>
            <a:prstGeom prst="rect">
              <a:avLst/>
            </a:prstGeom>
            <a:solidFill>
              <a:srgbClr val="DBAA4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84" name="Rectangle 631"/>
            <p:cNvSpPr>
              <a:spLocks noChangeArrowheads="1"/>
            </p:cNvSpPr>
            <p:nvPr/>
          </p:nvSpPr>
          <p:spPr bwMode="auto">
            <a:xfrm>
              <a:off x="5129" y="2648"/>
              <a:ext cx="5" cy="94"/>
            </a:xfrm>
            <a:prstGeom prst="rect">
              <a:avLst/>
            </a:prstGeom>
            <a:solidFill>
              <a:srgbClr val="DBA74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85" name="Freeform 632"/>
            <p:cNvSpPr>
              <a:spLocks/>
            </p:cNvSpPr>
            <p:nvPr/>
          </p:nvSpPr>
          <p:spPr bwMode="auto">
            <a:xfrm>
              <a:off x="5078" y="265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286" name="Rectangle 633"/>
            <p:cNvSpPr>
              <a:spLocks noChangeArrowheads="1"/>
            </p:cNvSpPr>
            <p:nvPr/>
          </p:nvSpPr>
          <p:spPr bwMode="auto">
            <a:xfrm>
              <a:off x="4983" y="2648"/>
              <a:ext cx="5" cy="94"/>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87" name="Rectangle 634"/>
            <p:cNvSpPr>
              <a:spLocks noChangeArrowheads="1"/>
            </p:cNvSpPr>
            <p:nvPr/>
          </p:nvSpPr>
          <p:spPr bwMode="auto">
            <a:xfrm>
              <a:off x="4988" y="2648"/>
              <a:ext cx="5" cy="94"/>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88" name="Rectangle 635"/>
            <p:cNvSpPr>
              <a:spLocks noChangeArrowheads="1"/>
            </p:cNvSpPr>
            <p:nvPr/>
          </p:nvSpPr>
          <p:spPr bwMode="auto">
            <a:xfrm>
              <a:off x="4993" y="2648"/>
              <a:ext cx="5" cy="94"/>
            </a:xfrm>
            <a:prstGeom prst="rect">
              <a:avLst/>
            </a:prstGeom>
            <a:solidFill>
              <a:srgbClr val="E0C9A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89" name="Rectangle 636"/>
            <p:cNvSpPr>
              <a:spLocks noChangeArrowheads="1"/>
            </p:cNvSpPr>
            <p:nvPr/>
          </p:nvSpPr>
          <p:spPr bwMode="auto">
            <a:xfrm>
              <a:off x="4998" y="2648"/>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90" name="Rectangle 637"/>
            <p:cNvSpPr>
              <a:spLocks noChangeArrowheads="1"/>
            </p:cNvSpPr>
            <p:nvPr/>
          </p:nvSpPr>
          <p:spPr bwMode="auto">
            <a:xfrm>
              <a:off x="5003" y="2648"/>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91" name="Rectangle 638"/>
            <p:cNvSpPr>
              <a:spLocks noChangeArrowheads="1"/>
            </p:cNvSpPr>
            <p:nvPr/>
          </p:nvSpPr>
          <p:spPr bwMode="auto">
            <a:xfrm>
              <a:off x="5008" y="2648"/>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92" name="Rectangle 639"/>
            <p:cNvSpPr>
              <a:spLocks noChangeArrowheads="1"/>
            </p:cNvSpPr>
            <p:nvPr/>
          </p:nvSpPr>
          <p:spPr bwMode="auto">
            <a:xfrm>
              <a:off x="5013" y="2648"/>
              <a:ext cx="5" cy="94"/>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93" name="Rectangle 640"/>
            <p:cNvSpPr>
              <a:spLocks noChangeArrowheads="1"/>
            </p:cNvSpPr>
            <p:nvPr/>
          </p:nvSpPr>
          <p:spPr bwMode="auto">
            <a:xfrm>
              <a:off x="5018" y="2648"/>
              <a:ext cx="5" cy="94"/>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94" name="Rectangle 641"/>
            <p:cNvSpPr>
              <a:spLocks noChangeArrowheads="1"/>
            </p:cNvSpPr>
            <p:nvPr/>
          </p:nvSpPr>
          <p:spPr bwMode="auto">
            <a:xfrm>
              <a:off x="5023" y="2648"/>
              <a:ext cx="5" cy="94"/>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95" name="Rectangle 642"/>
            <p:cNvSpPr>
              <a:spLocks noChangeArrowheads="1"/>
            </p:cNvSpPr>
            <p:nvPr/>
          </p:nvSpPr>
          <p:spPr bwMode="auto">
            <a:xfrm>
              <a:off x="5028" y="2648"/>
              <a:ext cx="5" cy="94"/>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96" name="Rectangle 643"/>
            <p:cNvSpPr>
              <a:spLocks noChangeArrowheads="1"/>
            </p:cNvSpPr>
            <p:nvPr/>
          </p:nvSpPr>
          <p:spPr bwMode="auto">
            <a:xfrm>
              <a:off x="5033" y="2648"/>
              <a:ext cx="5" cy="94"/>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97" name="Rectangle 644"/>
            <p:cNvSpPr>
              <a:spLocks noChangeArrowheads="1"/>
            </p:cNvSpPr>
            <p:nvPr/>
          </p:nvSpPr>
          <p:spPr bwMode="auto">
            <a:xfrm>
              <a:off x="5038" y="2648"/>
              <a:ext cx="5" cy="94"/>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98" name="Rectangle 645"/>
            <p:cNvSpPr>
              <a:spLocks noChangeArrowheads="1"/>
            </p:cNvSpPr>
            <p:nvPr/>
          </p:nvSpPr>
          <p:spPr bwMode="auto">
            <a:xfrm>
              <a:off x="5043" y="2648"/>
              <a:ext cx="5" cy="94"/>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299" name="Freeform 646"/>
            <p:cNvSpPr>
              <a:spLocks/>
            </p:cNvSpPr>
            <p:nvPr/>
          </p:nvSpPr>
          <p:spPr bwMode="auto">
            <a:xfrm>
              <a:off x="4992" y="265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300" name="Rectangle 647"/>
            <p:cNvSpPr>
              <a:spLocks noChangeArrowheads="1"/>
            </p:cNvSpPr>
            <p:nvPr/>
          </p:nvSpPr>
          <p:spPr bwMode="auto">
            <a:xfrm>
              <a:off x="4897" y="2648"/>
              <a:ext cx="5" cy="94"/>
            </a:xfrm>
            <a:prstGeom prst="rect">
              <a:avLst/>
            </a:prstGeom>
            <a:solidFill>
              <a:srgbClr val="DAA43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01" name="Rectangle 648"/>
            <p:cNvSpPr>
              <a:spLocks noChangeArrowheads="1"/>
            </p:cNvSpPr>
            <p:nvPr/>
          </p:nvSpPr>
          <p:spPr bwMode="auto">
            <a:xfrm>
              <a:off x="4902" y="2648"/>
              <a:ext cx="5" cy="94"/>
            </a:xfrm>
            <a:prstGeom prst="rect">
              <a:avLst/>
            </a:prstGeom>
            <a:solidFill>
              <a:srgbClr val="E1CBA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02" name="Rectangle 649"/>
            <p:cNvSpPr>
              <a:spLocks noChangeArrowheads="1"/>
            </p:cNvSpPr>
            <p:nvPr/>
          </p:nvSpPr>
          <p:spPr bwMode="auto">
            <a:xfrm>
              <a:off x="4907" y="2648"/>
              <a:ext cx="5" cy="94"/>
            </a:xfrm>
            <a:prstGeom prst="rect">
              <a:avLst/>
            </a:prstGeom>
            <a:solidFill>
              <a:srgbClr val="E0C8A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03" name="Rectangle 650"/>
            <p:cNvSpPr>
              <a:spLocks noChangeArrowheads="1"/>
            </p:cNvSpPr>
            <p:nvPr/>
          </p:nvSpPr>
          <p:spPr bwMode="auto">
            <a:xfrm>
              <a:off x="4912" y="2648"/>
              <a:ext cx="5" cy="94"/>
            </a:xfrm>
            <a:prstGeom prst="rect">
              <a:avLst/>
            </a:prstGeom>
            <a:solidFill>
              <a:srgbClr val="E0C59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04" name="Rectangle 651"/>
            <p:cNvSpPr>
              <a:spLocks noChangeArrowheads="1"/>
            </p:cNvSpPr>
            <p:nvPr/>
          </p:nvSpPr>
          <p:spPr bwMode="auto">
            <a:xfrm>
              <a:off x="4917" y="2648"/>
              <a:ext cx="5" cy="94"/>
            </a:xfrm>
            <a:prstGeom prst="rect">
              <a:avLst/>
            </a:prstGeom>
            <a:solidFill>
              <a:srgbClr val="DFC1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05" name="Rectangle 652"/>
            <p:cNvSpPr>
              <a:spLocks noChangeArrowheads="1"/>
            </p:cNvSpPr>
            <p:nvPr/>
          </p:nvSpPr>
          <p:spPr bwMode="auto">
            <a:xfrm>
              <a:off x="4922" y="2648"/>
              <a:ext cx="5" cy="94"/>
            </a:xfrm>
            <a:prstGeom prst="rect">
              <a:avLst/>
            </a:prstGeom>
            <a:solidFill>
              <a:srgbClr val="DEBE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06" name="Rectangle 653"/>
            <p:cNvSpPr>
              <a:spLocks noChangeArrowheads="1"/>
            </p:cNvSpPr>
            <p:nvPr/>
          </p:nvSpPr>
          <p:spPr bwMode="auto">
            <a:xfrm>
              <a:off x="4927" y="2648"/>
              <a:ext cx="5" cy="94"/>
            </a:xfrm>
            <a:prstGeom prst="rect">
              <a:avLst/>
            </a:prstGeom>
            <a:solidFill>
              <a:srgbClr val="DEBA7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07" name="Rectangle 654"/>
            <p:cNvSpPr>
              <a:spLocks noChangeArrowheads="1"/>
            </p:cNvSpPr>
            <p:nvPr/>
          </p:nvSpPr>
          <p:spPr bwMode="auto">
            <a:xfrm>
              <a:off x="4932" y="2648"/>
              <a:ext cx="5" cy="94"/>
            </a:xfrm>
            <a:prstGeom prst="rect">
              <a:avLst/>
            </a:prstGeom>
            <a:solidFill>
              <a:srgbClr val="DEB8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08" name="Rectangle 655"/>
            <p:cNvSpPr>
              <a:spLocks noChangeArrowheads="1"/>
            </p:cNvSpPr>
            <p:nvPr/>
          </p:nvSpPr>
          <p:spPr bwMode="auto">
            <a:xfrm>
              <a:off x="4937" y="2648"/>
              <a:ext cx="5" cy="94"/>
            </a:xfrm>
            <a:prstGeom prst="rect">
              <a:avLst/>
            </a:prstGeom>
            <a:solidFill>
              <a:srgbClr val="DDB46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09" name="Rectangle 656"/>
            <p:cNvSpPr>
              <a:spLocks noChangeArrowheads="1"/>
            </p:cNvSpPr>
            <p:nvPr/>
          </p:nvSpPr>
          <p:spPr bwMode="auto">
            <a:xfrm>
              <a:off x="4942" y="2648"/>
              <a:ext cx="5" cy="94"/>
            </a:xfrm>
            <a:prstGeom prst="rect">
              <a:avLst/>
            </a:prstGeom>
            <a:solidFill>
              <a:srgbClr val="DCB05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10" name="Rectangle 657"/>
            <p:cNvSpPr>
              <a:spLocks noChangeArrowheads="1"/>
            </p:cNvSpPr>
            <p:nvPr/>
          </p:nvSpPr>
          <p:spPr bwMode="auto">
            <a:xfrm>
              <a:off x="4947" y="2648"/>
              <a:ext cx="5" cy="94"/>
            </a:xfrm>
            <a:prstGeom prst="rect">
              <a:avLst/>
            </a:prstGeom>
            <a:solidFill>
              <a:srgbClr val="DCAD5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11" name="Rectangle 658"/>
            <p:cNvSpPr>
              <a:spLocks noChangeArrowheads="1"/>
            </p:cNvSpPr>
            <p:nvPr/>
          </p:nvSpPr>
          <p:spPr bwMode="auto">
            <a:xfrm>
              <a:off x="4952" y="2648"/>
              <a:ext cx="5" cy="94"/>
            </a:xfrm>
            <a:prstGeom prst="rect">
              <a:avLst/>
            </a:prstGeom>
            <a:solidFill>
              <a:srgbClr val="DBA9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12" name="Rectangle 659"/>
            <p:cNvSpPr>
              <a:spLocks noChangeArrowheads="1"/>
            </p:cNvSpPr>
            <p:nvPr/>
          </p:nvSpPr>
          <p:spPr bwMode="auto">
            <a:xfrm>
              <a:off x="4957" y="2648"/>
              <a:ext cx="6" cy="94"/>
            </a:xfrm>
            <a:prstGeom prst="rect">
              <a:avLst/>
            </a:prstGeom>
            <a:solidFill>
              <a:srgbClr val="DBA6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13" name="Freeform 660"/>
            <p:cNvSpPr>
              <a:spLocks/>
            </p:cNvSpPr>
            <p:nvPr/>
          </p:nvSpPr>
          <p:spPr bwMode="auto">
            <a:xfrm>
              <a:off x="4905" y="2656"/>
              <a:ext cx="54" cy="82"/>
            </a:xfrm>
            <a:custGeom>
              <a:avLst/>
              <a:gdLst>
                <a:gd name="T0" fmla="*/ 54 w 54"/>
                <a:gd name="T1" fmla="*/ 6 h 82"/>
                <a:gd name="T2" fmla="*/ 43 w 54"/>
                <a:gd name="T3" fmla="*/ 0 h 82"/>
                <a:gd name="T4" fmla="*/ 0 w 54"/>
                <a:gd name="T5" fmla="*/ 26 h 82"/>
                <a:gd name="T6" fmla="*/ 0 w 54"/>
                <a:gd name="T7" fmla="*/ 76 h 82"/>
                <a:gd name="T8" fmla="*/ 11 w 54"/>
                <a:gd name="T9" fmla="*/ 82 h 82"/>
                <a:gd name="T10" fmla="*/ 11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1" y="82"/>
                  </a:lnTo>
                  <a:lnTo>
                    <a:pt x="11"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314" name="Rectangle 661"/>
            <p:cNvSpPr>
              <a:spLocks noChangeArrowheads="1"/>
            </p:cNvSpPr>
            <p:nvPr/>
          </p:nvSpPr>
          <p:spPr bwMode="auto">
            <a:xfrm>
              <a:off x="4947" y="2475"/>
              <a:ext cx="5" cy="94"/>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15" name="Rectangle 662"/>
            <p:cNvSpPr>
              <a:spLocks noChangeArrowheads="1"/>
            </p:cNvSpPr>
            <p:nvPr/>
          </p:nvSpPr>
          <p:spPr bwMode="auto">
            <a:xfrm>
              <a:off x="4952" y="2475"/>
              <a:ext cx="5" cy="94"/>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16" name="Rectangle 663"/>
            <p:cNvSpPr>
              <a:spLocks noChangeArrowheads="1"/>
            </p:cNvSpPr>
            <p:nvPr/>
          </p:nvSpPr>
          <p:spPr bwMode="auto">
            <a:xfrm>
              <a:off x="4957" y="2475"/>
              <a:ext cx="6" cy="94"/>
            </a:xfrm>
            <a:prstGeom prst="rect">
              <a:avLst/>
            </a:prstGeom>
            <a:solidFill>
              <a:srgbClr val="E0C9A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17" name="Rectangle 664"/>
            <p:cNvSpPr>
              <a:spLocks noChangeArrowheads="1"/>
            </p:cNvSpPr>
            <p:nvPr/>
          </p:nvSpPr>
          <p:spPr bwMode="auto">
            <a:xfrm>
              <a:off x="4963" y="2475"/>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18" name="Rectangle 665"/>
            <p:cNvSpPr>
              <a:spLocks noChangeArrowheads="1"/>
            </p:cNvSpPr>
            <p:nvPr/>
          </p:nvSpPr>
          <p:spPr bwMode="auto">
            <a:xfrm>
              <a:off x="4968" y="2475"/>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19" name="Rectangle 666"/>
            <p:cNvSpPr>
              <a:spLocks noChangeArrowheads="1"/>
            </p:cNvSpPr>
            <p:nvPr/>
          </p:nvSpPr>
          <p:spPr bwMode="auto">
            <a:xfrm>
              <a:off x="4973" y="2475"/>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20" name="Rectangle 667"/>
            <p:cNvSpPr>
              <a:spLocks noChangeArrowheads="1"/>
            </p:cNvSpPr>
            <p:nvPr/>
          </p:nvSpPr>
          <p:spPr bwMode="auto">
            <a:xfrm>
              <a:off x="4978" y="2475"/>
              <a:ext cx="5" cy="94"/>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21" name="Rectangle 668"/>
            <p:cNvSpPr>
              <a:spLocks noChangeArrowheads="1"/>
            </p:cNvSpPr>
            <p:nvPr/>
          </p:nvSpPr>
          <p:spPr bwMode="auto">
            <a:xfrm>
              <a:off x="4983" y="2475"/>
              <a:ext cx="5" cy="94"/>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22" name="Rectangle 669"/>
            <p:cNvSpPr>
              <a:spLocks noChangeArrowheads="1"/>
            </p:cNvSpPr>
            <p:nvPr/>
          </p:nvSpPr>
          <p:spPr bwMode="auto">
            <a:xfrm>
              <a:off x="4988" y="2475"/>
              <a:ext cx="5" cy="94"/>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23" name="Rectangle 670"/>
            <p:cNvSpPr>
              <a:spLocks noChangeArrowheads="1"/>
            </p:cNvSpPr>
            <p:nvPr/>
          </p:nvSpPr>
          <p:spPr bwMode="auto">
            <a:xfrm>
              <a:off x="4993" y="2475"/>
              <a:ext cx="5" cy="94"/>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24" name="Rectangle 671"/>
            <p:cNvSpPr>
              <a:spLocks noChangeArrowheads="1"/>
            </p:cNvSpPr>
            <p:nvPr/>
          </p:nvSpPr>
          <p:spPr bwMode="auto">
            <a:xfrm>
              <a:off x="4998" y="2475"/>
              <a:ext cx="5" cy="94"/>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25" name="Rectangle 672"/>
            <p:cNvSpPr>
              <a:spLocks noChangeArrowheads="1"/>
            </p:cNvSpPr>
            <p:nvPr/>
          </p:nvSpPr>
          <p:spPr bwMode="auto">
            <a:xfrm>
              <a:off x="5003" y="2475"/>
              <a:ext cx="5" cy="94"/>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26" name="Rectangle 673"/>
            <p:cNvSpPr>
              <a:spLocks noChangeArrowheads="1"/>
            </p:cNvSpPr>
            <p:nvPr/>
          </p:nvSpPr>
          <p:spPr bwMode="auto">
            <a:xfrm>
              <a:off x="5008" y="2475"/>
              <a:ext cx="5" cy="94"/>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27" name="Freeform 674"/>
            <p:cNvSpPr>
              <a:spLocks/>
            </p:cNvSpPr>
            <p:nvPr/>
          </p:nvSpPr>
          <p:spPr bwMode="auto">
            <a:xfrm>
              <a:off x="4957" y="2483"/>
              <a:ext cx="53" cy="83"/>
            </a:xfrm>
            <a:custGeom>
              <a:avLst/>
              <a:gdLst>
                <a:gd name="T0" fmla="*/ 53 w 53"/>
                <a:gd name="T1" fmla="*/ 6 h 83"/>
                <a:gd name="T2" fmla="*/ 43 w 53"/>
                <a:gd name="T3" fmla="*/ 0 h 83"/>
                <a:gd name="T4" fmla="*/ 0 w 53"/>
                <a:gd name="T5" fmla="*/ 26 h 83"/>
                <a:gd name="T6" fmla="*/ 0 w 53"/>
                <a:gd name="T7" fmla="*/ 76 h 83"/>
                <a:gd name="T8" fmla="*/ 10 w 53"/>
                <a:gd name="T9" fmla="*/ 83 h 83"/>
                <a:gd name="T10" fmla="*/ 10 w 53"/>
                <a:gd name="T11" fmla="*/ 33 h 83"/>
                <a:gd name="T12" fmla="*/ 53 w 53"/>
                <a:gd name="T13" fmla="*/ 6 h 83"/>
                <a:gd name="T14" fmla="*/ 0 60000 65536"/>
                <a:gd name="T15" fmla="*/ 0 60000 65536"/>
                <a:gd name="T16" fmla="*/ 0 60000 65536"/>
                <a:gd name="T17" fmla="*/ 0 60000 65536"/>
                <a:gd name="T18" fmla="*/ 0 60000 65536"/>
                <a:gd name="T19" fmla="*/ 0 60000 65536"/>
                <a:gd name="T20" fmla="*/ 0 60000 65536"/>
                <a:gd name="T21" fmla="*/ 0 w 53"/>
                <a:gd name="T22" fmla="*/ 0 h 83"/>
                <a:gd name="T23" fmla="*/ 53 w 53"/>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3">
                  <a:moveTo>
                    <a:pt x="53" y="6"/>
                  </a:moveTo>
                  <a:lnTo>
                    <a:pt x="43" y="0"/>
                  </a:lnTo>
                  <a:lnTo>
                    <a:pt x="0" y="26"/>
                  </a:lnTo>
                  <a:lnTo>
                    <a:pt x="0" y="76"/>
                  </a:lnTo>
                  <a:lnTo>
                    <a:pt x="10" y="83"/>
                  </a:lnTo>
                  <a:lnTo>
                    <a:pt x="10" y="33"/>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328" name="Rectangle 675"/>
            <p:cNvSpPr>
              <a:spLocks noChangeArrowheads="1"/>
            </p:cNvSpPr>
            <p:nvPr/>
          </p:nvSpPr>
          <p:spPr bwMode="auto">
            <a:xfrm>
              <a:off x="4993" y="2553"/>
              <a:ext cx="5" cy="95"/>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29" name="Rectangle 676"/>
            <p:cNvSpPr>
              <a:spLocks noChangeArrowheads="1"/>
            </p:cNvSpPr>
            <p:nvPr/>
          </p:nvSpPr>
          <p:spPr bwMode="auto">
            <a:xfrm>
              <a:off x="4998" y="2553"/>
              <a:ext cx="5" cy="95"/>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30" name="Rectangle 677"/>
            <p:cNvSpPr>
              <a:spLocks noChangeArrowheads="1"/>
            </p:cNvSpPr>
            <p:nvPr/>
          </p:nvSpPr>
          <p:spPr bwMode="auto">
            <a:xfrm>
              <a:off x="5003" y="2553"/>
              <a:ext cx="5" cy="95"/>
            </a:xfrm>
            <a:prstGeom prst="rect">
              <a:avLst/>
            </a:prstGeom>
            <a:solidFill>
              <a:srgbClr val="E1C9A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31" name="Rectangle 678"/>
            <p:cNvSpPr>
              <a:spLocks noChangeArrowheads="1"/>
            </p:cNvSpPr>
            <p:nvPr/>
          </p:nvSpPr>
          <p:spPr bwMode="auto">
            <a:xfrm>
              <a:off x="5008" y="2553"/>
              <a:ext cx="5" cy="95"/>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32" name="Rectangle 679"/>
            <p:cNvSpPr>
              <a:spLocks noChangeArrowheads="1"/>
            </p:cNvSpPr>
            <p:nvPr/>
          </p:nvSpPr>
          <p:spPr bwMode="auto">
            <a:xfrm>
              <a:off x="5013" y="2553"/>
              <a:ext cx="5" cy="95"/>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33" name="Rectangle 680"/>
            <p:cNvSpPr>
              <a:spLocks noChangeArrowheads="1"/>
            </p:cNvSpPr>
            <p:nvPr/>
          </p:nvSpPr>
          <p:spPr bwMode="auto">
            <a:xfrm>
              <a:off x="5018" y="2553"/>
              <a:ext cx="5" cy="95"/>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34" name="Rectangle 681"/>
            <p:cNvSpPr>
              <a:spLocks noChangeArrowheads="1"/>
            </p:cNvSpPr>
            <p:nvPr/>
          </p:nvSpPr>
          <p:spPr bwMode="auto">
            <a:xfrm>
              <a:off x="5023" y="2553"/>
              <a:ext cx="5" cy="95"/>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35" name="Rectangle 682"/>
            <p:cNvSpPr>
              <a:spLocks noChangeArrowheads="1"/>
            </p:cNvSpPr>
            <p:nvPr/>
          </p:nvSpPr>
          <p:spPr bwMode="auto">
            <a:xfrm>
              <a:off x="5028" y="2553"/>
              <a:ext cx="5" cy="95"/>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36" name="Rectangle 683"/>
            <p:cNvSpPr>
              <a:spLocks noChangeArrowheads="1"/>
            </p:cNvSpPr>
            <p:nvPr/>
          </p:nvSpPr>
          <p:spPr bwMode="auto">
            <a:xfrm>
              <a:off x="5033" y="2553"/>
              <a:ext cx="5" cy="95"/>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37" name="Rectangle 684"/>
            <p:cNvSpPr>
              <a:spLocks noChangeArrowheads="1"/>
            </p:cNvSpPr>
            <p:nvPr/>
          </p:nvSpPr>
          <p:spPr bwMode="auto">
            <a:xfrm>
              <a:off x="5038" y="2553"/>
              <a:ext cx="5" cy="95"/>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38" name="Rectangle 685"/>
            <p:cNvSpPr>
              <a:spLocks noChangeArrowheads="1"/>
            </p:cNvSpPr>
            <p:nvPr/>
          </p:nvSpPr>
          <p:spPr bwMode="auto">
            <a:xfrm>
              <a:off x="5043" y="2553"/>
              <a:ext cx="5" cy="95"/>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39" name="Rectangle 686"/>
            <p:cNvSpPr>
              <a:spLocks noChangeArrowheads="1"/>
            </p:cNvSpPr>
            <p:nvPr/>
          </p:nvSpPr>
          <p:spPr bwMode="auto">
            <a:xfrm>
              <a:off x="5048" y="2553"/>
              <a:ext cx="5" cy="95"/>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40" name="Rectangle 687"/>
            <p:cNvSpPr>
              <a:spLocks noChangeArrowheads="1"/>
            </p:cNvSpPr>
            <p:nvPr/>
          </p:nvSpPr>
          <p:spPr bwMode="auto">
            <a:xfrm>
              <a:off x="5053" y="2553"/>
              <a:ext cx="5" cy="95"/>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41" name="Freeform 688"/>
            <p:cNvSpPr>
              <a:spLocks/>
            </p:cNvSpPr>
            <p:nvPr/>
          </p:nvSpPr>
          <p:spPr bwMode="auto">
            <a:xfrm>
              <a:off x="5002" y="2559"/>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342" name="Rectangle 689"/>
            <p:cNvSpPr>
              <a:spLocks noChangeArrowheads="1"/>
            </p:cNvSpPr>
            <p:nvPr/>
          </p:nvSpPr>
          <p:spPr bwMode="auto">
            <a:xfrm>
              <a:off x="4907" y="2553"/>
              <a:ext cx="5" cy="95"/>
            </a:xfrm>
            <a:prstGeom prst="rect">
              <a:avLst/>
            </a:prstGeom>
            <a:solidFill>
              <a:srgbClr val="DAA43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43" name="Rectangle 690"/>
            <p:cNvSpPr>
              <a:spLocks noChangeArrowheads="1"/>
            </p:cNvSpPr>
            <p:nvPr/>
          </p:nvSpPr>
          <p:spPr bwMode="auto">
            <a:xfrm>
              <a:off x="4912" y="2553"/>
              <a:ext cx="5" cy="95"/>
            </a:xfrm>
            <a:prstGeom prst="rect">
              <a:avLst/>
            </a:prstGeom>
            <a:solidFill>
              <a:srgbClr val="E1CBA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44" name="Rectangle 691"/>
            <p:cNvSpPr>
              <a:spLocks noChangeArrowheads="1"/>
            </p:cNvSpPr>
            <p:nvPr/>
          </p:nvSpPr>
          <p:spPr bwMode="auto">
            <a:xfrm>
              <a:off x="4917" y="2553"/>
              <a:ext cx="5" cy="95"/>
            </a:xfrm>
            <a:prstGeom prst="rect">
              <a:avLst/>
            </a:prstGeom>
            <a:solidFill>
              <a:srgbClr val="E0C89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45" name="Rectangle 692"/>
            <p:cNvSpPr>
              <a:spLocks noChangeArrowheads="1"/>
            </p:cNvSpPr>
            <p:nvPr/>
          </p:nvSpPr>
          <p:spPr bwMode="auto">
            <a:xfrm>
              <a:off x="4922" y="2553"/>
              <a:ext cx="5" cy="95"/>
            </a:xfrm>
            <a:prstGeom prst="rect">
              <a:avLst/>
            </a:prstGeom>
            <a:solidFill>
              <a:srgbClr val="E0C59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46" name="Rectangle 693"/>
            <p:cNvSpPr>
              <a:spLocks noChangeArrowheads="1"/>
            </p:cNvSpPr>
            <p:nvPr/>
          </p:nvSpPr>
          <p:spPr bwMode="auto">
            <a:xfrm>
              <a:off x="4927" y="2553"/>
              <a:ext cx="5" cy="95"/>
            </a:xfrm>
            <a:prstGeom prst="rect">
              <a:avLst/>
            </a:prstGeom>
            <a:solidFill>
              <a:srgbClr val="DFC1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47" name="Rectangle 694"/>
            <p:cNvSpPr>
              <a:spLocks noChangeArrowheads="1"/>
            </p:cNvSpPr>
            <p:nvPr/>
          </p:nvSpPr>
          <p:spPr bwMode="auto">
            <a:xfrm>
              <a:off x="4932" y="2553"/>
              <a:ext cx="5" cy="95"/>
            </a:xfrm>
            <a:prstGeom prst="rect">
              <a:avLst/>
            </a:prstGeom>
            <a:solidFill>
              <a:srgbClr val="DEBE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48" name="Rectangle 695"/>
            <p:cNvSpPr>
              <a:spLocks noChangeArrowheads="1"/>
            </p:cNvSpPr>
            <p:nvPr/>
          </p:nvSpPr>
          <p:spPr bwMode="auto">
            <a:xfrm>
              <a:off x="4937" y="2553"/>
              <a:ext cx="5" cy="95"/>
            </a:xfrm>
            <a:prstGeom prst="rect">
              <a:avLst/>
            </a:prstGeom>
            <a:solidFill>
              <a:srgbClr val="DEBA7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49" name="Rectangle 696"/>
            <p:cNvSpPr>
              <a:spLocks noChangeArrowheads="1"/>
            </p:cNvSpPr>
            <p:nvPr/>
          </p:nvSpPr>
          <p:spPr bwMode="auto">
            <a:xfrm>
              <a:off x="4942" y="2553"/>
              <a:ext cx="5" cy="95"/>
            </a:xfrm>
            <a:prstGeom prst="rect">
              <a:avLst/>
            </a:prstGeom>
            <a:solidFill>
              <a:srgbClr val="DEB8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50" name="Rectangle 697"/>
            <p:cNvSpPr>
              <a:spLocks noChangeArrowheads="1"/>
            </p:cNvSpPr>
            <p:nvPr/>
          </p:nvSpPr>
          <p:spPr bwMode="auto">
            <a:xfrm>
              <a:off x="4947" y="2553"/>
              <a:ext cx="5" cy="95"/>
            </a:xfrm>
            <a:prstGeom prst="rect">
              <a:avLst/>
            </a:prstGeom>
            <a:solidFill>
              <a:srgbClr val="DDB46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51" name="Rectangle 698"/>
            <p:cNvSpPr>
              <a:spLocks noChangeArrowheads="1"/>
            </p:cNvSpPr>
            <p:nvPr/>
          </p:nvSpPr>
          <p:spPr bwMode="auto">
            <a:xfrm>
              <a:off x="4952" y="2553"/>
              <a:ext cx="5" cy="95"/>
            </a:xfrm>
            <a:prstGeom prst="rect">
              <a:avLst/>
            </a:prstGeom>
            <a:solidFill>
              <a:srgbClr val="DCB0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52" name="Rectangle 699"/>
            <p:cNvSpPr>
              <a:spLocks noChangeArrowheads="1"/>
            </p:cNvSpPr>
            <p:nvPr/>
          </p:nvSpPr>
          <p:spPr bwMode="auto">
            <a:xfrm>
              <a:off x="4957" y="2553"/>
              <a:ext cx="6" cy="95"/>
            </a:xfrm>
            <a:prstGeom prst="rect">
              <a:avLst/>
            </a:prstGeom>
            <a:solidFill>
              <a:srgbClr val="DCAD5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53" name="Rectangle 700"/>
            <p:cNvSpPr>
              <a:spLocks noChangeArrowheads="1"/>
            </p:cNvSpPr>
            <p:nvPr/>
          </p:nvSpPr>
          <p:spPr bwMode="auto">
            <a:xfrm>
              <a:off x="4963" y="2553"/>
              <a:ext cx="5" cy="95"/>
            </a:xfrm>
            <a:prstGeom prst="rect">
              <a:avLst/>
            </a:prstGeom>
            <a:solidFill>
              <a:srgbClr val="DBA9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54" name="Rectangle 701"/>
            <p:cNvSpPr>
              <a:spLocks noChangeArrowheads="1"/>
            </p:cNvSpPr>
            <p:nvPr/>
          </p:nvSpPr>
          <p:spPr bwMode="auto">
            <a:xfrm>
              <a:off x="4968" y="2553"/>
              <a:ext cx="5" cy="95"/>
            </a:xfrm>
            <a:prstGeom prst="rect">
              <a:avLst/>
            </a:prstGeom>
            <a:solidFill>
              <a:srgbClr val="DAA6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55" name="Freeform 702"/>
            <p:cNvSpPr>
              <a:spLocks/>
            </p:cNvSpPr>
            <p:nvPr/>
          </p:nvSpPr>
          <p:spPr bwMode="auto">
            <a:xfrm>
              <a:off x="4915" y="2559"/>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356" name="Rectangle 703"/>
            <p:cNvSpPr>
              <a:spLocks noChangeArrowheads="1"/>
            </p:cNvSpPr>
            <p:nvPr/>
          </p:nvSpPr>
          <p:spPr bwMode="auto">
            <a:xfrm>
              <a:off x="5038" y="2627"/>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57" name="Rectangle 704"/>
            <p:cNvSpPr>
              <a:spLocks noChangeArrowheads="1"/>
            </p:cNvSpPr>
            <p:nvPr/>
          </p:nvSpPr>
          <p:spPr bwMode="auto">
            <a:xfrm>
              <a:off x="5043" y="2627"/>
              <a:ext cx="5" cy="94"/>
            </a:xfrm>
            <a:prstGeom prst="rect">
              <a:avLst/>
            </a:prstGeom>
            <a:solidFill>
              <a:srgbClr val="E1CB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58" name="Rectangle 705"/>
            <p:cNvSpPr>
              <a:spLocks noChangeArrowheads="1"/>
            </p:cNvSpPr>
            <p:nvPr/>
          </p:nvSpPr>
          <p:spPr bwMode="auto">
            <a:xfrm>
              <a:off x="5048" y="2627"/>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59" name="Rectangle 706"/>
            <p:cNvSpPr>
              <a:spLocks noChangeArrowheads="1"/>
            </p:cNvSpPr>
            <p:nvPr/>
          </p:nvSpPr>
          <p:spPr bwMode="auto">
            <a:xfrm>
              <a:off x="5053" y="2627"/>
              <a:ext cx="5" cy="94"/>
            </a:xfrm>
            <a:prstGeom prst="rect">
              <a:avLst/>
            </a:prstGeom>
            <a:solidFill>
              <a:srgbClr val="E0C49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60" name="Rectangle 707"/>
            <p:cNvSpPr>
              <a:spLocks noChangeArrowheads="1"/>
            </p:cNvSpPr>
            <p:nvPr/>
          </p:nvSpPr>
          <p:spPr bwMode="auto">
            <a:xfrm>
              <a:off x="5058" y="2627"/>
              <a:ext cx="6" cy="94"/>
            </a:xfrm>
            <a:prstGeom prst="rect">
              <a:avLst/>
            </a:prstGeom>
            <a:solidFill>
              <a:srgbClr val="DFC18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61" name="Rectangle 708"/>
            <p:cNvSpPr>
              <a:spLocks noChangeArrowheads="1"/>
            </p:cNvSpPr>
            <p:nvPr/>
          </p:nvSpPr>
          <p:spPr bwMode="auto">
            <a:xfrm>
              <a:off x="5064" y="2627"/>
              <a:ext cx="5" cy="94"/>
            </a:xfrm>
            <a:prstGeom prst="rect">
              <a:avLst/>
            </a:prstGeom>
            <a:solidFill>
              <a:srgbClr val="DEBD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62" name="Rectangle 709"/>
            <p:cNvSpPr>
              <a:spLocks noChangeArrowheads="1"/>
            </p:cNvSpPr>
            <p:nvPr/>
          </p:nvSpPr>
          <p:spPr bwMode="auto">
            <a:xfrm>
              <a:off x="5069" y="2627"/>
              <a:ext cx="5" cy="94"/>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63" name="Rectangle 710"/>
            <p:cNvSpPr>
              <a:spLocks noChangeArrowheads="1"/>
            </p:cNvSpPr>
            <p:nvPr/>
          </p:nvSpPr>
          <p:spPr bwMode="auto">
            <a:xfrm>
              <a:off x="5074" y="2627"/>
              <a:ext cx="5" cy="94"/>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64" name="Rectangle 711"/>
            <p:cNvSpPr>
              <a:spLocks noChangeArrowheads="1"/>
            </p:cNvSpPr>
            <p:nvPr/>
          </p:nvSpPr>
          <p:spPr bwMode="auto">
            <a:xfrm>
              <a:off x="5079" y="2627"/>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65" name="Rectangle 712"/>
            <p:cNvSpPr>
              <a:spLocks noChangeArrowheads="1"/>
            </p:cNvSpPr>
            <p:nvPr/>
          </p:nvSpPr>
          <p:spPr bwMode="auto">
            <a:xfrm>
              <a:off x="5084" y="2627"/>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66" name="Rectangle 713"/>
            <p:cNvSpPr>
              <a:spLocks noChangeArrowheads="1"/>
            </p:cNvSpPr>
            <p:nvPr/>
          </p:nvSpPr>
          <p:spPr bwMode="auto">
            <a:xfrm>
              <a:off x="5089" y="2627"/>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67" name="Rectangle 714"/>
            <p:cNvSpPr>
              <a:spLocks noChangeArrowheads="1"/>
            </p:cNvSpPr>
            <p:nvPr/>
          </p:nvSpPr>
          <p:spPr bwMode="auto">
            <a:xfrm>
              <a:off x="5094" y="2627"/>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68" name="Rectangle 715"/>
            <p:cNvSpPr>
              <a:spLocks noChangeArrowheads="1"/>
            </p:cNvSpPr>
            <p:nvPr/>
          </p:nvSpPr>
          <p:spPr bwMode="auto">
            <a:xfrm>
              <a:off x="5099" y="2627"/>
              <a:ext cx="5" cy="94"/>
            </a:xfrm>
            <a:prstGeom prst="rect">
              <a:avLst/>
            </a:prstGeom>
            <a:solidFill>
              <a:srgbClr val="DAA5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69" name="Freeform 716"/>
            <p:cNvSpPr>
              <a:spLocks/>
            </p:cNvSpPr>
            <p:nvPr/>
          </p:nvSpPr>
          <p:spPr bwMode="auto">
            <a:xfrm>
              <a:off x="5045" y="2636"/>
              <a:ext cx="54" cy="82"/>
            </a:xfrm>
            <a:custGeom>
              <a:avLst/>
              <a:gdLst>
                <a:gd name="T0" fmla="*/ 54 w 54"/>
                <a:gd name="T1" fmla="*/ 6 h 82"/>
                <a:gd name="T2" fmla="*/ 43 w 54"/>
                <a:gd name="T3" fmla="*/ 0 h 82"/>
                <a:gd name="T4" fmla="*/ 0 w 54"/>
                <a:gd name="T5" fmla="*/ 26 h 82"/>
                <a:gd name="T6" fmla="*/ 0 w 54"/>
                <a:gd name="T7" fmla="*/ 76 h 82"/>
                <a:gd name="T8" fmla="*/ 11 w 54"/>
                <a:gd name="T9" fmla="*/ 82 h 82"/>
                <a:gd name="T10" fmla="*/ 11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1" y="82"/>
                  </a:lnTo>
                  <a:lnTo>
                    <a:pt x="11"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370" name="Rectangle 717"/>
            <p:cNvSpPr>
              <a:spLocks noChangeArrowheads="1"/>
            </p:cNvSpPr>
            <p:nvPr/>
          </p:nvSpPr>
          <p:spPr bwMode="auto">
            <a:xfrm>
              <a:off x="4952" y="2627"/>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71" name="Rectangle 718"/>
            <p:cNvSpPr>
              <a:spLocks noChangeArrowheads="1"/>
            </p:cNvSpPr>
            <p:nvPr/>
          </p:nvSpPr>
          <p:spPr bwMode="auto">
            <a:xfrm>
              <a:off x="4957" y="2627"/>
              <a:ext cx="6" cy="94"/>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72" name="Rectangle 719"/>
            <p:cNvSpPr>
              <a:spLocks noChangeArrowheads="1"/>
            </p:cNvSpPr>
            <p:nvPr/>
          </p:nvSpPr>
          <p:spPr bwMode="auto">
            <a:xfrm>
              <a:off x="4963" y="2627"/>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73" name="Rectangle 720"/>
            <p:cNvSpPr>
              <a:spLocks noChangeArrowheads="1"/>
            </p:cNvSpPr>
            <p:nvPr/>
          </p:nvSpPr>
          <p:spPr bwMode="auto">
            <a:xfrm>
              <a:off x="4968" y="2627"/>
              <a:ext cx="5" cy="94"/>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74" name="Rectangle 721"/>
            <p:cNvSpPr>
              <a:spLocks noChangeArrowheads="1"/>
            </p:cNvSpPr>
            <p:nvPr/>
          </p:nvSpPr>
          <p:spPr bwMode="auto">
            <a:xfrm>
              <a:off x="4973" y="2627"/>
              <a:ext cx="5" cy="94"/>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75" name="Rectangle 722"/>
            <p:cNvSpPr>
              <a:spLocks noChangeArrowheads="1"/>
            </p:cNvSpPr>
            <p:nvPr/>
          </p:nvSpPr>
          <p:spPr bwMode="auto">
            <a:xfrm>
              <a:off x="4978" y="2627"/>
              <a:ext cx="5" cy="94"/>
            </a:xfrm>
            <a:prstGeom prst="rect">
              <a:avLst/>
            </a:prstGeom>
            <a:solidFill>
              <a:srgbClr val="DEBD8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76" name="Rectangle 723"/>
            <p:cNvSpPr>
              <a:spLocks noChangeArrowheads="1"/>
            </p:cNvSpPr>
            <p:nvPr/>
          </p:nvSpPr>
          <p:spPr bwMode="auto">
            <a:xfrm>
              <a:off x="4983" y="2627"/>
              <a:ext cx="5" cy="94"/>
            </a:xfrm>
            <a:prstGeom prst="rect">
              <a:avLst/>
            </a:prstGeom>
            <a:solidFill>
              <a:srgbClr val="DEBA7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77" name="Rectangle 724"/>
            <p:cNvSpPr>
              <a:spLocks noChangeArrowheads="1"/>
            </p:cNvSpPr>
            <p:nvPr/>
          </p:nvSpPr>
          <p:spPr bwMode="auto">
            <a:xfrm>
              <a:off x="4988" y="2627"/>
              <a:ext cx="5" cy="94"/>
            </a:xfrm>
            <a:prstGeom prst="rect">
              <a:avLst/>
            </a:prstGeom>
            <a:solidFill>
              <a:srgbClr val="DDB6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78" name="Rectangle 725"/>
            <p:cNvSpPr>
              <a:spLocks noChangeArrowheads="1"/>
            </p:cNvSpPr>
            <p:nvPr/>
          </p:nvSpPr>
          <p:spPr bwMode="auto">
            <a:xfrm>
              <a:off x="4993" y="2627"/>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79" name="Rectangle 726"/>
            <p:cNvSpPr>
              <a:spLocks noChangeArrowheads="1"/>
            </p:cNvSpPr>
            <p:nvPr/>
          </p:nvSpPr>
          <p:spPr bwMode="auto">
            <a:xfrm>
              <a:off x="4998" y="2627"/>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80" name="Rectangle 727"/>
            <p:cNvSpPr>
              <a:spLocks noChangeArrowheads="1"/>
            </p:cNvSpPr>
            <p:nvPr/>
          </p:nvSpPr>
          <p:spPr bwMode="auto">
            <a:xfrm>
              <a:off x="5003" y="2627"/>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81" name="Rectangle 728"/>
            <p:cNvSpPr>
              <a:spLocks noChangeArrowheads="1"/>
            </p:cNvSpPr>
            <p:nvPr/>
          </p:nvSpPr>
          <p:spPr bwMode="auto">
            <a:xfrm>
              <a:off x="5008" y="2627"/>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82" name="Rectangle 729"/>
            <p:cNvSpPr>
              <a:spLocks noChangeArrowheads="1"/>
            </p:cNvSpPr>
            <p:nvPr/>
          </p:nvSpPr>
          <p:spPr bwMode="auto">
            <a:xfrm>
              <a:off x="5013" y="2627"/>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83" name="Freeform 730"/>
            <p:cNvSpPr>
              <a:spLocks/>
            </p:cNvSpPr>
            <p:nvPr/>
          </p:nvSpPr>
          <p:spPr bwMode="auto">
            <a:xfrm>
              <a:off x="4959" y="263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384" name="Rectangle 731"/>
            <p:cNvSpPr>
              <a:spLocks noChangeArrowheads="1"/>
            </p:cNvSpPr>
            <p:nvPr/>
          </p:nvSpPr>
          <p:spPr bwMode="auto">
            <a:xfrm>
              <a:off x="4771" y="2627"/>
              <a:ext cx="5" cy="94"/>
            </a:xfrm>
            <a:prstGeom prst="rect">
              <a:avLst/>
            </a:prstGeom>
            <a:solidFill>
              <a:srgbClr val="DAA2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85" name="Rectangle 732"/>
            <p:cNvSpPr>
              <a:spLocks noChangeArrowheads="1"/>
            </p:cNvSpPr>
            <p:nvPr/>
          </p:nvSpPr>
          <p:spPr bwMode="auto">
            <a:xfrm>
              <a:off x="4872" y="2627"/>
              <a:ext cx="5" cy="94"/>
            </a:xfrm>
            <a:prstGeom prst="rect">
              <a:avLst/>
            </a:prstGeom>
            <a:solidFill>
              <a:srgbClr val="E1CAA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86" name="Rectangle 733"/>
            <p:cNvSpPr>
              <a:spLocks noChangeArrowheads="1"/>
            </p:cNvSpPr>
            <p:nvPr/>
          </p:nvSpPr>
          <p:spPr bwMode="auto">
            <a:xfrm>
              <a:off x="4877" y="2627"/>
              <a:ext cx="5" cy="94"/>
            </a:xfrm>
            <a:prstGeom prst="rect">
              <a:avLst/>
            </a:prstGeom>
            <a:solidFill>
              <a:srgbClr val="E0C79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87" name="Rectangle 734"/>
            <p:cNvSpPr>
              <a:spLocks noChangeArrowheads="1"/>
            </p:cNvSpPr>
            <p:nvPr/>
          </p:nvSpPr>
          <p:spPr bwMode="auto">
            <a:xfrm>
              <a:off x="4882" y="2627"/>
              <a:ext cx="5" cy="94"/>
            </a:xfrm>
            <a:prstGeom prst="rect">
              <a:avLst/>
            </a:prstGeom>
            <a:solidFill>
              <a:srgbClr val="DFC39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88" name="Rectangle 735"/>
            <p:cNvSpPr>
              <a:spLocks noChangeArrowheads="1"/>
            </p:cNvSpPr>
            <p:nvPr/>
          </p:nvSpPr>
          <p:spPr bwMode="auto">
            <a:xfrm>
              <a:off x="4887" y="2627"/>
              <a:ext cx="5" cy="94"/>
            </a:xfrm>
            <a:prstGeom prst="rect">
              <a:avLst/>
            </a:prstGeom>
            <a:solidFill>
              <a:srgbClr val="DFC0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89" name="Rectangle 736"/>
            <p:cNvSpPr>
              <a:spLocks noChangeArrowheads="1"/>
            </p:cNvSpPr>
            <p:nvPr/>
          </p:nvSpPr>
          <p:spPr bwMode="auto">
            <a:xfrm>
              <a:off x="4892" y="2627"/>
              <a:ext cx="5" cy="94"/>
            </a:xfrm>
            <a:prstGeom prst="rect">
              <a:avLst/>
            </a:prstGeom>
            <a:solidFill>
              <a:srgbClr val="DEBC7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90" name="Rectangle 737"/>
            <p:cNvSpPr>
              <a:spLocks noChangeArrowheads="1"/>
            </p:cNvSpPr>
            <p:nvPr/>
          </p:nvSpPr>
          <p:spPr bwMode="auto">
            <a:xfrm>
              <a:off x="4897" y="2627"/>
              <a:ext cx="5" cy="94"/>
            </a:xfrm>
            <a:prstGeom prst="rect">
              <a:avLst/>
            </a:prstGeom>
            <a:solidFill>
              <a:srgbClr val="DEB9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91" name="Rectangle 738"/>
            <p:cNvSpPr>
              <a:spLocks noChangeArrowheads="1"/>
            </p:cNvSpPr>
            <p:nvPr/>
          </p:nvSpPr>
          <p:spPr bwMode="auto">
            <a:xfrm>
              <a:off x="4902" y="2627"/>
              <a:ext cx="5" cy="94"/>
            </a:xfrm>
            <a:prstGeom prst="rect">
              <a:avLst/>
            </a:prstGeom>
            <a:solidFill>
              <a:srgbClr val="DDB66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92" name="Rectangle 739"/>
            <p:cNvSpPr>
              <a:spLocks noChangeArrowheads="1"/>
            </p:cNvSpPr>
            <p:nvPr/>
          </p:nvSpPr>
          <p:spPr bwMode="auto">
            <a:xfrm>
              <a:off x="4907" y="2627"/>
              <a:ext cx="5" cy="94"/>
            </a:xfrm>
            <a:prstGeom prst="rect">
              <a:avLst/>
            </a:prstGeom>
            <a:solidFill>
              <a:srgbClr val="DDB2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93" name="Rectangle 740"/>
            <p:cNvSpPr>
              <a:spLocks noChangeArrowheads="1"/>
            </p:cNvSpPr>
            <p:nvPr/>
          </p:nvSpPr>
          <p:spPr bwMode="auto">
            <a:xfrm>
              <a:off x="4912" y="2627"/>
              <a:ext cx="5" cy="94"/>
            </a:xfrm>
            <a:prstGeom prst="rect">
              <a:avLst/>
            </a:prstGeom>
            <a:solidFill>
              <a:srgbClr val="DCAE5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94" name="Rectangle 741"/>
            <p:cNvSpPr>
              <a:spLocks noChangeArrowheads="1"/>
            </p:cNvSpPr>
            <p:nvPr/>
          </p:nvSpPr>
          <p:spPr bwMode="auto">
            <a:xfrm>
              <a:off x="4917" y="2627"/>
              <a:ext cx="5" cy="94"/>
            </a:xfrm>
            <a:prstGeom prst="rect">
              <a:avLst/>
            </a:prstGeom>
            <a:solidFill>
              <a:srgbClr val="DBAB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95" name="Rectangle 742"/>
            <p:cNvSpPr>
              <a:spLocks noChangeArrowheads="1"/>
            </p:cNvSpPr>
            <p:nvPr/>
          </p:nvSpPr>
          <p:spPr bwMode="auto">
            <a:xfrm>
              <a:off x="4922" y="2627"/>
              <a:ext cx="5" cy="94"/>
            </a:xfrm>
            <a:prstGeom prst="rect">
              <a:avLst/>
            </a:prstGeom>
            <a:solidFill>
              <a:srgbClr val="DBA7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96" name="Rectangle 743"/>
            <p:cNvSpPr>
              <a:spLocks noChangeArrowheads="1"/>
            </p:cNvSpPr>
            <p:nvPr/>
          </p:nvSpPr>
          <p:spPr bwMode="auto">
            <a:xfrm>
              <a:off x="4927" y="2627"/>
              <a:ext cx="5" cy="94"/>
            </a:xfrm>
            <a:prstGeom prst="rect">
              <a:avLst/>
            </a:prstGeom>
            <a:solidFill>
              <a:srgbClr val="DAA5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397" name="Freeform 744"/>
            <p:cNvSpPr>
              <a:spLocks/>
            </p:cNvSpPr>
            <p:nvPr/>
          </p:nvSpPr>
          <p:spPr bwMode="auto">
            <a:xfrm>
              <a:off x="4872" y="263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398" name="Freeform 745"/>
            <p:cNvSpPr>
              <a:spLocks noEditPoints="1"/>
            </p:cNvSpPr>
            <p:nvPr/>
          </p:nvSpPr>
          <p:spPr bwMode="auto">
            <a:xfrm>
              <a:off x="4946" y="2507"/>
              <a:ext cx="184" cy="163"/>
            </a:xfrm>
            <a:custGeom>
              <a:avLst/>
              <a:gdLst>
                <a:gd name="T0" fmla="*/ 85 w 184"/>
                <a:gd name="T1" fmla="*/ 7 h 163"/>
                <a:gd name="T2" fmla="*/ 95 w 184"/>
                <a:gd name="T3" fmla="*/ 0 h 163"/>
                <a:gd name="T4" fmla="*/ 95 w 184"/>
                <a:gd name="T5" fmla="*/ 3 h 163"/>
                <a:gd name="T6" fmla="*/ 85 w 184"/>
                <a:gd name="T7" fmla="*/ 10 h 163"/>
                <a:gd name="T8" fmla="*/ 85 w 184"/>
                <a:gd name="T9" fmla="*/ 7 h 163"/>
                <a:gd name="T10" fmla="*/ 43 w 184"/>
                <a:gd name="T11" fmla="*/ 82 h 163"/>
                <a:gd name="T12" fmla="*/ 54 w 184"/>
                <a:gd name="T13" fmla="*/ 76 h 163"/>
                <a:gd name="T14" fmla="*/ 54 w 184"/>
                <a:gd name="T15" fmla="*/ 79 h 163"/>
                <a:gd name="T16" fmla="*/ 43 w 184"/>
                <a:gd name="T17" fmla="*/ 86 h 163"/>
                <a:gd name="T18" fmla="*/ 43 w 184"/>
                <a:gd name="T19" fmla="*/ 82 h 163"/>
                <a:gd name="T20" fmla="*/ 130 w 184"/>
                <a:gd name="T21" fmla="*/ 82 h 163"/>
                <a:gd name="T22" fmla="*/ 141 w 184"/>
                <a:gd name="T23" fmla="*/ 76 h 163"/>
                <a:gd name="T24" fmla="*/ 141 w 184"/>
                <a:gd name="T25" fmla="*/ 79 h 163"/>
                <a:gd name="T26" fmla="*/ 130 w 184"/>
                <a:gd name="T27" fmla="*/ 86 h 163"/>
                <a:gd name="T28" fmla="*/ 130 w 184"/>
                <a:gd name="T29" fmla="*/ 82 h 163"/>
                <a:gd name="T30" fmla="*/ 0 w 184"/>
                <a:gd name="T31" fmla="*/ 159 h 163"/>
                <a:gd name="T32" fmla="*/ 11 w 184"/>
                <a:gd name="T33" fmla="*/ 153 h 163"/>
                <a:gd name="T34" fmla="*/ 11 w 184"/>
                <a:gd name="T35" fmla="*/ 156 h 163"/>
                <a:gd name="T36" fmla="*/ 0 w 184"/>
                <a:gd name="T37" fmla="*/ 163 h 163"/>
                <a:gd name="T38" fmla="*/ 0 w 184"/>
                <a:gd name="T39" fmla="*/ 159 h 163"/>
                <a:gd name="T40" fmla="*/ 87 w 184"/>
                <a:gd name="T41" fmla="*/ 159 h 163"/>
                <a:gd name="T42" fmla="*/ 98 w 184"/>
                <a:gd name="T43" fmla="*/ 153 h 163"/>
                <a:gd name="T44" fmla="*/ 98 w 184"/>
                <a:gd name="T45" fmla="*/ 156 h 163"/>
                <a:gd name="T46" fmla="*/ 87 w 184"/>
                <a:gd name="T47" fmla="*/ 163 h 163"/>
                <a:gd name="T48" fmla="*/ 87 w 184"/>
                <a:gd name="T49" fmla="*/ 159 h 163"/>
                <a:gd name="T50" fmla="*/ 173 w 184"/>
                <a:gd name="T51" fmla="*/ 159 h 163"/>
                <a:gd name="T52" fmla="*/ 184 w 184"/>
                <a:gd name="T53" fmla="*/ 153 h 163"/>
                <a:gd name="T54" fmla="*/ 184 w 184"/>
                <a:gd name="T55" fmla="*/ 156 h 163"/>
                <a:gd name="T56" fmla="*/ 173 w 184"/>
                <a:gd name="T57" fmla="*/ 163 h 163"/>
                <a:gd name="T58" fmla="*/ 173 w 184"/>
                <a:gd name="T59" fmla="*/ 159 h 16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4"/>
                <a:gd name="T91" fmla="*/ 0 h 163"/>
                <a:gd name="T92" fmla="*/ 184 w 184"/>
                <a:gd name="T93" fmla="*/ 163 h 16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4" h="163">
                  <a:moveTo>
                    <a:pt x="85" y="7"/>
                  </a:moveTo>
                  <a:lnTo>
                    <a:pt x="95" y="0"/>
                  </a:lnTo>
                  <a:lnTo>
                    <a:pt x="95" y="3"/>
                  </a:lnTo>
                  <a:lnTo>
                    <a:pt x="85" y="10"/>
                  </a:lnTo>
                  <a:lnTo>
                    <a:pt x="85" y="7"/>
                  </a:lnTo>
                  <a:close/>
                  <a:moveTo>
                    <a:pt x="43" y="82"/>
                  </a:moveTo>
                  <a:lnTo>
                    <a:pt x="54" y="76"/>
                  </a:lnTo>
                  <a:lnTo>
                    <a:pt x="54" y="79"/>
                  </a:lnTo>
                  <a:lnTo>
                    <a:pt x="43" y="86"/>
                  </a:lnTo>
                  <a:lnTo>
                    <a:pt x="43" y="82"/>
                  </a:lnTo>
                  <a:close/>
                  <a:moveTo>
                    <a:pt x="130" y="82"/>
                  </a:moveTo>
                  <a:lnTo>
                    <a:pt x="141" y="76"/>
                  </a:lnTo>
                  <a:lnTo>
                    <a:pt x="141" y="79"/>
                  </a:lnTo>
                  <a:lnTo>
                    <a:pt x="130" y="86"/>
                  </a:lnTo>
                  <a:lnTo>
                    <a:pt x="130" y="82"/>
                  </a:lnTo>
                  <a:close/>
                  <a:moveTo>
                    <a:pt x="0" y="159"/>
                  </a:moveTo>
                  <a:lnTo>
                    <a:pt x="11" y="153"/>
                  </a:lnTo>
                  <a:lnTo>
                    <a:pt x="11" y="156"/>
                  </a:lnTo>
                  <a:lnTo>
                    <a:pt x="0" y="163"/>
                  </a:lnTo>
                  <a:lnTo>
                    <a:pt x="0" y="159"/>
                  </a:lnTo>
                  <a:close/>
                  <a:moveTo>
                    <a:pt x="87" y="159"/>
                  </a:moveTo>
                  <a:lnTo>
                    <a:pt x="98" y="153"/>
                  </a:lnTo>
                  <a:lnTo>
                    <a:pt x="98" y="156"/>
                  </a:lnTo>
                  <a:lnTo>
                    <a:pt x="87" y="163"/>
                  </a:lnTo>
                  <a:lnTo>
                    <a:pt x="87" y="159"/>
                  </a:lnTo>
                  <a:close/>
                  <a:moveTo>
                    <a:pt x="173" y="159"/>
                  </a:moveTo>
                  <a:lnTo>
                    <a:pt x="184" y="153"/>
                  </a:lnTo>
                  <a:lnTo>
                    <a:pt x="184" y="156"/>
                  </a:lnTo>
                  <a:lnTo>
                    <a:pt x="173" y="163"/>
                  </a:lnTo>
                  <a:lnTo>
                    <a:pt x="173" y="159"/>
                  </a:lnTo>
                  <a:close/>
                </a:path>
              </a:pathLst>
            </a:custGeom>
            <a:solidFill>
              <a:srgbClr val="593E1C"/>
            </a:solidFill>
            <a:ln w="9525">
              <a:noFill/>
              <a:round/>
              <a:headEnd/>
              <a:tailEnd/>
            </a:ln>
          </p:spPr>
          <p:txBody>
            <a:bodyPr/>
            <a:lstStyle/>
            <a:p>
              <a:endParaRPr lang="zh-TW" altLang="en-US">
                <a:solidFill>
                  <a:schemeClr val="bg1"/>
                </a:solidFill>
              </a:endParaRPr>
            </a:p>
          </p:txBody>
        </p:sp>
        <p:sp>
          <p:nvSpPr>
            <p:cNvPr id="22399" name="Freeform 746"/>
            <p:cNvSpPr>
              <a:spLocks/>
            </p:cNvSpPr>
            <p:nvPr/>
          </p:nvSpPr>
          <p:spPr bwMode="auto">
            <a:xfrm>
              <a:off x="5031" y="2507"/>
              <a:ext cx="10" cy="10"/>
            </a:xfrm>
            <a:custGeom>
              <a:avLst/>
              <a:gdLst>
                <a:gd name="T0" fmla="*/ 0 w 10"/>
                <a:gd name="T1" fmla="*/ 7 h 10"/>
                <a:gd name="T2" fmla="*/ 10 w 10"/>
                <a:gd name="T3" fmla="*/ 0 h 10"/>
                <a:gd name="T4" fmla="*/ 10 w 10"/>
                <a:gd name="T5" fmla="*/ 3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3"/>
                  </a:lnTo>
                  <a:lnTo>
                    <a:pt x="0" y="10"/>
                  </a:lnTo>
                  <a:lnTo>
                    <a:pt x="0" y="7"/>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400" name="Freeform 747"/>
            <p:cNvSpPr>
              <a:spLocks/>
            </p:cNvSpPr>
            <p:nvPr/>
          </p:nvSpPr>
          <p:spPr bwMode="auto">
            <a:xfrm>
              <a:off x="4989" y="2583"/>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401" name="Freeform 748"/>
            <p:cNvSpPr>
              <a:spLocks/>
            </p:cNvSpPr>
            <p:nvPr/>
          </p:nvSpPr>
          <p:spPr bwMode="auto">
            <a:xfrm>
              <a:off x="5076" y="2583"/>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402" name="Freeform 749"/>
            <p:cNvSpPr>
              <a:spLocks/>
            </p:cNvSpPr>
            <p:nvPr/>
          </p:nvSpPr>
          <p:spPr bwMode="auto">
            <a:xfrm>
              <a:off x="4946"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403" name="Freeform 750"/>
            <p:cNvSpPr>
              <a:spLocks/>
            </p:cNvSpPr>
            <p:nvPr/>
          </p:nvSpPr>
          <p:spPr bwMode="auto">
            <a:xfrm>
              <a:off x="5033"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404" name="Freeform 751"/>
            <p:cNvSpPr>
              <a:spLocks/>
            </p:cNvSpPr>
            <p:nvPr/>
          </p:nvSpPr>
          <p:spPr bwMode="auto">
            <a:xfrm>
              <a:off x="5119"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2405" name="Freeform 752"/>
            <p:cNvSpPr>
              <a:spLocks noEditPoints="1"/>
            </p:cNvSpPr>
            <p:nvPr/>
          </p:nvSpPr>
          <p:spPr bwMode="auto">
            <a:xfrm>
              <a:off x="4874" y="2524"/>
              <a:ext cx="256" cy="217"/>
            </a:xfrm>
            <a:custGeom>
              <a:avLst/>
              <a:gdLst>
                <a:gd name="T0" fmla="*/ 0 w 256"/>
                <a:gd name="T1" fmla="*/ 191 h 217"/>
                <a:gd name="T2" fmla="*/ 42 w 256"/>
                <a:gd name="T3" fmla="*/ 214 h 217"/>
                <a:gd name="T4" fmla="*/ 42 w 256"/>
                <a:gd name="T5" fmla="*/ 214 h 217"/>
                <a:gd name="T6" fmla="*/ 53 w 256"/>
                <a:gd name="T7" fmla="*/ 211 h 217"/>
                <a:gd name="T8" fmla="*/ 42 w 256"/>
                <a:gd name="T9" fmla="*/ 214 h 217"/>
                <a:gd name="T10" fmla="*/ 83 w 256"/>
                <a:gd name="T11" fmla="*/ 188 h 217"/>
                <a:gd name="T12" fmla="*/ 73 w 256"/>
                <a:gd name="T13" fmla="*/ 198 h 217"/>
                <a:gd name="T14" fmla="*/ 87 w 256"/>
                <a:gd name="T15" fmla="*/ 188 h 217"/>
                <a:gd name="T16" fmla="*/ 130 w 256"/>
                <a:gd name="T17" fmla="*/ 217 h 217"/>
                <a:gd name="T18" fmla="*/ 87 w 256"/>
                <a:gd name="T19" fmla="*/ 188 h 217"/>
                <a:gd name="T20" fmla="*/ 140 w 256"/>
                <a:gd name="T21" fmla="*/ 207 h 217"/>
                <a:gd name="T22" fmla="*/ 130 w 256"/>
                <a:gd name="T23" fmla="*/ 217 h 217"/>
                <a:gd name="T24" fmla="*/ 160 w 256"/>
                <a:gd name="T25" fmla="*/ 194 h 217"/>
                <a:gd name="T26" fmla="*/ 170 w 256"/>
                <a:gd name="T27" fmla="*/ 191 h 217"/>
                <a:gd name="T28" fmla="*/ 160 w 256"/>
                <a:gd name="T29" fmla="*/ 194 h 217"/>
                <a:gd name="T30" fmla="*/ 173 w 256"/>
                <a:gd name="T31" fmla="*/ 191 h 217"/>
                <a:gd name="T32" fmla="*/ 216 w 256"/>
                <a:gd name="T33" fmla="*/ 214 h 217"/>
                <a:gd name="T34" fmla="*/ 216 w 256"/>
                <a:gd name="T35" fmla="*/ 214 h 217"/>
                <a:gd name="T36" fmla="*/ 226 w 256"/>
                <a:gd name="T37" fmla="*/ 211 h 217"/>
                <a:gd name="T38" fmla="*/ 216 w 256"/>
                <a:gd name="T39" fmla="*/ 214 h 217"/>
                <a:gd name="T40" fmla="*/ 256 w 256"/>
                <a:gd name="T41" fmla="*/ 188 h 217"/>
                <a:gd name="T42" fmla="*/ 246 w 256"/>
                <a:gd name="T43" fmla="*/ 198 h 217"/>
                <a:gd name="T44" fmla="*/ 43 w 256"/>
                <a:gd name="T45" fmla="*/ 159 h 217"/>
                <a:gd name="T46" fmla="*/ 54 w 256"/>
                <a:gd name="T47" fmla="*/ 156 h 217"/>
                <a:gd name="T48" fmla="*/ 43 w 256"/>
                <a:gd name="T49" fmla="*/ 159 h 217"/>
                <a:gd name="T50" fmla="*/ 141 w 256"/>
                <a:gd name="T51" fmla="*/ 153 h 217"/>
                <a:gd name="T52" fmla="*/ 131 w 256"/>
                <a:gd name="T53" fmla="*/ 163 h 217"/>
                <a:gd name="T54" fmla="*/ 216 w 256"/>
                <a:gd name="T55" fmla="*/ 159 h 217"/>
                <a:gd name="T56" fmla="*/ 227 w 256"/>
                <a:gd name="T57" fmla="*/ 156 h 217"/>
                <a:gd name="T58" fmla="*/ 216 w 256"/>
                <a:gd name="T59" fmla="*/ 159 h 217"/>
                <a:gd name="T60" fmla="*/ 97 w 256"/>
                <a:gd name="T61" fmla="*/ 76 h 217"/>
                <a:gd name="T62" fmla="*/ 86 w 256"/>
                <a:gd name="T63" fmla="*/ 86 h 217"/>
                <a:gd name="T64" fmla="*/ 173 w 256"/>
                <a:gd name="T65" fmla="*/ 82 h 217"/>
                <a:gd name="T66" fmla="*/ 184 w 256"/>
                <a:gd name="T67" fmla="*/ 79 h 217"/>
                <a:gd name="T68" fmla="*/ 173 w 256"/>
                <a:gd name="T69" fmla="*/ 82 h 217"/>
                <a:gd name="T70" fmla="*/ 138 w 256"/>
                <a:gd name="T71" fmla="*/ 0 h 217"/>
                <a:gd name="T72" fmla="*/ 128 w 256"/>
                <a:gd name="T73" fmla="*/ 10 h 2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6"/>
                <a:gd name="T112" fmla="*/ 0 h 217"/>
                <a:gd name="T113" fmla="*/ 256 w 256"/>
                <a:gd name="T114" fmla="*/ 217 h 2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6" h="217">
                  <a:moveTo>
                    <a:pt x="0" y="188"/>
                  </a:moveTo>
                  <a:lnTo>
                    <a:pt x="0" y="191"/>
                  </a:lnTo>
                  <a:lnTo>
                    <a:pt x="42" y="217"/>
                  </a:lnTo>
                  <a:lnTo>
                    <a:pt x="42" y="214"/>
                  </a:lnTo>
                  <a:lnTo>
                    <a:pt x="0" y="188"/>
                  </a:lnTo>
                  <a:close/>
                  <a:moveTo>
                    <a:pt x="42" y="214"/>
                  </a:moveTo>
                  <a:lnTo>
                    <a:pt x="53" y="207"/>
                  </a:lnTo>
                  <a:lnTo>
                    <a:pt x="53" y="211"/>
                  </a:lnTo>
                  <a:lnTo>
                    <a:pt x="43" y="217"/>
                  </a:lnTo>
                  <a:lnTo>
                    <a:pt x="42" y="214"/>
                  </a:lnTo>
                  <a:close/>
                  <a:moveTo>
                    <a:pt x="73" y="194"/>
                  </a:moveTo>
                  <a:lnTo>
                    <a:pt x="83" y="188"/>
                  </a:lnTo>
                  <a:lnTo>
                    <a:pt x="83" y="191"/>
                  </a:lnTo>
                  <a:lnTo>
                    <a:pt x="73" y="198"/>
                  </a:lnTo>
                  <a:lnTo>
                    <a:pt x="73" y="194"/>
                  </a:lnTo>
                  <a:close/>
                  <a:moveTo>
                    <a:pt x="87" y="188"/>
                  </a:moveTo>
                  <a:lnTo>
                    <a:pt x="87" y="191"/>
                  </a:lnTo>
                  <a:lnTo>
                    <a:pt x="130" y="217"/>
                  </a:lnTo>
                  <a:lnTo>
                    <a:pt x="130" y="214"/>
                  </a:lnTo>
                  <a:lnTo>
                    <a:pt x="87" y="188"/>
                  </a:lnTo>
                  <a:close/>
                  <a:moveTo>
                    <a:pt x="130" y="214"/>
                  </a:moveTo>
                  <a:lnTo>
                    <a:pt x="140" y="207"/>
                  </a:lnTo>
                  <a:lnTo>
                    <a:pt x="140" y="211"/>
                  </a:lnTo>
                  <a:lnTo>
                    <a:pt x="130" y="217"/>
                  </a:lnTo>
                  <a:lnTo>
                    <a:pt x="130" y="214"/>
                  </a:lnTo>
                  <a:close/>
                  <a:moveTo>
                    <a:pt x="160" y="194"/>
                  </a:moveTo>
                  <a:lnTo>
                    <a:pt x="170" y="188"/>
                  </a:lnTo>
                  <a:lnTo>
                    <a:pt x="170" y="191"/>
                  </a:lnTo>
                  <a:lnTo>
                    <a:pt x="160" y="198"/>
                  </a:lnTo>
                  <a:lnTo>
                    <a:pt x="160" y="194"/>
                  </a:lnTo>
                  <a:close/>
                  <a:moveTo>
                    <a:pt x="173" y="188"/>
                  </a:moveTo>
                  <a:lnTo>
                    <a:pt x="173" y="191"/>
                  </a:lnTo>
                  <a:lnTo>
                    <a:pt x="216" y="217"/>
                  </a:lnTo>
                  <a:lnTo>
                    <a:pt x="216" y="214"/>
                  </a:lnTo>
                  <a:lnTo>
                    <a:pt x="173" y="188"/>
                  </a:lnTo>
                  <a:close/>
                  <a:moveTo>
                    <a:pt x="216" y="214"/>
                  </a:moveTo>
                  <a:lnTo>
                    <a:pt x="226" y="207"/>
                  </a:lnTo>
                  <a:lnTo>
                    <a:pt x="226" y="211"/>
                  </a:lnTo>
                  <a:lnTo>
                    <a:pt x="216" y="217"/>
                  </a:lnTo>
                  <a:lnTo>
                    <a:pt x="216" y="214"/>
                  </a:lnTo>
                  <a:close/>
                  <a:moveTo>
                    <a:pt x="246" y="194"/>
                  </a:moveTo>
                  <a:lnTo>
                    <a:pt x="256" y="188"/>
                  </a:lnTo>
                  <a:lnTo>
                    <a:pt x="256" y="191"/>
                  </a:lnTo>
                  <a:lnTo>
                    <a:pt x="246" y="198"/>
                  </a:lnTo>
                  <a:lnTo>
                    <a:pt x="246" y="194"/>
                  </a:lnTo>
                  <a:close/>
                  <a:moveTo>
                    <a:pt x="43" y="159"/>
                  </a:moveTo>
                  <a:lnTo>
                    <a:pt x="54" y="153"/>
                  </a:lnTo>
                  <a:lnTo>
                    <a:pt x="54" y="156"/>
                  </a:lnTo>
                  <a:lnTo>
                    <a:pt x="43" y="163"/>
                  </a:lnTo>
                  <a:lnTo>
                    <a:pt x="43" y="159"/>
                  </a:lnTo>
                  <a:close/>
                  <a:moveTo>
                    <a:pt x="130" y="159"/>
                  </a:moveTo>
                  <a:lnTo>
                    <a:pt x="141" y="153"/>
                  </a:lnTo>
                  <a:lnTo>
                    <a:pt x="141" y="156"/>
                  </a:lnTo>
                  <a:lnTo>
                    <a:pt x="131" y="163"/>
                  </a:lnTo>
                  <a:lnTo>
                    <a:pt x="130" y="159"/>
                  </a:lnTo>
                  <a:close/>
                  <a:moveTo>
                    <a:pt x="216" y="159"/>
                  </a:moveTo>
                  <a:lnTo>
                    <a:pt x="227" y="153"/>
                  </a:lnTo>
                  <a:lnTo>
                    <a:pt x="227" y="156"/>
                  </a:lnTo>
                  <a:lnTo>
                    <a:pt x="217" y="163"/>
                  </a:lnTo>
                  <a:lnTo>
                    <a:pt x="216" y="159"/>
                  </a:lnTo>
                  <a:close/>
                  <a:moveTo>
                    <a:pt x="86" y="82"/>
                  </a:moveTo>
                  <a:lnTo>
                    <a:pt x="97" y="76"/>
                  </a:lnTo>
                  <a:lnTo>
                    <a:pt x="97" y="79"/>
                  </a:lnTo>
                  <a:lnTo>
                    <a:pt x="86" y="86"/>
                  </a:lnTo>
                  <a:lnTo>
                    <a:pt x="86" y="82"/>
                  </a:lnTo>
                  <a:close/>
                  <a:moveTo>
                    <a:pt x="173" y="82"/>
                  </a:moveTo>
                  <a:lnTo>
                    <a:pt x="184" y="76"/>
                  </a:lnTo>
                  <a:lnTo>
                    <a:pt x="184" y="79"/>
                  </a:lnTo>
                  <a:lnTo>
                    <a:pt x="173" y="86"/>
                  </a:lnTo>
                  <a:lnTo>
                    <a:pt x="173" y="82"/>
                  </a:lnTo>
                  <a:close/>
                  <a:moveTo>
                    <a:pt x="128" y="7"/>
                  </a:moveTo>
                  <a:lnTo>
                    <a:pt x="138" y="0"/>
                  </a:lnTo>
                  <a:lnTo>
                    <a:pt x="138" y="3"/>
                  </a:lnTo>
                  <a:lnTo>
                    <a:pt x="128" y="10"/>
                  </a:lnTo>
                  <a:lnTo>
                    <a:pt x="128" y="7"/>
                  </a:lnTo>
                  <a:close/>
                </a:path>
              </a:pathLst>
            </a:custGeom>
            <a:solidFill>
              <a:srgbClr val="593E1C"/>
            </a:solidFill>
            <a:ln w="9525">
              <a:noFill/>
              <a:round/>
              <a:headEnd/>
              <a:tailEnd/>
            </a:ln>
          </p:spPr>
          <p:txBody>
            <a:bodyPr/>
            <a:lstStyle/>
            <a:p>
              <a:endParaRPr lang="zh-TW" altLang="en-US">
                <a:solidFill>
                  <a:schemeClr val="bg1"/>
                </a:solidFill>
              </a:endParaRPr>
            </a:p>
          </p:txBody>
        </p:sp>
        <p:sp>
          <p:nvSpPr>
            <p:cNvPr id="22406" name="Freeform 753"/>
            <p:cNvSpPr>
              <a:spLocks/>
            </p:cNvSpPr>
            <p:nvPr/>
          </p:nvSpPr>
          <p:spPr bwMode="auto">
            <a:xfrm>
              <a:off x="4874" y="2712"/>
              <a:ext cx="42" cy="29"/>
            </a:xfrm>
            <a:custGeom>
              <a:avLst/>
              <a:gdLst>
                <a:gd name="T0" fmla="*/ 0 w 42"/>
                <a:gd name="T1" fmla="*/ 0 h 29"/>
                <a:gd name="T2" fmla="*/ 0 w 42"/>
                <a:gd name="T3" fmla="*/ 3 h 29"/>
                <a:gd name="T4" fmla="*/ 42 w 42"/>
                <a:gd name="T5" fmla="*/ 29 h 29"/>
                <a:gd name="T6" fmla="*/ 42 w 42"/>
                <a:gd name="T7" fmla="*/ 26 h 29"/>
                <a:gd name="T8" fmla="*/ 0 w 42"/>
                <a:gd name="T9" fmla="*/ 0 h 29"/>
                <a:gd name="T10" fmla="*/ 0 60000 65536"/>
                <a:gd name="T11" fmla="*/ 0 60000 65536"/>
                <a:gd name="T12" fmla="*/ 0 60000 65536"/>
                <a:gd name="T13" fmla="*/ 0 60000 65536"/>
                <a:gd name="T14" fmla="*/ 0 60000 65536"/>
                <a:gd name="T15" fmla="*/ 0 w 42"/>
                <a:gd name="T16" fmla="*/ 0 h 29"/>
                <a:gd name="T17" fmla="*/ 42 w 42"/>
                <a:gd name="T18" fmla="*/ 29 h 29"/>
              </a:gdLst>
              <a:ahLst/>
              <a:cxnLst>
                <a:cxn ang="T10">
                  <a:pos x="T0" y="T1"/>
                </a:cxn>
                <a:cxn ang="T11">
                  <a:pos x="T2" y="T3"/>
                </a:cxn>
                <a:cxn ang="T12">
                  <a:pos x="T4" y="T5"/>
                </a:cxn>
                <a:cxn ang="T13">
                  <a:pos x="T6" y="T7"/>
                </a:cxn>
                <a:cxn ang="T14">
                  <a:pos x="T8" y="T9"/>
                </a:cxn>
              </a:cxnLst>
              <a:rect l="T15" t="T16" r="T17" b="T18"/>
              <a:pathLst>
                <a:path w="42" h="29">
                  <a:moveTo>
                    <a:pt x="0" y="0"/>
                  </a:moveTo>
                  <a:lnTo>
                    <a:pt x="0" y="3"/>
                  </a:lnTo>
                  <a:lnTo>
                    <a:pt x="42" y="29"/>
                  </a:lnTo>
                  <a:lnTo>
                    <a:pt x="42"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07" name="Freeform 754"/>
            <p:cNvSpPr>
              <a:spLocks/>
            </p:cNvSpPr>
            <p:nvPr/>
          </p:nvSpPr>
          <p:spPr bwMode="auto">
            <a:xfrm>
              <a:off x="4916" y="2731"/>
              <a:ext cx="11" cy="10"/>
            </a:xfrm>
            <a:custGeom>
              <a:avLst/>
              <a:gdLst>
                <a:gd name="T0" fmla="*/ 0 w 11"/>
                <a:gd name="T1" fmla="*/ 7 h 10"/>
                <a:gd name="T2" fmla="*/ 11 w 11"/>
                <a:gd name="T3" fmla="*/ 0 h 10"/>
                <a:gd name="T4" fmla="*/ 11 w 11"/>
                <a:gd name="T5" fmla="*/ 4 h 10"/>
                <a:gd name="T6" fmla="*/ 1 w 11"/>
                <a:gd name="T7" fmla="*/ 10 h 10"/>
                <a:gd name="T8" fmla="*/ 0 w 11"/>
                <a:gd name="T9" fmla="*/ 7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7"/>
                  </a:moveTo>
                  <a:lnTo>
                    <a:pt x="11" y="0"/>
                  </a:lnTo>
                  <a:lnTo>
                    <a:pt x="11" y="4"/>
                  </a:lnTo>
                  <a:lnTo>
                    <a:pt x="1"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08" name="Freeform 755"/>
            <p:cNvSpPr>
              <a:spLocks/>
            </p:cNvSpPr>
            <p:nvPr/>
          </p:nvSpPr>
          <p:spPr bwMode="auto">
            <a:xfrm>
              <a:off x="4947"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09" name="Freeform 756"/>
            <p:cNvSpPr>
              <a:spLocks/>
            </p:cNvSpPr>
            <p:nvPr/>
          </p:nvSpPr>
          <p:spPr bwMode="auto">
            <a:xfrm>
              <a:off x="4961" y="2712"/>
              <a:ext cx="43" cy="29"/>
            </a:xfrm>
            <a:custGeom>
              <a:avLst/>
              <a:gdLst>
                <a:gd name="T0" fmla="*/ 0 w 43"/>
                <a:gd name="T1" fmla="*/ 0 h 29"/>
                <a:gd name="T2" fmla="*/ 0 w 43"/>
                <a:gd name="T3" fmla="*/ 3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3"/>
                  </a:lnTo>
                  <a:lnTo>
                    <a:pt x="43" y="29"/>
                  </a:lnTo>
                  <a:lnTo>
                    <a:pt x="43"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10" name="Freeform 757"/>
            <p:cNvSpPr>
              <a:spLocks/>
            </p:cNvSpPr>
            <p:nvPr/>
          </p:nvSpPr>
          <p:spPr bwMode="auto">
            <a:xfrm>
              <a:off x="5004" y="2731"/>
              <a:ext cx="10" cy="10"/>
            </a:xfrm>
            <a:custGeom>
              <a:avLst/>
              <a:gdLst>
                <a:gd name="T0" fmla="*/ 0 w 10"/>
                <a:gd name="T1" fmla="*/ 7 h 10"/>
                <a:gd name="T2" fmla="*/ 10 w 10"/>
                <a:gd name="T3" fmla="*/ 0 h 10"/>
                <a:gd name="T4" fmla="*/ 10 w 10"/>
                <a:gd name="T5" fmla="*/ 4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4"/>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11" name="Freeform 758"/>
            <p:cNvSpPr>
              <a:spLocks/>
            </p:cNvSpPr>
            <p:nvPr/>
          </p:nvSpPr>
          <p:spPr bwMode="auto">
            <a:xfrm>
              <a:off x="5034"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12" name="Freeform 759"/>
            <p:cNvSpPr>
              <a:spLocks/>
            </p:cNvSpPr>
            <p:nvPr/>
          </p:nvSpPr>
          <p:spPr bwMode="auto">
            <a:xfrm>
              <a:off x="5047" y="2712"/>
              <a:ext cx="43" cy="29"/>
            </a:xfrm>
            <a:custGeom>
              <a:avLst/>
              <a:gdLst>
                <a:gd name="T0" fmla="*/ 0 w 43"/>
                <a:gd name="T1" fmla="*/ 0 h 29"/>
                <a:gd name="T2" fmla="*/ 0 w 43"/>
                <a:gd name="T3" fmla="*/ 3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3"/>
                  </a:lnTo>
                  <a:lnTo>
                    <a:pt x="43" y="29"/>
                  </a:lnTo>
                  <a:lnTo>
                    <a:pt x="43"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13" name="Freeform 760"/>
            <p:cNvSpPr>
              <a:spLocks/>
            </p:cNvSpPr>
            <p:nvPr/>
          </p:nvSpPr>
          <p:spPr bwMode="auto">
            <a:xfrm>
              <a:off x="5090" y="2731"/>
              <a:ext cx="10" cy="10"/>
            </a:xfrm>
            <a:custGeom>
              <a:avLst/>
              <a:gdLst>
                <a:gd name="T0" fmla="*/ 0 w 10"/>
                <a:gd name="T1" fmla="*/ 7 h 10"/>
                <a:gd name="T2" fmla="*/ 10 w 10"/>
                <a:gd name="T3" fmla="*/ 0 h 10"/>
                <a:gd name="T4" fmla="*/ 10 w 10"/>
                <a:gd name="T5" fmla="*/ 4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4"/>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14" name="Freeform 761"/>
            <p:cNvSpPr>
              <a:spLocks/>
            </p:cNvSpPr>
            <p:nvPr/>
          </p:nvSpPr>
          <p:spPr bwMode="auto">
            <a:xfrm>
              <a:off x="5120"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15" name="Freeform 762"/>
            <p:cNvSpPr>
              <a:spLocks/>
            </p:cNvSpPr>
            <p:nvPr/>
          </p:nvSpPr>
          <p:spPr bwMode="auto">
            <a:xfrm>
              <a:off x="4917" y="2677"/>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16" name="Freeform 763"/>
            <p:cNvSpPr>
              <a:spLocks/>
            </p:cNvSpPr>
            <p:nvPr/>
          </p:nvSpPr>
          <p:spPr bwMode="auto">
            <a:xfrm>
              <a:off x="5004" y="2677"/>
              <a:ext cx="11" cy="10"/>
            </a:xfrm>
            <a:custGeom>
              <a:avLst/>
              <a:gdLst>
                <a:gd name="T0" fmla="*/ 0 w 11"/>
                <a:gd name="T1" fmla="*/ 6 h 10"/>
                <a:gd name="T2" fmla="*/ 11 w 11"/>
                <a:gd name="T3" fmla="*/ 0 h 10"/>
                <a:gd name="T4" fmla="*/ 11 w 11"/>
                <a:gd name="T5" fmla="*/ 3 h 10"/>
                <a:gd name="T6" fmla="*/ 1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1"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17" name="Freeform 764"/>
            <p:cNvSpPr>
              <a:spLocks/>
            </p:cNvSpPr>
            <p:nvPr/>
          </p:nvSpPr>
          <p:spPr bwMode="auto">
            <a:xfrm>
              <a:off x="5090" y="2677"/>
              <a:ext cx="11" cy="10"/>
            </a:xfrm>
            <a:custGeom>
              <a:avLst/>
              <a:gdLst>
                <a:gd name="T0" fmla="*/ 0 w 11"/>
                <a:gd name="T1" fmla="*/ 6 h 10"/>
                <a:gd name="T2" fmla="*/ 11 w 11"/>
                <a:gd name="T3" fmla="*/ 0 h 10"/>
                <a:gd name="T4" fmla="*/ 11 w 11"/>
                <a:gd name="T5" fmla="*/ 3 h 10"/>
                <a:gd name="T6" fmla="*/ 1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1"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18" name="Freeform 765"/>
            <p:cNvSpPr>
              <a:spLocks/>
            </p:cNvSpPr>
            <p:nvPr/>
          </p:nvSpPr>
          <p:spPr bwMode="auto">
            <a:xfrm>
              <a:off x="4960" y="260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19" name="Freeform 766"/>
            <p:cNvSpPr>
              <a:spLocks/>
            </p:cNvSpPr>
            <p:nvPr/>
          </p:nvSpPr>
          <p:spPr bwMode="auto">
            <a:xfrm>
              <a:off x="5047" y="260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20" name="Freeform 767"/>
            <p:cNvSpPr>
              <a:spLocks/>
            </p:cNvSpPr>
            <p:nvPr/>
          </p:nvSpPr>
          <p:spPr bwMode="auto">
            <a:xfrm>
              <a:off x="5002" y="2524"/>
              <a:ext cx="10" cy="10"/>
            </a:xfrm>
            <a:custGeom>
              <a:avLst/>
              <a:gdLst>
                <a:gd name="T0" fmla="*/ 0 w 10"/>
                <a:gd name="T1" fmla="*/ 7 h 10"/>
                <a:gd name="T2" fmla="*/ 10 w 10"/>
                <a:gd name="T3" fmla="*/ 0 h 10"/>
                <a:gd name="T4" fmla="*/ 10 w 10"/>
                <a:gd name="T5" fmla="*/ 3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3"/>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2421" name="Freeform 768"/>
            <p:cNvSpPr>
              <a:spLocks noEditPoints="1"/>
            </p:cNvSpPr>
            <p:nvPr/>
          </p:nvSpPr>
          <p:spPr bwMode="auto">
            <a:xfrm>
              <a:off x="4875" y="2487"/>
              <a:ext cx="244" cy="200"/>
            </a:xfrm>
            <a:custGeom>
              <a:avLst/>
              <a:gdLst>
                <a:gd name="T0" fmla="*/ 113 w 244"/>
                <a:gd name="T1" fmla="*/ 0 h 200"/>
                <a:gd name="T2" fmla="*/ 113 w 244"/>
                <a:gd name="T3" fmla="*/ 4 h 200"/>
                <a:gd name="T4" fmla="*/ 156 w 244"/>
                <a:gd name="T5" fmla="*/ 30 h 200"/>
                <a:gd name="T6" fmla="*/ 156 w 244"/>
                <a:gd name="T7" fmla="*/ 27 h 200"/>
                <a:gd name="T8" fmla="*/ 113 w 244"/>
                <a:gd name="T9" fmla="*/ 0 h 200"/>
                <a:gd name="T10" fmla="*/ 84 w 244"/>
                <a:gd name="T11" fmla="*/ 17 h 200"/>
                <a:gd name="T12" fmla="*/ 84 w 244"/>
                <a:gd name="T13" fmla="*/ 21 h 200"/>
                <a:gd name="T14" fmla="*/ 127 w 244"/>
                <a:gd name="T15" fmla="*/ 47 h 200"/>
                <a:gd name="T16" fmla="*/ 127 w 244"/>
                <a:gd name="T17" fmla="*/ 44 h 200"/>
                <a:gd name="T18" fmla="*/ 84 w 244"/>
                <a:gd name="T19" fmla="*/ 17 h 200"/>
                <a:gd name="T20" fmla="*/ 71 w 244"/>
                <a:gd name="T21" fmla="*/ 76 h 200"/>
                <a:gd name="T22" fmla="*/ 71 w 244"/>
                <a:gd name="T23" fmla="*/ 80 h 200"/>
                <a:gd name="T24" fmla="*/ 114 w 244"/>
                <a:gd name="T25" fmla="*/ 105 h 200"/>
                <a:gd name="T26" fmla="*/ 114 w 244"/>
                <a:gd name="T27" fmla="*/ 102 h 200"/>
                <a:gd name="T28" fmla="*/ 71 w 244"/>
                <a:gd name="T29" fmla="*/ 76 h 200"/>
                <a:gd name="T30" fmla="*/ 42 w 244"/>
                <a:gd name="T31" fmla="*/ 93 h 200"/>
                <a:gd name="T32" fmla="*/ 42 w 244"/>
                <a:gd name="T33" fmla="*/ 97 h 200"/>
                <a:gd name="T34" fmla="*/ 85 w 244"/>
                <a:gd name="T35" fmla="*/ 123 h 200"/>
                <a:gd name="T36" fmla="*/ 85 w 244"/>
                <a:gd name="T37" fmla="*/ 119 h 200"/>
                <a:gd name="T38" fmla="*/ 42 w 244"/>
                <a:gd name="T39" fmla="*/ 93 h 200"/>
                <a:gd name="T40" fmla="*/ 29 w 244"/>
                <a:gd name="T41" fmla="*/ 153 h 200"/>
                <a:gd name="T42" fmla="*/ 29 w 244"/>
                <a:gd name="T43" fmla="*/ 157 h 200"/>
                <a:gd name="T44" fmla="*/ 71 w 244"/>
                <a:gd name="T45" fmla="*/ 183 h 200"/>
                <a:gd name="T46" fmla="*/ 71 w 244"/>
                <a:gd name="T47" fmla="*/ 179 h 200"/>
                <a:gd name="T48" fmla="*/ 29 w 244"/>
                <a:gd name="T49" fmla="*/ 153 h 200"/>
                <a:gd name="T50" fmla="*/ 0 w 244"/>
                <a:gd name="T51" fmla="*/ 170 h 200"/>
                <a:gd name="T52" fmla="*/ 0 w 244"/>
                <a:gd name="T53" fmla="*/ 174 h 200"/>
                <a:gd name="T54" fmla="*/ 42 w 244"/>
                <a:gd name="T55" fmla="*/ 200 h 200"/>
                <a:gd name="T56" fmla="*/ 42 w 244"/>
                <a:gd name="T57" fmla="*/ 196 h 200"/>
                <a:gd name="T58" fmla="*/ 0 w 244"/>
                <a:gd name="T59" fmla="*/ 170 h 200"/>
                <a:gd name="T60" fmla="*/ 159 w 244"/>
                <a:gd name="T61" fmla="*/ 76 h 200"/>
                <a:gd name="T62" fmla="*/ 159 w 244"/>
                <a:gd name="T63" fmla="*/ 80 h 200"/>
                <a:gd name="T64" fmla="*/ 201 w 244"/>
                <a:gd name="T65" fmla="*/ 105 h 200"/>
                <a:gd name="T66" fmla="*/ 201 w 244"/>
                <a:gd name="T67" fmla="*/ 102 h 200"/>
                <a:gd name="T68" fmla="*/ 159 w 244"/>
                <a:gd name="T69" fmla="*/ 76 h 200"/>
                <a:gd name="T70" fmla="*/ 130 w 244"/>
                <a:gd name="T71" fmla="*/ 93 h 200"/>
                <a:gd name="T72" fmla="*/ 130 w 244"/>
                <a:gd name="T73" fmla="*/ 97 h 200"/>
                <a:gd name="T74" fmla="*/ 172 w 244"/>
                <a:gd name="T75" fmla="*/ 123 h 200"/>
                <a:gd name="T76" fmla="*/ 172 w 244"/>
                <a:gd name="T77" fmla="*/ 119 h 200"/>
                <a:gd name="T78" fmla="*/ 130 w 244"/>
                <a:gd name="T79" fmla="*/ 93 h 200"/>
                <a:gd name="T80" fmla="*/ 115 w 244"/>
                <a:gd name="T81" fmla="*/ 153 h 200"/>
                <a:gd name="T82" fmla="*/ 115 w 244"/>
                <a:gd name="T83" fmla="*/ 157 h 200"/>
                <a:gd name="T84" fmla="*/ 158 w 244"/>
                <a:gd name="T85" fmla="*/ 183 h 200"/>
                <a:gd name="T86" fmla="*/ 158 w 244"/>
                <a:gd name="T87" fmla="*/ 179 h 200"/>
                <a:gd name="T88" fmla="*/ 115 w 244"/>
                <a:gd name="T89" fmla="*/ 153 h 200"/>
                <a:gd name="T90" fmla="*/ 87 w 244"/>
                <a:gd name="T91" fmla="*/ 170 h 200"/>
                <a:gd name="T92" fmla="*/ 87 w 244"/>
                <a:gd name="T93" fmla="*/ 174 h 200"/>
                <a:gd name="T94" fmla="*/ 129 w 244"/>
                <a:gd name="T95" fmla="*/ 200 h 200"/>
                <a:gd name="T96" fmla="*/ 129 w 244"/>
                <a:gd name="T97" fmla="*/ 196 h 200"/>
                <a:gd name="T98" fmla="*/ 87 w 244"/>
                <a:gd name="T99" fmla="*/ 170 h 200"/>
                <a:gd name="T100" fmla="*/ 201 w 244"/>
                <a:gd name="T101" fmla="*/ 153 h 200"/>
                <a:gd name="T102" fmla="*/ 201 w 244"/>
                <a:gd name="T103" fmla="*/ 157 h 200"/>
                <a:gd name="T104" fmla="*/ 244 w 244"/>
                <a:gd name="T105" fmla="*/ 183 h 200"/>
                <a:gd name="T106" fmla="*/ 244 w 244"/>
                <a:gd name="T107" fmla="*/ 179 h 200"/>
                <a:gd name="T108" fmla="*/ 201 w 244"/>
                <a:gd name="T109" fmla="*/ 153 h 200"/>
                <a:gd name="T110" fmla="*/ 173 w 244"/>
                <a:gd name="T111" fmla="*/ 170 h 200"/>
                <a:gd name="T112" fmla="*/ 173 w 244"/>
                <a:gd name="T113" fmla="*/ 174 h 200"/>
                <a:gd name="T114" fmla="*/ 215 w 244"/>
                <a:gd name="T115" fmla="*/ 200 h 200"/>
                <a:gd name="T116" fmla="*/ 215 w 244"/>
                <a:gd name="T117" fmla="*/ 196 h 200"/>
                <a:gd name="T118" fmla="*/ 173 w 244"/>
                <a:gd name="T119" fmla="*/ 170 h 2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4"/>
                <a:gd name="T181" fmla="*/ 0 h 200"/>
                <a:gd name="T182" fmla="*/ 244 w 244"/>
                <a:gd name="T183" fmla="*/ 200 h 2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4" h="200">
                  <a:moveTo>
                    <a:pt x="113" y="0"/>
                  </a:moveTo>
                  <a:lnTo>
                    <a:pt x="113" y="4"/>
                  </a:lnTo>
                  <a:lnTo>
                    <a:pt x="156" y="30"/>
                  </a:lnTo>
                  <a:lnTo>
                    <a:pt x="156" y="27"/>
                  </a:lnTo>
                  <a:lnTo>
                    <a:pt x="113" y="0"/>
                  </a:lnTo>
                  <a:close/>
                  <a:moveTo>
                    <a:pt x="84" y="17"/>
                  </a:moveTo>
                  <a:lnTo>
                    <a:pt x="84" y="21"/>
                  </a:lnTo>
                  <a:lnTo>
                    <a:pt x="127" y="47"/>
                  </a:lnTo>
                  <a:lnTo>
                    <a:pt x="127" y="44"/>
                  </a:lnTo>
                  <a:lnTo>
                    <a:pt x="84" y="17"/>
                  </a:lnTo>
                  <a:close/>
                  <a:moveTo>
                    <a:pt x="71" y="76"/>
                  </a:moveTo>
                  <a:lnTo>
                    <a:pt x="71" y="80"/>
                  </a:lnTo>
                  <a:lnTo>
                    <a:pt x="114" y="105"/>
                  </a:lnTo>
                  <a:lnTo>
                    <a:pt x="114" y="102"/>
                  </a:lnTo>
                  <a:lnTo>
                    <a:pt x="71" y="76"/>
                  </a:lnTo>
                  <a:close/>
                  <a:moveTo>
                    <a:pt x="42" y="93"/>
                  </a:moveTo>
                  <a:lnTo>
                    <a:pt x="42" y="97"/>
                  </a:lnTo>
                  <a:lnTo>
                    <a:pt x="85" y="123"/>
                  </a:lnTo>
                  <a:lnTo>
                    <a:pt x="85" y="119"/>
                  </a:lnTo>
                  <a:lnTo>
                    <a:pt x="42" y="93"/>
                  </a:lnTo>
                  <a:close/>
                  <a:moveTo>
                    <a:pt x="29" y="153"/>
                  </a:moveTo>
                  <a:lnTo>
                    <a:pt x="29" y="157"/>
                  </a:lnTo>
                  <a:lnTo>
                    <a:pt x="71" y="183"/>
                  </a:lnTo>
                  <a:lnTo>
                    <a:pt x="71" y="179"/>
                  </a:lnTo>
                  <a:lnTo>
                    <a:pt x="29" y="153"/>
                  </a:lnTo>
                  <a:close/>
                  <a:moveTo>
                    <a:pt x="0" y="170"/>
                  </a:moveTo>
                  <a:lnTo>
                    <a:pt x="0" y="174"/>
                  </a:lnTo>
                  <a:lnTo>
                    <a:pt x="42" y="200"/>
                  </a:lnTo>
                  <a:lnTo>
                    <a:pt x="42" y="196"/>
                  </a:lnTo>
                  <a:lnTo>
                    <a:pt x="0" y="170"/>
                  </a:lnTo>
                  <a:close/>
                  <a:moveTo>
                    <a:pt x="159" y="76"/>
                  </a:moveTo>
                  <a:lnTo>
                    <a:pt x="159" y="80"/>
                  </a:lnTo>
                  <a:lnTo>
                    <a:pt x="201" y="105"/>
                  </a:lnTo>
                  <a:lnTo>
                    <a:pt x="201" y="102"/>
                  </a:lnTo>
                  <a:lnTo>
                    <a:pt x="159" y="76"/>
                  </a:lnTo>
                  <a:close/>
                  <a:moveTo>
                    <a:pt x="130" y="93"/>
                  </a:moveTo>
                  <a:lnTo>
                    <a:pt x="130" y="97"/>
                  </a:lnTo>
                  <a:lnTo>
                    <a:pt x="172" y="123"/>
                  </a:lnTo>
                  <a:lnTo>
                    <a:pt x="172" y="119"/>
                  </a:lnTo>
                  <a:lnTo>
                    <a:pt x="130" y="93"/>
                  </a:lnTo>
                  <a:close/>
                  <a:moveTo>
                    <a:pt x="115" y="153"/>
                  </a:moveTo>
                  <a:lnTo>
                    <a:pt x="115" y="157"/>
                  </a:lnTo>
                  <a:lnTo>
                    <a:pt x="158" y="183"/>
                  </a:lnTo>
                  <a:lnTo>
                    <a:pt x="158" y="179"/>
                  </a:lnTo>
                  <a:lnTo>
                    <a:pt x="115" y="153"/>
                  </a:lnTo>
                  <a:close/>
                  <a:moveTo>
                    <a:pt x="87" y="170"/>
                  </a:moveTo>
                  <a:lnTo>
                    <a:pt x="87" y="174"/>
                  </a:lnTo>
                  <a:lnTo>
                    <a:pt x="129" y="200"/>
                  </a:lnTo>
                  <a:lnTo>
                    <a:pt x="129" y="196"/>
                  </a:lnTo>
                  <a:lnTo>
                    <a:pt x="87" y="170"/>
                  </a:lnTo>
                  <a:close/>
                  <a:moveTo>
                    <a:pt x="201" y="153"/>
                  </a:moveTo>
                  <a:lnTo>
                    <a:pt x="201" y="157"/>
                  </a:lnTo>
                  <a:lnTo>
                    <a:pt x="244" y="183"/>
                  </a:lnTo>
                  <a:lnTo>
                    <a:pt x="244" y="179"/>
                  </a:lnTo>
                  <a:lnTo>
                    <a:pt x="201" y="153"/>
                  </a:lnTo>
                  <a:close/>
                  <a:moveTo>
                    <a:pt x="173" y="170"/>
                  </a:moveTo>
                  <a:lnTo>
                    <a:pt x="173" y="174"/>
                  </a:lnTo>
                  <a:lnTo>
                    <a:pt x="215" y="200"/>
                  </a:lnTo>
                  <a:lnTo>
                    <a:pt x="215" y="196"/>
                  </a:lnTo>
                  <a:lnTo>
                    <a:pt x="173" y="170"/>
                  </a:lnTo>
                  <a:close/>
                </a:path>
              </a:pathLst>
            </a:custGeom>
            <a:solidFill>
              <a:srgbClr val="DA8B34"/>
            </a:solidFill>
            <a:ln w="9525">
              <a:noFill/>
              <a:round/>
              <a:headEnd/>
              <a:tailEnd/>
            </a:ln>
          </p:spPr>
          <p:txBody>
            <a:bodyPr/>
            <a:lstStyle/>
            <a:p>
              <a:endParaRPr lang="zh-TW" altLang="en-US">
                <a:solidFill>
                  <a:schemeClr val="bg1"/>
                </a:solidFill>
              </a:endParaRPr>
            </a:p>
          </p:txBody>
        </p:sp>
        <p:sp>
          <p:nvSpPr>
            <p:cNvPr id="22422" name="Freeform 769"/>
            <p:cNvSpPr>
              <a:spLocks/>
            </p:cNvSpPr>
            <p:nvPr/>
          </p:nvSpPr>
          <p:spPr bwMode="auto">
            <a:xfrm>
              <a:off x="4988" y="2487"/>
              <a:ext cx="43" cy="30"/>
            </a:xfrm>
            <a:custGeom>
              <a:avLst/>
              <a:gdLst>
                <a:gd name="T0" fmla="*/ 0 w 43"/>
                <a:gd name="T1" fmla="*/ 0 h 30"/>
                <a:gd name="T2" fmla="*/ 0 w 43"/>
                <a:gd name="T3" fmla="*/ 4 h 30"/>
                <a:gd name="T4" fmla="*/ 43 w 43"/>
                <a:gd name="T5" fmla="*/ 30 h 30"/>
                <a:gd name="T6" fmla="*/ 43 w 43"/>
                <a:gd name="T7" fmla="*/ 27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7"/>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23" name="Freeform 770"/>
            <p:cNvSpPr>
              <a:spLocks/>
            </p:cNvSpPr>
            <p:nvPr/>
          </p:nvSpPr>
          <p:spPr bwMode="auto">
            <a:xfrm>
              <a:off x="4959" y="2504"/>
              <a:ext cx="43" cy="30"/>
            </a:xfrm>
            <a:custGeom>
              <a:avLst/>
              <a:gdLst>
                <a:gd name="T0" fmla="*/ 0 w 43"/>
                <a:gd name="T1" fmla="*/ 0 h 30"/>
                <a:gd name="T2" fmla="*/ 0 w 43"/>
                <a:gd name="T3" fmla="*/ 4 h 30"/>
                <a:gd name="T4" fmla="*/ 43 w 43"/>
                <a:gd name="T5" fmla="*/ 30 h 30"/>
                <a:gd name="T6" fmla="*/ 43 w 43"/>
                <a:gd name="T7" fmla="*/ 27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7"/>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24" name="Freeform 771"/>
            <p:cNvSpPr>
              <a:spLocks/>
            </p:cNvSpPr>
            <p:nvPr/>
          </p:nvSpPr>
          <p:spPr bwMode="auto">
            <a:xfrm>
              <a:off x="4946" y="2563"/>
              <a:ext cx="43" cy="29"/>
            </a:xfrm>
            <a:custGeom>
              <a:avLst/>
              <a:gdLst>
                <a:gd name="T0" fmla="*/ 0 w 43"/>
                <a:gd name="T1" fmla="*/ 0 h 29"/>
                <a:gd name="T2" fmla="*/ 0 w 43"/>
                <a:gd name="T3" fmla="*/ 4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4"/>
                  </a:lnTo>
                  <a:lnTo>
                    <a:pt x="43" y="29"/>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25" name="Freeform 772"/>
            <p:cNvSpPr>
              <a:spLocks/>
            </p:cNvSpPr>
            <p:nvPr/>
          </p:nvSpPr>
          <p:spPr bwMode="auto">
            <a:xfrm>
              <a:off x="4917" y="258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26" name="Freeform 773"/>
            <p:cNvSpPr>
              <a:spLocks/>
            </p:cNvSpPr>
            <p:nvPr/>
          </p:nvSpPr>
          <p:spPr bwMode="auto">
            <a:xfrm>
              <a:off x="4904" y="2640"/>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27" name="Freeform 774"/>
            <p:cNvSpPr>
              <a:spLocks/>
            </p:cNvSpPr>
            <p:nvPr/>
          </p:nvSpPr>
          <p:spPr bwMode="auto">
            <a:xfrm>
              <a:off x="4875"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28" name="Freeform 775"/>
            <p:cNvSpPr>
              <a:spLocks/>
            </p:cNvSpPr>
            <p:nvPr/>
          </p:nvSpPr>
          <p:spPr bwMode="auto">
            <a:xfrm>
              <a:off x="5034" y="2563"/>
              <a:ext cx="42" cy="29"/>
            </a:xfrm>
            <a:custGeom>
              <a:avLst/>
              <a:gdLst>
                <a:gd name="T0" fmla="*/ 0 w 42"/>
                <a:gd name="T1" fmla="*/ 0 h 29"/>
                <a:gd name="T2" fmla="*/ 0 w 42"/>
                <a:gd name="T3" fmla="*/ 4 h 29"/>
                <a:gd name="T4" fmla="*/ 42 w 42"/>
                <a:gd name="T5" fmla="*/ 29 h 29"/>
                <a:gd name="T6" fmla="*/ 42 w 42"/>
                <a:gd name="T7" fmla="*/ 26 h 29"/>
                <a:gd name="T8" fmla="*/ 0 w 42"/>
                <a:gd name="T9" fmla="*/ 0 h 29"/>
                <a:gd name="T10" fmla="*/ 0 60000 65536"/>
                <a:gd name="T11" fmla="*/ 0 60000 65536"/>
                <a:gd name="T12" fmla="*/ 0 60000 65536"/>
                <a:gd name="T13" fmla="*/ 0 60000 65536"/>
                <a:gd name="T14" fmla="*/ 0 60000 65536"/>
                <a:gd name="T15" fmla="*/ 0 w 42"/>
                <a:gd name="T16" fmla="*/ 0 h 29"/>
                <a:gd name="T17" fmla="*/ 42 w 42"/>
                <a:gd name="T18" fmla="*/ 29 h 29"/>
              </a:gdLst>
              <a:ahLst/>
              <a:cxnLst>
                <a:cxn ang="T10">
                  <a:pos x="T0" y="T1"/>
                </a:cxn>
                <a:cxn ang="T11">
                  <a:pos x="T2" y="T3"/>
                </a:cxn>
                <a:cxn ang="T12">
                  <a:pos x="T4" y="T5"/>
                </a:cxn>
                <a:cxn ang="T13">
                  <a:pos x="T6" y="T7"/>
                </a:cxn>
                <a:cxn ang="T14">
                  <a:pos x="T8" y="T9"/>
                </a:cxn>
              </a:cxnLst>
              <a:rect l="T15" t="T16" r="T17" b="T18"/>
              <a:pathLst>
                <a:path w="42" h="29">
                  <a:moveTo>
                    <a:pt x="0" y="0"/>
                  </a:moveTo>
                  <a:lnTo>
                    <a:pt x="0" y="4"/>
                  </a:lnTo>
                  <a:lnTo>
                    <a:pt x="42" y="29"/>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29" name="Freeform 776"/>
            <p:cNvSpPr>
              <a:spLocks/>
            </p:cNvSpPr>
            <p:nvPr/>
          </p:nvSpPr>
          <p:spPr bwMode="auto">
            <a:xfrm>
              <a:off x="5005" y="2580"/>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30" name="Freeform 777"/>
            <p:cNvSpPr>
              <a:spLocks/>
            </p:cNvSpPr>
            <p:nvPr/>
          </p:nvSpPr>
          <p:spPr bwMode="auto">
            <a:xfrm>
              <a:off x="4990" y="264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31" name="Freeform 778"/>
            <p:cNvSpPr>
              <a:spLocks/>
            </p:cNvSpPr>
            <p:nvPr/>
          </p:nvSpPr>
          <p:spPr bwMode="auto">
            <a:xfrm>
              <a:off x="4962"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32" name="Freeform 779"/>
            <p:cNvSpPr>
              <a:spLocks/>
            </p:cNvSpPr>
            <p:nvPr/>
          </p:nvSpPr>
          <p:spPr bwMode="auto">
            <a:xfrm>
              <a:off x="5076" y="264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33" name="Freeform 780"/>
            <p:cNvSpPr>
              <a:spLocks/>
            </p:cNvSpPr>
            <p:nvPr/>
          </p:nvSpPr>
          <p:spPr bwMode="auto">
            <a:xfrm>
              <a:off x="5048"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34" name="Freeform 781"/>
            <p:cNvSpPr>
              <a:spLocks noEditPoints="1"/>
            </p:cNvSpPr>
            <p:nvPr/>
          </p:nvSpPr>
          <p:spPr bwMode="auto">
            <a:xfrm>
              <a:off x="4875" y="2481"/>
              <a:ext cx="255" cy="203"/>
            </a:xfrm>
            <a:custGeom>
              <a:avLst/>
              <a:gdLst>
                <a:gd name="T0" fmla="*/ 94 w 255"/>
                <a:gd name="T1" fmla="*/ 17 h 203"/>
                <a:gd name="T2" fmla="*/ 137 w 255"/>
                <a:gd name="T3" fmla="*/ 43 h 203"/>
                <a:gd name="T4" fmla="*/ 127 w 255"/>
                <a:gd name="T5" fmla="*/ 50 h 203"/>
                <a:gd name="T6" fmla="*/ 84 w 255"/>
                <a:gd name="T7" fmla="*/ 23 h 203"/>
                <a:gd name="T8" fmla="*/ 94 w 255"/>
                <a:gd name="T9" fmla="*/ 17 h 203"/>
                <a:gd name="T10" fmla="*/ 123 w 255"/>
                <a:gd name="T11" fmla="*/ 0 h 203"/>
                <a:gd name="T12" fmla="*/ 166 w 255"/>
                <a:gd name="T13" fmla="*/ 26 h 203"/>
                <a:gd name="T14" fmla="*/ 156 w 255"/>
                <a:gd name="T15" fmla="*/ 33 h 203"/>
                <a:gd name="T16" fmla="*/ 113 w 255"/>
                <a:gd name="T17" fmla="*/ 6 h 203"/>
                <a:gd name="T18" fmla="*/ 123 w 255"/>
                <a:gd name="T19" fmla="*/ 0 h 203"/>
                <a:gd name="T20" fmla="*/ 82 w 255"/>
                <a:gd name="T21" fmla="*/ 76 h 203"/>
                <a:gd name="T22" fmla="*/ 125 w 255"/>
                <a:gd name="T23" fmla="*/ 102 h 203"/>
                <a:gd name="T24" fmla="*/ 114 w 255"/>
                <a:gd name="T25" fmla="*/ 108 h 203"/>
                <a:gd name="T26" fmla="*/ 71 w 255"/>
                <a:gd name="T27" fmla="*/ 82 h 203"/>
                <a:gd name="T28" fmla="*/ 82 w 255"/>
                <a:gd name="T29" fmla="*/ 76 h 203"/>
                <a:gd name="T30" fmla="*/ 53 w 255"/>
                <a:gd name="T31" fmla="*/ 93 h 203"/>
                <a:gd name="T32" fmla="*/ 96 w 255"/>
                <a:gd name="T33" fmla="*/ 119 h 203"/>
                <a:gd name="T34" fmla="*/ 85 w 255"/>
                <a:gd name="T35" fmla="*/ 126 h 203"/>
                <a:gd name="T36" fmla="*/ 42 w 255"/>
                <a:gd name="T37" fmla="*/ 99 h 203"/>
                <a:gd name="T38" fmla="*/ 53 w 255"/>
                <a:gd name="T39" fmla="*/ 93 h 203"/>
                <a:gd name="T40" fmla="*/ 39 w 255"/>
                <a:gd name="T41" fmla="*/ 153 h 203"/>
                <a:gd name="T42" fmla="*/ 82 w 255"/>
                <a:gd name="T43" fmla="*/ 179 h 203"/>
                <a:gd name="T44" fmla="*/ 71 w 255"/>
                <a:gd name="T45" fmla="*/ 186 h 203"/>
                <a:gd name="T46" fmla="*/ 29 w 255"/>
                <a:gd name="T47" fmla="*/ 159 h 203"/>
                <a:gd name="T48" fmla="*/ 39 w 255"/>
                <a:gd name="T49" fmla="*/ 153 h 203"/>
                <a:gd name="T50" fmla="*/ 10 w 255"/>
                <a:gd name="T51" fmla="*/ 170 h 203"/>
                <a:gd name="T52" fmla="*/ 53 w 255"/>
                <a:gd name="T53" fmla="*/ 196 h 203"/>
                <a:gd name="T54" fmla="*/ 42 w 255"/>
                <a:gd name="T55" fmla="*/ 203 h 203"/>
                <a:gd name="T56" fmla="*/ 0 w 255"/>
                <a:gd name="T57" fmla="*/ 176 h 203"/>
                <a:gd name="T58" fmla="*/ 10 w 255"/>
                <a:gd name="T59" fmla="*/ 170 h 203"/>
                <a:gd name="T60" fmla="*/ 169 w 255"/>
                <a:gd name="T61" fmla="*/ 76 h 203"/>
                <a:gd name="T62" fmla="*/ 212 w 255"/>
                <a:gd name="T63" fmla="*/ 102 h 203"/>
                <a:gd name="T64" fmla="*/ 201 w 255"/>
                <a:gd name="T65" fmla="*/ 108 h 203"/>
                <a:gd name="T66" fmla="*/ 159 w 255"/>
                <a:gd name="T67" fmla="*/ 82 h 203"/>
                <a:gd name="T68" fmla="*/ 169 w 255"/>
                <a:gd name="T69" fmla="*/ 76 h 203"/>
                <a:gd name="T70" fmla="*/ 140 w 255"/>
                <a:gd name="T71" fmla="*/ 93 h 203"/>
                <a:gd name="T72" fmla="*/ 183 w 255"/>
                <a:gd name="T73" fmla="*/ 119 h 203"/>
                <a:gd name="T74" fmla="*/ 172 w 255"/>
                <a:gd name="T75" fmla="*/ 126 h 203"/>
                <a:gd name="T76" fmla="*/ 130 w 255"/>
                <a:gd name="T77" fmla="*/ 99 h 203"/>
                <a:gd name="T78" fmla="*/ 140 w 255"/>
                <a:gd name="T79" fmla="*/ 93 h 203"/>
                <a:gd name="T80" fmla="*/ 126 w 255"/>
                <a:gd name="T81" fmla="*/ 153 h 203"/>
                <a:gd name="T82" fmla="*/ 169 w 255"/>
                <a:gd name="T83" fmla="*/ 179 h 203"/>
                <a:gd name="T84" fmla="*/ 158 w 255"/>
                <a:gd name="T85" fmla="*/ 186 h 203"/>
                <a:gd name="T86" fmla="*/ 115 w 255"/>
                <a:gd name="T87" fmla="*/ 159 h 203"/>
                <a:gd name="T88" fmla="*/ 126 w 255"/>
                <a:gd name="T89" fmla="*/ 153 h 203"/>
                <a:gd name="T90" fmla="*/ 97 w 255"/>
                <a:gd name="T91" fmla="*/ 170 h 203"/>
                <a:gd name="T92" fmla="*/ 140 w 255"/>
                <a:gd name="T93" fmla="*/ 196 h 203"/>
                <a:gd name="T94" fmla="*/ 129 w 255"/>
                <a:gd name="T95" fmla="*/ 203 h 203"/>
                <a:gd name="T96" fmla="*/ 87 w 255"/>
                <a:gd name="T97" fmla="*/ 176 h 203"/>
                <a:gd name="T98" fmla="*/ 97 w 255"/>
                <a:gd name="T99" fmla="*/ 170 h 203"/>
                <a:gd name="T100" fmla="*/ 212 w 255"/>
                <a:gd name="T101" fmla="*/ 153 h 203"/>
                <a:gd name="T102" fmla="*/ 255 w 255"/>
                <a:gd name="T103" fmla="*/ 179 h 203"/>
                <a:gd name="T104" fmla="*/ 244 w 255"/>
                <a:gd name="T105" fmla="*/ 186 h 203"/>
                <a:gd name="T106" fmla="*/ 201 w 255"/>
                <a:gd name="T107" fmla="*/ 159 h 203"/>
                <a:gd name="T108" fmla="*/ 212 w 255"/>
                <a:gd name="T109" fmla="*/ 153 h 203"/>
                <a:gd name="T110" fmla="*/ 183 w 255"/>
                <a:gd name="T111" fmla="*/ 170 h 203"/>
                <a:gd name="T112" fmla="*/ 226 w 255"/>
                <a:gd name="T113" fmla="*/ 196 h 203"/>
                <a:gd name="T114" fmla="*/ 215 w 255"/>
                <a:gd name="T115" fmla="*/ 203 h 203"/>
                <a:gd name="T116" fmla="*/ 173 w 255"/>
                <a:gd name="T117" fmla="*/ 176 h 203"/>
                <a:gd name="T118" fmla="*/ 183 w 255"/>
                <a:gd name="T119" fmla="*/ 170 h 20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5"/>
                <a:gd name="T181" fmla="*/ 0 h 203"/>
                <a:gd name="T182" fmla="*/ 255 w 255"/>
                <a:gd name="T183" fmla="*/ 203 h 20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5" h="203">
                  <a:moveTo>
                    <a:pt x="94" y="17"/>
                  </a:moveTo>
                  <a:lnTo>
                    <a:pt x="137" y="43"/>
                  </a:lnTo>
                  <a:lnTo>
                    <a:pt x="127" y="50"/>
                  </a:lnTo>
                  <a:lnTo>
                    <a:pt x="84" y="23"/>
                  </a:lnTo>
                  <a:lnTo>
                    <a:pt x="94" y="17"/>
                  </a:lnTo>
                  <a:close/>
                  <a:moveTo>
                    <a:pt x="123" y="0"/>
                  </a:moveTo>
                  <a:lnTo>
                    <a:pt x="166" y="26"/>
                  </a:lnTo>
                  <a:lnTo>
                    <a:pt x="156" y="33"/>
                  </a:lnTo>
                  <a:lnTo>
                    <a:pt x="113" y="6"/>
                  </a:lnTo>
                  <a:lnTo>
                    <a:pt x="123" y="0"/>
                  </a:lnTo>
                  <a:close/>
                  <a:moveTo>
                    <a:pt x="82" y="76"/>
                  </a:moveTo>
                  <a:lnTo>
                    <a:pt x="125" y="102"/>
                  </a:lnTo>
                  <a:lnTo>
                    <a:pt x="114" y="108"/>
                  </a:lnTo>
                  <a:lnTo>
                    <a:pt x="71" y="82"/>
                  </a:lnTo>
                  <a:lnTo>
                    <a:pt x="82" y="76"/>
                  </a:lnTo>
                  <a:close/>
                  <a:moveTo>
                    <a:pt x="53" y="93"/>
                  </a:moveTo>
                  <a:lnTo>
                    <a:pt x="96" y="119"/>
                  </a:lnTo>
                  <a:lnTo>
                    <a:pt x="85" y="126"/>
                  </a:lnTo>
                  <a:lnTo>
                    <a:pt x="42" y="99"/>
                  </a:lnTo>
                  <a:lnTo>
                    <a:pt x="53" y="93"/>
                  </a:lnTo>
                  <a:close/>
                  <a:moveTo>
                    <a:pt x="39" y="153"/>
                  </a:moveTo>
                  <a:lnTo>
                    <a:pt x="82" y="179"/>
                  </a:lnTo>
                  <a:lnTo>
                    <a:pt x="71" y="186"/>
                  </a:lnTo>
                  <a:lnTo>
                    <a:pt x="29" y="159"/>
                  </a:lnTo>
                  <a:lnTo>
                    <a:pt x="39" y="153"/>
                  </a:lnTo>
                  <a:close/>
                  <a:moveTo>
                    <a:pt x="10" y="170"/>
                  </a:moveTo>
                  <a:lnTo>
                    <a:pt x="53" y="196"/>
                  </a:lnTo>
                  <a:lnTo>
                    <a:pt x="42" y="203"/>
                  </a:lnTo>
                  <a:lnTo>
                    <a:pt x="0" y="176"/>
                  </a:lnTo>
                  <a:lnTo>
                    <a:pt x="10" y="170"/>
                  </a:lnTo>
                  <a:close/>
                  <a:moveTo>
                    <a:pt x="169" y="76"/>
                  </a:moveTo>
                  <a:lnTo>
                    <a:pt x="212" y="102"/>
                  </a:lnTo>
                  <a:lnTo>
                    <a:pt x="201" y="108"/>
                  </a:lnTo>
                  <a:lnTo>
                    <a:pt x="159" y="82"/>
                  </a:lnTo>
                  <a:lnTo>
                    <a:pt x="169" y="76"/>
                  </a:lnTo>
                  <a:close/>
                  <a:moveTo>
                    <a:pt x="140" y="93"/>
                  </a:moveTo>
                  <a:lnTo>
                    <a:pt x="183" y="119"/>
                  </a:lnTo>
                  <a:lnTo>
                    <a:pt x="172" y="126"/>
                  </a:lnTo>
                  <a:lnTo>
                    <a:pt x="130" y="99"/>
                  </a:lnTo>
                  <a:lnTo>
                    <a:pt x="140" y="93"/>
                  </a:lnTo>
                  <a:close/>
                  <a:moveTo>
                    <a:pt x="126" y="153"/>
                  </a:moveTo>
                  <a:lnTo>
                    <a:pt x="169" y="179"/>
                  </a:lnTo>
                  <a:lnTo>
                    <a:pt x="158" y="186"/>
                  </a:lnTo>
                  <a:lnTo>
                    <a:pt x="115" y="159"/>
                  </a:lnTo>
                  <a:lnTo>
                    <a:pt x="126" y="153"/>
                  </a:lnTo>
                  <a:close/>
                  <a:moveTo>
                    <a:pt x="97" y="170"/>
                  </a:moveTo>
                  <a:lnTo>
                    <a:pt x="140" y="196"/>
                  </a:lnTo>
                  <a:lnTo>
                    <a:pt x="129" y="203"/>
                  </a:lnTo>
                  <a:lnTo>
                    <a:pt x="87" y="176"/>
                  </a:lnTo>
                  <a:lnTo>
                    <a:pt x="97" y="170"/>
                  </a:lnTo>
                  <a:close/>
                  <a:moveTo>
                    <a:pt x="212" y="153"/>
                  </a:moveTo>
                  <a:lnTo>
                    <a:pt x="255" y="179"/>
                  </a:lnTo>
                  <a:lnTo>
                    <a:pt x="244" y="186"/>
                  </a:lnTo>
                  <a:lnTo>
                    <a:pt x="201" y="159"/>
                  </a:lnTo>
                  <a:lnTo>
                    <a:pt x="212" y="153"/>
                  </a:lnTo>
                  <a:close/>
                  <a:moveTo>
                    <a:pt x="183" y="170"/>
                  </a:moveTo>
                  <a:lnTo>
                    <a:pt x="226" y="196"/>
                  </a:lnTo>
                  <a:lnTo>
                    <a:pt x="215" y="203"/>
                  </a:lnTo>
                  <a:lnTo>
                    <a:pt x="173" y="176"/>
                  </a:lnTo>
                  <a:lnTo>
                    <a:pt x="183" y="170"/>
                  </a:lnTo>
                  <a:close/>
                </a:path>
              </a:pathLst>
            </a:custGeom>
            <a:solidFill>
              <a:srgbClr val="E1CDAC"/>
            </a:solidFill>
            <a:ln w="9525">
              <a:noFill/>
              <a:round/>
              <a:headEnd/>
              <a:tailEnd/>
            </a:ln>
          </p:spPr>
          <p:txBody>
            <a:bodyPr/>
            <a:lstStyle/>
            <a:p>
              <a:endParaRPr lang="zh-TW" altLang="en-US">
                <a:solidFill>
                  <a:schemeClr val="bg1"/>
                </a:solidFill>
              </a:endParaRPr>
            </a:p>
          </p:txBody>
        </p:sp>
        <p:sp>
          <p:nvSpPr>
            <p:cNvPr id="22435" name="Freeform 782"/>
            <p:cNvSpPr>
              <a:spLocks/>
            </p:cNvSpPr>
            <p:nvPr/>
          </p:nvSpPr>
          <p:spPr bwMode="auto">
            <a:xfrm>
              <a:off x="4959" y="2498"/>
              <a:ext cx="53" cy="33"/>
            </a:xfrm>
            <a:custGeom>
              <a:avLst/>
              <a:gdLst>
                <a:gd name="T0" fmla="*/ 10 w 53"/>
                <a:gd name="T1" fmla="*/ 0 h 33"/>
                <a:gd name="T2" fmla="*/ 53 w 53"/>
                <a:gd name="T3" fmla="*/ 26 h 33"/>
                <a:gd name="T4" fmla="*/ 43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3"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36" name="Freeform 783"/>
            <p:cNvSpPr>
              <a:spLocks/>
            </p:cNvSpPr>
            <p:nvPr/>
          </p:nvSpPr>
          <p:spPr bwMode="auto">
            <a:xfrm>
              <a:off x="4988" y="2481"/>
              <a:ext cx="53" cy="33"/>
            </a:xfrm>
            <a:custGeom>
              <a:avLst/>
              <a:gdLst>
                <a:gd name="T0" fmla="*/ 10 w 53"/>
                <a:gd name="T1" fmla="*/ 0 h 33"/>
                <a:gd name="T2" fmla="*/ 53 w 53"/>
                <a:gd name="T3" fmla="*/ 26 h 33"/>
                <a:gd name="T4" fmla="*/ 43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3"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37" name="Freeform 784"/>
            <p:cNvSpPr>
              <a:spLocks/>
            </p:cNvSpPr>
            <p:nvPr/>
          </p:nvSpPr>
          <p:spPr bwMode="auto">
            <a:xfrm>
              <a:off x="4946" y="2557"/>
              <a:ext cx="54" cy="32"/>
            </a:xfrm>
            <a:custGeom>
              <a:avLst/>
              <a:gdLst>
                <a:gd name="T0" fmla="*/ 11 w 54"/>
                <a:gd name="T1" fmla="*/ 0 h 32"/>
                <a:gd name="T2" fmla="*/ 54 w 54"/>
                <a:gd name="T3" fmla="*/ 26 h 32"/>
                <a:gd name="T4" fmla="*/ 43 w 54"/>
                <a:gd name="T5" fmla="*/ 32 h 32"/>
                <a:gd name="T6" fmla="*/ 0 w 54"/>
                <a:gd name="T7" fmla="*/ 6 h 32"/>
                <a:gd name="T8" fmla="*/ 11 w 54"/>
                <a:gd name="T9" fmla="*/ 0 h 32"/>
                <a:gd name="T10" fmla="*/ 0 60000 65536"/>
                <a:gd name="T11" fmla="*/ 0 60000 65536"/>
                <a:gd name="T12" fmla="*/ 0 60000 65536"/>
                <a:gd name="T13" fmla="*/ 0 60000 65536"/>
                <a:gd name="T14" fmla="*/ 0 60000 65536"/>
                <a:gd name="T15" fmla="*/ 0 w 54"/>
                <a:gd name="T16" fmla="*/ 0 h 32"/>
                <a:gd name="T17" fmla="*/ 54 w 54"/>
                <a:gd name="T18" fmla="*/ 32 h 32"/>
              </a:gdLst>
              <a:ahLst/>
              <a:cxnLst>
                <a:cxn ang="T10">
                  <a:pos x="T0" y="T1"/>
                </a:cxn>
                <a:cxn ang="T11">
                  <a:pos x="T2" y="T3"/>
                </a:cxn>
                <a:cxn ang="T12">
                  <a:pos x="T4" y="T5"/>
                </a:cxn>
                <a:cxn ang="T13">
                  <a:pos x="T6" y="T7"/>
                </a:cxn>
                <a:cxn ang="T14">
                  <a:pos x="T8" y="T9"/>
                </a:cxn>
              </a:cxnLst>
              <a:rect l="T15" t="T16" r="T17" b="T18"/>
              <a:pathLst>
                <a:path w="54" h="32">
                  <a:moveTo>
                    <a:pt x="11" y="0"/>
                  </a:moveTo>
                  <a:lnTo>
                    <a:pt x="54" y="26"/>
                  </a:lnTo>
                  <a:lnTo>
                    <a:pt x="43" y="32"/>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38" name="Freeform 785"/>
            <p:cNvSpPr>
              <a:spLocks/>
            </p:cNvSpPr>
            <p:nvPr/>
          </p:nvSpPr>
          <p:spPr bwMode="auto">
            <a:xfrm>
              <a:off x="4917" y="257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39" name="Freeform 786"/>
            <p:cNvSpPr>
              <a:spLocks/>
            </p:cNvSpPr>
            <p:nvPr/>
          </p:nvSpPr>
          <p:spPr bwMode="auto">
            <a:xfrm>
              <a:off x="4904" y="2634"/>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40" name="Freeform 787"/>
            <p:cNvSpPr>
              <a:spLocks/>
            </p:cNvSpPr>
            <p:nvPr/>
          </p:nvSpPr>
          <p:spPr bwMode="auto">
            <a:xfrm>
              <a:off x="4875"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41" name="Freeform 788"/>
            <p:cNvSpPr>
              <a:spLocks/>
            </p:cNvSpPr>
            <p:nvPr/>
          </p:nvSpPr>
          <p:spPr bwMode="auto">
            <a:xfrm>
              <a:off x="5034" y="2557"/>
              <a:ext cx="53" cy="32"/>
            </a:xfrm>
            <a:custGeom>
              <a:avLst/>
              <a:gdLst>
                <a:gd name="T0" fmla="*/ 10 w 53"/>
                <a:gd name="T1" fmla="*/ 0 h 32"/>
                <a:gd name="T2" fmla="*/ 53 w 53"/>
                <a:gd name="T3" fmla="*/ 26 h 32"/>
                <a:gd name="T4" fmla="*/ 42 w 53"/>
                <a:gd name="T5" fmla="*/ 32 h 32"/>
                <a:gd name="T6" fmla="*/ 0 w 53"/>
                <a:gd name="T7" fmla="*/ 6 h 32"/>
                <a:gd name="T8" fmla="*/ 10 w 53"/>
                <a:gd name="T9" fmla="*/ 0 h 32"/>
                <a:gd name="T10" fmla="*/ 0 60000 65536"/>
                <a:gd name="T11" fmla="*/ 0 60000 65536"/>
                <a:gd name="T12" fmla="*/ 0 60000 65536"/>
                <a:gd name="T13" fmla="*/ 0 60000 65536"/>
                <a:gd name="T14" fmla="*/ 0 60000 65536"/>
                <a:gd name="T15" fmla="*/ 0 w 53"/>
                <a:gd name="T16" fmla="*/ 0 h 32"/>
                <a:gd name="T17" fmla="*/ 53 w 53"/>
                <a:gd name="T18" fmla="*/ 32 h 32"/>
              </a:gdLst>
              <a:ahLst/>
              <a:cxnLst>
                <a:cxn ang="T10">
                  <a:pos x="T0" y="T1"/>
                </a:cxn>
                <a:cxn ang="T11">
                  <a:pos x="T2" y="T3"/>
                </a:cxn>
                <a:cxn ang="T12">
                  <a:pos x="T4" y="T5"/>
                </a:cxn>
                <a:cxn ang="T13">
                  <a:pos x="T6" y="T7"/>
                </a:cxn>
                <a:cxn ang="T14">
                  <a:pos x="T8" y="T9"/>
                </a:cxn>
              </a:cxnLst>
              <a:rect l="T15" t="T16" r="T17" b="T18"/>
              <a:pathLst>
                <a:path w="53" h="32">
                  <a:moveTo>
                    <a:pt x="10" y="0"/>
                  </a:moveTo>
                  <a:lnTo>
                    <a:pt x="53" y="26"/>
                  </a:lnTo>
                  <a:lnTo>
                    <a:pt x="42" y="32"/>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42" name="Freeform 789"/>
            <p:cNvSpPr>
              <a:spLocks/>
            </p:cNvSpPr>
            <p:nvPr/>
          </p:nvSpPr>
          <p:spPr bwMode="auto">
            <a:xfrm>
              <a:off x="5005" y="2574"/>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43" name="Freeform 790"/>
            <p:cNvSpPr>
              <a:spLocks/>
            </p:cNvSpPr>
            <p:nvPr/>
          </p:nvSpPr>
          <p:spPr bwMode="auto">
            <a:xfrm>
              <a:off x="4990" y="263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44" name="Freeform 791"/>
            <p:cNvSpPr>
              <a:spLocks/>
            </p:cNvSpPr>
            <p:nvPr/>
          </p:nvSpPr>
          <p:spPr bwMode="auto">
            <a:xfrm>
              <a:off x="4962"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45" name="Freeform 792"/>
            <p:cNvSpPr>
              <a:spLocks/>
            </p:cNvSpPr>
            <p:nvPr/>
          </p:nvSpPr>
          <p:spPr bwMode="auto">
            <a:xfrm>
              <a:off x="5076" y="263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46" name="Freeform 793"/>
            <p:cNvSpPr>
              <a:spLocks/>
            </p:cNvSpPr>
            <p:nvPr/>
          </p:nvSpPr>
          <p:spPr bwMode="auto">
            <a:xfrm>
              <a:off x="5048"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2447" name="Freeform 794"/>
            <p:cNvSpPr>
              <a:spLocks/>
            </p:cNvSpPr>
            <p:nvPr/>
          </p:nvSpPr>
          <p:spPr bwMode="auto">
            <a:xfrm>
              <a:off x="4872" y="2481"/>
              <a:ext cx="260" cy="260"/>
            </a:xfrm>
            <a:custGeom>
              <a:avLst/>
              <a:gdLst>
                <a:gd name="T0" fmla="*/ 258 w 260"/>
                <a:gd name="T1" fmla="*/ 179 h 260"/>
                <a:gd name="T2" fmla="*/ 217 w 260"/>
                <a:gd name="T3" fmla="*/ 104 h 260"/>
                <a:gd name="T4" fmla="*/ 215 w 260"/>
                <a:gd name="T5" fmla="*/ 102 h 260"/>
                <a:gd name="T6" fmla="*/ 171 w 260"/>
                <a:gd name="T7" fmla="*/ 28 h 260"/>
                <a:gd name="T8" fmla="*/ 169 w 260"/>
                <a:gd name="T9" fmla="*/ 26 h 260"/>
                <a:gd name="T10" fmla="*/ 116 w 260"/>
                <a:gd name="T11" fmla="*/ 6 h 260"/>
                <a:gd name="T12" fmla="*/ 100 w 260"/>
                <a:gd name="T13" fmla="*/ 19 h 260"/>
                <a:gd name="T14" fmla="*/ 87 w 260"/>
                <a:gd name="T15" fmla="*/ 23 h 260"/>
                <a:gd name="T16" fmla="*/ 85 w 260"/>
                <a:gd name="T17" fmla="*/ 28 h 260"/>
                <a:gd name="T18" fmla="*/ 74 w 260"/>
                <a:gd name="T19" fmla="*/ 82 h 260"/>
                <a:gd name="T20" fmla="*/ 59 w 260"/>
                <a:gd name="T21" fmla="*/ 95 h 260"/>
                <a:gd name="T22" fmla="*/ 45 w 260"/>
                <a:gd name="T23" fmla="*/ 99 h 260"/>
                <a:gd name="T24" fmla="*/ 43 w 260"/>
                <a:gd name="T25" fmla="*/ 104 h 260"/>
                <a:gd name="T26" fmla="*/ 42 w 260"/>
                <a:gd name="T27" fmla="*/ 153 h 260"/>
                <a:gd name="T28" fmla="*/ 32 w 260"/>
                <a:gd name="T29" fmla="*/ 162 h 260"/>
                <a:gd name="T30" fmla="*/ 13 w 260"/>
                <a:gd name="T31" fmla="*/ 170 h 260"/>
                <a:gd name="T32" fmla="*/ 3 w 260"/>
                <a:gd name="T33" fmla="*/ 180 h 260"/>
                <a:gd name="T34" fmla="*/ 0 w 260"/>
                <a:gd name="T35" fmla="*/ 231 h 260"/>
                <a:gd name="T36" fmla="*/ 2 w 260"/>
                <a:gd name="T37" fmla="*/ 234 h 260"/>
                <a:gd name="T38" fmla="*/ 55 w 260"/>
                <a:gd name="T39" fmla="*/ 254 h 260"/>
                <a:gd name="T40" fmla="*/ 75 w 260"/>
                <a:gd name="T41" fmla="*/ 238 h 260"/>
                <a:gd name="T42" fmla="*/ 85 w 260"/>
                <a:gd name="T43" fmla="*/ 234 h 260"/>
                <a:gd name="T44" fmla="*/ 87 w 260"/>
                <a:gd name="T45" fmla="*/ 231 h 260"/>
                <a:gd name="T46" fmla="*/ 89 w 260"/>
                <a:gd name="T47" fmla="*/ 234 h 260"/>
                <a:gd name="T48" fmla="*/ 142 w 260"/>
                <a:gd name="T49" fmla="*/ 254 h 260"/>
                <a:gd name="T50" fmla="*/ 162 w 260"/>
                <a:gd name="T51" fmla="*/ 238 h 260"/>
                <a:gd name="T52" fmla="*/ 172 w 260"/>
                <a:gd name="T53" fmla="*/ 234 h 260"/>
                <a:gd name="T54" fmla="*/ 175 w 260"/>
                <a:gd name="T55" fmla="*/ 233 h 260"/>
                <a:gd name="T56" fmla="*/ 218 w 260"/>
                <a:gd name="T57" fmla="*/ 260 h 260"/>
                <a:gd name="T58" fmla="*/ 228 w 260"/>
                <a:gd name="T59" fmla="*/ 250 h 260"/>
                <a:gd name="T60" fmla="*/ 248 w 260"/>
                <a:gd name="T61" fmla="*/ 241 h 260"/>
                <a:gd name="T62" fmla="*/ 258 w 260"/>
                <a:gd name="T63" fmla="*/ 232 h 260"/>
                <a:gd name="T64" fmla="*/ 260 w 260"/>
                <a:gd name="T65" fmla="*/ 181 h 2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0"/>
                <a:gd name="T100" fmla="*/ 0 h 260"/>
                <a:gd name="T101" fmla="*/ 260 w 260"/>
                <a:gd name="T102" fmla="*/ 260 h 2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0" h="260">
                  <a:moveTo>
                    <a:pt x="258" y="180"/>
                  </a:moveTo>
                  <a:lnTo>
                    <a:pt x="258" y="179"/>
                  </a:lnTo>
                  <a:lnTo>
                    <a:pt x="217" y="154"/>
                  </a:lnTo>
                  <a:lnTo>
                    <a:pt x="217" y="104"/>
                  </a:lnTo>
                  <a:lnTo>
                    <a:pt x="215" y="103"/>
                  </a:lnTo>
                  <a:lnTo>
                    <a:pt x="215" y="102"/>
                  </a:lnTo>
                  <a:lnTo>
                    <a:pt x="172" y="76"/>
                  </a:lnTo>
                  <a:lnTo>
                    <a:pt x="171" y="28"/>
                  </a:lnTo>
                  <a:lnTo>
                    <a:pt x="169" y="27"/>
                  </a:lnTo>
                  <a:lnTo>
                    <a:pt x="169" y="26"/>
                  </a:lnTo>
                  <a:lnTo>
                    <a:pt x="126" y="0"/>
                  </a:lnTo>
                  <a:lnTo>
                    <a:pt x="116" y="6"/>
                  </a:lnTo>
                  <a:lnTo>
                    <a:pt x="116" y="9"/>
                  </a:lnTo>
                  <a:lnTo>
                    <a:pt x="100" y="19"/>
                  </a:lnTo>
                  <a:lnTo>
                    <a:pt x="97" y="17"/>
                  </a:lnTo>
                  <a:lnTo>
                    <a:pt x="87" y="23"/>
                  </a:lnTo>
                  <a:lnTo>
                    <a:pt x="87" y="27"/>
                  </a:lnTo>
                  <a:lnTo>
                    <a:pt x="85" y="28"/>
                  </a:lnTo>
                  <a:lnTo>
                    <a:pt x="85" y="76"/>
                  </a:lnTo>
                  <a:lnTo>
                    <a:pt x="74" y="82"/>
                  </a:lnTo>
                  <a:lnTo>
                    <a:pt x="74" y="85"/>
                  </a:lnTo>
                  <a:lnTo>
                    <a:pt x="59" y="95"/>
                  </a:lnTo>
                  <a:lnTo>
                    <a:pt x="56" y="93"/>
                  </a:lnTo>
                  <a:lnTo>
                    <a:pt x="45" y="99"/>
                  </a:lnTo>
                  <a:lnTo>
                    <a:pt x="45" y="103"/>
                  </a:lnTo>
                  <a:lnTo>
                    <a:pt x="43" y="104"/>
                  </a:lnTo>
                  <a:lnTo>
                    <a:pt x="43" y="154"/>
                  </a:lnTo>
                  <a:lnTo>
                    <a:pt x="42" y="153"/>
                  </a:lnTo>
                  <a:lnTo>
                    <a:pt x="32" y="159"/>
                  </a:lnTo>
                  <a:lnTo>
                    <a:pt x="32" y="162"/>
                  </a:lnTo>
                  <a:lnTo>
                    <a:pt x="15" y="172"/>
                  </a:lnTo>
                  <a:lnTo>
                    <a:pt x="13" y="170"/>
                  </a:lnTo>
                  <a:lnTo>
                    <a:pt x="3" y="176"/>
                  </a:lnTo>
                  <a:lnTo>
                    <a:pt x="3" y="180"/>
                  </a:lnTo>
                  <a:lnTo>
                    <a:pt x="0" y="181"/>
                  </a:lnTo>
                  <a:lnTo>
                    <a:pt x="0" y="231"/>
                  </a:lnTo>
                  <a:lnTo>
                    <a:pt x="2" y="232"/>
                  </a:lnTo>
                  <a:lnTo>
                    <a:pt x="2" y="234"/>
                  </a:lnTo>
                  <a:lnTo>
                    <a:pt x="45" y="260"/>
                  </a:lnTo>
                  <a:lnTo>
                    <a:pt x="55" y="254"/>
                  </a:lnTo>
                  <a:lnTo>
                    <a:pt x="55" y="250"/>
                  </a:lnTo>
                  <a:lnTo>
                    <a:pt x="75" y="238"/>
                  </a:lnTo>
                  <a:lnTo>
                    <a:pt x="75" y="241"/>
                  </a:lnTo>
                  <a:lnTo>
                    <a:pt x="85" y="234"/>
                  </a:lnTo>
                  <a:lnTo>
                    <a:pt x="85" y="232"/>
                  </a:lnTo>
                  <a:lnTo>
                    <a:pt x="87" y="231"/>
                  </a:lnTo>
                  <a:lnTo>
                    <a:pt x="89" y="232"/>
                  </a:lnTo>
                  <a:lnTo>
                    <a:pt x="89" y="234"/>
                  </a:lnTo>
                  <a:lnTo>
                    <a:pt x="132" y="260"/>
                  </a:lnTo>
                  <a:lnTo>
                    <a:pt x="142" y="254"/>
                  </a:lnTo>
                  <a:lnTo>
                    <a:pt x="142" y="250"/>
                  </a:lnTo>
                  <a:lnTo>
                    <a:pt x="162" y="238"/>
                  </a:lnTo>
                  <a:lnTo>
                    <a:pt x="162" y="241"/>
                  </a:lnTo>
                  <a:lnTo>
                    <a:pt x="172" y="234"/>
                  </a:lnTo>
                  <a:lnTo>
                    <a:pt x="172" y="231"/>
                  </a:lnTo>
                  <a:lnTo>
                    <a:pt x="175" y="233"/>
                  </a:lnTo>
                  <a:lnTo>
                    <a:pt x="175" y="234"/>
                  </a:lnTo>
                  <a:lnTo>
                    <a:pt x="218" y="260"/>
                  </a:lnTo>
                  <a:lnTo>
                    <a:pt x="228" y="254"/>
                  </a:lnTo>
                  <a:lnTo>
                    <a:pt x="228" y="250"/>
                  </a:lnTo>
                  <a:lnTo>
                    <a:pt x="248" y="238"/>
                  </a:lnTo>
                  <a:lnTo>
                    <a:pt x="248" y="241"/>
                  </a:lnTo>
                  <a:lnTo>
                    <a:pt x="258" y="234"/>
                  </a:lnTo>
                  <a:lnTo>
                    <a:pt x="258" y="232"/>
                  </a:lnTo>
                  <a:lnTo>
                    <a:pt x="260" y="231"/>
                  </a:lnTo>
                  <a:lnTo>
                    <a:pt x="260" y="181"/>
                  </a:lnTo>
                  <a:lnTo>
                    <a:pt x="258" y="180"/>
                  </a:lnTo>
                  <a:close/>
                </a:path>
              </a:pathLst>
            </a:custGeom>
            <a:noFill/>
            <a:ln w="7938" cap="rnd">
              <a:solidFill>
                <a:srgbClr val="000000"/>
              </a:solidFill>
              <a:prstDash val="solid"/>
              <a:round/>
              <a:headEnd/>
              <a:tailEnd/>
            </a:ln>
          </p:spPr>
          <p:txBody>
            <a:bodyPr/>
            <a:lstStyle/>
            <a:p>
              <a:endParaRPr lang="zh-TW" altLang="en-US">
                <a:solidFill>
                  <a:schemeClr val="bg1"/>
                </a:solidFill>
              </a:endParaRPr>
            </a:p>
          </p:txBody>
        </p:sp>
      </p:grpSp>
      <p:sp>
        <p:nvSpPr>
          <p:cNvPr id="21560" name="Rectangle 795"/>
          <p:cNvSpPr>
            <a:spLocks noChangeArrowheads="1"/>
          </p:cNvSpPr>
          <p:nvPr/>
        </p:nvSpPr>
        <p:spPr bwMode="auto">
          <a:xfrm>
            <a:off x="7337620" y="2531074"/>
            <a:ext cx="809517" cy="584775"/>
          </a:xfrm>
          <a:prstGeom prst="rect">
            <a:avLst/>
          </a:prstGeom>
          <a:noFill/>
          <a:ln w="9525">
            <a:noFill/>
            <a:miter lim="800000"/>
            <a:headEnd/>
            <a:tailEnd/>
          </a:ln>
        </p:spPr>
        <p:txBody>
          <a:bodyPr wrap="none" lIns="0" tIns="0" rIns="0" bIns="0">
            <a:spAutoFit/>
          </a:bodyPr>
          <a:lstStyle/>
          <a:p>
            <a:pPr algn="ctr" eaLnBrk="0" hangingPunct="0"/>
            <a:r>
              <a:rPr lang="en-US" altLang="zh-TW" sz="1900" b="1" dirty="0">
                <a:solidFill>
                  <a:schemeClr val="bg1"/>
                </a:solidFill>
                <a:latin typeface="Calibri" pitchFamily="34" charset="0"/>
              </a:rPr>
              <a:t>Hanoi </a:t>
            </a:r>
          </a:p>
          <a:p>
            <a:pPr algn="ctr" eaLnBrk="0" hangingPunct="0"/>
            <a:r>
              <a:rPr lang="en-US" altLang="zh-TW" sz="1900" b="1" dirty="0">
                <a:solidFill>
                  <a:schemeClr val="bg1"/>
                </a:solidFill>
                <a:latin typeface="Calibri" pitchFamily="34" charset="0"/>
              </a:rPr>
              <a:t>airport  </a:t>
            </a:r>
            <a:endParaRPr lang="en-US" altLang="zh-TW" sz="1900" dirty="0">
              <a:solidFill>
                <a:schemeClr val="bg1"/>
              </a:solidFill>
              <a:latin typeface="Calibri" pitchFamily="34" charset="0"/>
            </a:endParaRPr>
          </a:p>
        </p:txBody>
      </p:sp>
      <p:sp>
        <p:nvSpPr>
          <p:cNvPr id="21561" name="Line 1258"/>
          <p:cNvSpPr>
            <a:spLocks noChangeShapeType="1"/>
          </p:cNvSpPr>
          <p:nvPr/>
        </p:nvSpPr>
        <p:spPr bwMode="auto">
          <a:xfrm>
            <a:off x="8113186" y="3140075"/>
            <a:ext cx="766233" cy="1588"/>
          </a:xfrm>
          <a:prstGeom prst="line">
            <a:avLst/>
          </a:prstGeom>
          <a:noFill/>
          <a:ln w="28575">
            <a:solidFill>
              <a:schemeClr val="bg1"/>
            </a:solidFill>
            <a:round/>
            <a:headEnd/>
            <a:tailEnd type="triangle" w="med" len="med"/>
          </a:ln>
        </p:spPr>
        <p:txBody>
          <a:bodyPr lIns="121917" tIns="60958" rIns="121917" bIns="60958"/>
          <a:lstStyle/>
          <a:p>
            <a:endParaRPr lang="zh-TW" altLang="en-US">
              <a:solidFill>
                <a:schemeClr val="bg1"/>
              </a:solidFill>
            </a:endParaRPr>
          </a:p>
        </p:txBody>
      </p:sp>
      <p:grpSp>
        <p:nvGrpSpPr>
          <p:cNvPr id="20" name="Group 1259"/>
          <p:cNvGrpSpPr>
            <a:grpSpLocks/>
          </p:cNvGrpSpPr>
          <p:nvPr/>
        </p:nvGrpSpPr>
        <p:grpSpPr bwMode="auto">
          <a:xfrm>
            <a:off x="10987891" y="2852739"/>
            <a:ext cx="1060174" cy="720725"/>
            <a:chOff x="4329" y="1215"/>
            <a:chExt cx="720" cy="511"/>
          </a:xfrm>
        </p:grpSpPr>
        <p:sp>
          <p:nvSpPr>
            <p:cNvPr id="21965" name="Rectangle 1260"/>
            <p:cNvSpPr>
              <a:spLocks noChangeArrowheads="1"/>
            </p:cNvSpPr>
            <p:nvPr/>
          </p:nvSpPr>
          <p:spPr bwMode="auto">
            <a:xfrm>
              <a:off x="4427" y="1468"/>
              <a:ext cx="500" cy="166"/>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66" name="Rectangle 1261"/>
            <p:cNvSpPr>
              <a:spLocks noChangeArrowheads="1"/>
            </p:cNvSpPr>
            <p:nvPr/>
          </p:nvSpPr>
          <p:spPr bwMode="auto">
            <a:xfrm>
              <a:off x="4427" y="1468"/>
              <a:ext cx="500" cy="166"/>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67" name="Line 1262"/>
            <p:cNvSpPr>
              <a:spLocks noChangeShapeType="1"/>
            </p:cNvSpPr>
            <p:nvPr/>
          </p:nvSpPr>
          <p:spPr bwMode="auto">
            <a:xfrm>
              <a:off x="4427" y="1592"/>
              <a:ext cx="500" cy="1"/>
            </a:xfrm>
            <a:prstGeom prst="line">
              <a:avLst/>
            </a:prstGeom>
            <a:noFill/>
            <a:ln w="3175" cap="rnd">
              <a:solidFill>
                <a:srgbClr val="000000"/>
              </a:solidFill>
              <a:round/>
              <a:headEnd/>
              <a:tailEnd/>
            </a:ln>
          </p:spPr>
          <p:txBody>
            <a:bodyPr/>
            <a:lstStyle/>
            <a:p>
              <a:endParaRPr lang="zh-TW" altLang="en-US">
                <a:solidFill>
                  <a:schemeClr val="bg1"/>
                </a:solidFill>
              </a:endParaRPr>
            </a:p>
          </p:txBody>
        </p:sp>
        <p:sp>
          <p:nvSpPr>
            <p:cNvPr id="21968" name="Rectangle 1263"/>
            <p:cNvSpPr>
              <a:spLocks noChangeArrowheads="1"/>
            </p:cNvSpPr>
            <p:nvPr/>
          </p:nvSpPr>
          <p:spPr bwMode="auto">
            <a:xfrm>
              <a:off x="4416" y="1453"/>
              <a:ext cx="522" cy="15"/>
            </a:xfrm>
            <a:prstGeom prst="rect">
              <a:avLst/>
            </a:prstGeom>
            <a:solidFill>
              <a:srgbClr val="99CCF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69" name="Rectangle 1264"/>
            <p:cNvSpPr>
              <a:spLocks noChangeArrowheads="1"/>
            </p:cNvSpPr>
            <p:nvPr/>
          </p:nvSpPr>
          <p:spPr bwMode="auto">
            <a:xfrm>
              <a:off x="4416" y="1453"/>
              <a:ext cx="522" cy="1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70" name="Freeform 1265"/>
            <p:cNvSpPr>
              <a:spLocks/>
            </p:cNvSpPr>
            <p:nvPr/>
          </p:nvSpPr>
          <p:spPr bwMode="auto">
            <a:xfrm>
              <a:off x="4429" y="1592"/>
              <a:ext cx="58" cy="42"/>
            </a:xfrm>
            <a:custGeom>
              <a:avLst/>
              <a:gdLst>
                <a:gd name="T0" fmla="*/ 3 w 79"/>
                <a:gd name="T1" fmla="*/ 0 h 61"/>
                <a:gd name="T2" fmla="*/ 3 w 79"/>
                <a:gd name="T3" fmla="*/ 1 h 61"/>
                <a:gd name="T4" fmla="*/ 2 w 79"/>
                <a:gd name="T5" fmla="*/ 1 h 61"/>
                <a:gd name="T6" fmla="*/ 2 w 79"/>
                <a:gd name="T7" fmla="*/ 1 h 61"/>
                <a:gd name="T8" fmla="*/ 1 w 79"/>
                <a:gd name="T9" fmla="*/ 1 h 61"/>
                <a:gd name="T10" fmla="*/ 1 w 79"/>
                <a:gd name="T11" fmla="*/ 2 h 61"/>
                <a:gd name="T12" fmla="*/ 0 w 79"/>
                <a:gd name="T13" fmla="*/ 2 h 61"/>
                <a:gd name="T14" fmla="*/ 0 w 79"/>
                <a:gd name="T15" fmla="*/ 3 h 61"/>
                <a:gd name="T16" fmla="*/ 7 w 79"/>
                <a:gd name="T17" fmla="*/ 3 h 61"/>
                <a:gd name="T18" fmla="*/ 7 w 79"/>
                <a:gd name="T19" fmla="*/ 0 h 61"/>
                <a:gd name="T20" fmla="*/ 3 w 79"/>
                <a:gd name="T21" fmla="*/ 0 h 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9"/>
                <a:gd name="T34" fmla="*/ 0 h 61"/>
                <a:gd name="T35" fmla="*/ 79 w 79"/>
                <a:gd name="T36" fmla="*/ 61 h 6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9" h="61">
                  <a:moveTo>
                    <a:pt x="34" y="0"/>
                  </a:moveTo>
                  <a:lnTo>
                    <a:pt x="34" y="16"/>
                  </a:lnTo>
                  <a:lnTo>
                    <a:pt x="23" y="16"/>
                  </a:lnTo>
                  <a:lnTo>
                    <a:pt x="23" y="31"/>
                  </a:lnTo>
                  <a:lnTo>
                    <a:pt x="12" y="31"/>
                  </a:lnTo>
                  <a:lnTo>
                    <a:pt x="12" y="46"/>
                  </a:lnTo>
                  <a:lnTo>
                    <a:pt x="0" y="46"/>
                  </a:lnTo>
                  <a:lnTo>
                    <a:pt x="0" y="61"/>
                  </a:lnTo>
                  <a:lnTo>
                    <a:pt x="79" y="61"/>
                  </a:lnTo>
                  <a:lnTo>
                    <a:pt x="79" y="0"/>
                  </a:lnTo>
                  <a:lnTo>
                    <a:pt x="34" y="0"/>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1971" name="Freeform 1266"/>
            <p:cNvSpPr>
              <a:spLocks/>
            </p:cNvSpPr>
            <p:nvPr/>
          </p:nvSpPr>
          <p:spPr bwMode="auto">
            <a:xfrm>
              <a:off x="4429" y="1592"/>
              <a:ext cx="58" cy="42"/>
            </a:xfrm>
            <a:custGeom>
              <a:avLst/>
              <a:gdLst>
                <a:gd name="T0" fmla="*/ 3 w 79"/>
                <a:gd name="T1" fmla="*/ 0 h 61"/>
                <a:gd name="T2" fmla="*/ 3 w 79"/>
                <a:gd name="T3" fmla="*/ 1 h 61"/>
                <a:gd name="T4" fmla="*/ 2 w 79"/>
                <a:gd name="T5" fmla="*/ 1 h 61"/>
                <a:gd name="T6" fmla="*/ 2 w 79"/>
                <a:gd name="T7" fmla="*/ 1 h 61"/>
                <a:gd name="T8" fmla="*/ 1 w 79"/>
                <a:gd name="T9" fmla="*/ 1 h 61"/>
                <a:gd name="T10" fmla="*/ 1 w 79"/>
                <a:gd name="T11" fmla="*/ 2 h 61"/>
                <a:gd name="T12" fmla="*/ 0 w 79"/>
                <a:gd name="T13" fmla="*/ 2 h 61"/>
                <a:gd name="T14" fmla="*/ 0 w 79"/>
                <a:gd name="T15" fmla="*/ 3 h 61"/>
                <a:gd name="T16" fmla="*/ 7 w 79"/>
                <a:gd name="T17" fmla="*/ 3 h 61"/>
                <a:gd name="T18" fmla="*/ 7 w 79"/>
                <a:gd name="T19" fmla="*/ 0 h 61"/>
                <a:gd name="T20" fmla="*/ 3 w 79"/>
                <a:gd name="T21" fmla="*/ 0 h 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9"/>
                <a:gd name="T34" fmla="*/ 0 h 61"/>
                <a:gd name="T35" fmla="*/ 79 w 79"/>
                <a:gd name="T36" fmla="*/ 61 h 6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9" h="61">
                  <a:moveTo>
                    <a:pt x="34" y="0"/>
                  </a:moveTo>
                  <a:lnTo>
                    <a:pt x="34" y="16"/>
                  </a:lnTo>
                  <a:lnTo>
                    <a:pt x="23" y="16"/>
                  </a:lnTo>
                  <a:lnTo>
                    <a:pt x="23" y="31"/>
                  </a:lnTo>
                  <a:lnTo>
                    <a:pt x="12" y="31"/>
                  </a:lnTo>
                  <a:lnTo>
                    <a:pt x="12" y="46"/>
                  </a:lnTo>
                  <a:lnTo>
                    <a:pt x="0" y="46"/>
                  </a:lnTo>
                  <a:lnTo>
                    <a:pt x="0" y="61"/>
                  </a:lnTo>
                  <a:lnTo>
                    <a:pt x="79" y="61"/>
                  </a:lnTo>
                  <a:lnTo>
                    <a:pt x="79" y="0"/>
                  </a:lnTo>
                  <a:lnTo>
                    <a:pt x="34" y="0"/>
                  </a:lnTo>
                  <a:close/>
                </a:path>
              </a:pathLst>
            </a:custGeom>
            <a:noFill/>
            <a:ln w="3175" cap="rnd">
              <a:solidFill>
                <a:srgbClr val="000000"/>
              </a:solidFill>
              <a:prstDash val="solid"/>
              <a:round/>
              <a:headEnd/>
              <a:tailEnd/>
            </a:ln>
          </p:spPr>
          <p:txBody>
            <a:bodyPr/>
            <a:lstStyle/>
            <a:p>
              <a:endParaRPr lang="zh-TW" altLang="en-US">
                <a:solidFill>
                  <a:schemeClr val="bg1"/>
                </a:solidFill>
              </a:endParaRPr>
            </a:p>
          </p:txBody>
        </p:sp>
        <p:sp>
          <p:nvSpPr>
            <p:cNvPr id="21972" name="Freeform 1267"/>
            <p:cNvSpPr>
              <a:spLocks noEditPoints="1"/>
            </p:cNvSpPr>
            <p:nvPr/>
          </p:nvSpPr>
          <p:spPr bwMode="auto">
            <a:xfrm>
              <a:off x="4459" y="1537"/>
              <a:ext cx="446" cy="55"/>
            </a:xfrm>
            <a:custGeom>
              <a:avLst/>
              <a:gdLst>
                <a:gd name="T0" fmla="*/ 9 w 611"/>
                <a:gd name="T1" fmla="*/ 1 h 80"/>
                <a:gd name="T2" fmla="*/ 7 w 611"/>
                <a:gd name="T3" fmla="*/ 1 h 80"/>
                <a:gd name="T4" fmla="*/ 5 w 611"/>
                <a:gd name="T5" fmla="*/ 1 h 80"/>
                <a:gd name="T6" fmla="*/ 7 w 611"/>
                <a:gd name="T7" fmla="*/ 1 h 80"/>
                <a:gd name="T8" fmla="*/ 5 w 611"/>
                <a:gd name="T9" fmla="*/ 1 h 80"/>
                <a:gd name="T10" fmla="*/ 9 w 611"/>
                <a:gd name="T11" fmla="*/ 4 h 80"/>
                <a:gd name="T12" fmla="*/ 5 w 611"/>
                <a:gd name="T13" fmla="*/ 0 h 80"/>
                <a:gd name="T14" fmla="*/ 14 w 611"/>
                <a:gd name="T15" fmla="*/ 1 h 80"/>
                <a:gd name="T16" fmla="*/ 15 w 611"/>
                <a:gd name="T17" fmla="*/ 1 h 80"/>
                <a:gd name="T18" fmla="*/ 14 w 611"/>
                <a:gd name="T19" fmla="*/ 1 h 80"/>
                <a:gd name="T20" fmla="*/ 14 w 611"/>
                <a:gd name="T21" fmla="*/ 1 h 80"/>
                <a:gd name="T22" fmla="*/ 12 w 611"/>
                <a:gd name="T23" fmla="*/ 1 h 80"/>
                <a:gd name="T24" fmla="*/ 11 w 611"/>
                <a:gd name="T25" fmla="*/ 4 h 80"/>
                <a:gd name="T26" fmla="*/ 17 w 611"/>
                <a:gd name="T27" fmla="*/ 0 h 80"/>
                <a:gd name="T28" fmla="*/ 11 w 611"/>
                <a:gd name="T29" fmla="*/ 4 h 80"/>
                <a:gd name="T30" fmla="*/ 23 w 611"/>
                <a:gd name="T31" fmla="*/ 1 h 80"/>
                <a:gd name="T32" fmla="*/ 20 w 611"/>
                <a:gd name="T33" fmla="*/ 1 h 80"/>
                <a:gd name="T34" fmla="*/ 19 w 611"/>
                <a:gd name="T35" fmla="*/ 1 h 80"/>
                <a:gd name="T36" fmla="*/ 20 w 611"/>
                <a:gd name="T37" fmla="*/ 1 h 80"/>
                <a:gd name="T38" fmla="*/ 19 w 611"/>
                <a:gd name="T39" fmla="*/ 1 h 80"/>
                <a:gd name="T40" fmla="*/ 23 w 611"/>
                <a:gd name="T41" fmla="*/ 4 h 80"/>
                <a:gd name="T42" fmla="*/ 18 w 611"/>
                <a:gd name="T43" fmla="*/ 0 h 80"/>
                <a:gd name="T44" fmla="*/ 27 w 611"/>
                <a:gd name="T45" fmla="*/ 1 h 80"/>
                <a:gd name="T46" fmla="*/ 28 w 611"/>
                <a:gd name="T47" fmla="*/ 1 h 80"/>
                <a:gd name="T48" fmla="*/ 27 w 611"/>
                <a:gd name="T49" fmla="*/ 1 h 80"/>
                <a:gd name="T50" fmla="*/ 26 w 611"/>
                <a:gd name="T51" fmla="*/ 1 h 80"/>
                <a:gd name="T52" fmla="*/ 25 w 611"/>
                <a:gd name="T53" fmla="*/ 1 h 80"/>
                <a:gd name="T54" fmla="*/ 25 w 611"/>
                <a:gd name="T55" fmla="*/ 4 h 80"/>
                <a:gd name="T56" fmla="*/ 29 w 611"/>
                <a:gd name="T57" fmla="*/ 0 h 80"/>
                <a:gd name="T58" fmla="*/ 25 w 611"/>
                <a:gd name="T59" fmla="*/ 4 h 80"/>
                <a:gd name="T60" fmla="*/ 36 w 611"/>
                <a:gd name="T61" fmla="*/ 1 h 80"/>
                <a:gd name="T62" fmla="*/ 34 w 611"/>
                <a:gd name="T63" fmla="*/ 1 h 80"/>
                <a:gd name="T64" fmla="*/ 32 w 611"/>
                <a:gd name="T65" fmla="*/ 1 h 80"/>
                <a:gd name="T66" fmla="*/ 34 w 611"/>
                <a:gd name="T67" fmla="*/ 1 h 80"/>
                <a:gd name="T68" fmla="*/ 32 w 611"/>
                <a:gd name="T69" fmla="*/ 1 h 80"/>
                <a:gd name="T70" fmla="*/ 36 w 611"/>
                <a:gd name="T71" fmla="*/ 4 h 80"/>
                <a:gd name="T72" fmla="*/ 31 w 611"/>
                <a:gd name="T73" fmla="*/ 0 h 80"/>
                <a:gd name="T74" fmla="*/ 40 w 611"/>
                <a:gd name="T75" fmla="*/ 1 h 80"/>
                <a:gd name="T76" fmla="*/ 42 w 611"/>
                <a:gd name="T77" fmla="*/ 1 h 80"/>
                <a:gd name="T78" fmla="*/ 40 w 611"/>
                <a:gd name="T79" fmla="*/ 1 h 80"/>
                <a:gd name="T80" fmla="*/ 40 w 611"/>
                <a:gd name="T81" fmla="*/ 1 h 80"/>
                <a:gd name="T82" fmla="*/ 39 w 611"/>
                <a:gd name="T83" fmla="*/ 1 h 80"/>
                <a:gd name="T84" fmla="*/ 38 w 611"/>
                <a:gd name="T85" fmla="*/ 4 h 80"/>
                <a:gd name="T86" fmla="*/ 42 w 611"/>
                <a:gd name="T87" fmla="*/ 0 h 80"/>
                <a:gd name="T88" fmla="*/ 38 w 611"/>
                <a:gd name="T89" fmla="*/ 4 h 80"/>
                <a:gd name="T90" fmla="*/ 49 w 611"/>
                <a:gd name="T91" fmla="*/ 1 h 80"/>
                <a:gd name="T92" fmla="*/ 47 w 611"/>
                <a:gd name="T93" fmla="*/ 1 h 80"/>
                <a:gd name="T94" fmla="*/ 45 w 611"/>
                <a:gd name="T95" fmla="*/ 1 h 80"/>
                <a:gd name="T96" fmla="*/ 47 w 611"/>
                <a:gd name="T97" fmla="*/ 1 h 80"/>
                <a:gd name="T98" fmla="*/ 45 w 611"/>
                <a:gd name="T99" fmla="*/ 1 h 80"/>
                <a:gd name="T100" fmla="*/ 50 w 611"/>
                <a:gd name="T101" fmla="*/ 4 h 80"/>
                <a:gd name="T102" fmla="*/ 45 w 611"/>
                <a:gd name="T103" fmla="*/ 0 h 80"/>
                <a:gd name="T104" fmla="*/ 0 w 611"/>
                <a:gd name="T105" fmla="*/ 4 h 80"/>
                <a:gd name="T106" fmla="*/ 3 w 611"/>
                <a:gd name="T107" fmla="*/ 1 h 80"/>
                <a:gd name="T108" fmla="*/ 0 w 611"/>
                <a:gd name="T109" fmla="*/ 4 h 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11"/>
                <a:gd name="T166" fmla="*/ 0 h 80"/>
                <a:gd name="T167" fmla="*/ 611 w 611"/>
                <a:gd name="T168" fmla="*/ 80 h 8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11" h="80">
                  <a:moveTo>
                    <a:pt x="92" y="30"/>
                  </a:moveTo>
                  <a:lnTo>
                    <a:pt x="114" y="30"/>
                  </a:lnTo>
                  <a:lnTo>
                    <a:pt x="114" y="25"/>
                  </a:lnTo>
                  <a:lnTo>
                    <a:pt x="92" y="25"/>
                  </a:lnTo>
                  <a:lnTo>
                    <a:pt x="92" y="30"/>
                  </a:lnTo>
                  <a:close/>
                  <a:moveTo>
                    <a:pt x="66" y="30"/>
                  </a:moveTo>
                  <a:lnTo>
                    <a:pt x="88" y="30"/>
                  </a:lnTo>
                  <a:lnTo>
                    <a:pt x="88" y="25"/>
                  </a:lnTo>
                  <a:lnTo>
                    <a:pt x="66" y="25"/>
                  </a:lnTo>
                  <a:lnTo>
                    <a:pt x="66" y="30"/>
                  </a:lnTo>
                  <a:close/>
                  <a:moveTo>
                    <a:pt x="60" y="80"/>
                  </a:moveTo>
                  <a:lnTo>
                    <a:pt x="120" y="80"/>
                  </a:lnTo>
                  <a:lnTo>
                    <a:pt x="120" y="0"/>
                  </a:lnTo>
                  <a:lnTo>
                    <a:pt x="60" y="0"/>
                  </a:lnTo>
                  <a:lnTo>
                    <a:pt x="60" y="80"/>
                  </a:lnTo>
                  <a:close/>
                  <a:moveTo>
                    <a:pt x="174" y="30"/>
                  </a:moveTo>
                  <a:lnTo>
                    <a:pt x="196" y="30"/>
                  </a:lnTo>
                  <a:lnTo>
                    <a:pt x="196" y="25"/>
                  </a:lnTo>
                  <a:lnTo>
                    <a:pt x="174" y="25"/>
                  </a:lnTo>
                  <a:lnTo>
                    <a:pt x="174" y="30"/>
                  </a:lnTo>
                  <a:close/>
                  <a:moveTo>
                    <a:pt x="148" y="30"/>
                  </a:moveTo>
                  <a:lnTo>
                    <a:pt x="170" y="30"/>
                  </a:lnTo>
                  <a:lnTo>
                    <a:pt x="170" y="25"/>
                  </a:lnTo>
                  <a:lnTo>
                    <a:pt x="148" y="25"/>
                  </a:lnTo>
                  <a:lnTo>
                    <a:pt x="148" y="30"/>
                  </a:lnTo>
                  <a:close/>
                  <a:moveTo>
                    <a:pt x="142" y="80"/>
                  </a:moveTo>
                  <a:lnTo>
                    <a:pt x="202" y="80"/>
                  </a:lnTo>
                  <a:lnTo>
                    <a:pt x="202" y="0"/>
                  </a:lnTo>
                  <a:lnTo>
                    <a:pt x="142" y="0"/>
                  </a:lnTo>
                  <a:lnTo>
                    <a:pt x="142" y="80"/>
                  </a:lnTo>
                  <a:close/>
                  <a:moveTo>
                    <a:pt x="256" y="30"/>
                  </a:moveTo>
                  <a:lnTo>
                    <a:pt x="278" y="30"/>
                  </a:lnTo>
                  <a:lnTo>
                    <a:pt x="278" y="25"/>
                  </a:lnTo>
                  <a:lnTo>
                    <a:pt x="256" y="25"/>
                  </a:lnTo>
                  <a:lnTo>
                    <a:pt x="256" y="30"/>
                  </a:lnTo>
                  <a:close/>
                  <a:moveTo>
                    <a:pt x="230" y="30"/>
                  </a:moveTo>
                  <a:lnTo>
                    <a:pt x="252" y="30"/>
                  </a:lnTo>
                  <a:lnTo>
                    <a:pt x="252" y="25"/>
                  </a:lnTo>
                  <a:lnTo>
                    <a:pt x="230" y="25"/>
                  </a:lnTo>
                  <a:lnTo>
                    <a:pt x="230" y="30"/>
                  </a:lnTo>
                  <a:close/>
                  <a:moveTo>
                    <a:pt x="224" y="80"/>
                  </a:moveTo>
                  <a:lnTo>
                    <a:pt x="284" y="80"/>
                  </a:lnTo>
                  <a:lnTo>
                    <a:pt x="284" y="0"/>
                  </a:lnTo>
                  <a:lnTo>
                    <a:pt x="224" y="0"/>
                  </a:lnTo>
                  <a:lnTo>
                    <a:pt x="224" y="80"/>
                  </a:lnTo>
                  <a:close/>
                  <a:moveTo>
                    <a:pt x="338" y="30"/>
                  </a:moveTo>
                  <a:lnTo>
                    <a:pt x="360" y="30"/>
                  </a:lnTo>
                  <a:lnTo>
                    <a:pt x="360" y="25"/>
                  </a:lnTo>
                  <a:lnTo>
                    <a:pt x="338" y="25"/>
                  </a:lnTo>
                  <a:lnTo>
                    <a:pt x="338" y="30"/>
                  </a:lnTo>
                  <a:close/>
                  <a:moveTo>
                    <a:pt x="312" y="30"/>
                  </a:moveTo>
                  <a:lnTo>
                    <a:pt x="334" y="30"/>
                  </a:lnTo>
                  <a:lnTo>
                    <a:pt x="334" y="25"/>
                  </a:lnTo>
                  <a:lnTo>
                    <a:pt x="312" y="25"/>
                  </a:lnTo>
                  <a:lnTo>
                    <a:pt x="312" y="30"/>
                  </a:lnTo>
                  <a:close/>
                  <a:moveTo>
                    <a:pt x="306" y="80"/>
                  </a:moveTo>
                  <a:lnTo>
                    <a:pt x="366" y="80"/>
                  </a:lnTo>
                  <a:lnTo>
                    <a:pt x="366" y="0"/>
                  </a:lnTo>
                  <a:lnTo>
                    <a:pt x="306" y="0"/>
                  </a:lnTo>
                  <a:lnTo>
                    <a:pt x="306" y="80"/>
                  </a:lnTo>
                  <a:close/>
                  <a:moveTo>
                    <a:pt x="420" y="30"/>
                  </a:moveTo>
                  <a:lnTo>
                    <a:pt x="442" y="30"/>
                  </a:lnTo>
                  <a:lnTo>
                    <a:pt x="442" y="25"/>
                  </a:lnTo>
                  <a:lnTo>
                    <a:pt x="420" y="25"/>
                  </a:lnTo>
                  <a:lnTo>
                    <a:pt x="420" y="30"/>
                  </a:lnTo>
                  <a:close/>
                  <a:moveTo>
                    <a:pt x="393" y="30"/>
                  </a:moveTo>
                  <a:lnTo>
                    <a:pt x="416" y="30"/>
                  </a:lnTo>
                  <a:lnTo>
                    <a:pt x="416" y="25"/>
                  </a:lnTo>
                  <a:lnTo>
                    <a:pt x="393" y="25"/>
                  </a:lnTo>
                  <a:lnTo>
                    <a:pt x="393" y="30"/>
                  </a:lnTo>
                  <a:close/>
                  <a:moveTo>
                    <a:pt x="388" y="80"/>
                  </a:moveTo>
                  <a:lnTo>
                    <a:pt x="448" y="80"/>
                  </a:lnTo>
                  <a:lnTo>
                    <a:pt x="448" y="0"/>
                  </a:lnTo>
                  <a:lnTo>
                    <a:pt x="388" y="0"/>
                  </a:lnTo>
                  <a:lnTo>
                    <a:pt x="388" y="80"/>
                  </a:lnTo>
                  <a:close/>
                  <a:moveTo>
                    <a:pt x="502" y="30"/>
                  </a:moveTo>
                  <a:lnTo>
                    <a:pt x="524" y="30"/>
                  </a:lnTo>
                  <a:lnTo>
                    <a:pt x="524" y="25"/>
                  </a:lnTo>
                  <a:lnTo>
                    <a:pt x="502" y="25"/>
                  </a:lnTo>
                  <a:lnTo>
                    <a:pt x="502" y="30"/>
                  </a:lnTo>
                  <a:close/>
                  <a:moveTo>
                    <a:pt x="475" y="30"/>
                  </a:moveTo>
                  <a:lnTo>
                    <a:pt x="498" y="30"/>
                  </a:lnTo>
                  <a:lnTo>
                    <a:pt x="498" y="25"/>
                  </a:lnTo>
                  <a:lnTo>
                    <a:pt x="475" y="25"/>
                  </a:lnTo>
                  <a:lnTo>
                    <a:pt x="475" y="30"/>
                  </a:lnTo>
                  <a:close/>
                  <a:moveTo>
                    <a:pt x="470" y="80"/>
                  </a:moveTo>
                  <a:lnTo>
                    <a:pt x="530" y="80"/>
                  </a:lnTo>
                  <a:lnTo>
                    <a:pt x="530" y="0"/>
                  </a:lnTo>
                  <a:lnTo>
                    <a:pt x="470" y="0"/>
                  </a:lnTo>
                  <a:lnTo>
                    <a:pt x="470" y="80"/>
                  </a:lnTo>
                  <a:close/>
                  <a:moveTo>
                    <a:pt x="584" y="30"/>
                  </a:moveTo>
                  <a:lnTo>
                    <a:pt x="606" y="30"/>
                  </a:lnTo>
                  <a:lnTo>
                    <a:pt x="606" y="25"/>
                  </a:lnTo>
                  <a:lnTo>
                    <a:pt x="584" y="25"/>
                  </a:lnTo>
                  <a:lnTo>
                    <a:pt x="584" y="30"/>
                  </a:lnTo>
                  <a:close/>
                  <a:moveTo>
                    <a:pt x="558" y="30"/>
                  </a:moveTo>
                  <a:lnTo>
                    <a:pt x="580" y="30"/>
                  </a:lnTo>
                  <a:lnTo>
                    <a:pt x="580" y="25"/>
                  </a:lnTo>
                  <a:lnTo>
                    <a:pt x="558" y="25"/>
                  </a:lnTo>
                  <a:lnTo>
                    <a:pt x="558" y="30"/>
                  </a:lnTo>
                  <a:close/>
                  <a:moveTo>
                    <a:pt x="552" y="80"/>
                  </a:moveTo>
                  <a:lnTo>
                    <a:pt x="611" y="80"/>
                  </a:lnTo>
                  <a:lnTo>
                    <a:pt x="611" y="0"/>
                  </a:lnTo>
                  <a:lnTo>
                    <a:pt x="552" y="0"/>
                  </a:lnTo>
                  <a:lnTo>
                    <a:pt x="552" y="80"/>
                  </a:lnTo>
                  <a:close/>
                  <a:moveTo>
                    <a:pt x="0" y="80"/>
                  </a:moveTo>
                  <a:lnTo>
                    <a:pt x="30" y="80"/>
                  </a:lnTo>
                  <a:lnTo>
                    <a:pt x="30" y="20"/>
                  </a:lnTo>
                  <a:lnTo>
                    <a:pt x="0" y="20"/>
                  </a:lnTo>
                  <a:lnTo>
                    <a:pt x="0" y="80"/>
                  </a:lnTo>
                  <a:close/>
                </a:path>
              </a:pathLst>
            </a:custGeom>
            <a:solidFill>
              <a:srgbClr val="99CCFF"/>
            </a:solidFill>
            <a:ln w="9525">
              <a:noFill/>
              <a:round/>
              <a:headEnd/>
              <a:tailEnd/>
            </a:ln>
          </p:spPr>
          <p:txBody>
            <a:bodyPr/>
            <a:lstStyle/>
            <a:p>
              <a:endParaRPr lang="zh-TW" altLang="en-US">
                <a:solidFill>
                  <a:schemeClr val="bg1"/>
                </a:solidFill>
              </a:endParaRPr>
            </a:p>
          </p:txBody>
        </p:sp>
        <p:sp>
          <p:nvSpPr>
            <p:cNvPr id="21973" name="Rectangle 1268"/>
            <p:cNvSpPr>
              <a:spLocks noChangeArrowheads="1"/>
            </p:cNvSpPr>
            <p:nvPr/>
          </p:nvSpPr>
          <p:spPr bwMode="auto">
            <a:xfrm>
              <a:off x="452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74" name="Rectangle 1269"/>
            <p:cNvSpPr>
              <a:spLocks noChangeArrowheads="1"/>
            </p:cNvSpPr>
            <p:nvPr/>
          </p:nvSpPr>
          <p:spPr bwMode="auto">
            <a:xfrm>
              <a:off x="4507"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75" name="Rectangle 1270"/>
            <p:cNvSpPr>
              <a:spLocks noChangeArrowheads="1"/>
            </p:cNvSpPr>
            <p:nvPr/>
          </p:nvSpPr>
          <p:spPr bwMode="auto">
            <a:xfrm>
              <a:off x="4503" y="1537"/>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76" name="Rectangle 1271"/>
            <p:cNvSpPr>
              <a:spLocks noChangeArrowheads="1"/>
            </p:cNvSpPr>
            <p:nvPr/>
          </p:nvSpPr>
          <p:spPr bwMode="auto">
            <a:xfrm>
              <a:off x="458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77" name="Rectangle 1272"/>
            <p:cNvSpPr>
              <a:spLocks noChangeArrowheads="1"/>
            </p:cNvSpPr>
            <p:nvPr/>
          </p:nvSpPr>
          <p:spPr bwMode="auto">
            <a:xfrm>
              <a:off x="4567"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78" name="Rectangle 1273"/>
            <p:cNvSpPr>
              <a:spLocks noChangeArrowheads="1"/>
            </p:cNvSpPr>
            <p:nvPr/>
          </p:nvSpPr>
          <p:spPr bwMode="auto">
            <a:xfrm>
              <a:off x="4563" y="1537"/>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79" name="Rectangle 1274"/>
            <p:cNvSpPr>
              <a:spLocks noChangeArrowheads="1"/>
            </p:cNvSpPr>
            <p:nvPr/>
          </p:nvSpPr>
          <p:spPr bwMode="auto">
            <a:xfrm>
              <a:off x="464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80" name="Rectangle 1275"/>
            <p:cNvSpPr>
              <a:spLocks noChangeArrowheads="1"/>
            </p:cNvSpPr>
            <p:nvPr/>
          </p:nvSpPr>
          <p:spPr bwMode="auto">
            <a:xfrm>
              <a:off x="4627"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81" name="Rectangle 1276"/>
            <p:cNvSpPr>
              <a:spLocks noChangeArrowheads="1"/>
            </p:cNvSpPr>
            <p:nvPr/>
          </p:nvSpPr>
          <p:spPr bwMode="auto">
            <a:xfrm>
              <a:off x="4623" y="1537"/>
              <a:ext cx="43"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82" name="Rectangle 1277"/>
            <p:cNvSpPr>
              <a:spLocks noChangeArrowheads="1"/>
            </p:cNvSpPr>
            <p:nvPr/>
          </p:nvSpPr>
          <p:spPr bwMode="auto">
            <a:xfrm>
              <a:off x="470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83" name="Rectangle 1278"/>
            <p:cNvSpPr>
              <a:spLocks noChangeArrowheads="1"/>
            </p:cNvSpPr>
            <p:nvPr/>
          </p:nvSpPr>
          <p:spPr bwMode="auto">
            <a:xfrm>
              <a:off x="4687"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84" name="Rectangle 1279"/>
            <p:cNvSpPr>
              <a:spLocks noChangeArrowheads="1"/>
            </p:cNvSpPr>
            <p:nvPr/>
          </p:nvSpPr>
          <p:spPr bwMode="auto">
            <a:xfrm>
              <a:off x="4682" y="1537"/>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85" name="Rectangle 1280"/>
            <p:cNvSpPr>
              <a:spLocks noChangeArrowheads="1"/>
            </p:cNvSpPr>
            <p:nvPr/>
          </p:nvSpPr>
          <p:spPr bwMode="auto">
            <a:xfrm>
              <a:off x="4766" y="1554"/>
              <a:ext cx="16"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86" name="Rectangle 1281"/>
            <p:cNvSpPr>
              <a:spLocks noChangeArrowheads="1"/>
            </p:cNvSpPr>
            <p:nvPr/>
          </p:nvSpPr>
          <p:spPr bwMode="auto">
            <a:xfrm>
              <a:off x="4746" y="1554"/>
              <a:ext cx="17" cy="3"/>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87" name="Rectangle 1282"/>
            <p:cNvSpPr>
              <a:spLocks noChangeArrowheads="1"/>
            </p:cNvSpPr>
            <p:nvPr/>
          </p:nvSpPr>
          <p:spPr bwMode="auto">
            <a:xfrm>
              <a:off x="4742" y="1537"/>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88" name="Rectangle 1283"/>
            <p:cNvSpPr>
              <a:spLocks noChangeArrowheads="1"/>
            </p:cNvSpPr>
            <p:nvPr/>
          </p:nvSpPr>
          <p:spPr bwMode="auto">
            <a:xfrm>
              <a:off x="4459" y="1551"/>
              <a:ext cx="22" cy="41"/>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1989" name="Freeform 1284"/>
            <p:cNvSpPr>
              <a:spLocks/>
            </p:cNvSpPr>
            <p:nvPr/>
          </p:nvSpPr>
          <p:spPr bwMode="auto">
            <a:xfrm>
              <a:off x="4794" y="1578"/>
              <a:ext cx="18" cy="78"/>
            </a:xfrm>
            <a:custGeom>
              <a:avLst/>
              <a:gdLst>
                <a:gd name="T0" fmla="*/ 3 w 24"/>
                <a:gd name="T1" fmla="*/ 6 h 113"/>
                <a:gd name="T2" fmla="*/ 3 w 24"/>
                <a:gd name="T3" fmla="*/ 0 h 113"/>
                <a:gd name="T4" fmla="*/ 0 w 24"/>
                <a:gd name="T5" fmla="*/ 1 h 113"/>
                <a:gd name="T6" fmla="*/ 2 w 24"/>
                <a:gd name="T7" fmla="*/ 6 h 113"/>
                <a:gd name="T8" fmla="*/ 2 w 24"/>
                <a:gd name="T9" fmla="*/ 6 h 113"/>
                <a:gd name="T10" fmla="*/ 3 w 24"/>
                <a:gd name="T11" fmla="*/ 6 h 113"/>
                <a:gd name="T12" fmla="*/ 0 60000 65536"/>
                <a:gd name="T13" fmla="*/ 0 60000 65536"/>
                <a:gd name="T14" fmla="*/ 0 60000 65536"/>
                <a:gd name="T15" fmla="*/ 0 60000 65536"/>
                <a:gd name="T16" fmla="*/ 0 60000 65536"/>
                <a:gd name="T17" fmla="*/ 0 60000 65536"/>
                <a:gd name="T18" fmla="*/ 0 w 24"/>
                <a:gd name="T19" fmla="*/ 0 h 113"/>
                <a:gd name="T20" fmla="*/ 24 w 24"/>
                <a:gd name="T21" fmla="*/ 113 h 113"/>
              </a:gdLst>
              <a:ahLst/>
              <a:cxnLst>
                <a:cxn ang="T12">
                  <a:pos x="T0" y="T1"/>
                </a:cxn>
                <a:cxn ang="T13">
                  <a:pos x="T2" y="T3"/>
                </a:cxn>
                <a:cxn ang="T14">
                  <a:pos x="T4" y="T5"/>
                </a:cxn>
                <a:cxn ang="T15">
                  <a:pos x="T6" y="T7"/>
                </a:cxn>
                <a:cxn ang="T16">
                  <a:pos x="T8" y="T9"/>
                </a:cxn>
                <a:cxn ang="T17">
                  <a:pos x="T10" y="T11"/>
                </a:cxn>
              </a:cxnLst>
              <a:rect l="T18" t="T19" r="T20" b="T21"/>
              <a:pathLst>
                <a:path w="24" h="113">
                  <a:moveTo>
                    <a:pt x="24" y="101"/>
                  </a:moveTo>
                  <a:lnTo>
                    <a:pt x="22" y="0"/>
                  </a:lnTo>
                  <a:lnTo>
                    <a:pt x="0" y="13"/>
                  </a:lnTo>
                  <a:lnTo>
                    <a:pt x="4" y="113"/>
                  </a:lnTo>
                  <a:lnTo>
                    <a:pt x="14" y="107"/>
                  </a:lnTo>
                  <a:lnTo>
                    <a:pt x="24" y="101"/>
                  </a:lnTo>
                  <a:close/>
                </a:path>
              </a:pathLst>
            </a:custGeom>
            <a:solidFill>
              <a:srgbClr val="CC6633"/>
            </a:solidFill>
            <a:ln w="9525">
              <a:noFill/>
              <a:round/>
              <a:headEnd/>
              <a:tailEnd/>
            </a:ln>
          </p:spPr>
          <p:txBody>
            <a:bodyPr/>
            <a:lstStyle/>
            <a:p>
              <a:endParaRPr lang="zh-TW" altLang="en-US">
                <a:solidFill>
                  <a:schemeClr val="bg1"/>
                </a:solidFill>
              </a:endParaRPr>
            </a:p>
          </p:txBody>
        </p:sp>
        <p:sp>
          <p:nvSpPr>
            <p:cNvPr id="21990" name="Rectangle 1285"/>
            <p:cNvSpPr>
              <a:spLocks noChangeArrowheads="1"/>
            </p:cNvSpPr>
            <p:nvPr/>
          </p:nvSpPr>
          <p:spPr bwMode="auto">
            <a:xfrm>
              <a:off x="4787" y="1574"/>
              <a:ext cx="22" cy="4"/>
            </a:xfrm>
            <a:prstGeom prst="rect">
              <a:avLst/>
            </a:prstGeom>
            <a:solidFill>
              <a:srgbClr val="F3F2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91" name="Rectangle 1286"/>
            <p:cNvSpPr>
              <a:spLocks noChangeArrowheads="1"/>
            </p:cNvSpPr>
            <p:nvPr/>
          </p:nvSpPr>
          <p:spPr bwMode="auto">
            <a:xfrm>
              <a:off x="4787" y="1581"/>
              <a:ext cx="22" cy="4"/>
            </a:xfrm>
            <a:prstGeom prst="rect">
              <a:avLst/>
            </a:prstGeom>
            <a:solidFill>
              <a:srgbClr val="E3CC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92" name="Rectangle 1287"/>
            <p:cNvSpPr>
              <a:spLocks noChangeArrowheads="1"/>
            </p:cNvSpPr>
            <p:nvPr/>
          </p:nvSpPr>
          <p:spPr bwMode="auto">
            <a:xfrm>
              <a:off x="4787" y="1585"/>
              <a:ext cx="22" cy="4"/>
            </a:xfrm>
            <a:prstGeom prst="rect">
              <a:avLst/>
            </a:prstGeom>
            <a:solidFill>
              <a:srgbClr val="E8D991"/>
            </a:solidFill>
            <a:ln w="9525">
              <a:noFill/>
              <a:miter lim="800000"/>
              <a:headEnd/>
              <a:tailEnd/>
            </a:ln>
          </p:spPr>
          <p:txBody>
            <a:bodyPr/>
            <a:lstStyle/>
            <a:p>
              <a:endParaRPr lang="en-US" altLang="zh-TW" sz="1900" dirty="0">
                <a:solidFill>
                  <a:schemeClr val="bg1"/>
                </a:solidFill>
                <a:latin typeface="Calibri" pitchFamily="34" charset="0"/>
              </a:endParaRPr>
            </a:p>
          </p:txBody>
        </p:sp>
        <p:pic>
          <p:nvPicPr>
            <p:cNvPr id="21993" name="Picture 1288"/>
            <p:cNvPicPr>
              <a:picLocks noChangeAspect="1" noChangeArrowheads="1"/>
            </p:cNvPicPr>
            <p:nvPr/>
          </p:nvPicPr>
          <p:blipFill>
            <a:blip r:embed="rId23" cstate="print"/>
            <a:srcRect/>
            <a:stretch>
              <a:fillRect/>
            </a:stretch>
          </p:blipFill>
          <p:spPr bwMode="auto">
            <a:xfrm>
              <a:off x="4776" y="1574"/>
              <a:ext cx="266" cy="152"/>
            </a:xfrm>
            <a:prstGeom prst="rect">
              <a:avLst/>
            </a:prstGeom>
            <a:noFill/>
            <a:ln w="9525">
              <a:noFill/>
              <a:miter lim="800000"/>
              <a:headEnd/>
              <a:tailEnd/>
            </a:ln>
          </p:spPr>
        </p:pic>
        <p:pic>
          <p:nvPicPr>
            <p:cNvPr id="21994" name="Picture 1289"/>
            <p:cNvPicPr>
              <a:picLocks noChangeAspect="1" noChangeArrowheads="1"/>
            </p:cNvPicPr>
            <p:nvPr/>
          </p:nvPicPr>
          <p:blipFill>
            <a:blip r:embed="rId24" cstate="print"/>
            <a:srcRect/>
            <a:stretch>
              <a:fillRect/>
            </a:stretch>
          </p:blipFill>
          <p:spPr bwMode="auto">
            <a:xfrm>
              <a:off x="4776" y="1574"/>
              <a:ext cx="266" cy="152"/>
            </a:xfrm>
            <a:prstGeom prst="rect">
              <a:avLst/>
            </a:prstGeom>
            <a:noFill/>
            <a:ln w="9525">
              <a:noFill/>
              <a:miter lim="800000"/>
              <a:headEnd/>
              <a:tailEnd/>
            </a:ln>
          </p:spPr>
        </p:pic>
        <p:sp>
          <p:nvSpPr>
            <p:cNvPr id="21995" name="Freeform 1290"/>
            <p:cNvSpPr>
              <a:spLocks noEditPoints="1"/>
            </p:cNvSpPr>
            <p:nvPr/>
          </p:nvSpPr>
          <p:spPr bwMode="auto">
            <a:xfrm>
              <a:off x="4782" y="1635"/>
              <a:ext cx="257" cy="90"/>
            </a:xfrm>
            <a:custGeom>
              <a:avLst/>
              <a:gdLst>
                <a:gd name="T0" fmla="*/ 28 w 352"/>
                <a:gd name="T1" fmla="*/ 1 h 131"/>
                <a:gd name="T2" fmla="*/ 11 w 352"/>
                <a:gd name="T3" fmla="*/ 7 h 131"/>
                <a:gd name="T4" fmla="*/ 11 w 352"/>
                <a:gd name="T5" fmla="*/ 6 h 131"/>
                <a:gd name="T6" fmla="*/ 28 w 352"/>
                <a:gd name="T7" fmla="*/ 0 h 131"/>
                <a:gd name="T8" fmla="*/ 28 w 352"/>
                <a:gd name="T9" fmla="*/ 1 h 131"/>
                <a:gd name="T10" fmla="*/ 1 w 352"/>
                <a:gd name="T11" fmla="*/ 2 h 131"/>
                <a:gd name="T12" fmla="*/ 11 w 352"/>
                <a:gd name="T13" fmla="*/ 6 h 131"/>
                <a:gd name="T14" fmla="*/ 11 w 352"/>
                <a:gd name="T15" fmla="*/ 7 h 131"/>
                <a:gd name="T16" fmla="*/ 0 w 352"/>
                <a:gd name="T17" fmla="*/ 2 h 131"/>
                <a:gd name="T18" fmla="*/ 0 w 352"/>
                <a:gd name="T19" fmla="*/ 2 h 131"/>
                <a:gd name="T20" fmla="*/ 1 w 352"/>
                <a:gd name="T21" fmla="*/ 2 h 1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2"/>
                <a:gd name="T34" fmla="*/ 0 h 131"/>
                <a:gd name="T35" fmla="*/ 352 w 352"/>
                <a:gd name="T36" fmla="*/ 131 h 1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2" h="131">
                  <a:moveTo>
                    <a:pt x="352" y="6"/>
                  </a:moveTo>
                  <a:lnTo>
                    <a:pt x="138" y="131"/>
                  </a:lnTo>
                  <a:lnTo>
                    <a:pt x="138" y="125"/>
                  </a:lnTo>
                  <a:lnTo>
                    <a:pt x="352" y="0"/>
                  </a:lnTo>
                  <a:lnTo>
                    <a:pt x="352" y="6"/>
                  </a:lnTo>
                  <a:close/>
                  <a:moveTo>
                    <a:pt x="19" y="54"/>
                  </a:moveTo>
                  <a:lnTo>
                    <a:pt x="138" y="125"/>
                  </a:lnTo>
                  <a:lnTo>
                    <a:pt x="138" y="131"/>
                  </a:lnTo>
                  <a:lnTo>
                    <a:pt x="0" y="49"/>
                  </a:lnTo>
                  <a:lnTo>
                    <a:pt x="0" y="43"/>
                  </a:lnTo>
                  <a:lnTo>
                    <a:pt x="19" y="54"/>
                  </a:lnTo>
                  <a:close/>
                </a:path>
              </a:pathLst>
            </a:custGeom>
            <a:solidFill>
              <a:srgbClr val="CC6633"/>
            </a:solidFill>
            <a:ln w="9525">
              <a:noFill/>
              <a:round/>
              <a:headEnd/>
              <a:tailEnd/>
            </a:ln>
          </p:spPr>
          <p:txBody>
            <a:bodyPr/>
            <a:lstStyle/>
            <a:p>
              <a:endParaRPr lang="zh-TW" altLang="en-US">
                <a:solidFill>
                  <a:schemeClr val="bg1"/>
                </a:solidFill>
              </a:endParaRPr>
            </a:p>
          </p:txBody>
        </p:sp>
        <p:sp>
          <p:nvSpPr>
            <p:cNvPr id="21996" name="Freeform 1291"/>
            <p:cNvSpPr>
              <a:spLocks/>
            </p:cNvSpPr>
            <p:nvPr/>
          </p:nvSpPr>
          <p:spPr bwMode="auto">
            <a:xfrm>
              <a:off x="4883" y="1635"/>
              <a:ext cx="156" cy="90"/>
            </a:xfrm>
            <a:custGeom>
              <a:avLst/>
              <a:gdLst>
                <a:gd name="T0" fmla="*/ 17 w 214"/>
                <a:gd name="T1" fmla="*/ 1 h 131"/>
                <a:gd name="T2" fmla="*/ 0 w 214"/>
                <a:gd name="T3" fmla="*/ 7 h 131"/>
                <a:gd name="T4" fmla="*/ 0 w 214"/>
                <a:gd name="T5" fmla="*/ 6 h 131"/>
                <a:gd name="T6" fmla="*/ 17 w 214"/>
                <a:gd name="T7" fmla="*/ 0 h 131"/>
                <a:gd name="T8" fmla="*/ 17 w 214"/>
                <a:gd name="T9" fmla="*/ 1 h 131"/>
                <a:gd name="T10" fmla="*/ 0 60000 65536"/>
                <a:gd name="T11" fmla="*/ 0 60000 65536"/>
                <a:gd name="T12" fmla="*/ 0 60000 65536"/>
                <a:gd name="T13" fmla="*/ 0 60000 65536"/>
                <a:gd name="T14" fmla="*/ 0 60000 65536"/>
                <a:gd name="T15" fmla="*/ 0 w 214"/>
                <a:gd name="T16" fmla="*/ 0 h 131"/>
                <a:gd name="T17" fmla="*/ 214 w 214"/>
                <a:gd name="T18" fmla="*/ 131 h 131"/>
              </a:gdLst>
              <a:ahLst/>
              <a:cxnLst>
                <a:cxn ang="T10">
                  <a:pos x="T0" y="T1"/>
                </a:cxn>
                <a:cxn ang="T11">
                  <a:pos x="T2" y="T3"/>
                </a:cxn>
                <a:cxn ang="T12">
                  <a:pos x="T4" y="T5"/>
                </a:cxn>
                <a:cxn ang="T13">
                  <a:pos x="T6" y="T7"/>
                </a:cxn>
                <a:cxn ang="T14">
                  <a:pos x="T8" y="T9"/>
                </a:cxn>
              </a:cxnLst>
              <a:rect l="T15" t="T16" r="T17" b="T18"/>
              <a:pathLst>
                <a:path w="214" h="131">
                  <a:moveTo>
                    <a:pt x="214" y="6"/>
                  </a:moveTo>
                  <a:lnTo>
                    <a:pt x="0" y="131"/>
                  </a:lnTo>
                  <a:lnTo>
                    <a:pt x="0" y="125"/>
                  </a:lnTo>
                  <a:lnTo>
                    <a:pt x="214" y="0"/>
                  </a:lnTo>
                  <a:lnTo>
                    <a:pt x="214" y="6"/>
                  </a:lnTo>
                  <a:close/>
                </a:path>
              </a:pathLst>
            </a:custGeom>
            <a:noFill/>
            <a:ln w="3175" cap="flat">
              <a:solidFill>
                <a:srgbClr val="CC6633"/>
              </a:solidFill>
              <a:prstDash val="solid"/>
              <a:miter lim="800000"/>
              <a:headEnd/>
              <a:tailEnd/>
            </a:ln>
          </p:spPr>
          <p:txBody>
            <a:bodyPr/>
            <a:lstStyle/>
            <a:p>
              <a:endParaRPr lang="zh-TW" altLang="en-US">
                <a:solidFill>
                  <a:schemeClr val="bg1"/>
                </a:solidFill>
              </a:endParaRPr>
            </a:p>
          </p:txBody>
        </p:sp>
        <p:sp>
          <p:nvSpPr>
            <p:cNvPr id="21997" name="Freeform 1292"/>
            <p:cNvSpPr>
              <a:spLocks/>
            </p:cNvSpPr>
            <p:nvPr/>
          </p:nvSpPr>
          <p:spPr bwMode="auto">
            <a:xfrm>
              <a:off x="4782" y="1665"/>
              <a:ext cx="101" cy="60"/>
            </a:xfrm>
            <a:custGeom>
              <a:avLst/>
              <a:gdLst>
                <a:gd name="T0" fmla="*/ 1 w 138"/>
                <a:gd name="T1" fmla="*/ 1 h 88"/>
                <a:gd name="T2" fmla="*/ 11 w 138"/>
                <a:gd name="T3" fmla="*/ 3 h 88"/>
                <a:gd name="T4" fmla="*/ 11 w 138"/>
                <a:gd name="T5" fmla="*/ 4 h 88"/>
                <a:gd name="T6" fmla="*/ 0 w 138"/>
                <a:gd name="T7" fmla="*/ 1 h 88"/>
                <a:gd name="T8" fmla="*/ 0 w 138"/>
                <a:gd name="T9" fmla="*/ 0 h 88"/>
                <a:gd name="T10" fmla="*/ 1 w 138"/>
                <a:gd name="T11" fmla="*/ 1 h 88"/>
                <a:gd name="T12" fmla="*/ 0 60000 65536"/>
                <a:gd name="T13" fmla="*/ 0 60000 65536"/>
                <a:gd name="T14" fmla="*/ 0 60000 65536"/>
                <a:gd name="T15" fmla="*/ 0 60000 65536"/>
                <a:gd name="T16" fmla="*/ 0 60000 65536"/>
                <a:gd name="T17" fmla="*/ 0 60000 65536"/>
                <a:gd name="T18" fmla="*/ 0 w 138"/>
                <a:gd name="T19" fmla="*/ 0 h 88"/>
                <a:gd name="T20" fmla="*/ 138 w 138"/>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138" h="88">
                  <a:moveTo>
                    <a:pt x="19" y="11"/>
                  </a:moveTo>
                  <a:lnTo>
                    <a:pt x="138" y="82"/>
                  </a:lnTo>
                  <a:lnTo>
                    <a:pt x="138" y="88"/>
                  </a:lnTo>
                  <a:lnTo>
                    <a:pt x="0" y="6"/>
                  </a:lnTo>
                  <a:lnTo>
                    <a:pt x="0" y="0"/>
                  </a:lnTo>
                  <a:lnTo>
                    <a:pt x="19" y="11"/>
                  </a:lnTo>
                </a:path>
              </a:pathLst>
            </a:custGeom>
            <a:noFill/>
            <a:ln w="3175" cap="flat">
              <a:solidFill>
                <a:srgbClr val="CC6633"/>
              </a:solidFill>
              <a:prstDash val="solid"/>
              <a:miter lim="800000"/>
              <a:headEnd/>
              <a:tailEnd/>
            </a:ln>
          </p:spPr>
          <p:txBody>
            <a:bodyPr/>
            <a:lstStyle/>
            <a:p>
              <a:endParaRPr lang="zh-TW" altLang="en-US">
                <a:solidFill>
                  <a:schemeClr val="bg1"/>
                </a:solidFill>
              </a:endParaRPr>
            </a:p>
          </p:txBody>
        </p:sp>
        <p:pic>
          <p:nvPicPr>
            <p:cNvPr id="21998" name="Picture 1293"/>
            <p:cNvPicPr>
              <a:picLocks noChangeAspect="1" noChangeArrowheads="1"/>
            </p:cNvPicPr>
            <p:nvPr/>
          </p:nvPicPr>
          <p:blipFill>
            <a:blip r:embed="rId25" cstate="print"/>
            <a:srcRect/>
            <a:stretch>
              <a:fillRect/>
            </a:stretch>
          </p:blipFill>
          <p:spPr bwMode="auto">
            <a:xfrm>
              <a:off x="4853" y="1621"/>
              <a:ext cx="85" cy="55"/>
            </a:xfrm>
            <a:prstGeom prst="rect">
              <a:avLst/>
            </a:prstGeom>
            <a:noFill/>
            <a:ln w="9525">
              <a:noFill/>
              <a:miter lim="800000"/>
              <a:headEnd/>
              <a:tailEnd/>
            </a:ln>
          </p:spPr>
        </p:pic>
        <p:pic>
          <p:nvPicPr>
            <p:cNvPr id="21999" name="Picture 1294"/>
            <p:cNvPicPr>
              <a:picLocks noChangeAspect="1" noChangeArrowheads="1"/>
            </p:cNvPicPr>
            <p:nvPr/>
          </p:nvPicPr>
          <p:blipFill>
            <a:blip r:embed="rId26" cstate="print"/>
            <a:srcRect/>
            <a:stretch>
              <a:fillRect/>
            </a:stretch>
          </p:blipFill>
          <p:spPr bwMode="auto">
            <a:xfrm>
              <a:off x="4853" y="1621"/>
              <a:ext cx="85" cy="55"/>
            </a:xfrm>
            <a:prstGeom prst="rect">
              <a:avLst/>
            </a:prstGeom>
            <a:noFill/>
            <a:ln w="9525">
              <a:noFill/>
              <a:miter lim="800000"/>
              <a:headEnd/>
              <a:tailEnd/>
            </a:ln>
          </p:spPr>
        </p:pic>
        <p:sp>
          <p:nvSpPr>
            <p:cNvPr id="22000" name="Freeform 1295"/>
            <p:cNvSpPr>
              <a:spLocks/>
            </p:cNvSpPr>
            <p:nvPr/>
          </p:nvSpPr>
          <p:spPr bwMode="auto">
            <a:xfrm>
              <a:off x="4860" y="1625"/>
              <a:ext cx="76" cy="44"/>
            </a:xfrm>
            <a:custGeom>
              <a:avLst/>
              <a:gdLst>
                <a:gd name="T0" fmla="*/ 5 w 105"/>
                <a:gd name="T1" fmla="*/ 0 h 64"/>
                <a:gd name="T2" fmla="*/ 8 w 105"/>
                <a:gd name="T3" fmla="*/ 1 h 64"/>
                <a:gd name="T4" fmla="*/ 3 w 105"/>
                <a:gd name="T5" fmla="*/ 3 h 64"/>
                <a:gd name="T6" fmla="*/ 0 w 105"/>
                <a:gd name="T7" fmla="*/ 2 h 64"/>
                <a:gd name="T8" fmla="*/ 5 w 105"/>
                <a:gd name="T9" fmla="*/ 0 h 64"/>
                <a:gd name="T10" fmla="*/ 0 60000 65536"/>
                <a:gd name="T11" fmla="*/ 0 60000 65536"/>
                <a:gd name="T12" fmla="*/ 0 60000 65536"/>
                <a:gd name="T13" fmla="*/ 0 60000 65536"/>
                <a:gd name="T14" fmla="*/ 0 60000 65536"/>
                <a:gd name="T15" fmla="*/ 0 w 105"/>
                <a:gd name="T16" fmla="*/ 0 h 64"/>
                <a:gd name="T17" fmla="*/ 105 w 105"/>
                <a:gd name="T18" fmla="*/ 64 h 64"/>
              </a:gdLst>
              <a:ahLst/>
              <a:cxnLst>
                <a:cxn ang="T10">
                  <a:pos x="T0" y="T1"/>
                </a:cxn>
                <a:cxn ang="T11">
                  <a:pos x="T2" y="T3"/>
                </a:cxn>
                <a:cxn ang="T12">
                  <a:pos x="T4" y="T5"/>
                </a:cxn>
                <a:cxn ang="T13">
                  <a:pos x="T6" y="T7"/>
                </a:cxn>
                <a:cxn ang="T14">
                  <a:pos x="T8" y="T9"/>
                </a:cxn>
              </a:cxnLst>
              <a:rect l="T15" t="T16" r="T17" b="T18"/>
              <a:pathLst>
                <a:path w="105" h="64">
                  <a:moveTo>
                    <a:pt x="73" y="0"/>
                  </a:moveTo>
                  <a:lnTo>
                    <a:pt x="105" y="19"/>
                  </a:lnTo>
                  <a:lnTo>
                    <a:pt x="31" y="64"/>
                  </a:lnTo>
                  <a:lnTo>
                    <a:pt x="0" y="45"/>
                  </a:lnTo>
                  <a:lnTo>
                    <a:pt x="73" y="0"/>
                  </a:lnTo>
                </a:path>
              </a:pathLst>
            </a:custGeom>
            <a:noFill/>
            <a:ln w="4763" cap="rnd">
              <a:solidFill>
                <a:srgbClr val="295687"/>
              </a:solidFill>
              <a:prstDash val="solid"/>
              <a:round/>
              <a:headEnd/>
              <a:tailEnd/>
            </a:ln>
          </p:spPr>
          <p:txBody>
            <a:bodyPr/>
            <a:lstStyle/>
            <a:p>
              <a:endParaRPr lang="zh-TW" altLang="en-US">
                <a:solidFill>
                  <a:schemeClr val="bg1"/>
                </a:solidFill>
              </a:endParaRPr>
            </a:p>
          </p:txBody>
        </p:sp>
        <p:pic>
          <p:nvPicPr>
            <p:cNvPr id="22001" name="Picture 1296"/>
            <p:cNvPicPr>
              <a:picLocks noChangeAspect="1" noChangeArrowheads="1"/>
            </p:cNvPicPr>
            <p:nvPr/>
          </p:nvPicPr>
          <p:blipFill>
            <a:blip r:embed="rId27" cstate="print"/>
            <a:srcRect/>
            <a:stretch>
              <a:fillRect/>
            </a:stretch>
          </p:blipFill>
          <p:spPr bwMode="auto">
            <a:xfrm>
              <a:off x="4820" y="1545"/>
              <a:ext cx="70" cy="98"/>
            </a:xfrm>
            <a:prstGeom prst="rect">
              <a:avLst/>
            </a:prstGeom>
            <a:noFill/>
            <a:ln w="9525">
              <a:noFill/>
              <a:miter lim="800000"/>
              <a:headEnd/>
              <a:tailEnd/>
            </a:ln>
          </p:spPr>
        </p:pic>
        <p:sp>
          <p:nvSpPr>
            <p:cNvPr id="22002" name="Rectangle 1297"/>
            <p:cNvSpPr>
              <a:spLocks noChangeArrowheads="1"/>
            </p:cNvSpPr>
            <p:nvPr/>
          </p:nvSpPr>
          <p:spPr bwMode="auto">
            <a:xfrm>
              <a:off x="4790" y="1521"/>
              <a:ext cx="16" cy="4"/>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2003" name="Rectangle 1298"/>
            <p:cNvSpPr>
              <a:spLocks noChangeArrowheads="1"/>
            </p:cNvSpPr>
            <p:nvPr/>
          </p:nvSpPr>
          <p:spPr bwMode="auto">
            <a:xfrm>
              <a:off x="4771" y="1521"/>
              <a:ext cx="16" cy="4"/>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2004" name="Rectangle 1299"/>
            <p:cNvSpPr>
              <a:spLocks noChangeArrowheads="1"/>
            </p:cNvSpPr>
            <p:nvPr/>
          </p:nvSpPr>
          <p:spPr bwMode="auto">
            <a:xfrm>
              <a:off x="4767" y="1504"/>
              <a:ext cx="44"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2005" name="Rectangle 1300"/>
            <p:cNvSpPr>
              <a:spLocks noChangeArrowheads="1"/>
            </p:cNvSpPr>
            <p:nvPr/>
          </p:nvSpPr>
          <p:spPr bwMode="auto">
            <a:xfrm>
              <a:off x="4850" y="1521"/>
              <a:ext cx="16" cy="4"/>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2006" name="Rectangle 1301"/>
            <p:cNvSpPr>
              <a:spLocks noChangeArrowheads="1"/>
            </p:cNvSpPr>
            <p:nvPr/>
          </p:nvSpPr>
          <p:spPr bwMode="auto">
            <a:xfrm>
              <a:off x="4831" y="1521"/>
              <a:ext cx="16" cy="4"/>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2007" name="Rectangle 1302"/>
            <p:cNvSpPr>
              <a:spLocks noChangeArrowheads="1"/>
            </p:cNvSpPr>
            <p:nvPr/>
          </p:nvSpPr>
          <p:spPr bwMode="auto">
            <a:xfrm>
              <a:off x="4827" y="1504"/>
              <a:ext cx="43" cy="55"/>
            </a:xfrm>
            <a:prstGeom prst="rect">
              <a:avLst/>
            </a:prstGeom>
            <a:noFill/>
            <a:ln w="3175" cap="rnd">
              <a:solidFill>
                <a:srgbClr val="000000"/>
              </a:solidFill>
              <a:round/>
              <a:headEnd/>
              <a:tailEnd/>
            </a:ln>
          </p:spPr>
          <p:txBody>
            <a:bodyPr/>
            <a:lstStyle/>
            <a:p>
              <a:endParaRPr lang="en-US" altLang="zh-TW" sz="1900" dirty="0">
                <a:solidFill>
                  <a:schemeClr val="bg1"/>
                </a:solidFill>
                <a:latin typeface="Calibri" pitchFamily="34" charset="0"/>
              </a:endParaRPr>
            </a:p>
          </p:txBody>
        </p:sp>
        <p:sp>
          <p:nvSpPr>
            <p:cNvPr id="22008" name="Rectangle 1303"/>
            <p:cNvSpPr>
              <a:spLocks noChangeArrowheads="1"/>
            </p:cNvSpPr>
            <p:nvPr/>
          </p:nvSpPr>
          <p:spPr bwMode="auto">
            <a:xfrm>
              <a:off x="4329" y="1215"/>
              <a:ext cx="664" cy="207"/>
            </a:xfrm>
            <a:prstGeom prst="rect">
              <a:avLst/>
            </a:prstGeom>
            <a:noFill/>
            <a:ln w="9525">
              <a:noFill/>
              <a:miter lim="800000"/>
              <a:headEnd/>
              <a:tailEnd/>
            </a:ln>
          </p:spPr>
          <p:txBody>
            <a:bodyPr wrap="none" lIns="0" tIns="0" rIns="0" bIns="0">
              <a:spAutoFit/>
            </a:bodyPr>
            <a:lstStyle/>
            <a:p>
              <a:pPr algn="ctr" eaLnBrk="0" hangingPunct="0"/>
              <a:r>
                <a:rPr lang="en-US" altLang="zh-TW" sz="1900" b="1" dirty="0">
                  <a:solidFill>
                    <a:schemeClr val="bg1"/>
                  </a:solidFill>
                  <a:latin typeface="Calibri" pitchFamily="34" charset="0"/>
                </a:rPr>
                <a:t>Customer</a:t>
              </a:r>
            </a:p>
          </p:txBody>
        </p:sp>
        <p:pic>
          <p:nvPicPr>
            <p:cNvPr id="22009" name="Picture 1304"/>
            <p:cNvPicPr>
              <a:picLocks noChangeAspect="1" noChangeArrowheads="1"/>
            </p:cNvPicPr>
            <p:nvPr/>
          </p:nvPicPr>
          <p:blipFill>
            <a:blip r:embed="rId28" cstate="print"/>
            <a:srcRect/>
            <a:stretch>
              <a:fillRect/>
            </a:stretch>
          </p:blipFill>
          <p:spPr bwMode="auto">
            <a:xfrm>
              <a:off x="4830" y="1545"/>
              <a:ext cx="70" cy="98"/>
            </a:xfrm>
            <a:prstGeom prst="rect">
              <a:avLst/>
            </a:prstGeom>
            <a:noFill/>
            <a:ln w="9525">
              <a:noFill/>
              <a:miter lim="800000"/>
              <a:headEnd/>
              <a:tailEnd/>
            </a:ln>
          </p:spPr>
        </p:pic>
        <p:sp>
          <p:nvSpPr>
            <p:cNvPr id="22010" name="Rectangle 1305"/>
            <p:cNvSpPr>
              <a:spLocks noChangeArrowheads="1"/>
            </p:cNvSpPr>
            <p:nvPr/>
          </p:nvSpPr>
          <p:spPr bwMode="auto">
            <a:xfrm>
              <a:off x="4814" y="1534"/>
              <a:ext cx="4" cy="58"/>
            </a:xfrm>
            <a:prstGeom prst="rect">
              <a:avLst/>
            </a:prstGeom>
            <a:solidFill>
              <a:srgbClr val="F7F3E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11" name="Rectangle 1306"/>
            <p:cNvSpPr>
              <a:spLocks noChangeArrowheads="1"/>
            </p:cNvSpPr>
            <p:nvPr/>
          </p:nvSpPr>
          <p:spPr bwMode="auto">
            <a:xfrm>
              <a:off x="4818" y="1534"/>
              <a:ext cx="4" cy="58"/>
            </a:xfrm>
            <a:prstGeom prst="rect">
              <a:avLst/>
            </a:prstGeom>
            <a:solidFill>
              <a:srgbClr val="BBE7E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12" name="Rectangle 1307"/>
            <p:cNvSpPr>
              <a:spLocks noChangeArrowheads="1"/>
            </p:cNvSpPr>
            <p:nvPr/>
          </p:nvSpPr>
          <p:spPr bwMode="auto">
            <a:xfrm>
              <a:off x="4826" y="1534"/>
              <a:ext cx="4" cy="58"/>
            </a:xfrm>
            <a:prstGeom prst="rect">
              <a:avLst/>
            </a:prstGeom>
            <a:solidFill>
              <a:srgbClr val="C1E8E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13" name="Rectangle 1308"/>
            <p:cNvSpPr>
              <a:spLocks noChangeArrowheads="1"/>
            </p:cNvSpPr>
            <p:nvPr/>
          </p:nvSpPr>
          <p:spPr bwMode="auto">
            <a:xfrm>
              <a:off x="4833" y="1534"/>
              <a:ext cx="4" cy="58"/>
            </a:xfrm>
            <a:prstGeom prst="rect">
              <a:avLst/>
            </a:prstGeom>
            <a:solidFill>
              <a:srgbClr val="C7E9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14" name="Rectangle 1309"/>
            <p:cNvSpPr>
              <a:spLocks noChangeArrowheads="1"/>
            </p:cNvSpPr>
            <p:nvPr/>
          </p:nvSpPr>
          <p:spPr bwMode="auto">
            <a:xfrm>
              <a:off x="4837" y="1534"/>
              <a:ext cx="4" cy="58"/>
            </a:xfrm>
            <a:prstGeom prst="rect">
              <a:avLst/>
            </a:prstGeom>
            <a:solidFill>
              <a:srgbClr val="CAE9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15" name="Rectangle 1310"/>
            <p:cNvSpPr>
              <a:spLocks noChangeArrowheads="1"/>
            </p:cNvSpPr>
            <p:nvPr/>
          </p:nvSpPr>
          <p:spPr bwMode="auto">
            <a:xfrm>
              <a:off x="4841" y="1534"/>
              <a:ext cx="3" cy="58"/>
            </a:xfrm>
            <a:prstGeom prst="rect">
              <a:avLst/>
            </a:prstGeom>
            <a:solidFill>
              <a:srgbClr val="CDEA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16" name="Rectangle 1311"/>
            <p:cNvSpPr>
              <a:spLocks noChangeArrowheads="1"/>
            </p:cNvSpPr>
            <p:nvPr/>
          </p:nvSpPr>
          <p:spPr bwMode="auto">
            <a:xfrm>
              <a:off x="4844" y="1534"/>
              <a:ext cx="4" cy="58"/>
            </a:xfrm>
            <a:prstGeom prst="rect">
              <a:avLst/>
            </a:prstGeom>
            <a:solidFill>
              <a:srgbClr val="D0EB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17" name="Rectangle 1312"/>
            <p:cNvSpPr>
              <a:spLocks noChangeArrowheads="1"/>
            </p:cNvSpPr>
            <p:nvPr/>
          </p:nvSpPr>
          <p:spPr bwMode="auto">
            <a:xfrm>
              <a:off x="4848" y="1534"/>
              <a:ext cx="4" cy="58"/>
            </a:xfrm>
            <a:prstGeom prst="rect">
              <a:avLst/>
            </a:prstGeom>
            <a:solidFill>
              <a:srgbClr val="D3EC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18" name="Rectangle 1313"/>
            <p:cNvSpPr>
              <a:spLocks noChangeArrowheads="1"/>
            </p:cNvSpPr>
            <p:nvPr/>
          </p:nvSpPr>
          <p:spPr bwMode="auto">
            <a:xfrm>
              <a:off x="4852" y="1534"/>
              <a:ext cx="3" cy="58"/>
            </a:xfrm>
            <a:prstGeom prst="rect">
              <a:avLst/>
            </a:prstGeom>
            <a:solidFill>
              <a:srgbClr val="D6EC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19" name="Rectangle 1314"/>
            <p:cNvSpPr>
              <a:spLocks noChangeArrowheads="1"/>
            </p:cNvSpPr>
            <p:nvPr/>
          </p:nvSpPr>
          <p:spPr bwMode="auto">
            <a:xfrm>
              <a:off x="4855" y="1534"/>
              <a:ext cx="4" cy="58"/>
            </a:xfrm>
            <a:prstGeom prst="rect">
              <a:avLst/>
            </a:prstGeom>
            <a:solidFill>
              <a:srgbClr val="D8ED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20" name="Rectangle 1315"/>
            <p:cNvSpPr>
              <a:spLocks noChangeArrowheads="1"/>
            </p:cNvSpPr>
            <p:nvPr/>
          </p:nvSpPr>
          <p:spPr bwMode="auto">
            <a:xfrm>
              <a:off x="4866" y="1534"/>
              <a:ext cx="4" cy="58"/>
            </a:xfrm>
            <a:prstGeom prst="rect">
              <a:avLst/>
            </a:prstGeom>
            <a:solidFill>
              <a:srgbClr val="E0EE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21" name="Rectangle 1316"/>
            <p:cNvSpPr>
              <a:spLocks noChangeArrowheads="1"/>
            </p:cNvSpPr>
            <p:nvPr/>
          </p:nvSpPr>
          <p:spPr bwMode="auto">
            <a:xfrm>
              <a:off x="4870" y="1534"/>
              <a:ext cx="4" cy="58"/>
            </a:xfrm>
            <a:prstGeom prst="rect">
              <a:avLst/>
            </a:prstGeom>
            <a:solidFill>
              <a:srgbClr val="E3EFE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22" name="Rectangle 1317"/>
            <p:cNvSpPr>
              <a:spLocks noChangeArrowheads="1"/>
            </p:cNvSpPr>
            <p:nvPr/>
          </p:nvSpPr>
          <p:spPr bwMode="auto">
            <a:xfrm>
              <a:off x="4874" y="1534"/>
              <a:ext cx="3" cy="58"/>
            </a:xfrm>
            <a:prstGeom prst="rect">
              <a:avLst/>
            </a:prstGeom>
            <a:solidFill>
              <a:srgbClr val="E6F0E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23" name="Rectangle 1318"/>
            <p:cNvSpPr>
              <a:spLocks noChangeArrowheads="1"/>
            </p:cNvSpPr>
            <p:nvPr/>
          </p:nvSpPr>
          <p:spPr bwMode="auto">
            <a:xfrm>
              <a:off x="4877" y="1534"/>
              <a:ext cx="4" cy="58"/>
            </a:xfrm>
            <a:prstGeom prst="rect">
              <a:avLst/>
            </a:prstGeom>
            <a:solidFill>
              <a:srgbClr val="E9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24" name="Rectangle 1319"/>
            <p:cNvSpPr>
              <a:spLocks noChangeArrowheads="1"/>
            </p:cNvSpPr>
            <p:nvPr/>
          </p:nvSpPr>
          <p:spPr bwMode="auto">
            <a:xfrm>
              <a:off x="4881" y="1534"/>
              <a:ext cx="4" cy="58"/>
            </a:xfrm>
            <a:prstGeom prst="rect">
              <a:avLst/>
            </a:prstGeom>
            <a:solidFill>
              <a:srgbClr val="EC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25" name="Rectangle 1320"/>
            <p:cNvSpPr>
              <a:spLocks noChangeArrowheads="1"/>
            </p:cNvSpPr>
            <p:nvPr/>
          </p:nvSpPr>
          <p:spPr bwMode="auto">
            <a:xfrm>
              <a:off x="4885" y="1534"/>
              <a:ext cx="3" cy="58"/>
            </a:xfrm>
            <a:prstGeom prst="rect">
              <a:avLst/>
            </a:prstGeom>
            <a:solidFill>
              <a:srgbClr val="EF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26" name="Rectangle 1321"/>
            <p:cNvSpPr>
              <a:spLocks noChangeArrowheads="1"/>
            </p:cNvSpPr>
            <p:nvPr/>
          </p:nvSpPr>
          <p:spPr bwMode="auto">
            <a:xfrm>
              <a:off x="4888" y="1534"/>
              <a:ext cx="4" cy="58"/>
            </a:xfrm>
            <a:prstGeom prst="rect">
              <a:avLst/>
            </a:prstGeom>
            <a:solidFill>
              <a:srgbClr val="F2F2E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27" name="Rectangle 1322"/>
            <p:cNvSpPr>
              <a:spLocks noChangeArrowheads="1"/>
            </p:cNvSpPr>
            <p:nvPr/>
          </p:nvSpPr>
          <p:spPr bwMode="auto">
            <a:xfrm>
              <a:off x="4892" y="1534"/>
              <a:ext cx="4" cy="58"/>
            </a:xfrm>
            <a:prstGeom prst="rect">
              <a:avLst/>
            </a:prstGeom>
            <a:solidFill>
              <a:srgbClr val="F5F3E8"/>
            </a:solidFill>
            <a:ln w="9525">
              <a:noFill/>
              <a:miter lim="800000"/>
              <a:headEnd/>
              <a:tailEnd/>
            </a:ln>
          </p:spPr>
          <p:txBody>
            <a:bodyPr/>
            <a:lstStyle/>
            <a:p>
              <a:endParaRPr lang="en-US" altLang="zh-TW" sz="1900" dirty="0">
                <a:solidFill>
                  <a:schemeClr val="bg1"/>
                </a:solidFill>
                <a:latin typeface="Calibri" pitchFamily="34" charset="0"/>
              </a:endParaRPr>
            </a:p>
          </p:txBody>
        </p:sp>
        <p:pic>
          <p:nvPicPr>
            <p:cNvPr id="22028" name="Picture 1323"/>
            <p:cNvPicPr>
              <a:picLocks noChangeAspect="1" noChangeArrowheads="1"/>
            </p:cNvPicPr>
            <p:nvPr/>
          </p:nvPicPr>
          <p:blipFill>
            <a:blip r:embed="rId29" cstate="print"/>
            <a:srcRect/>
            <a:stretch>
              <a:fillRect/>
            </a:stretch>
          </p:blipFill>
          <p:spPr bwMode="auto">
            <a:xfrm>
              <a:off x="4811" y="1567"/>
              <a:ext cx="33" cy="72"/>
            </a:xfrm>
            <a:prstGeom prst="rect">
              <a:avLst/>
            </a:prstGeom>
            <a:noFill/>
            <a:ln w="9525">
              <a:noFill/>
              <a:miter lim="800000"/>
              <a:headEnd/>
              <a:tailEnd/>
            </a:ln>
          </p:spPr>
        </p:pic>
        <p:pic>
          <p:nvPicPr>
            <p:cNvPr id="22029" name="Picture 1324"/>
            <p:cNvPicPr>
              <a:picLocks noChangeAspect="1" noChangeArrowheads="1"/>
            </p:cNvPicPr>
            <p:nvPr/>
          </p:nvPicPr>
          <p:blipFill>
            <a:blip r:embed="rId30" cstate="print"/>
            <a:srcRect/>
            <a:stretch>
              <a:fillRect/>
            </a:stretch>
          </p:blipFill>
          <p:spPr bwMode="auto">
            <a:xfrm>
              <a:off x="4811" y="1567"/>
              <a:ext cx="33" cy="72"/>
            </a:xfrm>
            <a:prstGeom prst="rect">
              <a:avLst/>
            </a:prstGeom>
            <a:noFill/>
            <a:ln w="9525">
              <a:noFill/>
              <a:miter lim="800000"/>
              <a:headEnd/>
              <a:tailEnd/>
            </a:ln>
          </p:spPr>
        </p:pic>
        <p:sp>
          <p:nvSpPr>
            <p:cNvPr id="22030" name="Freeform 1325"/>
            <p:cNvSpPr>
              <a:spLocks/>
            </p:cNvSpPr>
            <p:nvPr/>
          </p:nvSpPr>
          <p:spPr bwMode="auto">
            <a:xfrm>
              <a:off x="4819" y="1627"/>
              <a:ext cx="20" cy="21"/>
            </a:xfrm>
            <a:custGeom>
              <a:avLst/>
              <a:gdLst>
                <a:gd name="T0" fmla="*/ 2 w 28"/>
                <a:gd name="T1" fmla="*/ 1 h 31"/>
                <a:gd name="T2" fmla="*/ 0 w 28"/>
                <a:gd name="T3" fmla="*/ 0 h 31"/>
                <a:gd name="T4" fmla="*/ 1 w 28"/>
                <a:gd name="T5" fmla="*/ 1 h 31"/>
                <a:gd name="T6" fmla="*/ 2 w 28"/>
                <a:gd name="T7" fmla="*/ 1 h 31"/>
                <a:gd name="T8" fmla="*/ 0 60000 65536"/>
                <a:gd name="T9" fmla="*/ 0 60000 65536"/>
                <a:gd name="T10" fmla="*/ 0 60000 65536"/>
                <a:gd name="T11" fmla="*/ 0 60000 65536"/>
                <a:gd name="T12" fmla="*/ 0 w 28"/>
                <a:gd name="T13" fmla="*/ 0 h 31"/>
                <a:gd name="T14" fmla="*/ 28 w 28"/>
                <a:gd name="T15" fmla="*/ 31 h 31"/>
              </a:gdLst>
              <a:ahLst/>
              <a:cxnLst>
                <a:cxn ang="T8">
                  <a:pos x="T0" y="T1"/>
                </a:cxn>
                <a:cxn ang="T9">
                  <a:pos x="T2" y="T3"/>
                </a:cxn>
                <a:cxn ang="T10">
                  <a:pos x="T4" y="T5"/>
                </a:cxn>
                <a:cxn ang="T11">
                  <a:pos x="T6" y="T7"/>
                </a:cxn>
              </a:cxnLst>
              <a:rect l="T12" t="T13" r="T14" b="T15"/>
              <a:pathLst>
                <a:path w="28" h="31">
                  <a:moveTo>
                    <a:pt x="28" y="16"/>
                  </a:moveTo>
                  <a:lnTo>
                    <a:pt x="0" y="0"/>
                  </a:lnTo>
                  <a:lnTo>
                    <a:pt x="3" y="31"/>
                  </a:lnTo>
                  <a:lnTo>
                    <a:pt x="28" y="16"/>
                  </a:lnTo>
                  <a:close/>
                </a:path>
              </a:pathLst>
            </a:custGeom>
            <a:solidFill>
              <a:srgbClr val="658EB8"/>
            </a:solidFill>
            <a:ln w="9525">
              <a:noFill/>
              <a:round/>
              <a:headEnd/>
              <a:tailEnd/>
            </a:ln>
          </p:spPr>
          <p:txBody>
            <a:bodyPr/>
            <a:lstStyle/>
            <a:p>
              <a:endParaRPr lang="zh-TW" altLang="en-US">
                <a:solidFill>
                  <a:schemeClr val="bg1"/>
                </a:solidFill>
              </a:endParaRPr>
            </a:p>
          </p:txBody>
        </p:sp>
        <p:pic>
          <p:nvPicPr>
            <p:cNvPr id="22031" name="Picture 1326"/>
            <p:cNvPicPr>
              <a:picLocks noChangeAspect="1" noChangeArrowheads="1"/>
            </p:cNvPicPr>
            <p:nvPr/>
          </p:nvPicPr>
          <p:blipFill>
            <a:blip r:embed="rId31" cstate="print"/>
            <a:srcRect/>
            <a:stretch>
              <a:fillRect/>
            </a:stretch>
          </p:blipFill>
          <p:spPr bwMode="auto">
            <a:xfrm>
              <a:off x="4863" y="1629"/>
              <a:ext cx="37" cy="32"/>
            </a:xfrm>
            <a:prstGeom prst="rect">
              <a:avLst/>
            </a:prstGeom>
            <a:noFill/>
            <a:ln w="9525">
              <a:noFill/>
              <a:miter lim="800000"/>
              <a:headEnd/>
              <a:tailEnd/>
            </a:ln>
          </p:spPr>
        </p:pic>
        <p:pic>
          <p:nvPicPr>
            <p:cNvPr id="22032" name="Picture 1327"/>
            <p:cNvPicPr>
              <a:picLocks noChangeAspect="1" noChangeArrowheads="1"/>
            </p:cNvPicPr>
            <p:nvPr/>
          </p:nvPicPr>
          <p:blipFill>
            <a:blip r:embed="rId32" cstate="print"/>
            <a:srcRect/>
            <a:stretch>
              <a:fillRect/>
            </a:stretch>
          </p:blipFill>
          <p:spPr bwMode="auto">
            <a:xfrm>
              <a:off x="4863" y="1629"/>
              <a:ext cx="37" cy="32"/>
            </a:xfrm>
            <a:prstGeom prst="rect">
              <a:avLst/>
            </a:prstGeom>
            <a:noFill/>
            <a:ln w="9525">
              <a:noFill/>
              <a:miter lim="800000"/>
              <a:headEnd/>
              <a:tailEnd/>
            </a:ln>
          </p:spPr>
        </p:pic>
        <p:sp>
          <p:nvSpPr>
            <p:cNvPr id="22033" name="Rectangle 1328"/>
            <p:cNvSpPr>
              <a:spLocks noChangeArrowheads="1"/>
            </p:cNvSpPr>
            <p:nvPr/>
          </p:nvSpPr>
          <p:spPr bwMode="auto">
            <a:xfrm>
              <a:off x="4837" y="1534"/>
              <a:ext cx="4" cy="22"/>
            </a:xfrm>
            <a:prstGeom prst="rect">
              <a:avLst/>
            </a:prstGeom>
            <a:solidFill>
              <a:srgbClr val="79B0C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34" name="Rectangle 1329"/>
            <p:cNvSpPr>
              <a:spLocks noChangeArrowheads="1"/>
            </p:cNvSpPr>
            <p:nvPr/>
          </p:nvSpPr>
          <p:spPr bwMode="auto">
            <a:xfrm>
              <a:off x="4841" y="1534"/>
              <a:ext cx="3" cy="22"/>
            </a:xfrm>
            <a:prstGeom prst="rect">
              <a:avLst/>
            </a:prstGeom>
            <a:solidFill>
              <a:srgbClr val="658EB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35" name="Rectangle 1330"/>
            <p:cNvSpPr>
              <a:spLocks noChangeArrowheads="1"/>
            </p:cNvSpPr>
            <p:nvPr/>
          </p:nvSpPr>
          <p:spPr bwMode="auto">
            <a:xfrm>
              <a:off x="4844" y="1534"/>
              <a:ext cx="4" cy="22"/>
            </a:xfrm>
            <a:prstGeom prst="rect">
              <a:avLst/>
            </a:prstGeom>
            <a:solidFill>
              <a:srgbClr val="6893B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36" name="Rectangle 1331"/>
            <p:cNvSpPr>
              <a:spLocks noChangeArrowheads="1"/>
            </p:cNvSpPr>
            <p:nvPr/>
          </p:nvSpPr>
          <p:spPr bwMode="auto">
            <a:xfrm>
              <a:off x="4848" y="1534"/>
              <a:ext cx="4" cy="22"/>
            </a:xfrm>
            <a:prstGeom prst="rect">
              <a:avLst/>
            </a:prstGeom>
            <a:solidFill>
              <a:srgbClr val="6A97B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37" name="Rectangle 1332"/>
            <p:cNvSpPr>
              <a:spLocks noChangeArrowheads="1"/>
            </p:cNvSpPr>
            <p:nvPr/>
          </p:nvSpPr>
          <p:spPr bwMode="auto">
            <a:xfrm>
              <a:off x="4852" y="1534"/>
              <a:ext cx="3" cy="22"/>
            </a:xfrm>
            <a:prstGeom prst="rect">
              <a:avLst/>
            </a:prstGeom>
            <a:solidFill>
              <a:srgbClr val="6C9BC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38" name="Rectangle 1333"/>
            <p:cNvSpPr>
              <a:spLocks noChangeArrowheads="1"/>
            </p:cNvSpPr>
            <p:nvPr/>
          </p:nvSpPr>
          <p:spPr bwMode="auto">
            <a:xfrm>
              <a:off x="4855" y="1534"/>
              <a:ext cx="4" cy="22"/>
            </a:xfrm>
            <a:prstGeom prst="rect">
              <a:avLst/>
            </a:prstGeom>
            <a:solidFill>
              <a:srgbClr val="6F9FC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39" name="Rectangle 1334"/>
            <p:cNvSpPr>
              <a:spLocks noChangeArrowheads="1"/>
            </p:cNvSpPr>
            <p:nvPr/>
          </p:nvSpPr>
          <p:spPr bwMode="auto">
            <a:xfrm>
              <a:off x="4866" y="1534"/>
              <a:ext cx="4" cy="22"/>
            </a:xfrm>
            <a:prstGeom prst="rect">
              <a:avLst/>
            </a:prstGeom>
            <a:solidFill>
              <a:srgbClr val="76ACC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40" name="Rectangle 1335"/>
            <p:cNvSpPr>
              <a:spLocks noChangeArrowheads="1"/>
            </p:cNvSpPr>
            <p:nvPr/>
          </p:nvSpPr>
          <p:spPr bwMode="auto">
            <a:xfrm>
              <a:off x="4870" y="1534"/>
              <a:ext cx="4" cy="22"/>
            </a:xfrm>
            <a:prstGeom prst="rect">
              <a:avLst/>
            </a:prstGeom>
            <a:solidFill>
              <a:srgbClr val="78B0C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41" name="Freeform 1336"/>
            <p:cNvSpPr>
              <a:spLocks/>
            </p:cNvSpPr>
            <p:nvPr/>
          </p:nvSpPr>
          <p:spPr bwMode="auto">
            <a:xfrm>
              <a:off x="4836" y="1618"/>
              <a:ext cx="37" cy="37"/>
            </a:xfrm>
            <a:custGeom>
              <a:avLst/>
              <a:gdLst>
                <a:gd name="T0" fmla="*/ 0 w 158"/>
                <a:gd name="T1" fmla="*/ 0 h 160"/>
                <a:gd name="T2" fmla="*/ 0 w 158"/>
                <a:gd name="T3" fmla="*/ 0 h 160"/>
                <a:gd name="T4" fmla="*/ 0 w 158"/>
                <a:gd name="T5" fmla="*/ 0 h 160"/>
                <a:gd name="T6" fmla="*/ 0 w 158"/>
                <a:gd name="T7" fmla="*/ 0 h 160"/>
                <a:gd name="T8" fmla="*/ 0 w 158"/>
                <a:gd name="T9" fmla="*/ 0 h 160"/>
                <a:gd name="T10" fmla="*/ 0 w 158"/>
                <a:gd name="T11" fmla="*/ 0 h 160"/>
                <a:gd name="T12" fmla="*/ 0 w 158"/>
                <a:gd name="T13" fmla="*/ 0 h 160"/>
                <a:gd name="T14" fmla="*/ 0 w 158"/>
                <a:gd name="T15" fmla="*/ 0 h 160"/>
                <a:gd name="T16" fmla="*/ 0 w 158"/>
                <a:gd name="T17" fmla="*/ 0 h 1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
                <a:gd name="T28" fmla="*/ 0 h 160"/>
                <a:gd name="T29" fmla="*/ 158 w 158"/>
                <a:gd name="T30" fmla="*/ 160 h 1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 h="160">
                  <a:moveTo>
                    <a:pt x="2" y="0"/>
                  </a:moveTo>
                  <a:lnTo>
                    <a:pt x="151" y="85"/>
                  </a:lnTo>
                  <a:cubicBezTo>
                    <a:pt x="136" y="103"/>
                    <a:pt x="138" y="130"/>
                    <a:pt x="156" y="145"/>
                  </a:cubicBezTo>
                  <a:cubicBezTo>
                    <a:pt x="156" y="145"/>
                    <a:pt x="157" y="146"/>
                    <a:pt x="158" y="146"/>
                  </a:cubicBezTo>
                  <a:cubicBezTo>
                    <a:pt x="142" y="160"/>
                    <a:pt x="118" y="158"/>
                    <a:pt x="104" y="142"/>
                  </a:cubicBezTo>
                  <a:cubicBezTo>
                    <a:pt x="103" y="142"/>
                    <a:pt x="102" y="141"/>
                    <a:pt x="102" y="140"/>
                  </a:cubicBezTo>
                  <a:lnTo>
                    <a:pt x="0" y="80"/>
                  </a:lnTo>
                  <a:lnTo>
                    <a:pt x="2" y="0"/>
                  </a:lnTo>
                  <a:close/>
                </a:path>
              </a:pathLst>
            </a:custGeom>
            <a:solidFill>
              <a:srgbClr val="7BB4D2"/>
            </a:solidFill>
            <a:ln w="0">
              <a:solidFill>
                <a:srgbClr val="000000"/>
              </a:solidFill>
              <a:prstDash val="solid"/>
              <a:round/>
              <a:headEnd/>
              <a:tailEnd/>
            </a:ln>
          </p:spPr>
          <p:txBody>
            <a:bodyPr/>
            <a:lstStyle/>
            <a:p>
              <a:endParaRPr lang="zh-TW" altLang="en-US">
                <a:solidFill>
                  <a:schemeClr val="bg1"/>
                </a:solidFill>
              </a:endParaRPr>
            </a:p>
          </p:txBody>
        </p:sp>
        <p:sp>
          <p:nvSpPr>
            <p:cNvPr id="22042" name="Freeform 1337"/>
            <p:cNvSpPr>
              <a:spLocks/>
            </p:cNvSpPr>
            <p:nvPr/>
          </p:nvSpPr>
          <p:spPr bwMode="auto">
            <a:xfrm>
              <a:off x="4887" y="1592"/>
              <a:ext cx="30" cy="34"/>
            </a:xfrm>
            <a:custGeom>
              <a:avLst/>
              <a:gdLst>
                <a:gd name="T0" fmla="*/ 3 w 41"/>
                <a:gd name="T1" fmla="*/ 3 h 49"/>
                <a:gd name="T2" fmla="*/ 0 w 41"/>
                <a:gd name="T3" fmla="*/ 1 h 49"/>
                <a:gd name="T4" fmla="*/ 0 w 41"/>
                <a:gd name="T5" fmla="*/ 0 h 49"/>
                <a:gd name="T6" fmla="*/ 4 w 41"/>
                <a:gd name="T7" fmla="*/ 1 h 49"/>
                <a:gd name="T8" fmla="*/ 3 w 41"/>
                <a:gd name="T9" fmla="*/ 3 h 49"/>
                <a:gd name="T10" fmla="*/ 0 60000 65536"/>
                <a:gd name="T11" fmla="*/ 0 60000 65536"/>
                <a:gd name="T12" fmla="*/ 0 60000 65536"/>
                <a:gd name="T13" fmla="*/ 0 60000 65536"/>
                <a:gd name="T14" fmla="*/ 0 60000 65536"/>
                <a:gd name="T15" fmla="*/ 0 w 41"/>
                <a:gd name="T16" fmla="*/ 0 h 49"/>
                <a:gd name="T17" fmla="*/ 41 w 41"/>
                <a:gd name="T18" fmla="*/ 49 h 49"/>
              </a:gdLst>
              <a:ahLst/>
              <a:cxnLst>
                <a:cxn ang="T10">
                  <a:pos x="T0" y="T1"/>
                </a:cxn>
                <a:cxn ang="T11">
                  <a:pos x="T2" y="T3"/>
                </a:cxn>
                <a:cxn ang="T12">
                  <a:pos x="T4" y="T5"/>
                </a:cxn>
                <a:cxn ang="T13">
                  <a:pos x="T6" y="T7"/>
                </a:cxn>
                <a:cxn ang="T14">
                  <a:pos x="T8" y="T9"/>
                </a:cxn>
              </a:cxnLst>
              <a:rect l="T15" t="T16" r="T17" b="T18"/>
              <a:pathLst>
                <a:path w="41" h="49">
                  <a:moveTo>
                    <a:pt x="39" y="49"/>
                  </a:moveTo>
                  <a:lnTo>
                    <a:pt x="0" y="26"/>
                  </a:lnTo>
                  <a:lnTo>
                    <a:pt x="0" y="0"/>
                  </a:lnTo>
                  <a:lnTo>
                    <a:pt x="41" y="22"/>
                  </a:lnTo>
                  <a:lnTo>
                    <a:pt x="39" y="49"/>
                  </a:lnTo>
                  <a:close/>
                </a:path>
              </a:pathLst>
            </a:custGeom>
            <a:solidFill>
              <a:srgbClr val="7BB4D2"/>
            </a:solidFill>
            <a:ln w="9525">
              <a:noFill/>
              <a:round/>
              <a:headEnd/>
              <a:tailEnd/>
            </a:ln>
          </p:spPr>
          <p:txBody>
            <a:bodyPr/>
            <a:lstStyle/>
            <a:p>
              <a:endParaRPr lang="zh-TW" altLang="en-US">
                <a:solidFill>
                  <a:schemeClr val="bg1"/>
                </a:solidFill>
              </a:endParaRPr>
            </a:p>
          </p:txBody>
        </p:sp>
        <p:sp>
          <p:nvSpPr>
            <p:cNvPr id="22043" name="Picture 1338"/>
            <p:cNvSpPr>
              <a:spLocks noChangeAspect="1" noChangeArrowheads="1"/>
            </p:cNvSpPr>
            <p:nvPr/>
          </p:nvSpPr>
          <p:spPr bwMode="auto">
            <a:xfrm>
              <a:off x="4830" y="1473"/>
              <a:ext cx="66" cy="76"/>
            </a:xfrm>
            <a:prstGeom prst="rect">
              <a:avLst/>
            </a:prstGeom>
            <a:noFill/>
            <a:ln w="9525">
              <a:noFill/>
              <a:miter lim="800000"/>
              <a:headEnd/>
              <a:tailEnd/>
            </a:ln>
          </p:spPr>
          <p:txBody>
            <a:bodyPr/>
            <a:lstStyle/>
            <a:p>
              <a:endParaRPr lang="en-US" altLang="zh-TW">
                <a:solidFill>
                  <a:schemeClr val="bg1"/>
                </a:solidFill>
              </a:endParaRPr>
            </a:p>
          </p:txBody>
        </p:sp>
        <p:sp>
          <p:nvSpPr>
            <p:cNvPr id="22044" name="Freeform 1339"/>
            <p:cNvSpPr>
              <a:spLocks/>
            </p:cNvSpPr>
            <p:nvPr/>
          </p:nvSpPr>
          <p:spPr bwMode="auto">
            <a:xfrm>
              <a:off x="4833" y="1492"/>
              <a:ext cx="49" cy="53"/>
            </a:xfrm>
            <a:custGeom>
              <a:avLst/>
              <a:gdLst>
                <a:gd name="T0" fmla="*/ 1 w 67"/>
                <a:gd name="T1" fmla="*/ 2 h 77"/>
                <a:gd name="T2" fmla="*/ 3 w 67"/>
                <a:gd name="T3" fmla="*/ 4 h 77"/>
                <a:gd name="T4" fmla="*/ 5 w 67"/>
                <a:gd name="T5" fmla="*/ 2 h 77"/>
                <a:gd name="T6" fmla="*/ 3 w 67"/>
                <a:gd name="T7" fmla="*/ 0 h 77"/>
                <a:gd name="T8" fmla="*/ 1 w 67"/>
                <a:gd name="T9" fmla="*/ 2 h 77"/>
                <a:gd name="T10" fmla="*/ 0 60000 65536"/>
                <a:gd name="T11" fmla="*/ 0 60000 65536"/>
                <a:gd name="T12" fmla="*/ 0 60000 65536"/>
                <a:gd name="T13" fmla="*/ 0 60000 65536"/>
                <a:gd name="T14" fmla="*/ 0 60000 65536"/>
                <a:gd name="T15" fmla="*/ 0 w 67"/>
                <a:gd name="T16" fmla="*/ 0 h 77"/>
                <a:gd name="T17" fmla="*/ 67 w 67"/>
                <a:gd name="T18" fmla="*/ 77 h 77"/>
              </a:gdLst>
              <a:ahLst/>
              <a:cxnLst>
                <a:cxn ang="T10">
                  <a:pos x="T0" y="T1"/>
                </a:cxn>
                <a:cxn ang="T11">
                  <a:pos x="T2" y="T3"/>
                </a:cxn>
                <a:cxn ang="T12">
                  <a:pos x="T4" y="T5"/>
                </a:cxn>
                <a:cxn ang="T13">
                  <a:pos x="T6" y="T7"/>
                </a:cxn>
                <a:cxn ang="T14">
                  <a:pos x="T8" y="T9"/>
                </a:cxn>
              </a:cxnLst>
              <a:rect l="T15" t="T16" r="T17" b="T18"/>
              <a:pathLst>
                <a:path w="67" h="77">
                  <a:moveTo>
                    <a:pt x="1" y="38"/>
                  </a:moveTo>
                  <a:cubicBezTo>
                    <a:pt x="0" y="58"/>
                    <a:pt x="14" y="75"/>
                    <a:pt x="33" y="77"/>
                  </a:cubicBezTo>
                  <a:cubicBezTo>
                    <a:pt x="52" y="75"/>
                    <a:pt x="67" y="58"/>
                    <a:pt x="65" y="38"/>
                  </a:cubicBezTo>
                  <a:cubicBezTo>
                    <a:pt x="67" y="18"/>
                    <a:pt x="52" y="1"/>
                    <a:pt x="33" y="0"/>
                  </a:cubicBezTo>
                  <a:cubicBezTo>
                    <a:pt x="14" y="1"/>
                    <a:pt x="0" y="18"/>
                    <a:pt x="1" y="38"/>
                  </a:cubicBezTo>
                </a:path>
              </a:pathLst>
            </a:custGeom>
            <a:noFill/>
            <a:ln w="4763" cap="flat">
              <a:solidFill>
                <a:srgbClr val="D75139"/>
              </a:solidFill>
              <a:prstDash val="solid"/>
              <a:miter lim="800000"/>
              <a:headEnd/>
              <a:tailEnd/>
            </a:ln>
          </p:spPr>
          <p:txBody>
            <a:bodyPr/>
            <a:lstStyle/>
            <a:p>
              <a:endParaRPr lang="zh-TW" altLang="en-US">
                <a:solidFill>
                  <a:schemeClr val="bg1"/>
                </a:solidFill>
              </a:endParaRPr>
            </a:p>
          </p:txBody>
        </p:sp>
        <p:sp>
          <p:nvSpPr>
            <p:cNvPr id="22045" name="Freeform 1340"/>
            <p:cNvSpPr>
              <a:spLocks noEditPoints="1"/>
            </p:cNvSpPr>
            <p:nvPr/>
          </p:nvSpPr>
          <p:spPr bwMode="auto">
            <a:xfrm>
              <a:off x="4838" y="1587"/>
              <a:ext cx="79" cy="51"/>
            </a:xfrm>
            <a:custGeom>
              <a:avLst/>
              <a:gdLst>
                <a:gd name="T0" fmla="*/ 0 w 347"/>
                <a:gd name="T1" fmla="*/ 0 h 226"/>
                <a:gd name="T2" fmla="*/ 0 w 347"/>
                <a:gd name="T3" fmla="*/ 0 h 226"/>
                <a:gd name="T4" fmla="*/ 0 w 347"/>
                <a:gd name="T5" fmla="*/ 0 h 226"/>
                <a:gd name="T6" fmla="*/ 0 w 347"/>
                <a:gd name="T7" fmla="*/ 0 h 226"/>
                <a:gd name="T8" fmla="*/ 0 w 347"/>
                <a:gd name="T9" fmla="*/ 0 h 226"/>
                <a:gd name="T10" fmla="*/ 0 w 347"/>
                <a:gd name="T11" fmla="*/ 0 h 226"/>
                <a:gd name="T12" fmla="*/ 0 w 347"/>
                <a:gd name="T13" fmla="*/ 0 h 226"/>
                <a:gd name="T14" fmla="*/ 0 w 347"/>
                <a:gd name="T15" fmla="*/ 0 h 226"/>
                <a:gd name="T16" fmla="*/ 0 w 347"/>
                <a:gd name="T17" fmla="*/ 0 h 226"/>
                <a:gd name="T18" fmla="*/ 0 w 347"/>
                <a:gd name="T19" fmla="*/ 0 h 226"/>
                <a:gd name="T20" fmla="*/ 0 w 347"/>
                <a:gd name="T21" fmla="*/ 0 h 226"/>
                <a:gd name="T22" fmla="*/ 0 w 347"/>
                <a:gd name="T23" fmla="*/ 0 h 226"/>
                <a:gd name="T24" fmla="*/ 0 w 347"/>
                <a:gd name="T25" fmla="*/ 0 h 2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47"/>
                <a:gd name="T40" fmla="*/ 0 h 226"/>
                <a:gd name="T41" fmla="*/ 347 w 347"/>
                <a:gd name="T42" fmla="*/ 226 h 2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47" h="226">
                  <a:moveTo>
                    <a:pt x="347" y="50"/>
                  </a:moveTo>
                  <a:cubicBezTo>
                    <a:pt x="317" y="33"/>
                    <a:pt x="287" y="17"/>
                    <a:pt x="257" y="0"/>
                  </a:cubicBezTo>
                  <a:lnTo>
                    <a:pt x="218" y="22"/>
                  </a:lnTo>
                  <a:lnTo>
                    <a:pt x="343" y="93"/>
                  </a:lnTo>
                  <a:lnTo>
                    <a:pt x="347" y="50"/>
                  </a:lnTo>
                  <a:close/>
                  <a:moveTo>
                    <a:pt x="0" y="141"/>
                  </a:moveTo>
                  <a:lnTo>
                    <a:pt x="146" y="226"/>
                  </a:lnTo>
                  <a:cubicBezTo>
                    <a:pt x="157" y="213"/>
                    <a:pt x="174" y="208"/>
                    <a:pt x="191" y="210"/>
                  </a:cubicBezTo>
                  <a:cubicBezTo>
                    <a:pt x="187" y="204"/>
                    <a:pt x="182" y="199"/>
                    <a:pt x="175" y="196"/>
                  </a:cubicBezTo>
                  <a:cubicBezTo>
                    <a:pt x="129" y="171"/>
                    <a:pt x="84" y="145"/>
                    <a:pt x="39" y="119"/>
                  </a:cubicBezTo>
                  <a:lnTo>
                    <a:pt x="0" y="141"/>
                  </a:lnTo>
                  <a:close/>
                </a:path>
              </a:pathLst>
            </a:custGeom>
            <a:solidFill>
              <a:srgbClr val="FFFFFF"/>
            </a:solidFill>
            <a:ln w="0">
              <a:solidFill>
                <a:srgbClr val="000000"/>
              </a:solidFill>
              <a:prstDash val="solid"/>
              <a:round/>
              <a:headEnd/>
              <a:tailEnd/>
            </a:ln>
          </p:spPr>
          <p:txBody>
            <a:bodyPr/>
            <a:lstStyle/>
            <a:p>
              <a:endParaRPr lang="zh-TW" altLang="en-US">
                <a:solidFill>
                  <a:schemeClr val="bg1"/>
                </a:solidFill>
              </a:endParaRPr>
            </a:p>
          </p:txBody>
        </p:sp>
        <p:sp>
          <p:nvSpPr>
            <p:cNvPr id="22046" name="Freeform 1341"/>
            <p:cNvSpPr>
              <a:spLocks noEditPoints="1"/>
            </p:cNvSpPr>
            <p:nvPr/>
          </p:nvSpPr>
          <p:spPr bwMode="auto">
            <a:xfrm>
              <a:off x="4814" y="1492"/>
              <a:ext cx="103" cy="166"/>
            </a:xfrm>
            <a:custGeom>
              <a:avLst/>
              <a:gdLst>
                <a:gd name="T0" fmla="*/ 0 w 450"/>
                <a:gd name="T1" fmla="*/ 0 h 735"/>
                <a:gd name="T2" fmla="*/ 0 w 450"/>
                <a:gd name="T3" fmla="*/ 0 h 735"/>
                <a:gd name="T4" fmla="*/ 0 w 450"/>
                <a:gd name="T5" fmla="*/ 0 h 735"/>
                <a:gd name="T6" fmla="*/ 0 w 450"/>
                <a:gd name="T7" fmla="*/ 0 h 735"/>
                <a:gd name="T8" fmla="*/ 0 w 450"/>
                <a:gd name="T9" fmla="*/ 0 h 735"/>
                <a:gd name="T10" fmla="*/ 0 w 450"/>
                <a:gd name="T11" fmla="*/ 0 h 735"/>
                <a:gd name="T12" fmla="*/ 0 w 450"/>
                <a:gd name="T13" fmla="*/ 0 h 735"/>
                <a:gd name="T14" fmla="*/ 0 w 450"/>
                <a:gd name="T15" fmla="*/ 0 h 735"/>
                <a:gd name="T16" fmla="*/ 0 w 450"/>
                <a:gd name="T17" fmla="*/ 0 h 735"/>
                <a:gd name="T18" fmla="*/ 0 w 450"/>
                <a:gd name="T19" fmla="*/ 0 h 735"/>
                <a:gd name="T20" fmla="*/ 0 w 450"/>
                <a:gd name="T21" fmla="*/ 0 h 735"/>
                <a:gd name="T22" fmla="*/ 0 w 450"/>
                <a:gd name="T23" fmla="*/ 0 h 735"/>
                <a:gd name="T24" fmla="*/ 0 w 450"/>
                <a:gd name="T25" fmla="*/ 0 h 735"/>
                <a:gd name="T26" fmla="*/ 0 w 450"/>
                <a:gd name="T27" fmla="*/ 0 h 735"/>
                <a:gd name="T28" fmla="*/ 0 w 450"/>
                <a:gd name="T29" fmla="*/ 0 h 735"/>
                <a:gd name="T30" fmla="*/ 0 w 450"/>
                <a:gd name="T31" fmla="*/ 0 h 735"/>
                <a:gd name="T32" fmla="*/ 0 w 450"/>
                <a:gd name="T33" fmla="*/ 0 h 735"/>
                <a:gd name="T34" fmla="*/ 0 w 450"/>
                <a:gd name="T35" fmla="*/ 0 h 735"/>
                <a:gd name="T36" fmla="*/ 0 w 450"/>
                <a:gd name="T37" fmla="*/ 0 h 735"/>
                <a:gd name="T38" fmla="*/ 0 w 450"/>
                <a:gd name="T39" fmla="*/ 0 h 735"/>
                <a:gd name="T40" fmla="*/ 0 w 450"/>
                <a:gd name="T41" fmla="*/ 0 h 735"/>
                <a:gd name="T42" fmla="*/ 0 w 450"/>
                <a:gd name="T43" fmla="*/ 0 h 735"/>
                <a:gd name="T44" fmla="*/ 0 w 450"/>
                <a:gd name="T45" fmla="*/ 0 h 735"/>
                <a:gd name="T46" fmla="*/ 0 w 450"/>
                <a:gd name="T47" fmla="*/ 0 h 735"/>
                <a:gd name="T48" fmla="*/ 0 w 450"/>
                <a:gd name="T49" fmla="*/ 0 h 735"/>
                <a:gd name="T50" fmla="*/ 0 w 450"/>
                <a:gd name="T51" fmla="*/ 0 h 735"/>
                <a:gd name="T52" fmla="*/ 0 w 450"/>
                <a:gd name="T53" fmla="*/ 0 h 735"/>
                <a:gd name="T54" fmla="*/ 0 w 450"/>
                <a:gd name="T55" fmla="*/ 0 h 735"/>
                <a:gd name="T56" fmla="*/ 0 w 450"/>
                <a:gd name="T57" fmla="*/ 0 h 735"/>
                <a:gd name="T58" fmla="*/ 0 w 450"/>
                <a:gd name="T59" fmla="*/ 0 h 735"/>
                <a:gd name="T60" fmla="*/ 0 w 450"/>
                <a:gd name="T61" fmla="*/ 0 h 735"/>
                <a:gd name="T62" fmla="*/ 0 w 450"/>
                <a:gd name="T63" fmla="*/ 0 h 7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50"/>
                <a:gd name="T97" fmla="*/ 0 h 735"/>
                <a:gd name="T98" fmla="*/ 450 w 450"/>
                <a:gd name="T99" fmla="*/ 735 h 73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50" h="735">
                  <a:moveTo>
                    <a:pt x="319" y="525"/>
                  </a:moveTo>
                  <a:lnTo>
                    <a:pt x="323" y="374"/>
                  </a:lnTo>
                  <a:moveTo>
                    <a:pt x="441" y="591"/>
                  </a:moveTo>
                  <a:lnTo>
                    <a:pt x="318" y="524"/>
                  </a:lnTo>
                  <a:moveTo>
                    <a:pt x="143" y="473"/>
                  </a:moveTo>
                  <a:lnTo>
                    <a:pt x="143" y="538"/>
                  </a:lnTo>
                  <a:lnTo>
                    <a:pt x="265" y="608"/>
                  </a:lnTo>
                  <a:cubicBezTo>
                    <a:pt x="275" y="612"/>
                    <a:pt x="285" y="619"/>
                    <a:pt x="293" y="628"/>
                  </a:cubicBezTo>
                  <a:cubicBezTo>
                    <a:pt x="320" y="629"/>
                    <a:pt x="344" y="643"/>
                    <a:pt x="360" y="666"/>
                  </a:cubicBezTo>
                  <a:cubicBezTo>
                    <a:pt x="371" y="689"/>
                    <a:pt x="362" y="716"/>
                    <a:pt x="339" y="728"/>
                  </a:cubicBezTo>
                  <a:cubicBezTo>
                    <a:pt x="325" y="735"/>
                    <a:pt x="309" y="734"/>
                    <a:pt x="295" y="727"/>
                  </a:cubicBezTo>
                  <a:cubicBezTo>
                    <a:pt x="281" y="723"/>
                    <a:pt x="267" y="716"/>
                    <a:pt x="256" y="706"/>
                  </a:cubicBezTo>
                  <a:cubicBezTo>
                    <a:pt x="230" y="717"/>
                    <a:pt x="199" y="710"/>
                    <a:pt x="180" y="688"/>
                  </a:cubicBezTo>
                  <a:lnTo>
                    <a:pt x="22" y="595"/>
                  </a:lnTo>
                  <a:cubicBezTo>
                    <a:pt x="6" y="580"/>
                    <a:pt x="0" y="558"/>
                    <a:pt x="3" y="537"/>
                  </a:cubicBezTo>
                  <a:cubicBezTo>
                    <a:pt x="6" y="491"/>
                    <a:pt x="9" y="444"/>
                    <a:pt x="12" y="397"/>
                  </a:cubicBezTo>
                  <a:cubicBezTo>
                    <a:pt x="19" y="344"/>
                    <a:pt x="46" y="295"/>
                    <a:pt x="89" y="262"/>
                  </a:cubicBezTo>
                  <a:cubicBezTo>
                    <a:pt x="102" y="252"/>
                    <a:pt x="115" y="242"/>
                    <a:pt x="129" y="233"/>
                  </a:cubicBezTo>
                  <a:lnTo>
                    <a:pt x="130" y="215"/>
                  </a:lnTo>
                  <a:cubicBezTo>
                    <a:pt x="102" y="192"/>
                    <a:pt x="86" y="157"/>
                    <a:pt x="87" y="121"/>
                  </a:cubicBezTo>
                  <a:cubicBezTo>
                    <a:pt x="81" y="60"/>
                    <a:pt x="126" y="6"/>
                    <a:pt x="186" y="0"/>
                  </a:cubicBezTo>
                  <a:cubicBezTo>
                    <a:pt x="187" y="0"/>
                    <a:pt x="188" y="0"/>
                    <a:pt x="189" y="0"/>
                  </a:cubicBezTo>
                  <a:cubicBezTo>
                    <a:pt x="249" y="4"/>
                    <a:pt x="295" y="56"/>
                    <a:pt x="291" y="116"/>
                  </a:cubicBezTo>
                  <a:cubicBezTo>
                    <a:pt x="290" y="118"/>
                    <a:pt x="290" y="119"/>
                    <a:pt x="290" y="121"/>
                  </a:cubicBezTo>
                  <a:cubicBezTo>
                    <a:pt x="291" y="157"/>
                    <a:pt x="275" y="192"/>
                    <a:pt x="248" y="216"/>
                  </a:cubicBezTo>
                  <a:lnTo>
                    <a:pt x="333" y="263"/>
                  </a:lnTo>
                  <a:cubicBezTo>
                    <a:pt x="349" y="274"/>
                    <a:pt x="358" y="293"/>
                    <a:pt x="357" y="312"/>
                  </a:cubicBezTo>
                  <a:lnTo>
                    <a:pt x="361" y="419"/>
                  </a:lnTo>
                  <a:cubicBezTo>
                    <a:pt x="391" y="435"/>
                    <a:pt x="421" y="451"/>
                    <a:pt x="450" y="468"/>
                  </a:cubicBezTo>
                </a:path>
              </a:pathLst>
            </a:custGeom>
            <a:noFill/>
            <a:ln w="4763" cap="rnd">
              <a:solidFill>
                <a:srgbClr val="295687"/>
              </a:solidFill>
              <a:prstDash val="solid"/>
              <a:round/>
              <a:headEnd/>
              <a:tailEnd/>
            </a:ln>
          </p:spPr>
          <p:txBody>
            <a:bodyPr/>
            <a:lstStyle/>
            <a:p>
              <a:endParaRPr lang="zh-TW" altLang="en-US">
                <a:solidFill>
                  <a:schemeClr val="bg1"/>
                </a:solidFill>
              </a:endParaRPr>
            </a:p>
          </p:txBody>
        </p:sp>
        <p:sp>
          <p:nvSpPr>
            <p:cNvPr id="22047" name="Freeform 1342"/>
            <p:cNvSpPr>
              <a:spLocks/>
            </p:cNvSpPr>
            <p:nvPr/>
          </p:nvSpPr>
          <p:spPr bwMode="auto">
            <a:xfrm>
              <a:off x="4865" y="1588"/>
              <a:ext cx="81" cy="85"/>
            </a:xfrm>
            <a:custGeom>
              <a:avLst/>
              <a:gdLst>
                <a:gd name="T0" fmla="*/ 6 w 111"/>
                <a:gd name="T1" fmla="*/ 5 h 124"/>
                <a:gd name="T2" fmla="*/ 9 w 111"/>
                <a:gd name="T3" fmla="*/ 3 h 124"/>
                <a:gd name="T4" fmla="*/ 9 w 111"/>
                <a:gd name="T5" fmla="*/ 3 h 124"/>
                <a:gd name="T6" fmla="*/ 6 w 111"/>
                <a:gd name="T7" fmla="*/ 5 h 124"/>
                <a:gd name="T8" fmla="*/ 6 w 111"/>
                <a:gd name="T9" fmla="*/ 5 h 124"/>
                <a:gd name="T10" fmla="*/ 5 w 111"/>
                <a:gd name="T11" fmla="*/ 5 h 124"/>
                <a:gd name="T12" fmla="*/ 3 w 111"/>
                <a:gd name="T13" fmla="*/ 6 h 124"/>
                <a:gd name="T14" fmla="*/ 0 w 111"/>
                <a:gd name="T15" fmla="*/ 5 h 124"/>
                <a:gd name="T16" fmla="*/ 1 w 111"/>
                <a:gd name="T17" fmla="*/ 5 h 124"/>
                <a:gd name="T18" fmla="*/ 3 w 111"/>
                <a:gd name="T19" fmla="*/ 5 h 124"/>
                <a:gd name="T20" fmla="*/ 5 w 111"/>
                <a:gd name="T21" fmla="*/ 5 h 124"/>
                <a:gd name="T22" fmla="*/ 6 w 111"/>
                <a:gd name="T23" fmla="*/ 0 h 124"/>
                <a:gd name="T24" fmla="*/ 7 w 111"/>
                <a:gd name="T25" fmla="*/ 1 h 124"/>
                <a:gd name="T26" fmla="*/ 6 w 111"/>
                <a:gd name="T27" fmla="*/ 5 h 1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124"/>
                <a:gd name="T44" fmla="*/ 111 w 111"/>
                <a:gd name="T45" fmla="*/ 124 h 1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124">
                  <a:moveTo>
                    <a:pt x="74" y="95"/>
                  </a:moveTo>
                  <a:lnTo>
                    <a:pt x="111" y="72"/>
                  </a:lnTo>
                  <a:lnTo>
                    <a:pt x="111" y="78"/>
                  </a:lnTo>
                  <a:lnTo>
                    <a:pt x="74" y="102"/>
                  </a:lnTo>
                  <a:lnTo>
                    <a:pt x="73" y="107"/>
                  </a:lnTo>
                  <a:lnTo>
                    <a:pt x="69" y="105"/>
                  </a:lnTo>
                  <a:lnTo>
                    <a:pt x="37" y="124"/>
                  </a:lnTo>
                  <a:lnTo>
                    <a:pt x="0" y="102"/>
                  </a:lnTo>
                  <a:lnTo>
                    <a:pt x="6" y="98"/>
                  </a:lnTo>
                  <a:lnTo>
                    <a:pt x="37" y="118"/>
                  </a:lnTo>
                  <a:lnTo>
                    <a:pt x="67" y="99"/>
                  </a:lnTo>
                  <a:lnTo>
                    <a:pt x="73" y="0"/>
                  </a:lnTo>
                  <a:lnTo>
                    <a:pt x="81" y="4"/>
                  </a:lnTo>
                  <a:lnTo>
                    <a:pt x="74" y="95"/>
                  </a:lnTo>
                  <a:close/>
                </a:path>
              </a:pathLst>
            </a:custGeom>
            <a:solidFill>
              <a:srgbClr val="295687"/>
            </a:solidFill>
            <a:ln w="9525">
              <a:noFill/>
              <a:round/>
              <a:headEnd/>
              <a:tailEnd/>
            </a:ln>
          </p:spPr>
          <p:txBody>
            <a:bodyPr/>
            <a:lstStyle/>
            <a:p>
              <a:endParaRPr lang="zh-TW" altLang="en-US">
                <a:solidFill>
                  <a:schemeClr val="bg1"/>
                </a:solidFill>
              </a:endParaRPr>
            </a:p>
          </p:txBody>
        </p:sp>
        <p:sp>
          <p:nvSpPr>
            <p:cNvPr id="22048" name="Freeform 1343"/>
            <p:cNvSpPr>
              <a:spLocks/>
            </p:cNvSpPr>
            <p:nvPr/>
          </p:nvSpPr>
          <p:spPr bwMode="auto">
            <a:xfrm>
              <a:off x="4865" y="1588"/>
              <a:ext cx="81" cy="85"/>
            </a:xfrm>
            <a:custGeom>
              <a:avLst/>
              <a:gdLst>
                <a:gd name="T0" fmla="*/ 6 w 111"/>
                <a:gd name="T1" fmla="*/ 5 h 124"/>
                <a:gd name="T2" fmla="*/ 9 w 111"/>
                <a:gd name="T3" fmla="*/ 3 h 124"/>
                <a:gd name="T4" fmla="*/ 9 w 111"/>
                <a:gd name="T5" fmla="*/ 3 h 124"/>
                <a:gd name="T6" fmla="*/ 6 w 111"/>
                <a:gd name="T7" fmla="*/ 5 h 124"/>
                <a:gd name="T8" fmla="*/ 6 w 111"/>
                <a:gd name="T9" fmla="*/ 5 h 124"/>
                <a:gd name="T10" fmla="*/ 5 w 111"/>
                <a:gd name="T11" fmla="*/ 5 h 124"/>
                <a:gd name="T12" fmla="*/ 3 w 111"/>
                <a:gd name="T13" fmla="*/ 6 h 124"/>
                <a:gd name="T14" fmla="*/ 0 w 111"/>
                <a:gd name="T15" fmla="*/ 5 h 124"/>
                <a:gd name="T16" fmla="*/ 1 w 111"/>
                <a:gd name="T17" fmla="*/ 5 h 124"/>
                <a:gd name="T18" fmla="*/ 3 w 111"/>
                <a:gd name="T19" fmla="*/ 5 h 124"/>
                <a:gd name="T20" fmla="*/ 5 w 111"/>
                <a:gd name="T21" fmla="*/ 5 h 124"/>
                <a:gd name="T22" fmla="*/ 6 w 111"/>
                <a:gd name="T23" fmla="*/ 0 h 124"/>
                <a:gd name="T24" fmla="*/ 7 w 111"/>
                <a:gd name="T25" fmla="*/ 1 h 124"/>
                <a:gd name="T26" fmla="*/ 6 w 111"/>
                <a:gd name="T27" fmla="*/ 5 h 1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1"/>
                <a:gd name="T43" fmla="*/ 0 h 124"/>
                <a:gd name="T44" fmla="*/ 111 w 111"/>
                <a:gd name="T45" fmla="*/ 124 h 1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1" h="124">
                  <a:moveTo>
                    <a:pt x="74" y="95"/>
                  </a:moveTo>
                  <a:lnTo>
                    <a:pt x="111" y="72"/>
                  </a:lnTo>
                  <a:lnTo>
                    <a:pt x="111" y="78"/>
                  </a:lnTo>
                  <a:lnTo>
                    <a:pt x="74" y="102"/>
                  </a:lnTo>
                  <a:lnTo>
                    <a:pt x="73" y="107"/>
                  </a:lnTo>
                  <a:lnTo>
                    <a:pt x="69" y="105"/>
                  </a:lnTo>
                  <a:lnTo>
                    <a:pt x="37" y="124"/>
                  </a:lnTo>
                  <a:lnTo>
                    <a:pt x="0" y="102"/>
                  </a:lnTo>
                  <a:lnTo>
                    <a:pt x="6" y="98"/>
                  </a:lnTo>
                  <a:lnTo>
                    <a:pt x="37" y="118"/>
                  </a:lnTo>
                  <a:lnTo>
                    <a:pt x="67" y="99"/>
                  </a:lnTo>
                  <a:lnTo>
                    <a:pt x="73" y="0"/>
                  </a:lnTo>
                  <a:lnTo>
                    <a:pt x="81" y="4"/>
                  </a:lnTo>
                  <a:lnTo>
                    <a:pt x="74" y="95"/>
                  </a:lnTo>
                  <a:close/>
                </a:path>
              </a:pathLst>
            </a:custGeom>
            <a:noFill/>
            <a:ln w="3175" cap="flat">
              <a:solidFill>
                <a:srgbClr val="295687"/>
              </a:solidFill>
              <a:prstDash val="solid"/>
              <a:miter lim="800000"/>
              <a:headEnd/>
              <a:tailEnd/>
            </a:ln>
          </p:spPr>
          <p:txBody>
            <a:bodyPr/>
            <a:lstStyle/>
            <a:p>
              <a:endParaRPr lang="zh-TW" altLang="en-US">
                <a:solidFill>
                  <a:schemeClr val="bg1"/>
                </a:solidFill>
              </a:endParaRPr>
            </a:p>
          </p:txBody>
        </p:sp>
        <p:sp>
          <p:nvSpPr>
            <p:cNvPr id="22049" name="Rectangle 1344"/>
            <p:cNvSpPr>
              <a:spLocks noChangeArrowheads="1"/>
            </p:cNvSpPr>
            <p:nvPr/>
          </p:nvSpPr>
          <p:spPr bwMode="auto">
            <a:xfrm>
              <a:off x="4914" y="1552"/>
              <a:ext cx="4" cy="44"/>
            </a:xfrm>
            <a:prstGeom prst="rect">
              <a:avLst/>
            </a:prstGeom>
            <a:solidFill>
              <a:srgbClr val="F7F3E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50" name="Rectangle 1345"/>
            <p:cNvSpPr>
              <a:spLocks noChangeArrowheads="1"/>
            </p:cNvSpPr>
            <p:nvPr/>
          </p:nvSpPr>
          <p:spPr bwMode="auto">
            <a:xfrm>
              <a:off x="4918" y="1552"/>
              <a:ext cx="4" cy="44"/>
            </a:xfrm>
            <a:prstGeom prst="rect">
              <a:avLst/>
            </a:prstGeom>
            <a:solidFill>
              <a:srgbClr val="BBE7E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51" name="Rectangle 1346"/>
            <p:cNvSpPr>
              <a:spLocks noChangeArrowheads="1"/>
            </p:cNvSpPr>
            <p:nvPr/>
          </p:nvSpPr>
          <p:spPr bwMode="auto">
            <a:xfrm>
              <a:off x="4922" y="1552"/>
              <a:ext cx="3" cy="44"/>
            </a:xfrm>
            <a:prstGeom prst="rect">
              <a:avLst/>
            </a:prstGeom>
            <a:solidFill>
              <a:srgbClr val="BEE8E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52" name="Rectangle 1347"/>
            <p:cNvSpPr>
              <a:spLocks noChangeArrowheads="1"/>
            </p:cNvSpPr>
            <p:nvPr/>
          </p:nvSpPr>
          <p:spPr bwMode="auto">
            <a:xfrm>
              <a:off x="4925" y="1552"/>
              <a:ext cx="4" cy="44"/>
            </a:xfrm>
            <a:prstGeom prst="rect">
              <a:avLst/>
            </a:prstGeom>
            <a:solidFill>
              <a:srgbClr val="C2E8E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53" name="Rectangle 1348"/>
            <p:cNvSpPr>
              <a:spLocks noChangeArrowheads="1"/>
            </p:cNvSpPr>
            <p:nvPr/>
          </p:nvSpPr>
          <p:spPr bwMode="auto">
            <a:xfrm>
              <a:off x="4933" y="1552"/>
              <a:ext cx="3" cy="44"/>
            </a:xfrm>
            <a:prstGeom prst="rect">
              <a:avLst/>
            </a:prstGeom>
            <a:solidFill>
              <a:srgbClr val="C9E9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54" name="Rectangle 1349"/>
            <p:cNvSpPr>
              <a:spLocks noChangeArrowheads="1"/>
            </p:cNvSpPr>
            <p:nvPr/>
          </p:nvSpPr>
          <p:spPr bwMode="auto">
            <a:xfrm>
              <a:off x="4936" y="1552"/>
              <a:ext cx="4" cy="44"/>
            </a:xfrm>
            <a:prstGeom prst="rect">
              <a:avLst/>
            </a:prstGeom>
            <a:solidFill>
              <a:srgbClr val="CCEAE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55" name="Rectangle 1350"/>
            <p:cNvSpPr>
              <a:spLocks noChangeArrowheads="1"/>
            </p:cNvSpPr>
            <p:nvPr/>
          </p:nvSpPr>
          <p:spPr bwMode="auto">
            <a:xfrm>
              <a:off x="4940" y="1552"/>
              <a:ext cx="4" cy="44"/>
            </a:xfrm>
            <a:prstGeom prst="rect">
              <a:avLst/>
            </a:prstGeom>
            <a:solidFill>
              <a:srgbClr val="D0EB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56" name="Rectangle 1351"/>
            <p:cNvSpPr>
              <a:spLocks noChangeArrowheads="1"/>
            </p:cNvSpPr>
            <p:nvPr/>
          </p:nvSpPr>
          <p:spPr bwMode="auto">
            <a:xfrm>
              <a:off x="4947" y="1552"/>
              <a:ext cx="4" cy="44"/>
            </a:xfrm>
            <a:prstGeom prst="rect">
              <a:avLst/>
            </a:prstGeom>
            <a:solidFill>
              <a:srgbClr val="D6ED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57" name="Rectangle 1352"/>
            <p:cNvSpPr>
              <a:spLocks noChangeArrowheads="1"/>
            </p:cNvSpPr>
            <p:nvPr/>
          </p:nvSpPr>
          <p:spPr bwMode="auto">
            <a:xfrm>
              <a:off x="4951" y="1552"/>
              <a:ext cx="4" cy="44"/>
            </a:xfrm>
            <a:prstGeom prst="rect">
              <a:avLst/>
            </a:prstGeom>
            <a:solidFill>
              <a:srgbClr val="D9ED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58" name="Rectangle 1353"/>
            <p:cNvSpPr>
              <a:spLocks noChangeArrowheads="1"/>
            </p:cNvSpPr>
            <p:nvPr/>
          </p:nvSpPr>
          <p:spPr bwMode="auto">
            <a:xfrm>
              <a:off x="4955" y="1552"/>
              <a:ext cx="3" cy="44"/>
            </a:xfrm>
            <a:prstGeom prst="rect">
              <a:avLst/>
            </a:prstGeom>
            <a:solidFill>
              <a:srgbClr val="DCED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59" name="Rectangle 1354"/>
            <p:cNvSpPr>
              <a:spLocks noChangeArrowheads="1"/>
            </p:cNvSpPr>
            <p:nvPr/>
          </p:nvSpPr>
          <p:spPr bwMode="auto">
            <a:xfrm>
              <a:off x="4958" y="1552"/>
              <a:ext cx="4" cy="44"/>
            </a:xfrm>
            <a:prstGeom prst="rect">
              <a:avLst/>
            </a:prstGeom>
            <a:solidFill>
              <a:srgbClr val="E0EE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60" name="Rectangle 1355"/>
            <p:cNvSpPr>
              <a:spLocks noChangeArrowheads="1"/>
            </p:cNvSpPr>
            <p:nvPr/>
          </p:nvSpPr>
          <p:spPr bwMode="auto">
            <a:xfrm>
              <a:off x="4962" y="1552"/>
              <a:ext cx="4" cy="44"/>
            </a:xfrm>
            <a:prstGeom prst="rect">
              <a:avLst/>
            </a:prstGeom>
            <a:solidFill>
              <a:srgbClr val="E3EFE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61" name="Rectangle 1356"/>
            <p:cNvSpPr>
              <a:spLocks noChangeArrowheads="1"/>
            </p:cNvSpPr>
            <p:nvPr/>
          </p:nvSpPr>
          <p:spPr bwMode="auto">
            <a:xfrm>
              <a:off x="4969" y="1552"/>
              <a:ext cx="5" cy="44"/>
            </a:xfrm>
            <a:prstGeom prst="rect">
              <a:avLst/>
            </a:prstGeom>
            <a:solidFill>
              <a:srgbClr val="EA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62" name="Rectangle 1357"/>
            <p:cNvSpPr>
              <a:spLocks noChangeArrowheads="1"/>
            </p:cNvSpPr>
            <p:nvPr/>
          </p:nvSpPr>
          <p:spPr bwMode="auto">
            <a:xfrm>
              <a:off x="4974" y="1552"/>
              <a:ext cx="3" cy="44"/>
            </a:xfrm>
            <a:prstGeom prst="rect">
              <a:avLst/>
            </a:prstGeom>
            <a:solidFill>
              <a:srgbClr val="ED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63" name="Rectangle 1358"/>
            <p:cNvSpPr>
              <a:spLocks noChangeArrowheads="1"/>
            </p:cNvSpPr>
            <p:nvPr/>
          </p:nvSpPr>
          <p:spPr bwMode="auto">
            <a:xfrm>
              <a:off x="4977" y="1552"/>
              <a:ext cx="4" cy="44"/>
            </a:xfrm>
            <a:prstGeom prst="rect">
              <a:avLst/>
            </a:prstGeom>
            <a:solidFill>
              <a:srgbClr val="F1F1E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2064" name="Rectangle 1359"/>
            <p:cNvSpPr>
              <a:spLocks noChangeArrowheads="1"/>
            </p:cNvSpPr>
            <p:nvPr/>
          </p:nvSpPr>
          <p:spPr bwMode="auto">
            <a:xfrm>
              <a:off x="4981" y="1552"/>
              <a:ext cx="4" cy="44"/>
            </a:xfrm>
            <a:prstGeom prst="rect">
              <a:avLst/>
            </a:prstGeom>
            <a:solidFill>
              <a:srgbClr val="F4F2E8"/>
            </a:solidFill>
            <a:ln w="9525">
              <a:noFill/>
              <a:miter lim="800000"/>
              <a:headEnd/>
              <a:tailEnd/>
            </a:ln>
          </p:spPr>
          <p:txBody>
            <a:bodyPr/>
            <a:lstStyle/>
            <a:p>
              <a:endParaRPr lang="en-US" altLang="zh-TW" sz="1900" dirty="0">
                <a:solidFill>
                  <a:schemeClr val="bg1"/>
                </a:solidFill>
                <a:latin typeface="Calibri" pitchFamily="34" charset="0"/>
              </a:endParaRPr>
            </a:p>
          </p:txBody>
        </p:sp>
        <p:pic>
          <p:nvPicPr>
            <p:cNvPr id="22065" name="Picture 1360"/>
            <p:cNvPicPr>
              <a:picLocks noChangeAspect="1" noChangeArrowheads="1"/>
            </p:cNvPicPr>
            <p:nvPr/>
          </p:nvPicPr>
          <p:blipFill>
            <a:blip r:embed="rId33" cstate="print"/>
            <a:srcRect/>
            <a:stretch>
              <a:fillRect/>
            </a:stretch>
          </p:blipFill>
          <p:spPr bwMode="auto">
            <a:xfrm>
              <a:off x="4918" y="1643"/>
              <a:ext cx="67" cy="36"/>
            </a:xfrm>
            <a:prstGeom prst="rect">
              <a:avLst/>
            </a:prstGeom>
            <a:noFill/>
            <a:ln w="9525">
              <a:noFill/>
              <a:miter lim="800000"/>
              <a:headEnd/>
              <a:tailEnd/>
            </a:ln>
          </p:spPr>
        </p:pic>
        <p:pic>
          <p:nvPicPr>
            <p:cNvPr id="22066" name="Picture 1361"/>
            <p:cNvPicPr>
              <a:picLocks noChangeAspect="1" noChangeArrowheads="1"/>
            </p:cNvPicPr>
            <p:nvPr/>
          </p:nvPicPr>
          <p:blipFill>
            <a:blip r:embed="rId34" cstate="print"/>
            <a:srcRect/>
            <a:stretch>
              <a:fillRect/>
            </a:stretch>
          </p:blipFill>
          <p:spPr bwMode="auto">
            <a:xfrm>
              <a:off x="4918" y="1643"/>
              <a:ext cx="67" cy="36"/>
            </a:xfrm>
            <a:prstGeom prst="rect">
              <a:avLst/>
            </a:prstGeom>
            <a:noFill/>
            <a:ln w="9525">
              <a:noFill/>
              <a:miter lim="800000"/>
              <a:headEnd/>
              <a:tailEnd/>
            </a:ln>
          </p:spPr>
        </p:pic>
        <p:sp>
          <p:nvSpPr>
            <p:cNvPr id="22067" name="Freeform 1362"/>
            <p:cNvSpPr>
              <a:spLocks/>
            </p:cNvSpPr>
            <p:nvPr/>
          </p:nvSpPr>
          <p:spPr bwMode="auto">
            <a:xfrm>
              <a:off x="4923" y="1645"/>
              <a:ext cx="56" cy="30"/>
            </a:xfrm>
            <a:custGeom>
              <a:avLst/>
              <a:gdLst>
                <a:gd name="T0" fmla="*/ 0 w 77"/>
                <a:gd name="T1" fmla="*/ 1 h 43"/>
                <a:gd name="T2" fmla="*/ 3 w 77"/>
                <a:gd name="T3" fmla="*/ 2 h 43"/>
                <a:gd name="T4" fmla="*/ 7 w 77"/>
                <a:gd name="T5" fmla="*/ 1 h 43"/>
                <a:gd name="T6" fmla="*/ 3 w 77"/>
                <a:gd name="T7" fmla="*/ 1 h 43"/>
                <a:gd name="T8" fmla="*/ 0 w 77"/>
                <a:gd name="T9" fmla="*/ 1 h 43"/>
                <a:gd name="T10" fmla="*/ 0 60000 65536"/>
                <a:gd name="T11" fmla="*/ 0 60000 65536"/>
                <a:gd name="T12" fmla="*/ 0 60000 65536"/>
                <a:gd name="T13" fmla="*/ 0 60000 65536"/>
                <a:gd name="T14" fmla="*/ 0 60000 65536"/>
                <a:gd name="T15" fmla="*/ 0 w 77"/>
                <a:gd name="T16" fmla="*/ 0 h 43"/>
                <a:gd name="T17" fmla="*/ 77 w 77"/>
                <a:gd name="T18" fmla="*/ 43 h 43"/>
              </a:gdLst>
              <a:ahLst/>
              <a:cxnLst>
                <a:cxn ang="T10">
                  <a:pos x="T0" y="T1"/>
                </a:cxn>
                <a:cxn ang="T11">
                  <a:pos x="T2" y="T3"/>
                </a:cxn>
                <a:cxn ang="T12">
                  <a:pos x="T4" y="T5"/>
                </a:cxn>
                <a:cxn ang="T13">
                  <a:pos x="T6" y="T7"/>
                </a:cxn>
                <a:cxn ang="T14">
                  <a:pos x="T8" y="T9"/>
                </a:cxn>
              </a:cxnLst>
              <a:rect l="T15" t="T16" r="T17" b="T18"/>
              <a:pathLst>
                <a:path w="77" h="43">
                  <a:moveTo>
                    <a:pt x="0" y="21"/>
                  </a:moveTo>
                  <a:cubicBezTo>
                    <a:pt x="8" y="35"/>
                    <a:pt x="24" y="43"/>
                    <a:pt x="39" y="39"/>
                  </a:cubicBezTo>
                  <a:cubicBezTo>
                    <a:pt x="54" y="43"/>
                    <a:pt x="70" y="35"/>
                    <a:pt x="77" y="21"/>
                  </a:cubicBezTo>
                  <a:cubicBezTo>
                    <a:pt x="70" y="7"/>
                    <a:pt x="54" y="0"/>
                    <a:pt x="39" y="3"/>
                  </a:cubicBezTo>
                  <a:cubicBezTo>
                    <a:pt x="24" y="0"/>
                    <a:pt x="8" y="7"/>
                    <a:pt x="0" y="21"/>
                  </a:cubicBezTo>
                </a:path>
              </a:pathLst>
            </a:custGeom>
            <a:noFill/>
            <a:ln w="4763" cap="flat">
              <a:solidFill>
                <a:srgbClr val="295687"/>
              </a:solidFill>
              <a:prstDash val="solid"/>
              <a:miter lim="800000"/>
              <a:headEnd/>
              <a:tailEnd/>
            </a:ln>
          </p:spPr>
          <p:txBody>
            <a:bodyPr/>
            <a:lstStyle/>
            <a:p>
              <a:endParaRPr lang="zh-TW" altLang="en-US">
                <a:solidFill>
                  <a:schemeClr val="bg1"/>
                </a:solidFill>
              </a:endParaRPr>
            </a:p>
          </p:txBody>
        </p:sp>
        <p:pic>
          <p:nvPicPr>
            <p:cNvPr id="22068" name="Picture 1363"/>
            <p:cNvPicPr>
              <a:picLocks noChangeAspect="1" noChangeArrowheads="1"/>
            </p:cNvPicPr>
            <p:nvPr/>
          </p:nvPicPr>
          <p:blipFill>
            <a:blip r:embed="rId35" cstate="print"/>
            <a:srcRect/>
            <a:stretch>
              <a:fillRect/>
            </a:stretch>
          </p:blipFill>
          <p:spPr bwMode="auto">
            <a:xfrm>
              <a:off x="4914" y="1556"/>
              <a:ext cx="71" cy="112"/>
            </a:xfrm>
            <a:prstGeom prst="rect">
              <a:avLst/>
            </a:prstGeom>
            <a:noFill/>
            <a:ln w="9525">
              <a:noFill/>
              <a:miter lim="800000"/>
              <a:headEnd/>
              <a:tailEnd/>
            </a:ln>
          </p:spPr>
        </p:pic>
        <p:pic>
          <p:nvPicPr>
            <p:cNvPr id="22069" name="Picture 1364"/>
            <p:cNvPicPr>
              <a:picLocks noChangeAspect="1" noChangeArrowheads="1"/>
            </p:cNvPicPr>
            <p:nvPr/>
          </p:nvPicPr>
          <p:blipFill>
            <a:blip r:embed="rId36" cstate="print"/>
            <a:srcRect/>
            <a:stretch>
              <a:fillRect/>
            </a:stretch>
          </p:blipFill>
          <p:spPr bwMode="auto">
            <a:xfrm>
              <a:off x="4914" y="1556"/>
              <a:ext cx="71" cy="112"/>
            </a:xfrm>
            <a:prstGeom prst="rect">
              <a:avLst/>
            </a:prstGeom>
            <a:noFill/>
            <a:ln w="9525">
              <a:noFill/>
              <a:miter lim="800000"/>
              <a:headEnd/>
              <a:tailEnd/>
            </a:ln>
          </p:spPr>
        </p:pic>
        <p:sp>
          <p:nvSpPr>
            <p:cNvPr id="22070" name="Freeform 1365"/>
            <p:cNvSpPr>
              <a:spLocks/>
            </p:cNvSpPr>
            <p:nvPr/>
          </p:nvSpPr>
          <p:spPr bwMode="auto">
            <a:xfrm>
              <a:off x="4918" y="1560"/>
              <a:ext cx="62" cy="102"/>
            </a:xfrm>
            <a:custGeom>
              <a:avLst/>
              <a:gdLst>
                <a:gd name="T0" fmla="*/ 7 w 85"/>
                <a:gd name="T1" fmla="*/ 0 h 148"/>
                <a:gd name="T2" fmla="*/ 7 w 85"/>
                <a:gd name="T3" fmla="*/ 6 h 148"/>
                <a:gd name="T4" fmla="*/ 0 w 85"/>
                <a:gd name="T5" fmla="*/ 8 h 148"/>
                <a:gd name="T6" fmla="*/ 1 w 85"/>
                <a:gd name="T7" fmla="*/ 2 h 148"/>
                <a:gd name="T8" fmla="*/ 7 w 85"/>
                <a:gd name="T9" fmla="*/ 0 h 148"/>
                <a:gd name="T10" fmla="*/ 0 60000 65536"/>
                <a:gd name="T11" fmla="*/ 0 60000 65536"/>
                <a:gd name="T12" fmla="*/ 0 60000 65536"/>
                <a:gd name="T13" fmla="*/ 0 60000 65536"/>
                <a:gd name="T14" fmla="*/ 0 60000 65536"/>
                <a:gd name="T15" fmla="*/ 0 w 85"/>
                <a:gd name="T16" fmla="*/ 0 h 148"/>
                <a:gd name="T17" fmla="*/ 85 w 85"/>
                <a:gd name="T18" fmla="*/ 148 h 148"/>
              </a:gdLst>
              <a:ahLst/>
              <a:cxnLst>
                <a:cxn ang="T10">
                  <a:pos x="T0" y="T1"/>
                </a:cxn>
                <a:cxn ang="T11">
                  <a:pos x="T2" y="T3"/>
                </a:cxn>
                <a:cxn ang="T12">
                  <a:pos x="T4" y="T5"/>
                </a:cxn>
                <a:cxn ang="T13">
                  <a:pos x="T6" y="T7"/>
                </a:cxn>
                <a:cxn ang="T14">
                  <a:pos x="T8" y="T9"/>
                </a:cxn>
              </a:cxnLst>
              <a:rect l="T15" t="T16" r="T17" b="T18"/>
              <a:pathLst>
                <a:path w="85" h="148">
                  <a:moveTo>
                    <a:pt x="85" y="0"/>
                  </a:moveTo>
                  <a:lnTo>
                    <a:pt x="79" y="103"/>
                  </a:lnTo>
                  <a:lnTo>
                    <a:pt x="0" y="148"/>
                  </a:lnTo>
                  <a:lnTo>
                    <a:pt x="8" y="44"/>
                  </a:lnTo>
                  <a:lnTo>
                    <a:pt x="85" y="0"/>
                  </a:lnTo>
                  <a:close/>
                </a:path>
              </a:pathLst>
            </a:custGeom>
            <a:noFill/>
            <a:ln w="4763" cap="flat">
              <a:solidFill>
                <a:srgbClr val="295687"/>
              </a:solidFill>
              <a:prstDash val="solid"/>
              <a:miter lim="800000"/>
              <a:headEnd/>
              <a:tailEnd/>
            </a:ln>
          </p:spPr>
          <p:txBody>
            <a:bodyPr/>
            <a:lstStyle/>
            <a:p>
              <a:endParaRPr lang="zh-TW" altLang="en-US">
                <a:solidFill>
                  <a:schemeClr val="bg1"/>
                </a:solidFill>
              </a:endParaRPr>
            </a:p>
          </p:txBody>
        </p:sp>
        <p:sp>
          <p:nvSpPr>
            <p:cNvPr id="22071" name="Picture 1366"/>
            <p:cNvSpPr>
              <a:spLocks noChangeAspect="1" noChangeArrowheads="1"/>
            </p:cNvSpPr>
            <p:nvPr/>
          </p:nvSpPr>
          <p:spPr bwMode="auto">
            <a:xfrm>
              <a:off x="4944" y="1614"/>
              <a:ext cx="33" cy="61"/>
            </a:xfrm>
            <a:prstGeom prst="rect">
              <a:avLst/>
            </a:prstGeom>
            <a:noFill/>
            <a:ln w="9525">
              <a:noFill/>
              <a:miter lim="800000"/>
              <a:headEnd/>
              <a:tailEnd/>
            </a:ln>
          </p:spPr>
          <p:txBody>
            <a:bodyPr/>
            <a:lstStyle/>
            <a:p>
              <a:endParaRPr lang="en-US" altLang="zh-TW">
                <a:solidFill>
                  <a:schemeClr val="bg1"/>
                </a:solidFill>
              </a:endParaRPr>
            </a:p>
          </p:txBody>
        </p:sp>
        <p:sp>
          <p:nvSpPr>
            <p:cNvPr id="22072" name="Freeform 1367"/>
            <p:cNvSpPr>
              <a:spLocks/>
            </p:cNvSpPr>
            <p:nvPr/>
          </p:nvSpPr>
          <p:spPr bwMode="auto">
            <a:xfrm>
              <a:off x="4949" y="1618"/>
              <a:ext cx="25" cy="53"/>
            </a:xfrm>
            <a:custGeom>
              <a:avLst/>
              <a:gdLst>
                <a:gd name="T0" fmla="*/ 0 w 107"/>
                <a:gd name="T1" fmla="*/ 0 h 229"/>
                <a:gd name="T2" fmla="*/ 0 w 107"/>
                <a:gd name="T3" fmla="*/ 0 h 229"/>
                <a:gd name="T4" fmla="*/ 0 w 107"/>
                <a:gd name="T5" fmla="*/ 0 h 229"/>
                <a:gd name="T6" fmla="*/ 0 w 107"/>
                <a:gd name="T7" fmla="*/ 0 h 229"/>
                <a:gd name="T8" fmla="*/ 0 w 107"/>
                <a:gd name="T9" fmla="*/ 0 h 229"/>
                <a:gd name="T10" fmla="*/ 0 w 107"/>
                <a:gd name="T11" fmla="*/ 0 h 229"/>
                <a:gd name="T12" fmla="*/ 0 w 107"/>
                <a:gd name="T13" fmla="*/ 0 h 229"/>
                <a:gd name="T14" fmla="*/ 0 60000 65536"/>
                <a:gd name="T15" fmla="*/ 0 60000 65536"/>
                <a:gd name="T16" fmla="*/ 0 60000 65536"/>
                <a:gd name="T17" fmla="*/ 0 60000 65536"/>
                <a:gd name="T18" fmla="*/ 0 60000 65536"/>
                <a:gd name="T19" fmla="*/ 0 60000 65536"/>
                <a:gd name="T20" fmla="*/ 0 60000 65536"/>
                <a:gd name="T21" fmla="*/ 0 w 107"/>
                <a:gd name="T22" fmla="*/ 0 h 229"/>
                <a:gd name="T23" fmla="*/ 107 w 107"/>
                <a:gd name="T24" fmla="*/ 229 h 2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7" h="229">
                  <a:moveTo>
                    <a:pt x="39" y="0"/>
                  </a:moveTo>
                  <a:cubicBezTo>
                    <a:pt x="79" y="65"/>
                    <a:pt x="103" y="138"/>
                    <a:pt x="107" y="213"/>
                  </a:cubicBezTo>
                  <a:lnTo>
                    <a:pt x="68" y="229"/>
                  </a:lnTo>
                  <a:cubicBezTo>
                    <a:pt x="63" y="153"/>
                    <a:pt x="40" y="80"/>
                    <a:pt x="0" y="16"/>
                  </a:cubicBezTo>
                  <a:lnTo>
                    <a:pt x="39" y="0"/>
                  </a:lnTo>
                  <a:close/>
                </a:path>
              </a:pathLst>
            </a:custGeom>
            <a:noFill/>
            <a:ln w="4763" cap="rnd">
              <a:solidFill>
                <a:srgbClr val="295687"/>
              </a:solidFill>
              <a:prstDash val="solid"/>
              <a:round/>
              <a:headEnd/>
              <a:tailEnd/>
            </a:ln>
          </p:spPr>
          <p:txBody>
            <a:bodyPr/>
            <a:lstStyle/>
            <a:p>
              <a:endParaRPr lang="zh-TW" altLang="en-US">
                <a:solidFill>
                  <a:schemeClr val="bg1"/>
                </a:solidFill>
              </a:endParaRPr>
            </a:p>
          </p:txBody>
        </p:sp>
        <p:sp>
          <p:nvSpPr>
            <p:cNvPr id="22073" name="Freeform 1368"/>
            <p:cNvSpPr>
              <a:spLocks noEditPoints="1"/>
            </p:cNvSpPr>
            <p:nvPr/>
          </p:nvSpPr>
          <p:spPr bwMode="auto">
            <a:xfrm>
              <a:off x="4923" y="1622"/>
              <a:ext cx="56" cy="58"/>
            </a:xfrm>
            <a:custGeom>
              <a:avLst/>
              <a:gdLst>
                <a:gd name="T0" fmla="*/ 0 w 245"/>
                <a:gd name="T1" fmla="*/ 0 h 254"/>
                <a:gd name="T2" fmla="*/ 0 w 245"/>
                <a:gd name="T3" fmla="*/ 0 h 254"/>
                <a:gd name="T4" fmla="*/ 0 w 245"/>
                <a:gd name="T5" fmla="*/ 0 h 254"/>
                <a:gd name="T6" fmla="*/ 0 w 245"/>
                <a:gd name="T7" fmla="*/ 0 h 254"/>
                <a:gd name="T8" fmla="*/ 0 w 245"/>
                <a:gd name="T9" fmla="*/ 0 h 254"/>
                <a:gd name="T10" fmla="*/ 0 w 245"/>
                <a:gd name="T11" fmla="*/ 0 h 254"/>
                <a:gd name="T12" fmla="*/ 0 w 245"/>
                <a:gd name="T13" fmla="*/ 0 h 254"/>
                <a:gd name="T14" fmla="*/ 0 w 245"/>
                <a:gd name="T15" fmla="*/ 0 h 254"/>
                <a:gd name="T16" fmla="*/ 0 w 245"/>
                <a:gd name="T17" fmla="*/ 0 h 254"/>
                <a:gd name="T18" fmla="*/ 0 w 245"/>
                <a:gd name="T19" fmla="*/ 0 h 254"/>
                <a:gd name="T20" fmla="*/ 0 w 245"/>
                <a:gd name="T21" fmla="*/ 0 h 254"/>
                <a:gd name="T22" fmla="*/ 0 w 245"/>
                <a:gd name="T23" fmla="*/ 0 h 254"/>
                <a:gd name="T24" fmla="*/ 0 w 245"/>
                <a:gd name="T25" fmla="*/ 0 h 2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5"/>
                <a:gd name="T40" fmla="*/ 0 h 254"/>
                <a:gd name="T41" fmla="*/ 245 w 245"/>
                <a:gd name="T42" fmla="*/ 254 h 2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5" h="254">
                  <a:moveTo>
                    <a:pt x="112" y="0"/>
                  </a:moveTo>
                  <a:lnTo>
                    <a:pt x="98" y="168"/>
                  </a:lnTo>
                  <a:lnTo>
                    <a:pt x="179" y="214"/>
                  </a:lnTo>
                  <a:cubicBezTo>
                    <a:pt x="174" y="138"/>
                    <a:pt x="151" y="65"/>
                    <a:pt x="112" y="0"/>
                  </a:cubicBezTo>
                  <a:close/>
                  <a:moveTo>
                    <a:pt x="0" y="166"/>
                  </a:moveTo>
                  <a:cubicBezTo>
                    <a:pt x="24" y="210"/>
                    <a:pt x="74" y="232"/>
                    <a:pt x="122" y="221"/>
                  </a:cubicBezTo>
                  <a:cubicBezTo>
                    <a:pt x="171" y="232"/>
                    <a:pt x="221" y="210"/>
                    <a:pt x="245" y="166"/>
                  </a:cubicBezTo>
                  <a:lnTo>
                    <a:pt x="245" y="188"/>
                  </a:lnTo>
                  <a:cubicBezTo>
                    <a:pt x="221" y="231"/>
                    <a:pt x="171" y="254"/>
                    <a:pt x="122" y="243"/>
                  </a:cubicBezTo>
                  <a:cubicBezTo>
                    <a:pt x="74" y="254"/>
                    <a:pt x="24" y="231"/>
                    <a:pt x="0" y="188"/>
                  </a:cubicBezTo>
                  <a:lnTo>
                    <a:pt x="0" y="166"/>
                  </a:lnTo>
                  <a:close/>
                </a:path>
              </a:pathLst>
            </a:custGeom>
            <a:solidFill>
              <a:srgbClr val="295687"/>
            </a:solidFill>
            <a:ln w="0">
              <a:solidFill>
                <a:srgbClr val="000000"/>
              </a:solidFill>
              <a:prstDash val="solid"/>
              <a:round/>
              <a:headEnd/>
              <a:tailEnd/>
            </a:ln>
          </p:spPr>
          <p:txBody>
            <a:bodyPr/>
            <a:lstStyle/>
            <a:p>
              <a:endParaRPr lang="zh-TW" altLang="en-US">
                <a:solidFill>
                  <a:schemeClr val="bg1"/>
                </a:solidFill>
              </a:endParaRPr>
            </a:p>
          </p:txBody>
        </p:sp>
        <p:sp>
          <p:nvSpPr>
            <p:cNvPr id="22074" name="Freeform 1369"/>
            <p:cNvSpPr>
              <a:spLocks noEditPoints="1"/>
            </p:cNvSpPr>
            <p:nvPr/>
          </p:nvSpPr>
          <p:spPr bwMode="auto">
            <a:xfrm>
              <a:off x="4923" y="1622"/>
              <a:ext cx="56" cy="58"/>
            </a:xfrm>
            <a:custGeom>
              <a:avLst/>
              <a:gdLst>
                <a:gd name="T0" fmla="*/ 0 w 245"/>
                <a:gd name="T1" fmla="*/ 0 h 254"/>
                <a:gd name="T2" fmla="*/ 0 w 245"/>
                <a:gd name="T3" fmla="*/ 0 h 254"/>
                <a:gd name="T4" fmla="*/ 0 w 245"/>
                <a:gd name="T5" fmla="*/ 0 h 254"/>
                <a:gd name="T6" fmla="*/ 0 w 245"/>
                <a:gd name="T7" fmla="*/ 0 h 254"/>
                <a:gd name="T8" fmla="*/ 0 w 245"/>
                <a:gd name="T9" fmla="*/ 0 h 254"/>
                <a:gd name="T10" fmla="*/ 0 w 245"/>
                <a:gd name="T11" fmla="*/ 0 h 254"/>
                <a:gd name="T12" fmla="*/ 0 w 245"/>
                <a:gd name="T13" fmla="*/ 0 h 254"/>
                <a:gd name="T14" fmla="*/ 0 w 245"/>
                <a:gd name="T15" fmla="*/ 0 h 254"/>
                <a:gd name="T16" fmla="*/ 0 w 245"/>
                <a:gd name="T17" fmla="*/ 0 h 254"/>
                <a:gd name="T18" fmla="*/ 0 w 245"/>
                <a:gd name="T19" fmla="*/ 0 h 254"/>
                <a:gd name="T20" fmla="*/ 0 w 245"/>
                <a:gd name="T21" fmla="*/ 0 h 254"/>
                <a:gd name="T22" fmla="*/ 0 w 245"/>
                <a:gd name="T23" fmla="*/ 0 h 254"/>
                <a:gd name="T24" fmla="*/ 0 w 245"/>
                <a:gd name="T25" fmla="*/ 0 h 2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5"/>
                <a:gd name="T40" fmla="*/ 0 h 254"/>
                <a:gd name="T41" fmla="*/ 245 w 245"/>
                <a:gd name="T42" fmla="*/ 254 h 2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5" h="254">
                  <a:moveTo>
                    <a:pt x="112" y="0"/>
                  </a:moveTo>
                  <a:lnTo>
                    <a:pt x="98" y="168"/>
                  </a:lnTo>
                  <a:lnTo>
                    <a:pt x="179" y="214"/>
                  </a:lnTo>
                  <a:cubicBezTo>
                    <a:pt x="174" y="138"/>
                    <a:pt x="151" y="65"/>
                    <a:pt x="112" y="0"/>
                  </a:cubicBezTo>
                  <a:close/>
                  <a:moveTo>
                    <a:pt x="0" y="166"/>
                  </a:moveTo>
                  <a:cubicBezTo>
                    <a:pt x="24" y="210"/>
                    <a:pt x="74" y="232"/>
                    <a:pt x="122" y="221"/>
                  </a:cubicBezTo>
                  <a:cubicBezTo>
                    <a:pt x="171" y="232"/>
                    <a:pt x="221" y="210"/>
                    <a:pt x="245" y="166"/>
                  </a:cubicBezTo>
                  <a:lnTo>
                    <a:pt x="245" y="188"/>
                  </a:lnTo>
                  <a:cubicBezTo>
                    <a:pt x="221" y="231"/>
                    <a:pt x="171" y="254"/>
                    <a:pt x="122" y="243"/>
                  </a:cubicBezTo>
                  <a:cubicBezTo>
                    <a:pt x="74" y="254"/>
                    <a:pt x="24" y="231"/>
                    <a:pt x="0" y="188"/>
                  </a:cubicBezTo>
                  <a:lnTo>
                    <a:pt x="0" y="166"/>
                  </a:lnTo>
                  <a:close/>
                </a:path>
              </a:pathLst>
            </a:custGeom>
            <a:noFill/>
            <a:ln w="4763" cap="flat">
              <a:solidFill>
                <a:srgbClr val="295687"/>
              </a:solidFill>
              <a:prstDash val="solid"/>
              <a:miter lim="800000"/>
              <a:headEnd/>
              <a:tailEnd/>
            </a:ln>
          </p:spPr>
          <p:txBody>
            <a:bodyPr/>
            <a:lstStyle/>
            <a:p>
              <a:endParaRPr lang="zh-TW" altLang="en-US">
                <a:solidFill>
                  <a:schemeClr val="bg1"/>
                </a:solidFill>
              </a:endParaRPr>
            </a:p>
          </p:txBody>
        </p:sp>
        <p:sp>
          <p:nvSpPr>
            <p:cNvPr id="22075" name="Freeform 1370"/>
            <p:cNvSpPr>
              <a:spLocks/>
            </p:cNvSpPr>
            <p:nvPr/>
          </p:nvSpPr>
          <p:spPr bwMode="auto">
            <a:xfrm>
              <a:off x="4792" y="1492"/>
              <a:ext cx="257" cy="233"/>
            </a:xfrm>
            <a:custGeom>
              <a:avLst/>
              <a:gdLst>
                <a:gd name="T0" fmla="*/ 0 w 1116"/>
                <a:gd name="T1" fmla="*/ 0 h 1030"/>
                <a:gd name="T2" fmla="*/ 0 w 1116"/>
                <a:gd name="T3" fmla="*/ 0 h 1030"/>
                <a:gd name="T4" fmla="*/ 0 w 1116"/>
                <a:gd name="T5" fmla="*/ 0 h 1030"/>
                <a:gd name="T6" fmla="*/ 0 w 1116"/>
                <a:gd name="T7" fmla="*/ 0 h 1030"/>
                <a:gd name="T8" fmla="*/ 0 w 1116"/>
                <a:gd name="T9" fmla="*/ 0 h 1030"/>
                <a:gd name="T10" fmla="*/ 0 w 1116"/>
                <a:gd name="T11" fmla="*/ 0 h 1030"/>
                <a:gd name="T12" fmla="*/ 0 w 1116"/>
                <a:gd name="T13" fmla="*/ 0 h 1030"/>
                <a:gd name="T14" fmla="*/ 0 w 1116"/>
                <a:gd name="T15" fmla="*/ 0 h 1030"/>
                <a:gd name="T16" fmla="*/ 0 w 1116"/>
                <a:gd name="T17" fmla="*/ 0 h 1030"/>
                <a:gd name="T18" fmla="*/ 0 w 1116"/>
                <a:gd name="T19" fmla="*/ 0 h 1030"/>
                <a:gd name="T20" fmla="*/ 0 w 1116"/>
                <a:gd name="T21" fmla="*/ 0 h 1030"/>
                <a:gd name="T22" fmla="*/ 0 w 1116"/>
                <a:gd name="T23" fmla="*/ 0 h 1030"/>
                <a:gd name="T24" fmla="*/ 0 w 1116"/>
                <a:gd name="T25" fmla="*/ 0 h 1030"/>
                <a:gd name="T26" fmla="*/ 0 w 1116"/>
                <a:gd name="T27" fmla="*/ 0 h 1030"/>
                <a:gd name="T28" fmla="*/ 0 w 1116"/>
                <a:gd name="T29" fmla="*/ 0 h 1030"/>
                <a:gd name="T30" fmla="*/ 0 w 1116"/>
                <a:gd name="T31" fmla="*/ 0 h 1030"/>
                <a:gd name="T32" fmla="*/ 0 w 1116"/>
                <a:gd name="T33" fmla="*/ 0 h 1030"/>
                <a:gd name="T34" fmla="*/ 0 w 1116"/>
                <a:gd name="T35" fmla="*/ 0 h 1030"/>
                <a:gd name="T36" fmla="*/ 0 w 1116"/>
                <a:gd name="T37" fmla="*/ 0 h 1030"/>
                <a:gd name="T38" fmla="*/ 0 w 1116"/>
                <a:gd name="T39" fmla="*/ 0 h 1030"/>
                <a:gd name="T40" fmla="*/ 0 w 1116"/>
                <a:gd name="T41" fmla="*/ 0 h 1030"/>
                <a:gd name="T42" fmla="*/ 0 w 1116"/>
                <a:gd name="T43" fmla="*/ 0 h 1030"/>
                <a:gd name="T44" fmla="*/ 0 w 1116"/>
                <a:gd name="T45" fmla="*/ 0 h 1030"/>
                <a:gd name="T46" fmla="*/ 0 w 1116"/>
                <a:gd name="T47" fmla="*/ 0 h 1030"/>
                <a:gd name="T48" fmla="*/ 0 w 1116"/>
                <a:gd name="T49" fmla="*/ 0 h 1030"/>
                <a:gd name="T50" fmla="*/ 0 w 1116"/>
                <a:gd name="T51" fmla="*/ 0 h 103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16"/>
                <a:gd name="T79" fmla="*/ 0 h 1030"/>
                <a:gd name="T80" fmla="*/ 1116 w 1116"/>
                <a:gd name="T81" fmla="*/ 1030 h 103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16" h="1030">
                  <a:moveTo>
                    <a:pt x="345" y="216"/>
                  </a:moveTo>
                  <a:lnTo>
                    <a:pt x="425" y="259"/>
                  </a:lnTo>
                  <a:cubicBezTo>
                    <a:pt x="433" y="263"/>
                    <a:pt x="440" y="270"/>
                    <a:pt x="445" y="278"/>
                  </a:cubicBezTo>
                  <a:cubicBezTo>
                    <a:pt x="456" y="324"/>
                    <a:pt x="460" y="372"/>
                    <a:pt x="458" y="419"/>
                  </a:cubicBezTo>
                  <a:cubicBezTo>
                    <a:pt x="488" y="435"/>
                    <a:pt x="518" y="451"/>
                    <a:pt x="547" y="469"/>
                  </a:cubicBezTo>
                  <a:lnTo>
                    <a:pt x="547" y="449"/>
                  </a:lnTo>
                  <a:lnTo>
                    <a:pt x="550" y="424"/>
                  </a:lnTo>
                  <a:lnTo>
                    <a:pt x="795" y="290"/>
                  </a:lnTo>
                  <a:lnTo>
                    <a:pt x="819" y="302"/>
                  </a:lnTo>
                  <a:lnTo>
                    <a:pt x="808" y="457"/>
                  </a:lnTo>
                  <a:lnTo>
                    <a:pt x="1116" y="632"/>
                  </a:lnTo>
                  <a:lnTo>
                    <a:pt x="1116" y="649"/>
                  </a:lnTo>
                  <a:lnTo>
                    <a:pt x="439" y="1030"/>
                  </a:lnTo>
                  <a:lnTo>
                    <a:pt x="0" y="780"/>
                  </a:lnTo>
                  <a:lnTo>
                    <a:pt x="0" y="762"/>
                  </a:lnTo>
                  <a:lnTo>
                    <a:pt x="64" y="726"/>
                  </a:lnTo>
                  <a:lnTo>
                    <a:pt x="51" y="421"/>
                  </a:lnTo>
                  <a:lnTo>
                    <a:pt x="110" y="387"/>
                  </a:lnTo>
                  <a:cubicBezTo>
                    <a:pt x="124" y="321"/>
                    <a:pt x="167" y="265"/>
                    <a:pt x="226" y="233"/>
                  </a:cubicBezTo>
                  <a:cubicBezTo>
                    <a:pt x="227" y="227"/>
                    <a:pt x="227" y="221"/>
                    <a:pt x="227" y="215"/>
                  </a:cubicBezTo>
                  <a:cubicBezTo>
                    <a:pt x="197" y="190"/>
                    <a:pt x="181" y="152"/>
                    <a:pt x="184" y="113"/>
                  </a:cubicBezTo>
                  <a:cubicBezTo>
                    <a:pt x="181" y="54"/>
                    <a:pt x="227" y="3"/>
                    <a:pt x="286" y="0"/>
                  </a:cubicBezTo>
                  <a:cubicBezTo>
                    <a:pt x="345" y="2"/>
                    <a:pt x="390" y="52"/>
                    <a:pt x="388" y="111"/>
                  </a:cubicBezTo>
                  <a:cubicBezTo>
                    <a:pt x="388" y="111"/>
                    <a:pt x="388" y="111"/>
                    <a:pt x="388" y="111"/>
                  </a:cubicBezTo>
                  <a:cubicBezTo>
                    <a:pt x="391" y="151"/>
                    <a:pt x="375" y="190"/>
                    <a:pt x="345" y="216"/>
                  </a:cubicBezTo>
                  <a:close/>
                </a:path>
              </a:pathLst>
            </a:custGeom>
            <a:noFill/>
            <a:ln w="7938" cap="rnd">
              <a:solidFill>
                <a:srgbClr val="000000"/>
              </a:solidFill>
              <a:prstDash val="solid"/>
              <a:round/>
              <a:headEnd/>
              <a:tailEnd/>
            </a:ln>
          </p:spPr>
          <p:txBody>
            <a:bodyPr/>
            <a:lstStyle/>
            <a:p>
              <a:endParaRPr lang="zh-TW" altLang="en-US">
                <a:solidFill>
                  <a:schemeClr val="bg1"/>
                </a:solidFill>
              </a:endParaRPr>
            </a:p>
          </p:txBody>
        </p:sp>
      </p:grpSp>
      <p:grpSp>
        <p:nvGrpSpPr>
          <p:cNvPr id="21" name="Group 1484"/>
          <p:cNvGrpSpPr>
            <a:grpSpLocks/>
          </p:cNvGrpSpPr>
          <p:nvPr/>
        </p:nvGrpSpPr>
        <p:grpSpPr bwMode="auto">
          <a:xfrm rot="8714730">
            <a:off x="8367184" y="2546351"/>
            <a:ext cx="785283" cy="481013"/>
            <a:chOff x="1292" y="1567"/>
            <a:chExt cx="1407" cy="1138"/>
          </a:xfrm>
        </p:grpSpPr>
        <p:sp>
          <p:nvSpPr>
            <p:cNvPr id="21960" name="AutoShape 1485"/>
            <p:cNvSpPr>
              <a:spLocks noChangeArrowheads="1"/>
            </p:cNvSpPr>
            <p:nvPr/>
          </p:nvSpPr>
          <p:spPr bwMode="auto">
            <a:xfrm rot="350117">
              <a:off x="1948" y="1573"/>
              <a:ext cx="273" cy="548"/>
            </a:xfrm>
            <a:prstGeom prst="parallelogram">
              <a:avLst>
                <a:gd name="adj" fmla="val 53699"/>
              </a:avLst>
            </a:prstGeom>
            <a:solidFill>
              <a:schemeClr val="accent2"/>
            </a:solidFill>
            <a:ln w="9525">
              <a:solidFill>
                <a:schemeClr val="tx1"/>
              </a:solidFill>
              <a:miter lim="800000"/>
              <a:headEnd/>
              <a:tailEnd/>
            </a:ln>
          </p:spPr>
          <p:txBody>
            <a:bodyPr wrap="none" anchor="ctr"/>
            <a:lstStyle/>
            <a:p>
              <a:endParaRPr lang="en-US" altLang="zh-TW" sz="1900" dirty="0">
                <a:solidFill>
                  <a:schemeClr val="bg1"/>
                </a:solidFill>
                <a:latin typeface="Calibri" pitchFamily="34" charset="0"/>
              </a:endParaRPr>
            </a:p>
          </p:txBody>
        </p:sp>
        <p:sp>
          <p:nvSpPr>
            <p:cNvPr id="21961" name="AutoShape 1486"/>
            <p:cNvSpPr>
              <a:spLocks noChangeArrowheads="1"/>
            </p:cNvSpPr>
            <p:nvPr/>
          </p:nvSpPr>
          <p:spPr bwMode="auto">
            <a:xfrm rot="350117">
              <a:off x="1747" y="2165"/>
              <a:ext cx="269" cy="545"/>
            </a:xfrm>
            <a:prstGeom prst="parallelogram">
              <a:avLst>
                <a:gd name="adj" fmla="val 53699"/>
              </a:avLst>
            </a:prstGeom>
            <a:solidFill>
              <a:schemeClr val="accent2"/>
            </a:solidFill>
            <a:ln w="9525">
              <a:solidFill>
                <a:schemeClr val="tx1"/>
              </a:solidFill>
              <a:miter lim="800000"/>
              <a:headEnd/>
              <a:tailEnd/>
            </a:ln>
          </p:spPr>
          <p:txBody>
            <a:bodyPr wrap="none" anchor="ctr"/>
            <a:lstStyle/>
            <a:p>
              <a:endParaRPr lang="en-US" altLang="zh-TW" sz="1900" dirty="0">
                <a:solidFill>
                  <a:schemeClr val="bg1"/>
                </a:solidFill>
                <a:latin typeface="Calibri" pitchFamily="34" charset="0"/>
              </a:endParaRPr>
            </a:p>
          </p:txBody>
        </p:sp>
        <p:sp>
          <p:nvSpPr>
            <p:cNvPr id="21962" name="AutoShape 1487"/>
            <p:cNvSpPr>
              <a:spLocks noChangeArrowheads="1"/>
            </p:cNvSpPr>
            <p:nvPr/>
          </p:nvSpPr>
          <p:spPr bwMode="auto">
            <a:xfrm rot="350117">
              <a:off x="2510" y="1816"/>
              <a:ext cx="193" cy="319"/>
            </a:xfrm>
            <a:prstGeom prst="parallelogram">
              <a:avLst>
                <a:gd name="adj" fmla="val 53699"/>
              </a:avLst>
            </a:prstGeom>
            <a:solidFill>
              <a:schemeClr val="accent2"/>
            </a:solidFill>
            <a:ln w="9525">
              <a:solidFill>
                <a:schemeClr val="tx1"/>
              </a:solidFill>
              <a:miter lim="800000"/>
              <a:headEnd/>
              <a:tailEnd/>
            </a:ln>
          </p:spPr>
          <p:txBody>
            <a:bodyPr wrap="none" anchor="ctr"/>
            <a:lstStyle/>
            <a:p>
              <a:endParaRPr lang="en-US" altLang="zh-TW" sz="1900" dirty="0">
                <a:solidFill>
                  <a:schemeClr val="bg1"/>
                </a:solidFill>
                <a:latin typeface="Calibri" pitchFamily="34" charset="0"/>
              </a:endParaRPr>
            </a:p>
          </p:txBody>
        </p:sp>
        <p:sp>
          <p:nvSpPr>
            <p:cNvPr id="21963" name="AutoShape 1488"/>
            <p:cNvSpPr>
              <a:spLocks noChangeArrowheads="1"/>
            </p:cNvSpPr>
            <p:nvPr/>
          </p:nvSpPr>
          <p:spPr bwMode="auto">
            <a:xfrm rot="350117">
              <a:off x="2375" y="2115"/>
              <a:ext cx="190" cy="315"/>
            </a:xfrm>
            <a:prstGeom prst="parallelogram">
              <a:avLst>
                <a:gd name="adj" fmla="val 53699"/>
              </a:avLst>
            </a:prstGeom>
            <a:solidFill>
              <a:schemeClr val="accent2"/>
            </a:solidFill>
            <a:ln w="9525">
              <a:solidFill>
                <a:schemeClr val="tx1"/>
              </a:solidFill>
              <a:miter lim="800000"/>
              <a:headEnd/>
              <a:tailEnd/>
            </a:ln>
          </p:spPr>
          <p:txBody>
            <a:bodyPr wrap="none" anchor="ctr"/>
            <a:lstStyle/>
            <a:p>
              <a:endParaRPr lang="en-US" altLang="zh-TW" sz="1900" dirty="0">
                <a:solidFill>
                  <a:schemeClr val="bg1"/>
                </a:solidFill>
                <a:latin typeface="Calibri" pitchFamily="34" charset="0"/>
              </a:endParaRPr>
            </a:p>
          </p:txBody>
        </p:sp>
        <p:sp>
          <p:nvSpPr>
            <p:cNvPr id="21964" name="Oval 1489"/>
            <p:cNvSpPr>
              <a:spLocks noChangeArrowheads="1"/>
            </p:cNvSpPr>
            <p:nvPr/>
          </p:nvSpPr>
          <p:spPr bwMode="auto">
            <a:xfrm>
              <a:off x="1297" y="2022"/>
              <a:ext cx="1361" cy="225"/>
            </a:xfrm>
            <a:prstGeom prst="ellipse">
              <a:avLst/>
            </a:prstGeom>
            <a:solidFill>
              <a:schemeClr val="accent2"/>
            </a:solidFill>
            <a:ln w="9525">
              <a:solidFill>
                <a:schemeClr val="tx1"/>
              </a:solidFill>
              <a:round/>
              <a:headEnd/>
              <a:tailEnd/>
            </a:ln>
          </p:spPr>
          <p:txBody>
            <a:bodyPr wrap="none" anchor="ctr"/>
            <a:lstStyle/>
            <a:p>
              <a:endParaRPr lang="en-US" altLang="zh-TW" sz="1900" dirty="0">
                <a:solidFill>
                  <a:schemeClr val="bg1"/>
                </a:solidFill>
                <a:latin typeface="Calibri" pitchFamily="34" charset="0"/>
              </a:endParaRPr>
            </a:p>
          </p:txBody>
        </p:sp>
      </p:grpSp>
      <p:sp>
        <p:nvSpPr>
          <p:cNvPr id="21564" name="Rectangle 2024"/>
          <p:cNvSpPr>
            <a:spLocks noChangeArrowheads="1"/>
          </p:cNvSpPr>
          <p:nvPr/>
        </p:nvSpPr>
        <p:spPr bwMode="auto">
          <a:xfrm>
            <a:off x="5700873" y="3357563"/>
            <a:ext cx="1304204" cy="292388"/>
          </a:xfrm>
          <a:prstGeom prst="rect">
            <a:avLst/>
          </a:prstGeom>
          <a:noFill/>
          <a:ln w="9525">
            <a:noFill/>
            <a:miter lim="800000"/>
            <a:headEnd/>
            <a:tailEnd/>
          </a:ln>
        </p:spPr>
        <p:txBody>
          <a:bodyPr wrap="none" lIns="0" tIns="0" rIns="0" bIns="0">
            <a:spAutoFit/>
          </a:bodyPr>
          <a:lstStyle/>
          <a:p>
            <a:pPr algn="ctr" eaLnBrk="0" hangingPunct="0"/>
            <a:r>
              <a:rPr lang="en-US" altLang="zh-TW" sz="1900" b="1" dirty="0">
                <a:solidFill>
                  <a:schemeClr val="bg1"/>
                </a:solidFill>
                <a:latin typeface="Calibri" pitchFamily="34" charset="0"/>
              </a:rPr>
              <a:t>Air shipment</a:t>
            </a:r>
          </a:p>
        </p:txBody>
      </p:sp>
      <p:sp>
        <p:nvSpPr>
          <p:cNvPr id="21565" name="Line 1258"/>
          <p:cNvSpPr>
            <a:spLocks noChangeShapeType="1"/>
          </p:cNvSpPr>
          <p:nvPr/>
        </p:nvSpPr>
        <p:spPr bwMode="auto">
          <a:xfrm>
            <a:off x="5712884" y="3141664"/>
            <a:ext cx="1100667" cy="9525"/>
          </a:xfrm>
          <a:prstGeom prst="line">
            <a:avLst/>
          </a:prstGeom>
          <a:noFill/>
          <a:ln w="28575">
            <a:solidFill>
              <a:schemeClr val="bg1"/>
            </a:solidFill>
            <a:round/>
            <a:headEnd/>
            <a:tailEnd type="triangle" w="med" len="med"/>
          </a:ln>
        </p:spPr>
        <p:txBody>
          <a:bodyPr lIns="121917" tIns="60958" rIns="121917" bIns="60958"/>
          <a:lstStyle/>
          <a:p>
            <a:endParaRPr lang="zh-TW" altLang="en-US">
              <a:solidFill>
                <a:schemeClr val="bg1"/>
              </a:solidFill>
            </a:endParaRPr>
          </a:p>
        </p:txBody>
      </p:sp>
      <p:sp>
        <p:nvSpPr>
          <p:cNvPr id="21567" name="Rectangle 392"/>
          <p:cNvSpPr>
            <a:spLocks noChangeArrowheads="1"/>
          </p:cNvSpPr>
          <p:nvPr/>
        </p:nvSpPr>
        <p:spPr bwMode="auto">
          <a:xfrm>
            <a:off x="9038169" y="3119438"/>
            <a:ext cx="48684" cy="6351"/>
          </a:xfrm>
          <a:prstGeom prst="rect">
            <a:avLst/>
          </a:prstGeom>
          <a:solidFill>
            <a:srgbClr val="F4F3AB"/>
          </a:solidFill>
          <a:ln w="9525">
            <a:noFill/>
            <a:miter lim="800000"/>
            <a:headEnd/>
            <a:tailEnd/>
          </a:ln>
        </p:spPr>
        <p:txBody>
          <a:bodyPr lIns="121917" tIns="60958" rIns="121917" bIns="60958"/>
          <a:lstStyle/>
          <a:p>
            <a:endParaRPr lang="en-US" altLang="zh-TW" sz="1900" dirty="0">
              <a:solidFill>
                <a:schemeClr val="bg1"/>
              </a:solidFill>
              <a:latin typeface="Calibri" pitchFamily="34" charset="0"/>
            </a:endParaRPr>
          </a:p>
        </p:txBody>
      </p:sp>
      <p:sp>
        <p:nvSpPr>
          <p:cNvPr id="21568" name="Rectangle 393"/>
          <p:cNvSpPr>
            <a:spLocks noChangeArrowheads="1"/>
          </p:cNvSpPr>
          <p:nvPr/>
        </p:nvSpPr>
        <p:spPr bwMode="auto">
          <a:xfrm>
            <a:off x="9038169" y="3203575"/>
            <a:ext cx="48684" cy="6351"/>
          </a:xfrm>
          <a:prstGeom prst="rect">
            <a:avLst/>
          </a:prstGeom>
          <a:solidFill>
            <a:srgbClr val="EEE79F"/>
          </a:solidFill>
          <a:ln w="9525">
            <a:noFill/>
            <a:miter lim="800000"/>
            <a:headEnd/>
            <a:tailEnd/>
          </a:ln>
        </p:spPr>
        <p:txBody>
          <a:bodyPr lIns="121917" tIns="60958" rIns="121917" bIns="60958"/>
          <a:lstStyle/>
          <a:p>
            <a:endParaRPr lang="en-US" altLang="zh-TW" sz="1900" dirty="0">
              <a:solidFill>
                <a:schemeClr val="bg1"/>
              </a:solidFill>
              <a:latin typeface="Calibri" pitchFamily="34" charset="0"/>
            </a:endParaRPr>
          </a:p>
        </p:txBody>
      </p:sp>
      <p:grpSp>
        <p:nvGrpSpPr>
          <p:cNvPr id="22" name="Group 422"/>
          <p:cNvGrpSpPr>
            <a:grpSpLocks/>
          </p:cNvGrpSpPr>
          <p:nvPr/>
        </p:nvGrpSpPr>
        <p:grpSpPr bwMode="auto">
          <a:xfrm>
            <a:off x="8844643" y="3106512"/>
            <a:ext cx="1320800" cy="452439"/>
            <a:chOff x="4771" y="2291"/>
            <a:chExt cx="934" cy="525"/>
          </a:xfrm>
        </p:grpSpPr>
        <p:pic>
          <p:nvPicPr>
            <p:cNvPr id="21588" name="Picture 423"/>
            <p:cNvPicPr>
              <a:picLocks noChangeAspect="1" noChangeArrowheads="1"/>
            </p:cNvPicPr>
            <p:nvPr/>
          </p:nvPicPr>
          <p:blipFill>
            <a:blip r:embed="rId2" cstate="print"/>
            <a:srcRect/>
            <a:stretch>
              <a:fillRect/>
            </a:stretch>
          </p:blipFill>
          <p:spPr bwMode="auto">
            <a:xfrm>
              <a:off x="4902" y="2291"/>
              <a:ext cx="803" cy="525"/>
            </a:xfrm>
            <a:prstGeom prst="rect">
              <a:avLst/>
            </a:prstGeom>
            <a:noFill/>
            <a:ln w="9525">
              <a:noFill/>
              <a:miter lim="800000"/>
              <a:headEnd/>
              <a:tailEnd/>
            </a:ln>
          </p:spPr>
        </p:pic>
        <p:sp>
          <p:nvSpPr>
            <p:cNvPr id="21589" name="Freeform 424"/>
            <p:cNvSpPr>
              <a:spLocks/>
            </p:cNvSpPr>
            <p:nvPr/>
          </p:nvSpPr>
          <p:spPr bwMode="auto">
            <a:xfrm>
              <a:off x="4872" y="2481"/>
              <a:ext cx="260" cy="260"/>
            </a:xfrm>
            <a:custGeom>
              <a:avLst/>
              <a:gdLst>
                <a:gd name="T0" fmla="*/ 258 w 260"/>
                <a:gd name="T1" fmla="*/ 179 h 260"/>
                <a:gd name="T2" fmla="*/ 217 w 260"/>
                <a:gd name="T3" fmla="*/ 104 h 260"/>
                <a:gd name="T4" fmla="*/ 215 w 260"/>
                <a:gd name="T5" fmla="*/ 102 h 260"/>
                <a:gd name="T6" fmla="*/ 171 w 260"/>
                <a:gd name="T7" fmla="*/ 28 h 260"/>
                <a:gd name="T8" fmla="*/ 169 w 260"/>
                <a:gd name="T9" fmla="*/ 26 h 260"/>
                <a:gd name="T10" fmla="*/ 116 w 260"/>
                <a:gd name="T11" fmla="*/ 6 h 260"/>
                <a:gd name="T12" fmla="*/ 100 w 260"/>
                <a:gd name="T13" fmla="*/ 19 h 260"/>
                <a:gd name="T14" fmla="*/ 87 w 260"/>
                <a:gd name="T15" fmla="*/ 23 h 260"/>
                <a:gd name="T16" fmla="*/ 85 w 260"/>
                <a:gd name="T17" fmla="*/ 28 h 260"/>
                <a:gd name="T18" fmla="*/ 74 w 260"/>
                <a:gd name="T19" fmla="*/ 82 h 260"/>
                <a:gd name="T20" fmla="*/ 59 w 260"/>
                <a:gd name="T21" fmla="*/ 95 h 260"/>
                <a:gd name="T22" fmla="*/ 45 w 260"/>
                <a:gd name="T23" fmla="*/ 99 h 260"/>
                <a:gd name="T24" fmla="*/ 43 w 260"/>
                <a:gd name="T25" fmla="*/ 104 h 260"/>
                <a:gd name="T26" fmla="*/ 42 w 260"/>
                <a:gd name="T27" fmla="*/ 153 h 260"/>
                <a:gd name="T28" fmla="*/ 32 w 260"/>
                <a:gd name="T29" fmla="*/ 162 h 260"/>
                <a:gd name="T30" fmla="*/ 13 w 260"/>
                <a:gd name="T31" fmla="*/ 170 h 260"/>
                <a:gd name="T32" fmla="*/ 3 w 260"/>
                <a:gd name="T33" fmla="*/ 180 h 260"/>
                <a:gd name="T34" fmla="*/ 0 w 260"/>
                <a:gd name="T35" fmla="*/ 231 h 260"/>
                <a:gd name="T36" fmla="*/ 2 w 260"/>
                <a:gd name="T37" fmla="*/ 234 h 260"/>
                <a:gd name="T38" fmla="*/ 55 w 260"/>
                <a:gd name="T39" fmla="*/ 254 h 260"/>
                <a:gd name="T40" fmla="*/ 75 w 260"/>
                <a:gd name="T41" fmla="*/ 238 h 260"/>
                <a:gd name="T42" fmla="*/ 85 w 260"/>
                <a:gd name="T43" fmla="*/ 234 h 260"/>
                <a:gd name="T44" fmla="*/ 87 w 260"/>
                <a:gd name="T45" fmla="*/ 231 h 260"/>
                <a:gd name="T46" fmla="*/ 89 w 260"/>
                <a:gd name="T47" fmla="*/ 234 h 260"/>
                <a:gd name="T48" fmla="*/ 142 w 260"/>
                <a:gd name="T49" fmla="*/ 254 h 260"/>
                <a:gd name="T50" fmla="*/ 162 w 260"/>
                <a:gd name="T51" fmla="*/ 238 h 260"/>
                <a:gd name="T52" fmla="*/ 172 w 260"/>
                <a:gd name="T53" fmla="*/ 234 h 260"/>
                <a:gd name="T54" fmla="*/ 175 w 260"/>
                <a:gd name="T55" fmla="*/ 233 h 260"/>
                <a:gd name="T56" fmla="*/ 218 w 260"/>
                <a:gd name="T57" fmla="*/ 260 h 260"/>
                <a:gd name="T58" fmla="*/ 228 w 260"/>
                <a:gd name="T59" fmla="*/ 250 h 260"/>
                <a:gd name="T60" fmla="*/ 248 w 260"/>
                <a:gd name="T61" fmla="*/ 241 h 260"/>
                <a:gd name="T62" fmla="*/ 258 w 260"/>
                <a:gd name="T63" fmla="*/ 232 h 260"/>
                <a:gd name="T64" fmla="*/ 260 w 260"/>
                <a:gd name="T65" fmla="*/ 181 h 2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0"/>
                <a:gd name="T100" fmla="*/ 0 h 260"/>
                <a:gd name="T101" fmla="*/ 260 w 260"/>
                <a:gd name="T102" fmla="*/ 260 h 2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0" h="260">
                  <a:moveTo>
                    <a:pt x="258" y="180"/>
                  </a:moveTo>
                  <a:lnTo>
                    <a:pt x="258" y="179"/>
                  </a:lnTo>
                  <a:lnTo>
                    <a:pt x="217" y="154"/>
                  </a:lnTo>
                  <a:lnTo>
                    <a:pt x="217" y="104"/>
                  </a:lnTo>
                  <a:lnTo>
                    <a:pt x="215" y="103"/>
                  </a:lnTo>
                  <a:lnTo>
                    <a:pt x="215" y="102"/>
                  </a:lnTo>
                  <a:lnTo>
                    <a:pt x="172" y="76"/>
                  </a:lnTo>
                  <a:lnTo>
                    <a:pt x="171" y="28"/>
                  </a:lnTo>
                  <a:lnTo>
                    <a:pt x="169" y="27"/>
                  </a:lnTo>
                  <a:lnTo>
                    <a:pt x="169" y="26"/>
                  </a:lnTo>
                  <a:lnTo>
                    <a:pt x="126" y="0"/>
                  </a:lnTo>
                  <a:lnTo>
                    <a:pt x="116" y="6"/>
                  </a:lnTo>
                  <a:lnTo>
                    <a:pt x="116" y="9"/>
                  </a:lnTo>
                  <a:lnTo>
                    <a:pt x="100" y="19"/>
                  </a:lnTo>
                  <a:lnTo>
                    <a:pt x="97" y="17"/>
                  </a:lnTo>
                  <a:lnTo>
                    <a:pt x="87" y="23"/>
                  </a:lnTo>
                  <a:lnTo>
                    <a:pt x="87" y="27"/>
                  </a:lnTo>
                  <a:lnTo>
                    <a:pt x="85" y="28"/>
                  </a:lnTo>
                  <a:lnTo>
                    <a:pt x="85" y="76"/>
                  </a:lnTo>
                  <a:lnTo>
                    <a:pt x="74" y="82"/>
                  </a:lnTo>
                  <a:lnTo>
                    <a:pt x="74" y="85"/>
                  </a:lnTo>
                  <a:lnTo>
                    <a:pt x="59" y="95"/>
                  </a:lnTo>
                  <a:lnTo>
                    <a:pt x="56" y="93"/>
                  </a:lnTo>
                  <a:lnTo>
                    <a:pt x="45" y="99"/>
                  </a:lnTo>
                  <a:lnTo>
                    <a:pt x="45" y="103"/>
                  </a:lnTo>
                  <a:lnTo>
                    <a:pt x="43" y="104"/>
                  </a:lnTo>
                  <a:lnTo>
                    <a:pt x="43" y="154"/>
                  </a:lnTo>
                  <a:lnTo>
                    <a:pt x="42" y="153"/>
                  </a:lnTo>
                  <a:lnTo>
                    <a:pt x="32" y="159"/>
                  </a:lnTo>
                  <a:lnTo>
                    <a:pt x="32" y="162"/>
                  </a:lnTo>
                  <a:lnTo>
                    <a:pt x="15" y="172"/>
                  </a:lnTo>
                  <a:lnTo>
                    <a:pt x="13" y="170"/>
                  </a:lnTo>
                  <a:lnTo>
                    <a:pt x="3" y="176"/>
                  </a:lnTo>
                  <a:lnTo>
                    <a:pt x="3" y="180"/>
                  </a:lnTo>
                  <a:lnTo>
                    <a:pt x="0" y="181"/>
                  </a:lnTo>
                  <a:lnTo>
                    <a:pt x="0" y="231"/>
                  </a:lnTo>
                  <a:lnTo>
                    <a:pt x="2" y="232"/>
                  </a:lnTo>
                  <a:lnTo>
                    <a:pt x="2" y="234"/>
                  </a:lnTo>
                  <a:lnTo>
                    <a:pt x="45" y="260"/>
                  </a:lnTo>
                  <a:lnTo>
                    <a:pt x="55" y="254"/>
                  </a:lnTo>
                  <a:lnTo>
                    <a:pt x="55" y="250"/>
                  </a:lnTo>
                  <a:lnTo>
                    <a:pt x="75" y="238"/>
                  </a:lnTo>
                  <a:lnTo>
                    <a:pt x="75" y="241"/>
                  </a:lnTo>
                  <a:lnTo>
                    <a:pt x="85" y="234"/>
                  </a:lnTo>
                  <a:lnTo>
                    <a:pt x="85" y="232"/>
                  </a:lnTo>
                  <a:lnTo>
                    <a:pt x="87" y="231"/>
                  </a:lnTo>
                  <a:lnTo>
                    <a:pt x="89" y="232"/>
                  </a:lnTo>
                  <a:lnTo>
                    <a:pt x="89" y="234"/>
                  </a:lnTo>
                  <a:lnTo>
                    <a:pt x="132" y="260"/>
                  </a:lnTo>
                  <a:lnTo>
                    <a:pt x="142" y="254"/>
                  </a:lnTo>
                  <a:lnTo>
                    <a:pt x="142" y="250"/>
                  </a:lnTo>
                  <a:lnTo>
                    <a:pt x="162" y="238"/>
                  </a:lnTo>
                  <a:lnTo>
                    <a:pt x="162" y="241"/>
                  </a:lnTo>
                  <a:lnTo>
                    <a:pt x="172" y="234"/>
                  </a:lnTo>
                  <a:lnTo>
                    <a:pt x="172" y="231"/>
                  </a:lnTo>
                  <a:lnTo>
                    <a:pt x="175" y="233"/>
                  </a:lnTo>
                  <a:lnTo>
                    <a:pt x="175" y="234"/>
                  </a:lnTo>
                  <a:lnTo>
                    <a:pt x="218" y="260"/>
                  </a:lnTo>
                  <a:lnTo>
                    <a:pt x="228" y="254"/>
                  </a:lnTo>
                  <a:lnTo>
                    <a:pt x="228" y="250"/>
                  </a:lnTo>
                  <a:lnTo>
                    <a:pt x="248" y="238"/>
                  </a:lnTo>
                  <a:lnTo>
                    <a:pt x="248" y="241"/>
                  </a:lnTo>
                  <a:lnTo>
                    <a:pt x="258" y="234"/>
                  </a:lnTo>
                  <a:lnTo>
                    <a:pt x="258" y="232"/>
                  </a:lnTo>
                  <a:lnTo>
                    <a:pt x="260" y="231"/>
                  </a:lnTo>
                  <a:lnTo>
                    <a:pt x="260" y="181"/>
                  </a:lnTo>
                  <a:lnTo>
                    <a:pt x="258" y="180"/>
                  </a:lnTo>
                  <a:close/>
                </a:path>
              </a:pathLst>
            </a:custGeom>
            <a:solidFill>
              <a:srgbClr val="DAA238"/>
            </a:solidFill>
            <a:ln w="9525">
              <a:noFill/>
              <a:round/>
              <a:headEnd/>
              <a:tailEnd/>
            </a:ln>
          </p:spPr>
          <p:txBody>
            <a:bodyPr/>
            <a:lstStyle/>
            <a:p>
              <a:endParaRPr lang="zh-TW" altLang="en-US">
                <a:solidFill>
                  <a:schemeClr val="bg1"/>
                </a:solidFill>
              </a:endParaRPr>
            </a:p>
          </p:txBody>
        </p:sp>
        <p:pic>
          <p:nvPicPr>
            <p:cNvPr id="21590" name="Picture 425"/>
            <p:cNvPicPr>
              <a:picLocks noChangeAspect="1" noChangeArrowheads="1"/>
            </p:cNvPicPr>
            <p:nvPr/>
          </p:nvPicPr>
          <p:blipFill>
            <a:blip r:embed="rId3" cstate="print"/>
            <a:srcRect/>
            <a:stretch>
              <a:fillRect/>
            </a:stretch>
          </p:blipFill>
          <p:spPr bwMode="auto">
            <a:xfrm>
              <a:off x="4963" y="2553"/>
              <a:ext cx="35" cy="27"/>
            </a:xfrm>
            <a:prstGeom prst="rect">
              <a:avLst/>
            </a:prstGeom>
            <a:noFill/>
            <a:ln w="9525">
              <a:noFill/>
              <a:miter lim="800000"/>
              <a:headEnd/>
              <a:tailEnd/>
            </a:ln>
          </p:spPr>
        </p:pic>
        <p:pic>
          <p:nvPicPr>
            <p:cNvPr id="21591" name="Picture 426"/>
            <p:cNvPicPr>
              <a:picLocks noChangeAspect="1" noChangeArrowheads="1"/>
            </p:cNvPicPr>
            <p:nvPr/>
          </p:nvPicPr>
          <p:blipFill>
            <a:blip r:embed="rId4" cstate="print"/>
            <a:srcRect/>
            <a:stretch>
              <a:fillRect/>
            </a:stretch>
          </p:blipFill>
          <p:spPr bwMode="auto">
            <a:xfrm>
              <a:off x="4963" y="2553"/>
              <a:ext cx="35" cy="27"/>
            </a:xfrm>
            <a:prstGeom prst="rect">
              <a:avLst/>
            </a:prstGeom>
            <a:noFill/>
            <a:ln w="9525">
              <a:noFill/>
              <a:miter lim="800000"/>
              <a:headEnd/>
              <a:tailEnd/>
            </a:ln>
          </p:spPr>
        </p:pic>
        <p:sp>
          <p:nvSpPr>
            <p:cNvPr id="21592" name="Freeform 427"/>
            <p:cNvSpPr>
              <a:spLocks/>
            </p:cNvSpPr>
            <p:nvPr/>
          </p:nvSpPr>
          <p:spPr bwMode="auto">
            <a:xfrm>
              <a:off x="4968" y="2563"/>
              <a:ext cx="22" cy="15"/>
            </a:xfrm>
            <a:custGeom>
              <a:avLst/>
              <a:gdLst>
                <a:gd name="T0" fmla="*/ 21 w 22"/>
                <a:gd name="T1" fmla="*/ 15 h 15"/>
                <a:gd name="T2" fmla="*/ 0 w 22"/>
                <a:gd name="T3" fmla="*/ 2 h 15"/>
                <a:gd name="T4" fmla="*/ 4 w 22"/>
                <a:gd name="T5" fmla="*/ 0 h 15"/>
                <a:gd name="T6" fmla="*/ 22 w 22"/>
                <a:gd name="T7" fmla="*/ 10 h 15"/>
                <a:gd name="T8" fmla="*/ 0 60000 65536"/>
                <a:gd name="T9" fmla="*/ 0 60000 65536"/>
                <a:gd name="T10" fmla="*/ 0 60000 65536"/>
                <a:gd name="T11" fmla="*/ 0 60000 65536"/>
                <a:gd name="T12" fmla="*/ 0 w 22"/>
                <a:gd name="T13" fmla="*/ 0 h 15"/>
                <a:gd name="T14" fmla="*/ 22 w 22"/>
                <a:gd name="T15" fmla="*/ 15 h 15"/>
              </a:gdLst>
              <a:ahLst/>
              <a:cxnLst>
                <a:cxn ang="T8">
                  <a:pos x="T0" y="T1"/>
                </a:cxn>
                <a:cxn ang="T9">
                  <a:pos x="T2" y="T3"/>
                </a:cxn>
                <a:cxn ang="T10">
                  <a:pos x="T4" y="T5"/>
                </a:cxn>
                <a:cxn ang="T11">
                  <a:pos x="T6" y="T7"/>
                </a:cxn>
              </a:cxnLst>
              <a:rect l="T12" t="T13" r="T14" b="T15"/>
              <a:pathLst>
                <a:path w="22" h="15">
                  <a:moveTo>
                    <a:pt x="21" y="15"/>
                  </a:moveTo>
                  <a:lnTo>
                    <a:pt x="0" y="2"/>
                  </a:lnTo>
                  <a:lnTo>
                    <a:pt x="4" y="0"/>
                  </a:lnTo>
                  <a:lnTo>
                    <a:pt x="22"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1593" name="Picture 428"/>
            <p:cNvPicPr>
              <a:picLocks noChangeAspect="1" noChangeArrowheads="1"/>
            </p:cNvPicPr>
            <p:nvPr/>
          </p:nvPicPr>
          <p:blipFill>
            <a:blip r:embed="rId5" cstate="print"/>
            <a:srcRect/>
            <a:stretch>
              <a:fillRect/>
            </a:stretch>
          </p:blipFill>
          <p:spPr bwMode="auto">
            <a:xfrm>
              <a:off x="5008" y="2632"/>
              <a:ext cx="35" cy="26"/>
            </a:xfrm>
            <a:prstGeom prst="rect">
              <a:avLst/>
            </a:prstGeom>
            <a:noFill/>
            <a:ln w="9525">
              <a:noFill/>
              <a:miter lim="800000"/>
              <a:headEnd/>
              <a:tailEnd/>
            </a:ln>
          </p:spPr>
        </p:pic>
        <p:pic>
          <p:nvPicPr>
            <p:cNvPr id="21594" name="Picture 429"/>
            <p:cNvPicPr>
              <a:picLocks noChangeAspect="1" noChangeArrowheads="1"/>
            </p:cNvPicPr>
            <p:nvPr/>
          </p:nvPicPr>
          <p:blipFill>
            <a:blip r:embed="rId6" cstate="print"/>
            <a:srcRect/>
            <a:stretch>
              <a:fillRect/>
            </a:stretch>
          </p:blipFill>
          <p:spPr bwMode="auto">
            <a:xfrm>
              <a:off x="5008" y="2632"/>
              <a:ext cx="35" cy="26"/>
            </a:xfrm>
            <a:prstGeom prst="rect">
              <a:avLst/>
            </a:prstGeom>
            <a:noFill/>
            <a:ln w="9525">
              <a:noFill/>
              <a:miter lim="800000"/>
              <a:headEnd/>
              <a:tailEnd/>
            </a:ln>
          </p:spPr>
        </p:pic>
        <p:sp>
          <p:nvSpPr>
            <p:cNvPr id="21595" name="Freeform 430"/>
            <p:cNvSpPr>
              <a:spLocks/>
            </p:cNvSpPr>
            <p:nvPr/>
          </p:nvSpPr>
          <p:spPr bwMode="auto">
            <a:xfrm>
              <a:off x="5014" y="2639"/>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1596" name="Picture 431"/>
            <p:cNvPicPr>
              <a:picLocks noChangeAspect="1" noChangeArrowheads="1"/>
            </p:cNvPicPr>
            <p:nvPr/>
          </p:nvPicPr>
          <p:blipFill>
            <a:blip r:embed="rId7" cstate="print"/>
            <a:srcRect/>
            <a:stretch>
              <a:fillRect/>
            </a:stretch>
          </p:blipFill>
          <p:spPr bwMode="auto">
            <a:xfrm>
              <a:off x="4917" y="2632"/>
              <a:ext cx="35" cy="26"/>
            </a:xfrm>
            <a:prstGeom prst="rect">
              <a:avLst/>
            </a:prstGeom>
            <a:noFill/>
            <a:ln w="9525">
              <a:noFill/>
              <a:miter lim="800000"/>
              <a:headEnd/>
              <a:tailEnd/>
            </a:ln>
          </p:spPr>
        </p:pic>
        <p:pic>
          <p:nvPicPr>
            <p:cNvPr id="21597" name="Picture 432"/>
            <p:cNvPicPr>
              <a:picLocks noChangeAspect="1" noChangeArrowheads="1"/>
            </p:cNvPicPr>
            <p:nvPr/>
          </p:nvPicPr>
          <p:blipFill>
            <a:blip r:embed="rId8" cstate="print"/>
            <a:srcRect/>
            <a:stretch>
              <a:fillRect/>
            </a:stretch>
          </p:blipFill>
          <p:spPr bwMode="auto">
            <a:xfrm>
              <a:off x="4917" y="2632"/>
              <a:ext cx="35" cy="26"/>
            </a:xfrm>
            <a:prstGeom prst="rect">
              <a:avLst/>
            </a:prstGeom>
            <a:noFill/>
            <a:ln w="9525">
              <a:noFill/>
              <a:miter lim="800000"/>
              <a:headEnd/>
              <a:tailEnd/>
            </a:ln>
          </p:spPr>
        </p:pic>
        <p:sp>
          <p:nvSpPr>
            <p:cNvPr id="21598" name="Freeform 433"/>
            <p:cNvSpPr>
              <a:spLocks/>
            </p:cNvSpPr>
            <p:nvPr/>
          </p:nvSpPr>
          <p:spPr bwMode="auto">
            <a:xfrm>
              <a:off x="4927" y="2639"/>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1599" name="Picture 434"/>
            <p:cNvPicPr>
              <a:picLocks noChangeAspect="1" noChangeArrowheads="1"/>
            </p:cNvPicPr>
            <p:nvPr/>
          </p:nvPicPr>
          <p:blipFill>
            <a:blip r:embed="rId9" cstate="print"/>
            <a:srcRect/>
            <a:stretch>
              <a:fillRect/>
            </a:stretch>
          </p:blipFill>
          <p:spPr bwMode="auto">
            <a:xfrm>
              <a:off x="5048" y="2706"/>
              <a:ext cx="36" cy="26"/>
            </a:xfrm>
            <a:prstGeom prst="rect">
              <a:avLst/>
            </a:prstGeom>
            <a:noFill/>
            <a:ln w="9525">
              <a:noFill/>
              <a:miter lim="800000"/>
              <a:headEnd/>
              <a:tailEnd/>
            </a:ln>
          </p:spPr>
        </p:pic>
        <p:pic>
          <p:nvPicPr>
            <p:cNvPr id="21600" name="Picture 435"/>
            <p:cNvPicPr>
              <a:picLocks noChangeAspect="1" noChangeArrowheads="1"/>
            </p:cNvPicPr>
            <p:nvPr/>
          </p:nvPicPr>
          <p:blipFill>
            <a:blip r:embed="rId10" cstate="print"/>
            <a:srcRect/>
            <a:stretch>
              <a:fillRect/>
            </a:stretch>
          </p:blipFill>
          <p:spPr bwMode="auto">
            <a:xfrm>
              <a:off x="5048" y="2706"/>
              <a:ext cx="36" cy="26"/>
            </a:xfrm>
            <a:prstGeom prst="rect">
              <a:avLst/>
            </a:prstGeom>
            <a:noFill/>
            <a:ln w="9525">
              <a:noFill/>
              <a:miter lim="800000"/>
              <a:headEnd/>
              <a:tailEnd/>
            </a:ln>
          </p:spPr>
        </p:pic>
        <p:sp>
          <p:nvSpPr>
            <p:cNvPr id="21601" name="Freeform 436"/>
            <p:cNvSpPr>
              <a:spLocks/>
            </p:cNvSpPr>
            <p:nvPr/>
          </p:nvSpPr>
          <p:spPr bwMode="auto">
            <a:xfrm>
              <a:off x="5057"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1602" name="Picture 437"/>
            <p:cNvPicPr>
              <a:picLocks noChangeAspect="1" noChangeArrowheads="1"/>
            </p:cNvPicPr>
            <p:nvPr/>
          </p:nvPicPr>
          <p:blipFill>
            <a:blip r:embed="rId11" cstate="print"/>
            <a:srcRect/>
            <a:stretch>
              <a:fillRect/>
            </a:stretch>
          </p:blipFill>
          <p:spPr bwMode="auto">
            <a:xfrm>
              <a:off x="4963" y="2706"/>
              <a:ext cx="35" cy="26"/>
            </a:xfrm>
            <a:prstGeom prst="rect">
              <a:avLst/>
            </a:prstGeom>
            <a:noFill/>
            <a:ln w="9525">
              <a:noFill/>
              <a:miter lim="800000"/>
              <a:headEnd/>
              <a:tailEnd/>
            </a:ln>
          </p:spPr>
        </p:pic>
        <p:pic>
          <p:nvPicPr>
            <p:cNvPr id="21603" name="Picture 438"/>
            <p:cNvPicPr>
              <a:picLocks noChangeAspect="1" noChangeArrowheads="1"/>
            </p:cNvPicPr>
            <p:nvPr/>
          </p:nvPicPr>
          <p:blipFill>
            <a:blip r:embed="rId12" cstate="print"/>
            <a:srcRect/>
            <a:stretch>
              <a:fillRect/>
            </a:stretch>
          </p:blipFill>
          <p:spPr bwMode="auto">
            <a:xfrm>
              <a:off x="4963" y="2706"/>
              <a:ext cx="35" cy="26"/>
            </a:xfrm>
            <a:prstGeom prst="rect">
              <a:avLst/>
            </a:prstGeom>
            <a:noFill/>
            <a:ln w="9525">
              <a:noFill/>
              <a:miter lim="800000"/>
              <a:headEnd/>
              <a:tailEnd/>
            </a:ln>
          </p:spPr>
        </p:pic>
        <p:sp>
          <p:nvSpPr>
            <p:cNvPr id="21604" name="Freeform 439"/>
            <p:cNvSpPr>
              <a:spLocks/>
            </p:cNvSpPr>
            <p:nvPr/>
          </p:nvSpPr>
          <p:spPr bwMode="auto">
            <a:xfrm>
              <a:off x="4971"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pic>
          <p:nvPicPr>
            <p:cNvPr id="21605" name="Picture 440"/>
            <p:cNvPicPr>
              <a:picLocks noChangeAspect="1" noChangeArrowheads="1"/>
            </p:cNvPicPr>
            <p:nvPr/>
          </p:nvPicPr>
          <p:blipFill>
            <a:blip r:embed="rId13" cstate="print"/>
            <a:srcRect/>
            <a:stretch>
              <a:fillRect/>
            </a:stretch>
          </p:blipFill>
          <p:spPr bwMode="auto">
            <a:xfrm>
              <a:off x="4877" y="2706"/>
              <a:ext cx="35" cy="26"/>
            </a:xfrm>
            <a:prstGeom prst="rect">
              <a:avLst/>
            </a:prstGeom>
            <a:noFill/>
            <a:ln w="9525">
              <a:noFill/>
              <a:miter lim="800000"/>
              <a:headEnd/>
              <a:tailEnd/>
            </a:ln>
          </p:spPr>
        </p:pic>
        <p:pic>
          <p:nvPicPr>
            <p:cNvPr id="21606" name="Picture 441"/>
            <p:cNvPicPr>
              <a:picLocks noChangeAspect="1" noChangeArrowheads="1"/>
            </p:cNvPicPr>
            <p:nvPr/>
          </p:nvPicPr>
          <p:blipFill>
            <a:blip r:embed="rId14" cstate="print"/>
            <a:srcRect/>
            <a:stretch>
              <a:fillRect/>
            </a:stretch>
          </p:blipFill>
          <p:spPr bwMode="auto">
            <a:xfrm>
              <a:off x="4877" y="2706"/>
              <a:ext cx="35" cy="26"/>
            </a:xfrm>
            <a:prstGeom prst="rect">
              <a:avLst/>
            </a:prstGeom>
            <a:noFill/>
            <a:ln w="9525">
              <a:noFill/>
              <a:miter lim="800000"/>
              <a:headEnd/>
              <a:tailEnd/>
            </a:ln>
          </p:spPr>
        </p:pic>
        <p:sp>
          <p:nvSpPr>
            <p:cNvPr id="21607" name="Freeform 442"/>
            <p:cNvSpPr>
              <a:spLocks/>
            </p:cNvSpPr>
            <p:nvPr/>
          </p:nvSpPr>
          <p:spPr bwMode="auto">
            <a:xfrm>
              <a:off x="4884" y="2716"/>
              <a:ext cx="21" cy="15"/>
            </a:xfrm>
            <a:custGeom>
              <a:avLst/>
              <a:gdLst>
                <a:gd name="T0" fmla="*/ 21 w 21"/>
                <a:gd name="T1" fmla="*/ 15 h 15"/>
                <a:gd name="T2" fmla="*/ 0 w 21"/>
                <a:gd name="T3" fmla="*/ 2 h 15"/>
                <a:gd name="T4" fmla="*/ 3 w 21"/>
                <a:gd name="T5" fmla="*/ 0 h 15"/>
                <a:gd name="T6" fmla="*/ 21 w 21"/>
                <a:gd name="T7" fmla="*/ 10 h 15"/>
                <a:gd name="T8" fmla="*/ 0 60000 65536"/>
                <a:gd name="T9" fmla="*/ 0 60000 65536"/>
                <a:gd name="T10" fmla="*/ 0 60000 65536"/>
                <a:gd name="T11" fmla="*/ 0 60000 65536"/>
                <a:gd name="T12" fmla="*/ 0 w 21"/>
                <a:gd name="T13" fmla="*/ 0 h 15"/>
                <a:gd name="T14" fmla="*/ 21 w 21"/>
                <a:gd name="T15" fmla="*/ 15 h 15"/>
              </a:gdLst>
              <a:ahLst/>
              <a:cxnLst>
                <a:cxn ang="T8">
                  <a:pos x="T0" y="T1"/>
                </a:cxn>
                <a:cxn ang="T9">
                  <a:pos x="T2" y="T3"/>
                </a:cxn>
                <a:cxn ang="T10">
                  <a:pos x="T4" y="T5"/>
                </a:cxn>
                <a:cxn ang="T11">
                  <a:pos x="T6" y="T7"/>
                </a:cxn>
              </a:cxnLst>
              <a:rect l="T12" t="T13" r="T14" b="T15"/>
              <a:pathLst>
                <a:path w="21" h="15">
                  <a:moveTo>
                    <a:pt x="21" y="15"/>
                  </a:moveTo>
                  <a:lnTo>
                    <a:pt x="0" y="2"/>
                  </a:lnTo>
                  <a:lnTo>
                    <a:pt x="3" y="0"/>
                  </a:lnTo>
                  <a:lnTo>
                    <a:pt x="21" y="10"/>
                  </a:lnTo>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1608" name="Freeform 443"/>
            <p:cNvSpPr>
              <a:spLocks noEditPoints="1"/>
            </p:cNvSpPr>
            <p:nvPr/>
          </p:nvSpPr>
          <p:spPr bwMode="auto">
            <a:xfrm>
              <a:off x="4882" y="2490"/>
              <a:ext cx="250" cy="248"/>
            </a:xfrm>
            <a:custGeom>
              <a:avLst/>
              <a:gdLst>
                <a:gd name="T0" fmla="*/ 161 w 250"/>
                <a:gd name="T1" fmla="*/ 19 h 248"/>
                <a:gd name="T2" fmla="*/ 118 w 250"/>
                <a:gd name="T3" fmla="*/ 95 h 248"/>
                <a:gd name="T4" fmla="*/ 76 w 250"/>
                <a:gd name="T5" fmla="*/ 121 h 248"/>
                <a:gd name="T6" fmla="*/ 120 w 250"/>
                <a:gd name="T7" fmla="*/ 145 h 248"/>
                <a:gd name="T8" fmla="*/ 76 w 250"/>
                <a:gd name="T9" fmla="*/ 121 h 248"/>
                <a:gd name="T10" fmla="*/ 77 w 250"/>
                <a:gd name="T11" fmla="*/ 172 h 248"/>
                <a:gd name="T12" fmla="*/ 34 w 250"/>
                <a:gd name="T13" fmla="*/ 248 h 248"/>
                <a:gd name="T14" fmla="*/ 163 w 250"/>
                <a:gd name="T15" fmla="*/ 121 h 248"/>
                <a:gd name="T16" fmla="*/ 207 w 250"/>
                <a:gd name="T17" fmla="*/ 145 h 248"/>
                <a:gd name="T18" fmla="*/ 163 w 250"/>
                <a:gd name="T19" fmla="*/ 121 h 248"/>
                <a:gd name="T20" fmla="*/ 164 w 250"/>
                <a:gd name="T21" fmla="*/ 172 h 248"/>
                <a:gd name="T22" fmla="*/ 120 w 250"/>
                <a:gd name="T23" fmla="*/ 248 h 248"/>
                <a:gd name="T24" fmla="*/ 206 w 250"/>
                <a:gd name="T25" fmla="*/ 198 h 248"/>
                <a:gd name="T26" fmla="*/ 250 w 250"/>
                <a:gd name="T27" fmla="*/ 222 h 248"/>
                <a:gd name="T28" fmla="*/ 206 w 250"/>
                <a:gd name="T29" fmla="*/ 198 h 248"/>
                <a:gd name="T30" fmla="*/ 85 w 250"/>
                <a:gd name="T31" fmla="*/ 76 h 248"/>
                <a:gd name="T32" fmla="*/ 128 w 250"/>
                <a:gd name="T33" fmla="*/ 0 h 248"/>
                <a:gd name="T34" fmla="*/ 90 w 250"/>
                <a:gd name="T35" fmla="*/ 73 h 248"/>
                <a:gd name="T36" fmla="*/ 43 w 250"/>
                <a:gd name="T37" fmla="*/ 151 h 248"/>
                <a:gd name="T38" fmla="*/ 87 w 250"/>
                <a:gd name="T39" fmla="*/ 75 h 248"/>
                <a:gd name="T40" fmla="*/ 48 w 250"/>
                <a:gd name="T41" fmla="*/ 149 h 248"/>
                <a:gd name="T42" fmla="*/ 0 w 250"/>
                <a:gd name="T43" fmla="*/ 229 h 248"/>
                <a:gd name="T44" fmla="*/ 44 w 250"/>
                <a:gd name="T45" fmla="*/ 152 h 248"/>
                <a:gd name="T46" fmla="*/ 5 w 250"/>
                <a:gd name="T47" fmla="*/ 226 h 248"/>
                <a:gd name="T48" fmla="*/ 130 w 250"/>
                <a:gd name="T49" fmla="*/ 151 h 248"/>
                <a:gd name="T50" fmla="*/ 174 w 250"/>
                <a:gd name="T51" fmla="*/ 75 h 248"/>
                <a:gd name="T52" fmla="*/ 135 w 250"/>
                <a:gd name="T53" fmla="*/ 149 h 248"/>
                <a:gd name="T54" fmla="*/ 87 w 250"/>
                <a:gd name="T55" fmla="*/ 229 h 248"/>
                <a:gd name="T56" fmla="*/ 131 w 250"/>
                <a:gd name="T57" fmla="*/ 152 h 248"/>
                <a:gd name="T58" fmla="*/ 92 w 250"/>
                <a:gd name="T59" fmla="*/ 226 h 248"/>
                <a:gd name="T60" fmla="*/ 174 w 250"/>
                <a:gd name="T61" fmla="*/ 229 h 248"/>
                <a:gd name="T62" fmla="*/ 217 w 250"/>
                <a:gd name="T63" fmla="*/ 152 h 248"/>
                <a:gd name="T64" fmla="*/ 178 w 250"/>
                <a:gd name="T65" fmla="*/ 226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0"/>
                <a:gd name="T100" fmla="*/ 0 h 248"/>
                <a:gd name="T101" fmla="*/ 250 w 250"/>
                <a:gd name="T102" fmla="*/ 248 h 24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0" h="248">
                  <a:moveTo>
                    <a:pt x="118" y="45"/>
                  </a:moveTo>
                  <a:lnTo>
                    <a:pt x="161" y="19"/>
                  </a:lnTo>
                  <a:lnTo>
                    <a:pt x="161" y="69"/>
                  </a:lnTo>
                  <a:lnTo>
                    <a:pt x="118" y="95"/>
                  </a:lnTo>
                  <a:lnTo>
                    <a:pt x="118" y="45"/>
                  </a:lnTo>
                  <a:close/>
                  <a:moveTo>
                    <a:pt x="76" y="121"/>
                  </a:moveTo>
                  <a:lnTo>
                    <a:pt x="120" y="95"/>
                  </a:lnTo>
                  <a:lnTo>
                    <a:pt x="120" y="145"/>
                  </a:lnTo>
                  <a:lnTo>
                    <a:pt x="76" y="171"/>
                  </a:lnTo>
                  <a:lnTo>
                    <a:pt x="76" y="121"/>
                  </a:lnTo>
                  <a:close/>
                  <a:moveTo>
                    <a:pt x="34" y="198"/>
                  </a:moveTo>
                  <a:lnTo>
                    <a:pt x="77" y="172"/>
                  </a:lnTo>
                  <a:lnTo>
                    <a:pt x="77" y="222"/>
                  </a:lnTo>
                  <a:lnTo>
                    <a:pt x="34" y="248"/>
                  </a:lnTo>
                  <a:lnTo>
                    <a:pt x="34" y="198"/>
                  </a:lnTo>
                  <a:close/>
                  <a:moveTo>
                    <a:pt x="163" y="121"/>
                  </a:moveTo>
                  <a:lnTo>
                    <a:pt x="207" y="95"/>
                  </a:lnTo>
                  <a:lnTo>
                    <a:pt x="207" y="145"/>
                  </a:lnTo>
                  <a:lnTo>
                    <a:pt x="163" y="171"/>
                  </a:lnTo>
                  <a:lnTo>
                    <a:pt x="163" y="121"/>
                  </a:lnTo>
                  <a:close/>
                  <a:moveTo>
                    <a:pt x="120" y="198"/>
                  </a:moveTo>
                  <a:lnTo>
                    <a:pt x="164" y="172"/>
                  </a:lnTo>
                  <a:lnTo>
                    <a:pt x="164" y="222"/>
                  </a:lnTo>
                  <a:lnTo>
                    <a:pt x="120" y="248"/>
                  </a:lnTo>
                  <a:lnTo>
                    <a:pt x="120" y="198"/>
                  </a:lnTo>
                  <a:close/>
                  <a:moveTo>
                    <a:pt x="206" y="198"/>
                  </a:moveTo>
                  <a:lnTo>
                    <a:pt x="250" y="172"/>
                  </a:lnTo>
                  <a:lnTo>
                    <a:pt x="250" y="222"/>
                  </a:lnTo>
                  <a:lnTo>
                    <a:pt x="206" y="248"/>
                  </a:lnTo>
                  <a:lnTo>
                    <a:pt x="206" y="198"/>
                  </a:lnTo>
                  <a:close/>
                  <a:moveTo>
                    <a:pt x="90" y="73"/>
                  </a:moveTo>
                  <a:lnTo>
                    <a:pt x="85" y="76"/>
                  </a:lnTo>
                  <a:lnTo>
                    <a:pt x="85" y="26"/>
                  </a:lnTo>
                  <a:lnTo>
                    <a:pt x="128" y="0"/>
                  </a:lnTo>
                  <a:lnTo>
                    <a:pt x="128" y="6"/>
                  </a:lnTo>
                  <a:lnTo>
                    <a:pt x="90" y="73"/>
                  </a:lnTo>
                  <a:close/>
                  <a:moveTo>
                    <a:pt x="48" y="149"/>
                  </a:moveTo>
                  <a:lnTo>
                    <a:pt x="43" y="151"/>
                  </a:lnTo>
                  <a:lnTo>
                    <a:pt x="43" y="101"/>
                  </a:lnTo>
                  <a:lnTo>
                    <a:pt x="87" y="75"/>
                  </a:lnTo>
                  <a:lnTo>
                    <a:pt x="87" y="81"/>
                  </a:lnTo>
                  <a:lnTo>
                    <a:pt x="48" y="149"/>
                  </a:lnTo>
                  <a:close/>
                  <a:moveTo>
                    <a:pt x="5" y="226"/>
                  </a:moveTo>
                  <a:lnTo>
                    <a:pt x="0" y="229"/>
                  </a:lnTo>
                  <a:lnTo>
                    <a:pt x="0" y="178"/>
                  </a:lnTo>
                  <a:lnTo>
                    <a:pt x="44" y="152"/>
                  </a:lnTo>
                  <a:lnTo>
                    <a:pt x="44" y="159"/>
                  </a:lnTo>
                  <a:lnTo>
                    <a:pt x="5" y="226"/>
                  </a:lnTo>
                  <a:close/>
                  <a:moveTo>
                    <a:pt x="135" y="149"/>
                  </a:moveTo>
                  <a:lnTo>
                    <a:pt x="130" y="151"/>
                  </a:lnTo>
                  <a:lnTo>
                    <a:pt x="130" y="101"/>
                  </a:lnTo>
                  <a:lnTo>
                    <a:pt x="174" y="75"/>
                  </a:lnTo>
                  <a:lnTo>
                    <a:pt x="174" y="81"/>
                  </a:lnTo>
                  <a:lnTo>
                    <a:pt x="135" y="149"/>
                  </a:lnTo>
                  <a:close/>
                  <a:moveTo>
                    <a:pt x="92" y="226"/>
                  </a:moveTo>
                  <a:lnTo>
                    <a:pt x="87" y="229"/>
                  </a:lnTo>
                  <a:lnTo>
                    <a:pt x="87" y="178"/>
                  </a:lnTo>
                  <a:lnTo>
                    <a:pt x="131" y="152"/>
                  </a:lnTo>
                  <a:lnTo>
                    <a:pt x="131" y="159"/>
                  </a:lnTo>
                  <a:lnTo>
                    <a:pt x="92" y="226"/>
                  </a:lnTo>
                  <a:close/>
                  <a:moveTo>
                    <a:pt x="178" y="226"/>
                  </a:moveTo>
                  <a:lnTo>
                    <a:pt x="174" y="229"/>
                  </a:lnTo>
                  <a:lnTo>
                    <a:pt x="174" y="178"/>
                  </a:lnTo>
                  <a:lnTo>
                    <a:pt x="217" y="152"/>
                  </a:lnTo>
                  <a:lnTo>
                    <a:pt x="217" y="159"/>
                  </a:lnTo>
                  <a:lnTo>
                    <a:pt x="178" y="226"/>
                  </a:lnTo>
                  <a:close/>
                </a:path>
              </a:pathLst>
            </a:custGeom>
            <a:solidFill>
              <a:srgbClr val="DA8B34"/>
            </a:solidFill>
            <a:ln w="9525">
              <a:noFill/>
              <a:round/>
              <a:headEnd/>
              <a:tailEnd/>
            </a:ln>
          </p:spPr>
          <p:txBody>
            <a:bodyPr/>
            <a:lstStyle/>
            <a:p>
              <a:endParaRPr lang="zh-TW" altLang="en-US">
                <a:solidFill>
                  <a:schemeClr val="bg1"/>
                </a:solidFill>
              </a:endParaRPr>
            </a:p>
          </p:txBody>
        </p:sp>
        <p:sp>
          <p:nvSpPr>
            <p:cNvPr id="21609" name="Freeform 444"/>
            <p:cNvSpPr>
              <a:spLocks/>
            </p:cNvSpPr>
            <p:nvPr/>
          </p:nvSpPr>
          <p:spPr bwMode="auto">
            <a:xfrm>
              <a:off x="5000" y="2509"/>
              <a:ext cx="43" cy="76"/>
            </a:xfrm>
            <a:custGeom>
              <a:avLst/>
              <a:gdLst>
                <a:gd name="T0" fmla="*/ 0 w 43"/>
                <a:gd name="T1" fmla="*/ 26 h 76"/>
                <a:gd name="T2" fmla="*/ 43 w 43"/>
                <a:gd name="T3" fmla="*/ 0 h 76"/>
                <a:gd name="T4" fmla="*/ 43 w 43"/>
                <a:gd name="T5" fmla="*/ 50 h 76"/>
                <a:gd name="T6" fmla="*/ 0 w 43"/>
                <a:gd name="T7" fmla="*/ 76 h 76"/>
                <a:gd name="T8" fmla="*/ 0 w 43"/>
                <a:gd name="T9" fmla="*/ 26 h 76"/>
                <a:gd name="T10" fmla="*/ 0 60000 65536"/>
                <a:gd name="T11" fmla="*/ 0 60000 65536"/>
                <a:gd name="T12" fmla="*/ 0 60000 65536"/>
                <a:gd name="T13" fmla="*/ 0 60000 65536"/>
                <a:gd name="T14" fmla="*/ 0 60000 65536"/>
                <a:gd name="T15" fmla="*/ 0 w 43"/>
                <a:gd name="T16" fmla="*/ 0 h 76"/>
                <a:gd name="T17" fmla="*/ 43 w 43"/>
                <a:gd name="T18" fmla="*/ 76 h 76"/>
              </a:gdLst>
              <a:ahLst/>
              <a:cxnLst>
                <a:cxn ang="T10">
                  <a:pos x="T0" y="T1"/>
                </a:cxn>
                <a:cxn ang="T11">
                  <a:pos x="T2" y="T3"/>
                </a:cxn>
                <a:cxn ang="T12">
                  <a:pos x="T4" y="T5"/>
                </a:cxn>
                <a:cxn ang="T13">
                  <a:pos x="T6" y="T7"/>
                </a:cxn>
                <a:cxn ang="T14">
                  <a:pos x="T8" y="T9"/>
                </a:cxn>
              </a:cxnLst>
              <a:rect l="T15" t="T16" r="T17" b="T18"/>
              <a:pathLst>
                <a:path w="43" h="76">
                  <a:moveTo>
                    <a:pt x="0" y="26"/>
                  </a:moveTo>
                  <a:lnTo>
                    <a:pt x="43" y="0"/>
                  </a:lnTo>
                  <a:lnTo>
                    <a:pt x="43"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10" name="Freeform 445"/>
            <p:cNvSpPr>
              <a:spLocks/>
            </p:cNvSpPr>
            <p:nvPr/>
          </p:nvSpPr>
          <p:spPr bwMode="auto">
            <a:xfrm>
              <a:off x="4958" y="2585"/>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11" name="Freeform 446"/>
            <p:cNvSpPr>
              <a:spLocks/>
            </p:cNvSpPr>
            <p:nvPr/>
          </p:nvSpPr>
          <p:spPr bwMode="auto">
            <a:xfrm>
              <a:off x="4916" y="2662"/>
              <a:ext cx="43" cy="76"/>
            </a:xfrm>
            <a:custGeom>
              <a:avLst/>
              <a:gdLst>
                <a:gd name="T0" fmla="*/ 0 w 43"/>
                <a:gd name="T1" fmla="*/ 26 h 76"/>
                <a:gd name="T2" fmla="*/ 43 w 43"/>
                <a:gd name="T3" fmla="*/ 0 h 76"/>
                <a:gd name="T4" fmla="*/ 43 w 43"/>
                <a:gd name="T5" fmla="*/ 50 h 76"/>
                <a:gd name="T6" fmla="*/ 0 w 43"/>
                <a:gd name="T7" fmla="*/ 76 h 76"/>
                <a:gd name="T8" fmla="*/ 0 w 43"/>
                <a:gd name="T9" fmla="*/ 26 h 76"/>
                <a:gd name="T10" fmla="*/ 0 60000 65536"/>
                <a:gd name="T11" fmla="*/ 0 60000 65536"/>
                <a:gd name="T12" fmla="*/ 0 60000 65536"/>
                <a:gd name="T13" fmla="*/ 0 60000 65536"/>
                <a:gd name="T14" fmla="*/ 0 60000 65536"/>
                <a:gd name="T15" fmla="*/ 0 w 43"/>
                <a:gd name="T16" fmla="*/ 0 h 76"/>
                <a:gd name="T17" fmla="*/ 43 w 43"/>
                <a:gd name="T18" fmla="*/ 76 h 76"/>
              </a:gdLst>
              <a:ahLst/>
              <a:cxnLst>
                <a:cxn ang="T10">
                  <a:pos x="T0" y="T1"/>
                </a:cxn>
                <a:cxn ang="T11">
                  <a:pos x="T2" y="T3"/>
                </a:cxn>
                <a:cxn ang="T12">
                  <a:pos x="T4" y="T5"/>
                </a:cxn>
                <a:cxn ang="T13">
                  <a:pos x="T6" y="T7"/>
                </a:cxn>
                <a:cxn ang="T14">
                  <a:pos x="T8" y="T9"/>
                </a:cxn>
              </a:cxnLst>
              <a:rect l="T15" t="T16" r="T17" b="T18"/>
              <a:pathLst>
                <a:path w="43" h="76">
                  <a:moveTo>
                    <a:pt x="0" y="26"/>
                  </a:moveTo>
                  <a:lnTo>
                    <a:pt x="43" y="0"/>
                  </a:lnTo>
                  <a:lnTo>
                    <a:pt x="43"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12" name="Freeform 447"/>
            <p:cNvSpPr>
              <a:spLocks/>
            </p:cNvSpPr>
            <p:nvPr/>
          </p:nvSpPr>
          <p:spPr bwMode="auto">
            <a:xfrm>
              <a:off x="5045" y="2585"/>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13" name="Freeform 448"/>
            <p:cNvSpPr>
              <a:spLocks/>
            </p:cNvSpPr>
            <p:nvPr/>
          </p:nvSpPr>
          <p:spPr bwMode="auto">
            <a:xfrm>
              <a:off x="5002" y="2662"/>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14" name="Freeform 449"/>
            <p:cNvSpPr>
              <a:spLocks/>
            </p:cNvSpPr>
            <p:nvPr/>
          </p:nvSpPr>
          <p:spPr bwMode="auto">
            <a:xfrm>
              <a:off x="5088" y="2662"/>
              <a:ext cx="44" cy="76"/>
            </a:xfrm>
            <a:custGeom>
              <a:avLst/>
              <a:gdLst>
                <a:gd name="T0" fmla="*/ 0 w 44"/>
                <a:gd name="T1" fmla="*/ 26 h 76"/>
                <a:gd name="T2" fmla="*/ 44 w 44"/>
                <a:gd name="T3" fmla="*/ 0 h 76"/>
                <a:gd name="T4" fmla="*/ 44 w 44"/>
                <a:gd name="T5" fmla="*/ 50 h 76"/>
                <a:gd name="T6" fmla="*/ 0 w 44"/>
                <a:gd name="T7" fmla="*/ 76 h 76"/>
                <a:gd name="T8" fmla="*/ 0 w 44"/>
                <a:gd name="T9" fmla="*/ 26 h 76"/>
                <a:gd name="T10" fmla="*/ 0 60000 65536"/>
                <a:gd name="T11" fmla="*/ 0 60000 65536"/>
                <a:gd name="T12" fmla="*/ 0 60000 65536"/>
                <a:gd name="T13" fmla="*/ 0 60000 65536"/>
                <a:gd name="T14" fmla="*/ 0 60000 65536"/>
                <a:gd name="T15" fmla="*/ 0 w 44"/>
                <a:gd name="T16" fmla="*/ 0 h 76"/>
                <a:gd name="T17" fmla="*/ 44 w 44"/>
                <a:gd name="T18" fmla="*/ 76 h 76"/>
              </a:gdLst>
              <a:ahLst/>
              <a:cxnLst>
                <a:cxn ang="T10">
                  <a:pos x="T0" y="T1"/>
                </a:cxn>
                <a:cxn ang="T11">
                  <a:pos x="T2" y="T3"/>
                </a:cxn>
                <a:cxn ang="T12">
                  <a:pos x="T4" y="T5"/>
                </a:cxn>
                <a:cxn ang="T13">
                  <a:pos x="T6" y="T7"/>
                </a:cxn>
                <a:cxn ang="T14">
                  <a:pos x="T8" y="T9"/>
                </a:cxn>
              </a:cxnLst>
              <a:rect l="T15" t="T16" r="T17" b="T18"/>
              <a:pathLst>
                <a:path w="44" h="76">
                  <a:moveTo>
                    <a:pt x="0" y="26"/>
                  </a:moveTo>
                  <a:lnTo>
                    <a:pt x="44" y="0"/>
                  </a:lnTo>
                  <a:lnTo>
                    <a:pt x="44" y="50"/>
                  </a:lnTo>
                  <a:lnTo>
                    <a:pt x="0" y="76"/>
                  </a:lnTo>
                  <a:lnTo>
                    <a:pt x="0" y="2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15" name="Freeform 450"/>
            <p:cNvSpPr>
              <a:spLocks noEditPoints="1"/>
            </p:cNvSpPr>
            <p:nvPr/>
          </p:nvSpPr>
          <p:spPr bwMode="auto">
            <a:xfrm>
              <a:off x="4882" y="2490"/>
              <a:ext cx="217" cy="229"/>
            </a:xfrm>
            <a:custGeom>
              <a:avLst/>
              <a:gdLst>
                <a:gd name="T0" fmla="*/ 90 w 217"/>
                <a:gd name="T1" fmla="*/ 73 h 229"/>
                <a:gd name="T2" fmla="*/ 85 w 217"/>
                <a:gd name="T3" fmla="*/ 76 h 229"/>
                <a:gd name="T4" fmla="*/ 85 w 217"/>
                <a:gd name="T5" fmla="*/ 26 h 229"/>
                <a:gd name="T6" fmla="*/ 128 w 217"/>
                <a:gd name="T7" fmla="*/ 0 h 229"/>
                <a:gd name="T8" fmla="*/ 128 w 217"/>
                <a:gd name="T9" fmla="*/ 6 h 229"/>
                <a:gd name="T10" fmla="*/ 48 w 217"/>
                <a:gd name="T11" fmla="*/ 149 h 229"/>
                <a:gd name="T12" fmla="*/ 43 w 217"/>
                <a:gd name="T13" fmla="*/ 151 h 229"/>
                <a:gd name="T14" fmla="*/ 43 w 217"/>
                <a:gd name="T15" fmla="*/ 101 h 229"/>
                <a:gd name="T16" fmla="*/ 87 w 217"/>
                <a:gd name="T17" fmla="*/ 75 h 229"/>
                <a:gd name="T18" fmla="*/ 87 w 217"/>
                <a:gd name="T19" fmla="*/ 81 h 229"/>
                <a:gd name="T20" fmla="*/ 5 w 217"/>
                <a:gd name="T21" fmla="*/ 226 h 229"/>
                <a:gd name="T22" fmla="*/ 0 w 217"/>
                <a:gd name="T23" fmla="*/ 229 h 229"/>
                <a:gd name="T24" fmla="*/ 0 w 217"/>
                <a:gd name="T25" fmla="*/ 178 h 229"/>
                <a:gd name="T26" fmla="*/ 44 w 217"/>
                <a:gd name="T27" fmla="*/ 152 h 229"/>
                <a:gd name="T28" fmla="*/ 44 w 217"/>
                <a:gd name="T29" fmla="*/ 159 h 229"/>
                <a:gd name="T30" fmla="*/ 135 w 217"/>
                <a:gd name="T31" fmla="*/ 149 h 229"/>
                <a:gd name="T32" fmla="*/ 130 w 217"/>
                <a:gd name="T33" fmla="*/ 151 h 229"/>
                <a:gd name="T34" fmla="*/ 130 w 217"/>
                <a:gd name="T35" fmla="*/ 101 h 229"/>
                <a:gd name="T36" fmla="*/ 174 w 217"/>
                <a:gd name="T37" fmla="*/ 75 h 229"/>
                <a:gd name="T38" fmla="*/ 174 w 217"/>
                <a:gd name="T39" fmla="*/ 81 h 229"/>
                <a:gd name="T40" fmla="*/ 92 w 217"/>
                <a:gd name="T41" fmla="*/ 226 h 229"/>
                <a:gd name="T42" fmla="*/ 87 w 217"/>
                <a:gd name="T43" fmla="*/ 229 h 229"/>
                <a:gd name="T44" fmla="*/ 87 w 217"/>
                <a:gd name="T45" fmla="*/ 178 h 229"/>
                <a:gd name="T46" fmla="*/ 131 w 217"/>
                <a:gd name="T47" fmla="*/ 152 h 229"/>
                <a:gd name="T48" fmla="*/ 131 w 217"/>
                <a:gd name="T49" fmla="*/ 159 h 229"/>
                <a:gd name="T50" fmla="*/ 178 w 217"/>
                <a:gd name="T51" fmla="*/ 226 h 229"/>
                <a:gd name="T52" fmla="*/ 174 w 217"/>
                <a:gd name="T53" fmla="*/ 229 h 229"/>
                <a:gd name="T54" fmla="*/ 174 w 217"/>
                <a:gd name="T55" fmla="*/ 178 h 229"/>
                <a:gd name="T56" fmla="*/ 217 w 217"/>
                <a:gd name="T57" fmla="*/ 152 h 229"/>
                <a:gd name="T58" fmla="*/ 217 w 217"/>
                <a:gd name="T59" fmla="*/ 159 h 2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7"/>
                <a:gd name="T91" fmla="*/ 0 h 229"/>
                <a:gd name="T92" fmla="*/ 217 w 217"/>
                <a:gd name="T93" fmla="*/ 229 h 2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7" h="229">
                  <a:moveTo>
                    <a:pt x="90" y="73"/>
                  </a:moveTo>
                  <a:lnTo>
                    <a:pt x="85" y="76"/>
                  </a:lnTo>
                  <a:lnTo>
                    <a:pt x="85" y="26"/>
                  </a:lnTo>
                  <a:lnTo>
                    <a:pt x="128" y="0"/>
                  </a:lnTo>
                  <a:lnTo>
                    <a:pt x="128" y="6"/>
                  </a:lnTo>
                  <a:moveTo>
                    <a:pt x="48" y="149"/>
                  </a:moveTo>
                  <a:lnTo>
                    <a:pt x="43" y="151"/>
                  </a:lnTo>
                  <a:lnTo>
                    <a:pt x="43" y="101"/>
                  </a:lnTo>
                  <a:lnTo>
                    <a:pt x="87" y="75"/>
                  </a:lnTo>
                  <a:lnTo>
                    <a:pt x="87" y="81"/>
                  </a:lnTo>
                  <a:moveTo>
                    <a:pt x="5" y="226"/>
                  </a:moveTo>
                  <a:lnTo>
                    <a:pt x="0" y="229"/>
                  </a:lnTo>
                  <a:lnTo>
                    <a:pt x="0" y="178"/>
                  </a:lnTo>
                  <a:lnTo>
                    <a:pt x="44" y="152"/>
                  </a:lnTo>
                  <a:lnTo>
                    <a:pt x="44" y="159"/>
                  </a:lnTo>
                  <a:moveTo>
                    <a:pt x="135" y="149"/>
                  </a:moveTo>
                  <a:lnTo>
                    <a:pt x="130" y="151"/>
                  </a:lnTo>
                  <a:lnTo>
                    <a:pt x="130" y="101"/>
                  </a:lnTo>
                  <a:lnTo>
                    <a:pt x="174" y="75"/>
                  </a:lnTo>
                  <a:lnTo>
                    <a:pt x="174" y="81"/>
                  </a:lnTo>
                  <a:moveTo>
                    <a:pt x="92" y="226"/>
                  </a:moveTo>
                  <a:lnTo>
                    <a:pt x="87" y="229"/>
                  </a:lnTo>
                  <a:lnTo>
                    <a:pt x="87" y="178"/>
                  </a:lnTo>
                  <a:lnTo>
                    <a:pt x="131" y="152"/>
                  </a:lnTo>
                  <a:lnTo>
                    <a:pt x="131" y="159"/>
                  </a:lnTo>
                  <a:moveTo>
                    <a:pt x="178" y="226"/>
                  </a:moveTo>
                  <a:lnTo>
                    <a:pt x="174" y="229"/>
                  </a:lnTo>
                  <a:lnTo>
                    <a:pt x="174" y="178"/>
                  </a:lnTo>
                  <a:lnTo>
                    <a:pt x="217" y="152"/>
                  </a:lnTo>
                  <a:lnTo>
                    <a:pt x="217" y="159"/>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1616" name="Picture 451"/>
            <p:cNvPicPr>
              <a:picLocks noChangeAspect="1" noChangeArrowheads="1"/>
            </p:cNvPicPr>
            <p:nvPr/>
          </p:nvPicPr>
          <p:blipFill>
            <a:blip r:embed="rId15" cstate="print"/>
            <a:srcRect/>
            <a:stretch>
              <a:fillRect/>
            </a:stretch>
          </p:blipFill>
          <p:spPr bwMode="auto">
            <a:xfrm>
              <a:off x="4963" y="2485"/>
              <a:ext cx="70" cy="47"/>
            </a:xfrm>
            <a:prstGeom prst="rect">
              <a:avLst/>
            </a:prstGeom>
            <a:noFill/>
            <a:ln w="9525">
              <a:noFill/>
              <a:miter lim="800000"/>
              <a:headEnd/>
              <a:tailEnd/>
            </a:ln>
          </p:spPr>
        </p:pic>
        <p:pic>
          <p:nvPicPr>
            <p:cNvPr id="21617" name="Picture 452"/>
            <p:cNvPicPr>
              <a:picLocks noChangeAspect="1" noChangeArrowheads="1"/>
            </p:cNvPicPr>
            <p:nvPr/>
          </p:nvPicPr>
          <p:blipFill>
            <a:blip r:embed="rId16" cstate="print"/>
            <a:srcRect/>
            <a:stretch>
              <a:fillRect/>
            </a:stretch>
          </p:blipFill>
          <p:spPr bwMode="auto">
            <a:xfrm>
              <a:off x="4963" y="2485"/>
              <a:ext cx="70" cy="47"/>
            </a:xfrm>
            <a:prstGeom prst="rect">
              <a:avLst/>
            </a:prstGeom>
            <a:noFill/>
            <a:ln w="9525">
              <a:noFill/>
              <a:miter lim="800000"/>
              <a:headEnd/>
              <a:tailEnd/>
            </a:ln>
          </p:spPr>
        </p:pic>
        <p:sp>
          <p:nvSpPr>
            <p:cNvPr id="21618" name="Freeform 453"/>
            <p:cNvSpPr>
              <a:spLocks/>
            </p:cNvSpPr>
            <p:nvPr/>
          </p:nvSpPr>
          <p:spPr bwMode="auto">
            <a:xfrm>
              <a:off x="4969" y="2494"/>
              <a:ext cx="58" cy="35"/>
            </a:xfrm>
            <a:custGeom>
              <a:avLst/>
              <a:gdLst>
                <a:gd name="T0" fmla="*/ 58 w 58"/>
                <a:gd name="T1" fmla="*/ 12 h 35"/>
                <a:gd name="T2" fmla="*/ 39 w 58"/>
                <a:gd name="T3" fmla="*/ 0 h 35"/>
                <a:gd name="T4" fmla="*/ 0 w 58"/>
                <a:gd name="T5" fmla="*/ 23 h 35"/>
                <a:gd name="T6" fmla="*/ 21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9" y="0"/>
                  </a:lnTo>
                  <a:lnTo>
                    <a:pt x="0" y="23"/>
                  </a:lnTo>
                  <a:lnTo>
                    <a:pt x="21"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19" name="Rectangle 454"/>
            <p:cNvSpPr>
              <a:spLocks noChangeArrowheads="1"/>
            </p:cNvSpPr>
            <p:nvPr/>
          </p:nvSpPr>
          <p:spPr bwMode="auto">
            <a:xfrm>
              <a:off x="4963" y="2511"/>
              <a:ext cx="5" cy="69"/>
            </a:xfrm>
            <a:prstGeom prst="rect">
              <a:avLst/>
            </a:prstGeom>
            <a:solidFill>
              <a:srgbClr val="FDFCF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20" name="Rectangle 455"/>
            <p:cNvSpPr>
              <a:spLocks noChangeArrowheads="1"/>
            </p:cNvSpPr>
            <p:nvPr/>
          </p:nvSpPr>
          <p:spPr bwMode="auto">
            <a:xfrm>
              <a:off x="4968" y="2511"/>
              <a:ext cx="5" cy="69"/>
            </a:xfrm>
            <a:prstGeom prst="rect">
              <a:avLst/>
            </a:prstGeom>
            <a:solidFill>
              <a:srgbClr val="DFC08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21" name="Rectangle 456"/>
            <p:cNvSpPr>
              <a:spLocks noChangeArrowheads="1"/>
            </p:cNvSpPr>
            <p:nvPr/>
          </p:nvSpPr>
          <p:spPr bwMode="auto">
            <a:xfrm>
              <a:off x="4973" y="2511"/>
              <a:ext cx="5" cy="69"/>
            </a:xfrm>
            <a:prstGeom prst="rect">
              <a:avLst/>
            </a:prstGeom>
            <a:solidFill>
              <a:srgbClr val="E5CC9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22" name="Rectangle 457"/>
            <p:cNvSpPr>
              <a:spLocks noChangeArrowheads="1"/>
            </p:cNvSpPr>
            <p:nvPr/>
          </p:nvSpPr>
          <p:spPr bwMode="auto">
            <a:xfrm>
              <a:off x="4978" y="2511"/>
              <a:ext cx="5" cy="69"/>
            </a:xfrm>
            <a:prstGeom prst="rect">
              <a:avLst/>
            </a:prstGeom>
            <a:solidFill>
              <a:srgbClr val="EBD8B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23" name="Rectangle 458"/>
            <p:cNvSpPr>
              <a:spLocks noChangeArrowheads="1"/>
            </p:cNvSpPr>
            <p:nvPr/>
          </p:nvSpPr>
          <p:spPr bwMode="auto">
            <a:xfrm>
              <a:off x="4983" y="2511"/>
              <a:ext cx="5" cy="69"/>
            </a:xfrm>
            <a:prstGeom prst="rect">
              <a:avLst/>
            </a:prstGeom>
            <a:solidFill>
              <a:srgbClr val="F1E4C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24" name="Rectangle 459"/>
            <p:cNvSpPr>
              <a:spLocks noChangeArrowheads="1"/>
            </p:cNvSpPr>
            <p:nvPr/>
          </p:nvSpPr>
          <p:spPr bwMode="auto">
            <a:xfrm>
              <a:off x="4988" y="2511"/>
              <a:ext cx="5" cy="69"/>
            </a:xfrm>
            <a:prstGeom prst="rect">
              <a:avLst/>
            </a:prstGeom>
            <a:solidFill>
              <a:srgbClr val="F7F0E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25" name="Freeform 460"/>
            <p:cNvSpPr>
              <a:spLocks/>
            </p:cNvSpPr>
            <p:nvPr/>
          </p:nvSpPr>
          <p:spPr bwMode="auto">
            <a:xfrm>
              <a:off x="4969" y="2517"/>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26" name="Picture 461"/>
            <p:cNvSpPr>
              <a:spLocks noChangeAspect="1" noChangeArrowheads="1"/>
            </p:cNvSpPr>
            <p:nvPr/>
          </p:nvSpPr>
          <p:spPr bwMode="auto">
            <a:xfrm>
              <a:off x="5008" y="2564"/>
              <a:ext cx="71" cy="47"/>
            </a:xfrm>
            <a:prstGeom prst="rect">
              <a:avLst/>
            </a:prstGeom>
            <a:noFill/>
            <a:ln w="9525">
              <a:noFill/>
              <a:miter lim="800000"/>
              <a:headEnd/>
              <a:tailEnd/>
            </a:ln>
          </p:spPr>
          <p:txBody>
            <a:bodyPr/>
            <a:lstStyle/>
            <a:p>
              <a:endParaRPr lang="en-US" altLang="zh-TW">
                <a:solidFill>
                  <a:schemeClr val="bg1"/>
                </a:solidFill>
              </a:endParaRPr>
            </a:p>
          </p:txBody>
        </p:sp>
        <p:sp>
          <p:nvSpPr>
            <p:cNvPr id="21627" name="Freeform 462"/>
            <p:cNvSpPr>
              <a:spLocks/>
            </p:cNvSpPr>
            <p:nvPr/>
          </p:nvSpPr>
          <p:spPr bwMode="auto">
            <a:xfrm>
              <a:off x="5015" y="2570"/>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28" name="Rectangle 463"/>
            <p:cNvSpPr>
              <a:spLocks noChangeArrowheads="1"/>
            </p:cNvSpPr>
            <p:nvPr/>
          </p:nvSpPr>
          <p:spPr bwMode="auto">
            <a:xfrm>
              <a:off x="5008" y="2585"/>
              <a:ext cx="5" cy="68"/>
            </a:xfrm>
            <a:prstGeom prst="rect">
              <a:avLst/>
            </a:prstGeom>
            <a:solidFill>
              <a:srgbClr val="FDFCF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29" name="Rectangle 464"/>
            <p:cNvSpPr>
              <a:spLocks noChangeArrowheads="1"/>
            </p:cNvSpPr>
            <p:nvPr/>
          </p:nvSpPr>
          <p:spPr bwMode="auto">
            <a:xfrm>
              <a:off x="5013" y="2585"/>
              <a:ext cx="5" cy="68"/>
            </a:xfrm>
            <a:prstGeom prst="rect">
              <a:avLst/>
            </a:prstGeom>
            <a:solidFill>
              <a:srgbClr val="DEC0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30" name="Rectangle 465"/>
            <p:cNvSpPr>
              <a:spLocks noChangeArrowheads="1"/>
            </p:cNvSpPr>
            <p:nvPr/>
          </p:nvSpPr>
          <p:spPr bwMode="auto">
            <a:xfrm>
              <a:off x="5018" y="2585"/>
              <a:ext cx="5" cy="68"/>
            </a:xfrm>
            <a:prstGeom prst="rect">
              <a:avLst/>
            </a:prstGeom>
            <a:solidFill>
              <a:srgbClr val="E5CC9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31" name="Rectangle 466"/>
            <p:cNvSpPr>
              <a:spLocks noChangeArrowheads="1"/>
            </p:cNvSpPr>
            <p:nvPr/>
          </p:nvSpPr>
          <p:spPr bwMode="auto">
            <a:xfrm>
              <a:off x="5023" y="2585"/>
              <a:ext cx="5" cy="68"/>
            </a:xfrm>
            <a:prstGeom prst="rect">
              <a:avLst/>
            </a:prstGeom>
            <a:solidFill>
              <a:srgbClr val="EBD8B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32" name="Rectangle 467"/>
            <p:cNvSpPr>
              <a:spLocks noChangeArrowheads="1"/>
            </p:cNvSpPr>
            <p:nvPr/>
          </p:nvSpPr>
          <p:spPr bwMode="auto">
            <a:xfrm>
              <a:off x="5028" y="2585"/>
              <a:ext cx="5" cy="68"/>
            </a:xfrm>
            <a:prstGeom prst="rect">
              <a:avLst/>
            </a:prstGeom>
            <a:solidFill>
              <a:srgbClr val="F1E4C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33" name="Rectangle 468"/>
            <p:cNvSpPr>
              <a:spLocks noChangeArrowheads="1"/>
            </p:cNvSpPr>
            <p:nvPr/>
          </p:nvSpPr>
          <p:spPr bwMode="auto">
            <a:xfrm>
              <a:off x="5033" y="2585"/>
              <a:ext cx="5" cy="68"/>
            </a:xfrm>
            <a:prstGeom prst="rect">
              <a:avLst/>
            </a:prstGeom>
            <a:solidFill>
              <a:srgbClr val="F7F0E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34" name="Freeform 469"/>
            <p:cNvSpPr>
              <a:spLocks/>
            </p:cNvSpPr>
            <p:nvPr/>
          </p:nvSpPr>
          <p:spPr bwMode="auto">
            <a:xfrm>
              <a:off x="5015" y="2593"/>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35" name="Picture 470"/>
            <p:cNvSpPr>
              <a:spLocks noChangeAspect="1" noChangeArrowheads="1"/>
            </p:cNvSpPr>
            <p:nvPr/>
          </p:nvSpPr>
          <p:spPr bwMode="auto">
            <a:xfrm>
              <a:off x="4922" y="2564"/>
              <a:ext cx="71" cy="47"/>
            </a:xfrm>
            <a:prstGeom prst="rect">
              <a:avLst/>
            </a:prstGeom>
            <a:noFill/>
            <a:ln w="9525">
              <a:noFill/>
              <a:miter lim="800000"/>
              <a:headEnd/>
              <a:tailEnd/>
            </a:ln>
          </p:spPr>
          <p:txBody>
            <a:bodyPr/>
            <a:lstStyle/>
            <a:p>
              <a:endParaRPr lang="en-US" altLang="zh-TW">
                <a:solidFill>
                  <a:schemeClr val="bg1"/>
                </a:solidFill>
              </a:endParaRPr>
            </a:p>
          </p:txBody>
        </p:sp>
        <p:sp>
          <p:nvSpPr>
            <p:cNvPr id="21636" name="Freeform 471"/>
            <p:cNvSpPr>
              <a:spLocks/>
            </p:cNvSpPr>
            <p:nvPr/>
          </p:nvSpPr>
          <p:spPr bwMode="auto">
            <a:xfrm>
              <a:off x="4928" y="2570"/>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37" name="Rectangle 472"/>
            <p:cNvSpPr>
              <a:spLocks noChangeArrowheads="1"/>
            </p:cNvSpPr>
            <p:nvPr/>
          </p:nvSpPr>
          <p:spPr bwMode="auto">
            <a:xfrm>
              <a:off x="4922" y="2585"/>
              <a:ext cx="5" cy="68"/>
            </a:xfrm>
            <a:prstGeom prst="rect">
              <a:avLst/>
            </a:prstGeom>
            <a:solidFill>
              <a:srgbClr val="FFFEF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38" name="Rectangle 473"/>
            <p:cNvSpPr>
              <a:spLocks noChangeArrowheads="1"/>
            </p:cNvSpPr>
            <p:nvPr/>
          </p:nvSpPr>
          <p:spPr bwMode="auto">
            <a:xfrm>
              <a:off x="4927" y="2585"/>
              <a:ext cx="5" cy="68"/>
            </a:xfrm>
            <a:prstGeom prst="rect">
              <a:avLst/>
            </a:prstGeom>
            <a:solidFill>
              <a:srgbClr val="E0C3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39" name="Rectangle 474"/>
            <p:cNvSpPr>
              <a:spLocks noChangeArrowheads="1"/>
            </p:cNvSpPr>
            <p:nvPr/>
          </p:nvSpPr>
          <p:spPr bwMode="auto">
            <a:xfrm>
              <a:off x="4932" y="2585"/>
              <a:ext cx="5" cy="68"/>
            </a:xfrm>
            <a:prstGeom prst="rect">
              <a:avLst/>
            </a:prstGeom>
            <a:solidFill>
              <a:srgbClr val="E6CFA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40" name="Rectangle 475"/>
            <p:cNvSpPr>
              <a:spLocks noChangeArrowheads="1"/>
            </p:cNvSpPr>
            <p:nvPr/>
          </p:nvSpPr>
          <p:spPr bwMode="auto">
            <a:xfrm>
              <a:off x="4937" y="2585"/>
              <a:ext cx="5" cy="68"/>
            </a:xfrm>
            <a:prstGeom prst="rect">
              <a:avLst/>
            </a:prstGeom>
            <a:solidFill>
              <a:srgbClr val="EDDBB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41" name="Rectangle 476"/>
            <p:cNvSpPr>
              <a:spLocks noChangeArrowheads="1"/>
            </p:cNvSpPr>
            <p:nvPr/>
          </p:nvSpPr>
          <p:spPr bwMode="auto">
            <a:xfrm>
              <a:off x="4942" y="2585"/>
              <a:ext cx="5" cy="68"/>
            </a:xfrm>
            <a:prstGeom prst="rect">
              <a:avLst/>
            </a:prstGeom>
            <a:solidFill>
              <a:srgbClr val="F2E7C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42" name="Rectangle 477"/>
            <p:cNvSpPr>
              <a:spLocks noChangeArrowheads="1"/>
            </p:cNvSpPr>
            <p:nvPr/>
          </p:nvSpPr>
          <p:spPr bwMode="auto">
            <a:xfrm>
              <a:off x="4947" y="2585"/>
              <a:ext cx="5" cy="68"/>
            </a:xfrm>
            <a:prstGeom prst="rect">
              <a:avLst/>
            </a:prstGeom>
            <a:solidFill>
              <a:srgbClr val="F8F3E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43" name="Freeform 478"/>
            <p:cNvSpPr>
              <a:spLocks/>
            </p:cNvSpPr>
            <p:nvPr/>
          </p:nvSpPr>
          <p:spPr bwMode="auto">
            <a:xfrm>
              <a:off x="4928" y="2593"/>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1644" name="Picture 479"/>
            <p:cNvPicPr>
              <a:picLocks noChangeAspect="1" noChangeArrowheads="1"/>
            </p:cNvPicPr>
            <p:nvPr/>
          </p:nvPicPr>
          <p:blipFill>
            <a:blip r:embed="rId17" cstate="print"/>
            <a:srcRect/>
            <a:stretch>
              <a:fillRect/>
            </a:stretch>
          </p:blipFill>
          <p:spPr bwMode="auto">
            <a:xfrm>
              <a:off x="5048" y="2637"/>
              <a:ext cx="71" cy="48"/>
            </a:xfrm>
            <a:prstGeom prst="rect">
              <a:avLst/>
            </a:prstGeom>
            <a:noFill/>
            <a:ln w="9525">
              <a:noFill/>
              <a:miter lim="800000"/>
              <a:headEnd/>
              <a:tailEnd/>
            </a:ln>
          </p:spPr>
        </p:pic>
        <p:pic>
          <p:nvPicPr>
            <p:cNvPr id="21645" name="Picture 480"/>
            <p:cNvPicPr>
              <a:picLocks noChangeAspect="1" noChangeArrowheads="1"/>
            </p:cNvPicPr>
            <p:nvPr/>
          </p:nvPicPr>
          <p:blipFill>
            <a:blip r:embed="rId18" cstate="print"/>
            <a:srcRect/>
            <a:stretch>
              <a:fillRect/>
            </a:stretch>
          </p:blipFill>
          <p:spPr bwMode="auto">
            <a:xfrm>
              <a:off x="5048" y="2637"/>
              <a:ext cx="71" cy="48"/>
            </a:xfrm>
            <a:prstGeom prst="rect">
              <a:avLst/>
            </a:prstGeom>
            <a:noFill/>
            <a:ln w="9525">
              <a:noFill/>
              <a:miter lim="800000"/>
              <a:headEnd/>
              <a:tailEnd/>
            </a:ln>
          </p:spPr>
        </p:pic>
        <p:sp>
          <p:nvSpPr>
            <p:cNvPr id="21646" name="Freeform 481"/>
            <p:cNvSpPr>
              <a:spLocks/>
            </p:cNvSpPr>
            <p:nvPr/>
          </p:nvSpPr>
          <p:spPr bwMode="auto">
            <a:xfrm>
              <a:off x="5058"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47" name="Rectangle 482"/>
            <p:cNvSpPr>
              <a:spLocks noChangeArrowheads="1"/>
            </p:cNvSpPr>
            <p:nvPr/>
          </p:nvSpPr>
          <p:spPr bwMode="auto">
            <a:xfrm>
              <a:off x="5048" y="2664"/>
              <a:ext cx="5" cy="68"/>
            </a:xfrm>
            <a:prstGeom prst="rect">
              <a:avLst/>
            </a:prstGeom>
            <a:solidFill>
              <a:srgbClr val="F9F5E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48" name="Rectangle 483"/>
            <p:cNvSpPr>
              <a:spLocks noChangeArrowheads="1"/>
            </p:cNvSpPr>
            <p:nvPr/>
          </p:nvSpPr>
          <p:spPr bwMode="auto">
            <a:xfrm>
              <a:off x="5053" y="2664"/>
              <a:ext cx="5" cy="68"/>
            </a:xfrm>
            <a:prstGeom prst="rect">
              <a:avLst/>
            </a:prstGeom>
            <a:solidFill>
              <a:srgbClr val="DBBA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49" name="Rectangle 484"/>
            <p:cNvSpPr>
              <a:spLocks noChangeArrowheads="1"/>
            </p:cNvSpPr>
            <p:nvPr/>
          </p:nvSpPr>
          <p:spPr bwMode="auto">
            <a:xfrm>
              <a:off x="5058" y="2664"/>
              <a:ext cx="6" cy="68"/>
            </a:xfrm>
            <a:prstGeom prst="rect">
              <a:avLst/>
            </a:prstGeom>
            <a:solidFill>
              <a:srgbClr val="E1C5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50" name="Rectangle 485"/>
            <p:cNvSpPr>
              <a:spLocks noChangeArrowheads="1"/>
            </p:cNvSpPr>
            <p:nvPr/>
          </p:nvSpPr>
          <p:spPr bwMode="auto">
            <a:xfrm>
              <a:off x="5064" y="2664"/>
              <a:ext cx="5" cy="68"/>
            </a:xfrm>
            <a:prstGeom prst="rect">
              <a:avLst/>
            </a:prstGeom>
            <a:solidFill>
              <a:srgbClr val="E7D2A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51" name="Rectangle 486"/>
            <p:cNvSpPr>
              <a:spLocks noChangeArrowheads="1"/>
            </p:cNvSpPr>
            <p:nvPr/>
          </p:nvSpPr>
          <p:spPr bwMode="auto">
            <a:xfrm>
              <a:off x="5069" y="2664"/>
              <a:ext cx="5" cy="68"/>
            </a:xfrm>
            <a:prstGeom prst="rect">
              <a:avLst/>
            </a:prstGeom>
            <a:solidFill>
              <a:srgbClr val="EEDEB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52" name="Rectangle 487"/>
            <p:cNvSpPr>
              <a:spLocks noChangeArrowheads="1"/>
            </p:cNvSpPr>
            <p:nvPr/>
          </p:nvSpPr>
          <p:spPr bwMode="auto">
            <a:xfrm>
              <a:off x="5074" y="2664"/>
              <a:ext cx="5" cy="68"/>
            </a:xfrm>
            <a:prstGeom prst="rect">
              <a:avLst/>
            </a:prstGeom>
            <a:solidFill>
              <a:srgbClr val="F3E9D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53" name="Freeform 488"/>
            <p:cNvSpPr>
              <a:spLocks/>
            </p:cNvSpPr>
            <p:nvPr/>
          </p:nvSpPr>
          <p:spPr bwMode="auto">
            <a:xfrm>
              <a:off x="5058"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1654" name="Picture 489"/>
            <p:cNvPicPr>
              <a:picLocks noChangeAspect="1" noChangeArrowheads="1"/>
            </p:cNvPicPr>
            <p:nvPr/>
          </p:nvPicPr>
          <p:blipFill>
            <a:blip r:embed="rId19" cstate="print"/>
            <a:srcRect/>
            <a:stretch>
              <a:fillRect/>
            </a:stretch>
          </p:blipFill>
          <p:spPr bwMode="auto">
            <a:xfrm>
              <a:off x="4963" y="2637"/>
              <a:ext cx="70" cy="48"/>
            </a:xfrm>
            <a:prstGeom prst="rect">
              <a:avLst/>
            </a:prstGeom>
            <a:noFill/>
            <a:ln w="9525">
              <a:noFill/>
              <a:miter lim="800000"/>
              <a:headEnd/>
              <a:tailEnd/>
            </a:ln>
          </p:spPr>
        </p:pic>
        <p:pic>
          <p:nvPicPr>
            <p:cNvPr id="21655" name="Picture 490"/>
            <p:cNvPicPr>
              <a:picLocks noChangeAspect="1" noChangeArrowheads="1"/>
            </p:cNvPicPr>
            <p:nvPr/>
          </p:nvPicPr>
          <p:blipFill>
            <a:blip r:embed="rId20" cstate="print"/>
            <a:srcRect/>
            <a:stretch>
              <a:fillRect/>
            </a:stretch>
          </p:blipFill>
          <p:spPr bwMode="auto">
            <a:xfrm>
              <a:off x="4963" y="2637"/>
              <a:ext cx="70" cy="48"/>
            </a:xfrm>
            <a:prstGeom prst="rect">
              <a:avLst/>
            </a:prstGeom>
            <a:noFill/>
            <a:ln w="9525">
              <a:noFill/>
              <a:miter lim="800000"/>
              <a:headEnd/>
              <a:tailEnd/>
            </a:ln>
          </p:spPr>
        </p:pic>
        <p:sp>
          <p:nvSpPr>
            <p:cNvPr id="21656" name="Freeform 491"/>
            <p:cNvSpPr>
              <a:spLocks/>
            </p:cNvSpPr>
            <p:nvPr/>
          </p:nvSpPr>
          <p:spPr bwMode="auto">
            <a:xfrm>
              <a:off x="4972"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57" name="Rectangle 492"/>
            <p:cNvSpPr>
              <a:spLocks noChangeArrowheads="1"/>
            </p:cNvSpPr>
            <p:nvPr/>
          </p:nvSpPr>
          <p:spPr bwMode="auto">
            <a:xfrm>
              <a:off x="4963" y="2664"/>
              <a:ext cx="5" cy="68"/>
            </a:xfrm>
            <a:prstGeom prst="rect">
              <a:avLst/>
            </a:prstGeom>
            <a:solidFill>
              <a:srgbClr val="FAF6E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58" name="Rectangle 493"/>
            <p:cNvSpPr>
              <a:spLocks noChangeArrowheads="1"/>
            </p:cNvSpPr>
            <p:nvPr/>
          </p:nvSpPr>
          <p:spPr bwMode="auto">
            <a:xfrm>
              <a:off x="4968" y="2664"/>
              <a:ext cx="5" cy="68"/>
            </a:xfrm>
            <a:prstGeom prst="rect">
              <a:avLst/>
            </a:prstGeom>
            <a:solidFill>
              <a:srgbClr val="DBBA7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59" name="Rectangle 494"/>
            <p:cNvSpPr>
              <a:spLocks noChangeArrowheads="1"/>
            </p:cNvSpPr>
            <p:nvPr/>
          </p:nvSpPr>
          <p:spPr bwMode="auto">
            <a:xfrm>
              <a:off x="4973" y="2664"/>
              <a:ext cx="5" cy="68"/>
            </a:xfrm>
            <a:prstGeom prst="rect">
              <a:avLst/>
            </a:prstGeom>
            <a:solidFill>
              <a:srgbClr val="E1C68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60" name="Rectangle 495"/>
            <p:cNvSpPr>
              <a:spLocks noChangeArrowheads="1"/>
            </p:cNvSpPr>
            <p:nvPr/>
          </p:nvSpPr>
          <p:spPr bwMode="auto">
            <a:xfrm>
              <a:off x="4978" y="2664"/>
              <a:ext cx="5" cy="68"/>
            </a:xfrm>
            <a:prstGeom prst="rect">
              <a:avLst/>
            </a:prstGeom>
            <a:solidFill>
              <a:srgbClr val="E8D3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61" name="Rectangle 496"/>
            <p:cNvSpPr>
              <a:spLocks noChangeArrowheads="1"/>
            </p:cNvSpPr>
            <p:nvPr/>
          </p:nvSpPr>
          <p:spPr bwMode="auto">
            <a:xfrm>
              <a:off x="4983" y="2664"/>
              <a:ext cx="5" cy="68"/>
            </a:xfrm>
            <a:prstGeom prst="rect">
              <a:avLst/>
            </a:prstGeom>
            <a:solidFill>
              <a:srgbClr val="EEDEB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62" name="Rectangle 497"/>
            <p:cNvSpPr>
              <a:spLocks noChangeArrowheads="1"/>
            </p:cNvSpPr>
            <p:nvPr/>
          </p:nvSpPr>
          <p:spPr bwMode="auto">
            <a:xfrm>
              <a:off x="4988" y="2664"/>
              <a:ext cx="5" cy="68"/>
            </a:xfrm>
            <a:prstGeom prst="rect">
              <a:avLst/>
            </a:prstGeom>
            <a:solidFill>
              <a:srgbClr val="F4EAD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63" name="Freeform 498"/>
            <p:cNvSpPr>
              <a:spLocks/>
            </p:cNvSpPr>
            <p:nvPr/>
          </p:nvSpPr>
          <p:spPr bwMode="auto">
            <a:xfrm>
              <a:off x="4972"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pic>
          <p:nvPicPr>
            <p:cNvPr id="21664" name="Picture 499"/>
            <p:cNvPicPr>
              <a:picLocks noChangeAspect="1" noChangeArrowheads="1"/>
            </p:cNvPicPr>
            <p:nvPr/>
          </p:nvPicPr>
          <p:blipFill>
            <a:blip r:embed="rId21" cstate="print"/>
            <a:srcRect/>
            <a:stretch>
              <a:fillRect/>
            </a:stretch>
          </p:blipFill>
          <p:spPr bwMode="auto">
            <a:xfrm>
              <a:off x="4877" y="2637"/>
              <a:ext cx="70" cy="48"/>
            </a:xfrm>
            <a:prstGeom prst="rect">
              <a:avLst/>
            </a:prstGeom>
            <a:noFill/>
            <a:ln w="9525">
              <a:noFill/>
              <a:miter lim="800000"/>
              <a:headEnd/>
              <a:tailEnd/>
            </a:ln>
          </p:spPr>
        </p:pic>
        <p:pic>
          <p:nvPicPr>
            <p:cNvPr id="21665" name="Picture 500"/>
            <p:cNvPicPr>
              <a:picLocks noChangeAspect="1" noChangeArrowheads="1"/>
            </p:cNvPicPr>
            <p:nvPr/>
          </p:nvPicPr>
          <p:blipFill>
            <a:blip r:embed="rId22" cstate="print"/>
            <a:srcRect/>
            <a:stretch>
              <a:fillRect/>
            </a:stretch>
          </p:blipFill>
          <p:spPr bwMode="auto">
            <a:xfrm>
              <a:off x="4877" y="2637"/>
              <a:ext cx="70" cy="48"/>
            </a:xfrm>
            <a:prstGeom prst="rect">
              <a:avLst/>
            </a:prstGeom>
            <a:noFill/>
            <a:ln w="9525">
              <a:noFill/>
              <a:miter lim="800000"/>
              <a:headEnd/>
              <a:tailEnd/>
            </a:ln>
          </p:spPr>
        </p:pic>
        <p:sp>
          <p:nvSpPr>
            <p:cNvPr id="21666" name="Freeform 501"/>
            <p:cNvSpPr>
              <a:spLocks/>
            </p:cNvSpPr>
            <p:nvPr/>
          </p:nvSpPr>
          <p:spPr bwMode="auto">
            <a:xfrm>
              <a:off x="4885" y="2647"/>
              <a:ext cx="58" cy="35"/>
            </a:xfrm>
            <a:custGeom>
              <a:avLst/>
              <a:gdLst>
                <a:gd name="T0" fmla="*/ 58 w 58"/>
                <a:gd name="T1" fmla="*/ 12 h 35"/>
                <a:gd name="T2" fmla="*/ 38 w 58"/>
                <a:gd name="T3" fmla="*/ 0 h 35"/>
                <a:gd name="T4" fmla="*/ 0 w 58"/>
                <a:gd name="T5" fmla="*/ 23 h 35"/>
                <a:gd name="T6" fmla="*/ 20 w 58"/>
                <a:gd name="T7" fmla="*/ 35 h 35"/>
                <a:gd name="T8" fmla="*/ 0 60000 65536"/>
                <a:gd name="T9" fmla="*/ 0 60000 65536"/>
                <a:gd name="T10" fmla="*/ 0 60000 65536"/>
                <a:gd name="T11" fmla="*/ 0 60000 65536"/>
                <a:gd name="T12" fmla="*/ 0 w 58"/>
                <a:gd name="T13" fmla="*/ 0 h 35"/>
                <a:gd name="T14" fmla="*/ 58 w 58"/>
                <a:gd name="T15" fmla="*/ 35 h 35"/>
              </a:gdLst>
              <a:ahLst/>
              <a:cxnLst>
                <a:cxn ang="T8">
                  <a:pos x="T0" y="T1"/>
                </a:cxn>
                <a:cxn ang="T9">
                  <a:pos x="T2" y="T3"/>
                </a:cxn>
                <a:cxn ang="T10">
                  <a:pos x="T4" y="T5"/>
                </a:cxn>
                <a:cxn ang="T11">
                  <a:pos x="T6" y="T7"/>
                </a:cxn>
              </a:cxnLst>
              <a:rect l="T12" t="T13" r="T14" b="T15"/>
              <a:pathLst>
                <a:path w="58" h="35">
                  <a:moveTo>
                    <a:pt x="58" y="12"/>
                  </a:moveTo>
                  <a:lnTo>
                    <a:pt x="38" y="0"/>
                  </a:lnTo>
                  <a:lnTo>
                    <a:pt x="0" y="23"/>
                  </a:lnTo>
                  <a:lnTo>
                    <a:pt x="20" y="35"/>
                  </a:lnTo>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67" name="Rectangle 502"/>
            <p:cNvSpPr>
              <a:spLocks noChangeArrowheads="1"/>
            </p:cNvSpPr>
            <p:nvPr/>
          </p:nvSpPr>
          <p:spPr bwMode="auto">
            <a:xfrm>
              <a:off x="4877" y="2664"/>
              <a:ext cx="5" cy="68"/>
            </a:xfrm>
            <a:prstGeom prst="rect">
              <a:avLst/>
            </a:prstGeom>
            <a:solidFill>
              <a:srgbClr val="FBF8F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68" name="Rectangle 503"/>
            <p:cNvSpPr>
              <a:spLocks noChangeArrowheads="1"/>
            </p:cNvSpPr>
            <p:nvPr/>
          </p:nvSpPr>
          <p:spPr bwMode="auto">
            <a:xfrm>
              <a:off x="4882" y="2664"/>
              <a:ext cx="5" cy="68"/>
            </a:xfrm>
            <a:prstGeom prst="rect">
              <a:avLst/>
            </a:prstGeom>
            <a:solidFill>
              <a:srgbClr val="DCBD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69" name="Rectangle 504"/>
            <p:cNvSpPr>
              <a:spLocks noChangeArrowheads="1"/>
            </p:cNvSpPr>
            <p:nvPr/>
          </p:nvSpPr>
          <p:spPr bwMode="auto">
            <a:xfrm>
              <a:off x="4887" y="2664"/>
              <a:ext cx="5" cy="68"/>
            </a:xfrm>
            <a:prstGeom prst="rect">
              <a:avLst/>
            </a:prstGeom>
            <a:solidFill>
              <a:srgbClr val="E3C9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70" name="Rectangle 505"/>
            <p:cNvSpPr>
              <a:spLocks noChangeArrowheads="1"/>
            </p:cNvSpPr>
            <p:nvPr/>
          </p:nvSpPr>
          <p:spPr bwMode="auto">
            <a:xfrm>
              <a:off x="4892" y="2664"/>
              <a:ext cx="5" cy="68"/>
            </a:xfrm>
            <a:prstGeom prst="rect">
              <a:avLst/>
            </a:prstGeom>
            <a:solidFill>
              <a:srgbClr val="E9D5A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71" name="Rectangle 506"/>
            <p:cNvSpPr>
              <a:spLocks noChangeArrowheads="1"/>
            </p:cNvSpPr>
            <p:nvPr/>
          </p:nvSpPr>
          <p:spPr bwMode="auto">
            <a:xfrm>
              <a:off x="4897" y="2664"/>
              <a:ext cx="5" cy="68"/>
            </a:xfrm>
            <a:prstGeom prst="rect">
              <a:avLst/>
            </a:prstGeom>
            <a:solidFill>
              <a:srgbClr val="EFE1C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72" name="Rectangle 507"/>
            <p:cNvSpPr>
              <a:spLocks noChangeArrowheads="1"/>
            </p:cNvSpPr>
            <p:nvPr/>
          </p:nvSpPr>
          <p:spPr bwMode="auto">
            <a:xfrm>
              <a:off x="4902" y="2664"/>
              <a:ext cx="5" cy="68"/>
            </a:xfrm>
            <a:prstGeom prst="rect">
              <a:avLst/>
            </a:prstGeom>
            <a:solidFill>
              <a:srgbClr val="F6ECD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73" name="Freeform 508"/>
            <p:cNvSpPr>
              <a:spLocks/>
            </p:cNvSpPr>
            <p:nvPr/>
          </p:nvSpPr>
          <p:spPr bwMode="auto">
            <a:xfrm>
              <a:off x="4885" y="2670"/>
              <a:ext cx="20" cy="56"/>
            </a:xfrm>
            <a:custGeom>
              <a:avLst/>
              <a:gdLst>
                <a:gd name="T0" fmla="*/ 20 w 20"/>
                <a:gd name="T1" fmla="*/ 56 h 56"/>
                <a:gd name="T2" fmla="*/ 0 w 20"/>
                <a:gd name="T3" fmla="*/ 44 h 56"/>
                <a:gd name="T4" fmla="*/ 0 w 20"/>
                <a:gd name="T5" fmla="*/ 0 h 56"/>
                <a:gd name="T6" fmla="*/ 20 w 20"/>
                <a:gd name="T7" fmla="*/ 12 h 56"/>
                <a:gd name="T8" fmla="*/ 20 w 20"/>
                <a:gd name="T9" fmla="*/ 56 h 56"/>
                <a:gd name="T10" fmla="*/ 0 60000 65536"/>
                <a:gd name="T11" fmla="*/ 0 60000 65536"/>
                <a:gd name="T12" fmla="*/ 0 60000 65536"/>
                <a:gd name="T13" fmla="*/ 0 60000 65536"/>
                <a:gd name="T14" fmla="*/ 0 60000 65536"/>
                <a:gd name="T15" fmla="*/ 0 w 20"/>
                <a:gd name="T16" fmla="*/ 0 h 56"/>
                <a:gd name="T17" fmla="*/ 20 w 20"/>
                <a:gd name="T18" fmla="*/ 56 h 56"/>
              </a:gdLst>
              <a:ahLst/>
              <a:cxnLst>
                <a:cxn ang="T10">
                  <a:pos x="T0" y="T1"/>
                </a:cxn>
                <a:cxn ang="T11">
                  <a:pos x="T2" y="T3"/>
                </a:cxn>
                <a:cxn ang="T12">
                  <a:pos x="T4" y="T5"/>
                </a:cxn>
                <a:cxn ang="T13">
                  <a:pos x="T6" y="T7"/>
                </a:cxn>
                <a:cxn ang="T14">
                  <a:pos x="T8" y="T9"/>
                </a:cxn>
              </a:cxnLst>
              <a:rect l="T15" t="T16" r="T17" b="T18"/>
              <a:pathLst>
                <a:path w="20" h="56">
                  <a:moveTo>
                    <a:pt x="20" y="56"/>
                  </a:moveTo>
                  <a:lnTo>
                    <a:pt x="0" y="44"/>
                  </a:lnTo>
                  <a:lnTo>
                    <a:pt x="0" y="0"/>
                  </a:lnTo>
                  <a:lnTo>
                    <a:pt x="20" y="12"/>
                  </a:lnTo>
                  <a:lnTo>
                    <a:pt x="20" y="5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74" name="Rectangle 509"/>
            <p:cNvSpPr>
              <a:spLocks noChangeArrowheads="1"/>
            </p:cNvSpPr>
            <p:nvPr/>
          </p:nvSpPr>
          <p:spPr bwMode="auto">
            <a:xfrm>
              <a:off x="4993" y="2506"/>
              <a:ext cx="5" cy="79"/>
            </a:xfrm>
            <a:prstGeom prst="rect">
              <a:avLst/>
            </a:prstGeom>
            <a:solidFill>
              <a:srgbClr val="DA8F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75" name="Rectangle 510"/>
            <p:cNvSpPr>
              <a:spLocks noChangeArrowheads="1"/>
            </p:cNvSpPr>
            <p:nvPr/>
          </p:nvSpPr>
          <p:spPr bwMode="auto">
            <a:xfrm>
              <a:off x="4998" y="2506"/>
              <a:ext cx="5" cy="79"/>
            </a:xfrm>
            <a:prstGeom prst="rect">
              <a:avLst/>
            </a:prstGeom>
            <a:solidFill>
              <a:srgbClr val="DAB7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76" name="Rectangle 511"/>
            <p:cNvSpPr>
              <a:spLocks noChangeArrowheads="1"/>
            </p:cNvSpPr>
            <p:nvPr/>
          </p:nvSpPr>
          <p:spPr bwMode="auto">
            <a:xfrm>
              <a:off x="5003" y="2506"/>
              <a:ext cx="5" cy="79"/>
            </a:xfrm>
            <a:prstGeom prst="rect">
              <a:avLst/>
            </a:prstGeom>
            <a:solidFill>
              <a:srgbClr val="DAB2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77" name="Rectangle 512"/>
            <p:cNvSpPr>
              <a:spLocks noChangeArrowheads="1"/>
            </p:cNvSpPr>
            <p:nvPr/>
          </p:nvSpPr>
          <p:spPr bwMode="auto">
            <a:xfrm>
              <a:off x="5008" y="2506"/>
              <a:ext cx="5" cy="79"/>
            </a:xfrm>
            <a:prstGeom prst="rect">
              <a:avLst/>
            </a:prstGeom>
            <a:solidFill>
              <a:srgbClr val="DAAE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78" name="Rectangle 513"/>
            <p:cNvSpPr>
              <a:spLocks noChangeArrowheads="1"/>
            </p:cNvSpPr>
            <p:nvPr/>
          </p:nvSpPr>
          <p:spPr bwMode="auto">
            <a:xfrm>
              <a:off x="5013" y="2506"/>
              <a:ext cx="5" cy="79"/>
            </a:xfrm>
            <a:prstGeom prst="rect">
              <a:avLst/>
            </a:prstGeom>
            <a:solidFill>
              <a:srgbClr val="DAA9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79" name="Rectangle 514"/>
            <p:cNvSpPr>
              <a:spLocks noChangeArrowheads="1"/>
            </p:cNvSpPr>
            <p:nvPr/>
          </p:nvSpPr>
          <p:spPr bwMode="auto">
            <a:xfrm>
              <a:off x="5018" y="2506"/>
              <a:ext cx="5" cy="79"/>
            </a:xfrm>
            <a:prstGeom prst="rect">
              <a:avLst/>
            </a:prstGeom>
            <a:solidFill>
              <a:srgbClr val="DAA4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80" name="Rectangle 515"/>
            <p:cNvSpPr>
              <a:spLocks noChangeArrowheads="1"/>
            </p:cNvSpPr>
            <p:nvPr/>
          </p:nvSpPr>
          <p:spPr bwMode="auto">
            <a:xfrm>
              <a:off x="5023" y="2506"/>
              <a:ext cx="5" cy="79"/>
            </a:xfrm>
            <a:prstGeom prst="rect">
              <a:avLst/>
            </a:prstGeom>
            <a:solidFill>
              <a:srgbClr val="DAA0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81" name="Rectangle 516"/>
            <p:cNvSpPr>
              <a:spLocks noChangeArrowheads="1"/>
            </p:cNvSpPr>
            <p:nvPr/>
          </p:nvSpPr>
          <p:spPr bwMode="auto">
            <a:xfrm>
              <a:off x="5028" y="2506"/>
              <a:ext cx="5" cy="79"/>
            </a:xfrm>
            <a:prstGeom prst="rect">
              <a:avLst/>
            </a:prstGeom>
            <a:solidFill>
              <a:srgbClr val="DA9B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82" name="Rectangle 517"/>
            <p:cNvSpPr>
              <a:spLocks noChangeArrowheads="1"/>
            </p:cNvSpPr>
            <p:nvPr/>
          </p:nvSpPr>
          <p:spPr bwMode="auto">
            <a:xfrm>
              <a:off x="5033" y="2506"/>
              <a:ext cx="5" cy="79"/>
            </a:xfrm>
            <a:prstGeom prst="rect">
              <a:avLst/>
            </a:prstGeom>
            <a:solidFill>
              <a:srgbClr val="DA964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83" name="Rectangle 518"/>
            <p:cNvSpPr>
              <a:spLocks noChangeArrowheads="1"/>
            </p:cNvSpPr>
            <p:nvPr/>
          </p:nvSpPr>
          <p:spPr bwMode="auto">
            <a:xfrm>
              <a:off x="5038" y="2506"/>
              <a:ext cx="5" cy="79"/>
            </a:xfrm>
            <a:prstGeom prst="rect">
              <a:avLst/>
            </a:prstGeom>
            <a:solidFill>
              <a:srgbClr val="DA92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84" name="Freeform 519"/>
            <p:cNvSpPr>
              <a:spLocks/>
            </p:cNvSpPr>
            <p:nvPr/>
          </p:nvSpPr>
          <p:spPr bwMode="auto">
            <a:xfrm>
              <a:off x="5002" y="2514"/>
              <a:ext cx="39" cy="67"/>
            </a:xfrm>
            <a:custGeom>
              <a:avLst/>
              <a:gdLst>
                <a:gd name="T0" fmla="*/ 0 w 39"/>
                <a:gd name="T1" fmla="*/ 23 h 67"/>
                <a:gd name="T2" fmla="*/ 39 w 39"/>
                <a:gd name="T3" fmla="*/ 0 h 67"/>
                <a:gd name="T4" fmla="*/ 39 w 39"/>
                <a:gd name="T5" fmla="*/ 44 h 67"/>
                <a:gd name="T6" fmla="*/ 0 w 39"/>
                <a:gd name="T7" fmla="*/ 67 h 67"/>
                <a:gd name="T8" fmla="*/ 0 w 39"/>
                <a:gd name="T9" fmla="*/ 23 h 67"/>
                <a:gd name="T10" fmla="*/ 0 60000 65536"/>
                <a:gd name="T11" fmla="*/ 0 60000 65536"/>
                <a:gd name="T12" fmla="*/ 0 60000 65536"/>
                <a:gd name="T13" fmla="*/ 0 60000 65536"/>
                <a:gd name="T14" fmla="*/ 0 60000 65536"/>
                <a:gd name="T15" fmla="*/ 0 w 39"/>
                <a:gd name="T16" fmla="*/ 0 h 67"/>
                <a:gd name="T17" fmla="*/ 39 w 39"/>
                <a:gd name="T18" fmla="*/ 67 h 67"/>
              </a:gdLst>
              <a:ahLst/>
              <a:cxnLst>
                <a:cxn ang="T10">
                  <a:pos x="T0" y="T1"/>
                </a:cxn>
                <a:cxn ang="T11">
                  <a:pos x="T2" y="T3"/>
                </a:cxn>
                <a:cxn ang="T12">
                  <a:pos x="T4" y="T5"/>
                </a:cxn>
                <a:cxn ang="T13">
                  <a:pos x="T6" y="T7"/>
                </a:cxn>
                <a:cxn ang="T14">
                  <a:pos x="T8" y="T9"/>
                </a:cxn>
              </a:cxnLst>
              <a:rect l="T15" t="T16" r="T17" b="T18"/>
              <a:pathLst>
                <a:path w="39" h="67">
                  <a:moveTo>
                    <a:pt x="0" y="23"/>
                  </a:moveTo>
                  <a:lnTo>
                    <a:pt x="39" y="0"/>
                  </a:lnTo>
                  <a:lnTo>
                    <a:pt x="39"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85" name="Rectangle 520"/>
            <p:cNvSpPr>
              <a:spLocks noChangeArrowheads="1"/>
            </p:cNvSpPr>
            <p:nvPr/>
          </p:nvSpPr>
          <p:spPr bwMode="auto">
            <a:xfrm>
              <a:off x="5038" y="2580"/>
              <a:ext cx="5" cy="78"/>
            </a:xfrm>
            <a:prstGeom prst="rect">
              <a:avLst/>
            </a:prstGeom>
            <a:solidFill>
              <a:srgbClr val="DA8F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86" name="Rectangle 521"/>
            <p:cNvSpPr>
              <a:spLocks noChangeArrowheads="1"/>
            </p:cNvSpPr>
            <p:nvPr/>
          </p:nvSpPr>
          <p:spPr bwMode="auto">
            <a:xfrm>
              <a:off x="5043" y="2580"/>
              <a:ext cx="5" cy="78"/>
            </a:xfrm>
            <a:prstGeom prst="rect">
              <a:avLst/>
            </a:prstGeom>
            <a:solidFill>
              <a:srgbClr val="DAB7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87" name="Rectangle 522"/>
            <p:cNvSpPr>
              <a:spLocks noChangeArrowheads="1"/>
            </p:cNvSpPr>
            <p:nvPr/>
          </p:nvSpPr>
          <p:spPr bwMode="auto">
            <a:xfrm>
              <a:off x="5048" y="2580"/>
              <a:ext cx="5" cy="78"/>
            </a:xfrm>
            <a:prstGeom prst="rect">
              <a:avLst/>
            </a:prstGeom>
            <a:solidFill>
              <a:srgbClr val="DAB2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88" name="Rectangle 523"/>
            <p:cNvSpPr>
              <a:spLocks noChangeArrowheads="1"/>
            </p:cNvSpPr>
            <p:nvPr/>
          </p:nvSpPr>
          <p:spPr bwMode="auto">
            <a:xfrm>
              <a:off x="5053" y="2580"/>
              <a:ext cx="5" cy="78"/>
            </a:xfrm>
            <a:prstGeom prst="rect">
              <a:avLst/>
            </a:prstGeom>
            <a:solidFill>
              <a:srgbClr val="DAAE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89" name="Rectangle 524"/>
            <p:cNvSpPr>
              <a:spLocks noChangeArrowheads="1"/>
            </p:cNvSpPr>
            <p:nvPr/>
          </p:nvSpPr>
          <p:spPr bwMode="auto">
            <a:xfrm>
              <a:off x="5058" y="2580"/>
              <a:ext cx="6" cy="78"/>
            </a:xfrm>
            <a:prstGeom prst="rect">
              <a:avLst/>
            </a:prstGeom>
            <a:solidFill>
              <a:srgbClr val="DAA9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90" name="Rectangle 525"/>
            <p:cNvSpPr>
              <a:spLocks noChangeArrowheads="1"/>
            </p:cNvSpPr>
            <p:nvPr/>
          </p:nvSpPr>
          <p:spPr bwMode="auto">
            <a:xfrm>
              <a:off x="5064" y="2580"/>
              <a:ext cx="5" cy="78"/>
            </a:xfrm>
            <a:prstGeom prst="rect">
              <a:avLst/>
            </a:prstGeom>
            <a:solidFill>
              <a:srgbClr val="DAA4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91" name="Rectangle 526"/>
            <p:cNvSpPr>
              <a:spLocks noChangeArrowheads="1"/>
            </p:cNvSpPr>
            <p:nvPr/>
          </p:nvSpPr>
          <p:spPr bwMode="auto">
            <a:xfrm>
              <a:off x="5069" y="2580"/>
              <a:ext cx="5" cy="78"/>
            </a:xfrm>
            <a:prstGeom prst="rect">
              <a:avLst/>
            </a:prstGeom>
            <a:solidFill>
              <a:srgbClr val="DAA0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92" name="Rectangle 527"/>
            <p:cNvSpPr>
              <a:spLocks noChangeArrowheads="1"/>
            </p:cNvSpPr>
            <p:nvPr/>
          </p:nvSpPr>
          <p:spPr bwMode="auto">
            <a:xfrm>
              <a:off x="5074" y="2580"/>
              <a:ext cx="5" cy="78"/>
            </a:xfrm>
            <a:prstGeom prst="rect">
              <a:avLst/>
            </a:prstGeom>
            <a:solidFill>
              <a:srgbClr val="DA9B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93" name="Rectangle 528"/>
            <p:cNvSpPr>
              <a:spLocks noChangeArrowheads="1"/>
            </p:cNvSpPr>
            <p:nvPr/>
          </p:nvSpPr>
          <p:spPr bwMode="auto">
            <a:xfrm>
              <a:off x="5079" y="2580"/>
              <a:ext cx="5" cy="78"/>
            </a:xfrm>
            <a:prstGeom prst="rect">
              <a:avLst/>
            </a:prstGeom>
            <a:solidFill>
              <a:srgbClr val="DA964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94" name="Rectangle 529"/>
            <p:cNvSpPr>
              <a:spLocks noChangeArrowheads="1"/>
            </p:cNvSpPr>
            <p:nvPr/>
          </p:nvSpPr>
          <p:spPr bwMode="auto">
            <a:xfrm>
              <a:off x="5084" y="2580"/>
              <a:ext cx="5" cy="78"/>
            </a:xfrm>
            <a:prstGeom prst="rect">
              <a:avLst/>
            </a:prstGeom>
            <a:solidFill>
              <a:srgbClr val="DA92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95" name="Freeform 530"/>
            <p:cNvSpPr>
              <a:spLocks/>
            </p:cNvSpPr>
            <p:nvPr/>
          </p:nvSpPr>
          <p:spPr bwMode="auto">
            <a:xfrm>
              <a:off x="5048" y="2590"/>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696" name="Rectangle 531"/>
            <p:cNvSpPr>
              <a:spLocks noChangeArrowheads="1"/>
            </p:cNvSpPr>
            <p:nvPr/>
          </p:nvSpPr>
          <p:spPr bwMode="auto">
            <a:xfrm>
              <a:off x="4952" y="2580"/>
              <a:ext cx="5" cy="78"/>
            </a:xfrm>
            <a:prstGeom prst="rect">
              <a:avLst/>
            </a:prstGeom>
            <a:solidFill>
              <a:srgbClr val="DA8E3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97" name="Rectangle 532"/>
            <p:cNvSpPr>
              <a:spLocks noChangeArrowheads="1"/>
            </p:cNvSpPr>
            <p:nvPr/>
          </p:nvSpPr>
          <p:spPr bwMode="auto">
            <a:xfrm>
              <a:off x="4957" y="2580"/>
              <a:ext cx="6" cy="78"/>
            </a:xfrm>
            <a:prstGeom prst="rect">
              <a:avLst/>
            </a:prstGeom>
            <a:solidFill>
              <a:srgbClr val="DAB6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98" name="Rectangle 533"/>
            <p:cNvSpPr>
              <a:spLocks noChangeArrowheads="1"/>
            </p:cNvSpPr>
            <p:nvPr/>
          </p:nvSpPr>
          <p:spPr bwMode="auto">
            <a:xfrm>
              <a:off x="4963" y="2580"/>
              <a:ext cx="5" cy="78"/>
            </a:xfrm>
            <a:prstGeom prst="rect">
              <a:avLst/>
            </a:prstGeom>
            <a:solidFill>
              <a:srgbClr val="DAB16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699" name="Rectangle 534"/>
            <p:cNvSpPr>
              <a:spLocks noChangeArrowheads="1"/>
            </p:cNvSpPr>
            <p:nvPr/>
          </p:nvSpPr>
          <p:spPr bwMode="auto">
            <a:xfrm>
              <a:off x="4968" y="2580"/>
              <a:ext cx="5" cy="78"/>
            </a:xfrm>
            <a:prstGeom prst="rect">
              <a:avLst/>
            </a:prstGeom>
            <a:solidFill>
              <a:srgbClr val="DAAD6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00" name="Rectangle 535"/>
            <p:cNvSpPr>
              <a:spLocks noChangeArrowheads="1"/>
            </p:cNvSpPr>
            <p:nvPr/>
          </p:nvSpPr>
          <p:spPr bwMode="auto">
            <a:xfrm>
              <a:off x="4973" y="2580"/>
              <a:ext cx="5" cy="78"/>
            </a:xfrm>
            <a:prstGeom prst="rect">
              <a:avLst/>
            </a:prstGeom>
            <a:solidFill>
              <a:srgbClr val="DAA8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01" name="Rectangle 536"/>
            <p:cNvSpPr>
              <a:spLocks noChangeArrowheads="1"/>
            </p:cNvSpPr>
            <p:nvPr/>
          </p:nvSpPr>
          <p:spPr bwMode="auto">
            <a:xfrm>
              <a:off x="4978" y="2580"/>
              <a:ext cx="5" cy="78"/>
            </a:xfrm>
            <a:prstGeom prst="rect">
              <a:avLst/>
            </a:prstGeom>
            <a:solidFill>
              <a:srgbClr val="DAA35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02" name="Rectangle 537"/>
            <p:cNvSpPr>
              <a:spLocks noChangeArrowheads="1"/>
            </p:cNvSpPr>
            <p:nvPr/>
          </p:nvSpPr>
          <p:spPr bwMode="auto">
            <a:xfrm>
              <a:off x="4983" y="2580"/>
              <a:ext cx="5" cy="78"/>
            </a:xfrm>
            <a:prstGeom prst="rect">
              <a:avLst/>
            </a:prstGeom>
            <a:solidFill>
              <a:srgbClr val="DA9F4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03" name="Rectangle 538"/>
            <p:cNvSpPr>
              <a:spLocks noChangeArrowheads="1"/>
            </p:cNvSpPr>
            <p:nvPr/>
          </p:nvSpPr>
          <p:spPr bwMode="auto">
            <a:xfrm>
              <a:off x="4988" y="2580"/>
              <a:ext cx="5" cy="78"/>
            </a:xfrm>
            <a:prstGeom prst="rect">
              <a:avLst/>
            </a:prstGeom>
            <a:solidFill>
              <a:srgbClr val="DA9A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04" name="Rectangle 539"/>
            <p:cNvSpPr>
              <a:spLocks noChangeArrowheads="1"/>
            </p:cNvSpPr>
            <p:nvPr/>
          </p:nvSpPr>
          <p:spPr bwMode="auto">
            <a:xfrm>
              <a:off x="4993" y="2580"/>
              <a:ext cx="5" cy="78"/>
            </a:xfrm>
            <a:prstGeom prst="rect">
              <a:avLst/>
            </a:prstGeom>
            <a:solidFill>
              <a:srgbClr val="DA95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05" name="Rectangle 540"/>
            <p:cNvSpPr>
              <a:spLocks noChangeArrowheads="1"/>
            </p:cNvSpPr>
            <p:nvPr/>
          </p:nvSpPr>
          <p:spPr bwMode="auto">
            <a:xfrm>
              <a:off x="4998" y="2580"/>
              <a:ext cx="5" cy="78"/>
            </a:xfrm>
            <a:prstGeom prst="rect">
              <a:avLst/>
            </a:prstGeom>
            <a:solidFill>
              <a:srgbClr val="DA913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06" name="Freeform 541"/>
            <p:cNvSpPr>
              <a:spLocks/>
            </p:cNvSpPr>
            <p:nvPr/>
          </p:nvSpPr>
          <p:spPr bwMode="auto">
            <a:xfrm>
              <a:off x="4961" y="2590"/>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707" name="Rectangle 542"/>
            <p:cNvSpPr>
              <a:spLocks noChangeArrowheads="1"/>
            </p:cNvSpPr>
            <p:nvPr/>
          </p:nvSpPr>
          <p:spPr bwMode="auto">
            <a:xfrm>
              <a:off x="5084" y="2658"/>
              <a:ext cx="5" cy="79"/>
            </a:xfrm>
            <a:prstGeom prst="rect">
              <a:avLst/>
            </a:prstGeom>
            <a:solidFill>
              <a:srgbClr val="DA8D3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08" name="Rectangle 543"/>
            <p:cNvSpPr>
              <a:spLocks noChangeArrowheads="1"/>
            </p:cNvSpPr>
            <p:nvPr/>
          </p:nvSpPr>
          <p:spPr bwMode="auto">
            <a:xfrm>
              <a:off x="5089" y="2658"/>
              <a:ext cx="5" cy="79"/>
            </a:xfrm>
            <a:prstGeom prst="rect">
              <a:avLst/>
            </a:prstGeom>
            <a:solidFill>
              <a:srgbClr val="DAB5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09" name="Rectangle 544"/>
            <p:cNvSpPr>
              <a:spLocks noChangeArrowheads="1"/>
            </p:cNvSpPr>
            <p:nvPr/>
          </p:nvSpPr>
          <p:spPr bwMode="auto">
            <a:xfrm>
              <a:off x="5094" y="2658"/>
              <a:ext cx="5" cy="79"/>
            </a:xfrm>
            <a:prstGeom prst="rect">
              <a:avLst/>
            </a:prstGeom>
            <a:solidFill>
              <a:srgbClr val="DAB16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10" name="Rectangle 545"/>
            <p:cNvSpPr>
              <a:spLocks noChangeArrowheads="1"/>
            </p:cNvSpPr>
            <p:nvPr/>
          </p:nvSpPr>
          <p:spPr bwMode="auto">
            <a:xfrm>
              <a:off x="5099" y="2658"/>
              <a:ext cx="5" cy="79"/>
            </a:xfrm>
            <a:prstGeom prst="rect">
              <a:avLst/>
            </a:prstGeom>
            <a:solidFill>
              <a:srgbClr val="DAAC6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11" name="Rectangle 546"/>
            <p:cNvSpPr>
              <a:spLocks noChangeArrowheads="1"/>
            </p:cNvSpPr>
            <p:nvPr/>
          </p:nvSpPr>
          <p:spPr bwMode="auto">
            <a:xfrm>
              <a:off x="5104" y="2658"/>
              <a:ext cx="5" cy="79"/>
            </a:xfrm>
            <a:prstGeom prst="rect">
              <a:avLst/>
            </a:prstGeom>
            <a:solidFill>
              <a:srgbClr val="DAA75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12" name="Rectangle 547"/>
            <p:cNvSpPr>
              <a:spLocks noChangeArrowheads="1"/>
            </p:cNvSpPr>
            <p:nvPr/>
          </p:nvSpPr>
          <p:spPr bwMode="auto">
            <a:xfrm>
              <a:off x="5109" y="2658"/>
              <a:ext cx="5" cy="79"/>
            </a:xfrm>
            <a:prstGeom prst="rect">
              <a:avLst/>
            </a:prstGeom>
            <a:solidFill>
              <a:srgbClr val="DAA35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13" name="Rectangle 548"/>
            <p:cNvSpPr>
              <a:spLocks noChangeArrowheads="1"/>
            </p:cNvSpPr>
            <p:nvPr/>
          </p:nvSpPr>
          <p:spPr bwMode="auto">
            <a:xfrm>
              <a:off x="5114" y="2658"/>
              <a:ext cx="5" cy="79"/>
            </a:xfrm>
            <a:prstGeom prst="rect">
              <a:avLst/>
            </a:prstGeom>
            <a:solidFill>
              <a:srgbClr val="DA9E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14" name="Rectangle 549"/>
            <p:cNvSpPr>
              <a:spLocks noChangeArrowheads="1"/>
            </p:cNvSpPr>
            <p:nvPr/>
          </p:nvSpPr>
          <p:spPr bwMode="auto">
            <a:xfrm>
              <a:off x="5119" y="2658"/>
              <a:ext cx="5" cy="79"/>
            </a:xfrm>
            <a:prstGeom prst="rect">
              <a:avLst/>
            </a:prstGeom>
            <a:solidFill>
              <a:srgbClr val="DA994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15" name="Rectangle 550"/>
            <p:cNvSpPr>
              <a:spLocks noChangeArrowheads="1"/>
            </p:cNvSpPr>
            <p:nvPr/>
          </p:nvSpPr>
          <p:spPr bwMode="auto">
            <a:xfrm>
              <a:off x="5124" y="2658"/>
              <a:ext cx="5" cy="79"/>
            </a:xfrm>
            <a:prstGeom prst="rect">
              <a:avLst/>
            </a:prstGeom>
            <a:solidFill>
              <a:srgbClr val="DA94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16" name="Rectangle 551"/>
            <p:cNvSpPr>
              <a:spLocks noChangeArrowheads="1"/>
            </p:cNvSpPr>
            <p:nvPr/>
          </p:nvSpPr>
          <p:spPr bwMode="auto">
            <a:xfrm>
              <a:off x="5129" y="2658"/>
              <a:ext cx="5" cy="79"/>
            </a:xfrm>
            <a:prstGeom prst="rect">
              <a:avLst/>
            </a:prstGeom>
            <a:solidFill>
              <a:srgbClr val="DA90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17" name="Freeform 552"/>
            <p:cNvSpPr>
              <a:spLocks/>
            </p:cNvSpPr>
            <p:nvPr/>
          </p:nvSpPr>
          <p:spPr bwMode="auto">
            <a:xfrm>
              <a:off x="5091"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718" name="Rectangle 553"/>
            <p:cNvSpPr>
              <a:spLocks noChangeArrowheads="1"/>
            </p:cNvSpPr>
            <p:nvPr/>
          </p:nvSpPr>
          <p:spPr bwMode="auto">
            <a:xfrm>
              <a:off x="4998" y="2658"/>
              <a:ext cx="5" cy="79"/>
            </a:xfrm>
            <a:prstGeom prst="rect">
              <a:avLst/>
            </a:prstGeom>
            <a:solidFill>
              <a:srgbClr val="DA8D3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19" name="Rectangle 554"/>
            <p:cNvSpPr>
              <a:spLocks noChangeArrowheads="1"/>
            </p:cNvSpPr>
            <p:nvPr/>
          </p:nvSpPr>
          <p:spPr bwMode="auto">
            <a:xfrm>
              <a:off x="5003" y="2658"/>
              <a:ext cx="5" cy="79"/>
            </a:xfrm>
            <a:prstGeom prst="rect">
              <a:avLst/>
            </a:prstGeom>
            <a:solidFill>
              <a:srgbClr val="DAB5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20" name="Rectangle 555"/>
            <p:cNvSpPr>
              <a:spLocks noChangeArrowheads="1"/>
            </p:cNvSpPr>
            <p:nvPr/>
          </p:nvSpPr>
          <p:spPr bwMode="auto">
            <a:xfrm>
              <a:off x="5008" y="2658"/>
              <a:ext cx="5" cy="79"/>
            </a:xfrm>
            <a:prstGeom prst="rect">
              <a:avLst/>
            </a:prstGeom>
            <a:solidFill>
              <a:srgbClr val="DAB06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21" name="Rectangle 556"/>
            <p:cNvSpPr>
              <a:spLocks noChangeArrowheads="1"/>
            </p:cNvSpPr>
            <p:nvPr/>
          </p:nvSpPr>
          <p:spPr bwMode="auto">
            <a:xfrm>
              <a:off x="5013" y="2658"/>
              <a:ext cx="5" cy="79"/>
            </a:xfrm>
            <a:prstGeom prst="rect">
              <a:avLst/>
            </a:prstGeom>
            <a:solidFill>
              <a:srgbClr val="DAAC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22" name="Rectangle 557"/>
            <p:cNvSpPr>
              <a:spLocks noChangeArrowheads="1"/>
            </p:cNvSpPr>
            <p:nvPr/>
          </p:nvSpPr>
          <p:spPr bwMode="auto">
            <a:xfrm>
              <a:off x="5018" y="2658"/>
              <a:ext cx="5" cy="79"/>
            </a:xfrm>
            <a:prstGeom prst="rect">
              <a:avLst/>
            </a:prstGeom>
            <a:solidFill>
              <a:srgbClr val="DAA75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23" name="Rectangle 558"/>
            <p:cNvSpPr>
              <a:spLocks noChangeArrowheads="1"/>
            </p:cNvSpPr>
            <p:nvPr/>
          </p:nvSpPr>
          <p:spPr bwMode="auto">
            <a:xfrm>
              <a:off x="5023" y="2658"/>
              <a:ext cx="5" cy="79"/>
            </a:xfrm>
            <a:prstGeom prst="rect">
              <a:avLst/>
            </a:prstGeom>
            <a:solidFill>
              <a:srgbClr val="DAA25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24" name="Rectangle 559"/>
            <p:cNvSpPr>
              <a:spLocks noChangeArrowheads="1"/>
            </p:cNvSpPr>
            <p:nvPr/>
          </p:nvSpPr>
          <p:spPr bwMode="auto">
            <a:xfrm>
              <a:off x="5028" y="2658"/>
              <a:ext cx="5" cy="79"/>
            </a:xfrm>
            <a:prstGeom prst="rect">
              <a:avLst/>
            </a:prstGeom>
            <a:solidFill>
              <a:srgbClr val="DA9E4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25" name="Rectangle 560"/>
            <p:cNvSpPr>
              <a:spLocks noChangeArrowheads="1"/>
            </p:cNvSpPr>
            <p:nvPr/>
          </p:nvSpPr>
          <p:spPr bwMode="auto">
            <a:xfrm>
              <a:off x="5033" y="2658"/>
              <a:ext cx="5" cy="79"/>
            </a:xfrm>
            <a:prstGeom prst="rect">
              <a:avLst/>
            </a:prstGeom>
            <a:solidFill>
              <a:srgbClr val="DA994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26" name="Rectangle 561"/>
            <p:cNvSpPr>
              <a:spLocks noChangeArrowheads="1"/>
            </p:cNvSpPr>
            <p:nvPr/>
          </p:nvSpPr>
          <p:spPr bwMode="auto">
            <a:xfrm>
              <a:off x="5038" y="2658"/>
              <a:ext cx="5" cy="79"/>
            </a:xfrm>
            <a:prstGeom prst="rect">
              <a:avLst/>
            </a:prstGeom>
            <a:solidFill>
              <a:srgbClr val="DA94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27" name="Rectangle 562"/>
            <p:cNvSpPr>
              <a:spLocks noChangeArrowheads="1"/>
            </p:cNvSpPr>
            <p:nvPr/>
          </p:nvSpPr>
          <p:spPr bwMode="auto">
            <a:xfrm>
              <a:off x="5043" y="2658"/>
              <a:ext cx="5" cy="79"/>
            </a:xfrm>
            <a:prstGeom prst="rect">
              <a:avLst/>
            </a:prstGeom>
            <a:solidFill>
              <a:srgbClr val="DA903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28" name="Freeform 563"/>
            <p:cNvSpPr>
              <a:spLocks/>
            </p:cNvSpPr>
            <p:nvPr/>
          </p:nvSpPr>
          <p:spPr bwMode="auto">
            <a:xfrm>
              <a:off x="5005"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729" name="Rectangle 564"/>
            <p:cNvSpPr>
              <a:spLocks noChangeArrowheads="1"/>
            </p:cNvSpPr>
            <p:nvPr/>
          </p:nvSpPr>
          <p:spPr bwMode="auto">
            <a:xfrm>
              <a:off x="4912" y="2658"/>
              <a:ext cx="5" cy="79"/>
            </a:xfrm>
            <a:prstGeom prst="rect">
              <a:avLst/>
            </a:prstGeom>
            <a:solidFill>
              <a:srgbClr val="DA8C3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30" name="Rectangle 565"/>
            <p:cNvSpPr>
              <a:spLocks noChangeArrowheads="1"/>
            </p:cNvSpPr>
            <p:nvPr/>
          </p:nvSpPr>
          <p:spPr bwMode="auto">
            <a:xfrm>
              <a:off x="4917" y="2658"/>
              <a:ext cx="5" cy="79"/>
            </a:xfrm>
            <a:prstGeom prst="rect">
              <a:avLst/>
            </a:prstGeom>
            <a:solidFill>
              <a:srgbClr val="DAB46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31" name="Rectangle 566"/>
            <p:cNvSpPr>
              <a:spLocks noChangeArrowheads="1"/>
            </p:cNvSpPr>
            <p:nvPr/>
          </p:nvSpPr>
          <p:spPr bwMode="auto">
            <a:xfrm>
              <a:off x="4922" y="2658"/>
              <a:ext cx="5" cy="79"/>
            </a:xfrm>
            <a:prstGeom prst="rect">
              <a:avLst/>
            </a:prstGeom>
            <a:solidFill>
              <a:srgbClr val="DAB0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32" name="Rectangle 567"/>
            <p:cNvSpPr>
              <a:spLocks noChangeArrowheads="1"/>
            </p:cNvSpPr>
            <p:nvPr/>
          </p:nvSpPr>
          <p:spPr bwMode="auto">
            <a:xfrm>
              <a:off x="4927" y="2658"/>
              <a:ext cx="5" cy="79"/>
            </a:xfrm>
            <a:prstGeom prst="rect">
              <a:avLst/>
            </a:prstGeom>
            <a:solidFill>
              <a:srgbClr val="DAAB6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33" name="Rectangle 568"/>
            <p:cNvSpPr>
              <a:spLocks noChangeArrowheads="1"/>
            </p:cNvSpPr>
            <p:nvPr/>
          </p:nvSpPr>
          <p:spPr bwMode="auto">
            <a:xfrm>
              <a:off x="4932" y="2658"/>
              <a:ext cx="5" cy="79"/>
            </a:xfrm>
            <a:prstGeom prst="rect">
              <a:avLst/>
            </a:prstGeom>
            <a:solidFill>
              <a:srgbClr val="DAA65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34" name="Rectangle 569"/>
            <p:cNvSpPr>
              <a:spLocks noChangeArrowheads="1"/>
            </p:cNvSpPr>
            <p:nvPr/>
          </p:nvSpPr>
          <p:spPr bwMode="auto">
            <a:xfrm>
              <a:off x="4937" y="2658"/>
              <a:ext cx="5" cy="79"/>
            </a:xfrm>
            <a:prstGeom prst="rect">
              <a:avLst/>
            </a:prstGeom>
            <a:solidFill>
              <a:srgbClr val="DAA25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35" name="Rectangle 570"/>
            <p:cNvSpPr>
              <a:spLocks noChangeArrowheads="1"/>
            </p:cNvSpPr>
            <p:nvPr/>
          </p:nvSpPr>
          <p:spPr bwMode="auto">
            <a:xfrm>
              <a:off x="4942" y="2658"/>
              <a:ext cx="5" cy="79"/>
            </a:xfrm>
            <a:prstGeom prst="rect">
              <a:avLst/>
            </a:prstGeom>
            <a:solidFill>
              <a:srgbClr val="DA9D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36" name="Rectangle 571"/>
            <p:cNvSpPr>
              <a:spLocks noChangeArrowheads="1"/>
            </p:cNvSpPr>
            <p:nvPr/>
          </p:nvSpPr>
          <p:spPr bwMode="auto">
            <a:xfrm>
              <a:off x="4947" y="2658"/>
              <a:ext cx="5" cy="79"/>
            </a:xfrm>
            <a:prstGeom prst="rect">
              <a:avLst/>
            </a:prstGeom>
            <a:solidFill>
              <a:srgbClr val="DA984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37" name="Rectangle 572"/>
            <p:cNvSpPr>
              <a:spLocks noChangeArrowheads="1"/>
            </p:cNvSpPr>
            <p:nvPr/>
          </p:nvSpPr>
          <p:spPr bwMode="auto">
            <a:xfrm>
              <a:off x="4952" y="2658"/>
              <a:ext cx="5" cy="79"/>
            </a:xfrm>
            <a:prstGeom prst="rect">
              <a:avLst/>
            </a:prstGeom>
            <a:solidFill>
              <a:srgbClr val="DA93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38" name="Rectangle 573"/>
            <p:cNvSpPr>
              <a:spLocks noChangeArrowheads="1"/>
            </p:cNvSpPr>
            <p:nvPr/>
          </p:nvSpPr>
          <p:spPr bwMode="auto">
            <a:xfrm>
              <a:off x="4957" y="2658"/>
              <a:ext cx="6" cy="79"/>
            </a:xfrm>
            <a:prstGeom prst="rect">
              <a:avLst/>
            </a:prstGeom>
            <a:solidFill>
              <a:srgbClr val="DA8F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39" name="Freeform 574"/>
            <p:cNvSpPr>
              <a:spLocks/>
            </p:cNvSpPr>
            <p:nvPr/>
          </p:nvSpPr>
          <p:spPr bwMode="auto">
            <a:xfrm>
              <a:off x="4918" y="2667"/>
              <a:ext cx="38" cy="67"/>
            </a:xfrm>
            <a:custGeom>
              <a:avLst/>
              <a:gdLst>
                <a:gd name="T0" fmla="*/ 0 w 38"/>
                <a:gd name="T1" fmla="*/ 23 h 67"/>
                <a:gd name="T2" fmla="*/ 38 w 38"/>
                <a:gd name="T3" fmla="*/ 0 h 67"/>
                <a:gd name="T4" fmla="*/ 38 w 38"/>
                <a:gd name="T5" fmla="*/ 44 h 67"/>
                <a:gd name="T6" fmla="*/ 0 w 38"/>
                <a:gd name="T7" fmla="*/ 67 h 67"/>
                <a:gd name="T8" fmla="*/ 0 w 38"/>
                <a:gd name="T9" fmla="*/ 23 h 67"/>
                <a:gd name="T10" fmla="*/ 0 60000 65536"/>
                <a:gd name="T11" fmla="*/ 0 60000 65536"/>
                <a:gd name="T12" fmla="*/ 0 60000 65536"/>
                <a:gd name="T13" fmla="*/ 0 60000 65536"/>
                <a:gd name="T14" fmla="*/ 0 60000 65536"/>
                <a:gd name="T15" fmla="*/ 0 w 38"/>
                <a:gd name="T16" fmla="*/ 0 h 67"/>
                <a:gd name="T17" fmla="*/ 38 w 38"/>
                <a:gd name="T18" fmla="*/ 67 h 67"/>
              </a:gdLst>
              <a:ahLst/>
              <a:cxnLst>
                <a:cxn ang="T10">
                  <a:pos x="T0" y="T1"/>
                </a:cxn>
                <a:cxn ang="T11">
                  <a:pos x="T2" y="T3"/>
                </a:cxn>
                <a:cxn ang="T12">
                  <a:pos x="T4" y="T5"/>
                </a:cxn>
                <a:cxn ang="T13">
                  <a:pos x="T6" y="T7"/>
                </a:cxn>
                <a:cxn ang="T14">
                  <a:pos x="T8" y="T9"/>
                </a:cxn>
              </a:cxnLst>
              <a:rect l="T15" t="T16" r="T17" b="T18"/>
              <a:pathLst>
                <a:path w="38" h="67">
                  <a:moveTo>
                    <a:pt x="0" y="23"/>
                  </a:moveTo>
                  <a:lnTo>
                    <a:pt x="38" y="0"/>
                  </a:lnTo>
                  <a:lnTo>
                    <a:pt x="38" y="44"/>
                  </a:lnTo>
                  <a:lnTo>
                    <a:pt x="0" y="67"/>
                  </a:lnTo>
                  <a:lnTo>
                    <a:pt x="0" y="23"/>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740" name="Freeform 575"/>
            <p:cNvSpPr>
              <a:spLocks noEditPoints="1"/>
            </p:cNvSpPr>
            <p:nvPr/>
          </p:nvSpPr>
          <p:spPr bwMode="auto">
            <a:xfrm>
              <a:off x="4905" y="2529"/>
              <a:ext cx="173" cy="203"/>
            </a:xfrm>
            <a:custGeom>
              <a:avLst/>
              <a:gdLst>
                <a:gd name="T0" fmla="*/ 85 w 173"/>
                <a:gd name="T1" fmla="*/ 0 h 203"/>
                <a:gd name="T2" fmla="*/ 85 w 173"/>
                <a:gd name="T3" fmla="*/ 50 h 203"/>
                <a:gd name="T4" fmla="*/ 43 w 173"/>
                <a:gd name="T5" fmla="*/ 76 h 203"/>
                <a:gd name="T6" fmla="*/ 43 w 173"/>
                <a:gd name="T7" fmla="*/ 126 h 203"/>
                <a:gd name="T8" fmla="*/ 130 w 173"/>
                <a:gd name="T9" fmla="*/ 76 h 203"/>
                <a:gd name="T10" fmla="*/ 130 w 173"/>
                <a:gd name="T11" fmla="*/ 126 h 203"/>
                <a:gd name="T12" fmla="*/ 173 w 173"/>
                <a:gd name="T13" fmla="*/ 153 h 203"/>
                <a:gd name="T14" fmla="*/ 173 w 173"/>
                <a:gd name="T15" fmla="*/ 203 h 203"/>
                <a:gd name="T16" fmla="*/ 87 w 173"/>
                <a:gd name="T17" fmla="*/ 153 h 203"/>
                <a:gd name="T18" fmla="*/ 87 w 173"/>
                <a:gd name="T19" fmla="*/ 203 h 203"/>
                <a:gd name="T20" fmla="*/ 0 w 173"/>
                <a:gd name="T21" fmla="*/ 153 h 203"/>
                <a:gd name="T22" fmla="*/ 0 w 173"/>
                <a:gd name="T23" fmla="*/ 203 h 2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3"/>
                <a:gd name="T37" fmla="*/ 0 h 203"/>
                <a:gd name="T38" fmla="*/ 173 w 173"/>
                <a:gd name="T39" fmla="*/ 203 h 2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3" h="203">
                  <a:moveTo>
                    <a:pt x="85" y="0"/>
                  </a:moveTo>
                  <a:lnTo>
                    <a:pt x="85" y="50"/>
                  </a:lnTo>
                  <a:moveTo>
                    <a:pt x="43" y="76"/>
                  </a:moveTo>
                  <a:lnTo>
                    <a:pt x="43" y="126"/>
                  </a:lnTo>
                  <a:moveTo>
                    <a:pt x="130" y="76"/>
                  </a:moveTo>
                  <a:lnTo>
                    <a:pt x="130" y="126"/>
                  </a:lnTo>
                  <a:moveTo>
                    <a:pt x="173" y="153"/>
                  </a:moveTo>
                  <a:lnTo>
                    <a:pt x="173" y="203"/>
                  </a:lnTo>
                  <a:moveTo>
                    <a:pt x="87" y="153"/>
                  </a:moveTo>
                  <a:lnTo>
                    <a:pt x="87" y="203"/>
                  </a:lnTo>
                  <a:moveTo>
                    <a:pt x="0" y="153"/>
                  </a:moveTo>
                  <a:lnTo>
                    <a:pt x="0" y="203"/>
                  </a:lnTo>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741" name="Freeform 576"/>
            <p:cNvSpPr>
              <a:spLocks noEditPoints="1"/>
            </p:cNvSpPr>
            <p:nvPr/>
          </p:nvSpPr>
          <p:spPr bwMode="auto">
            <a:xfrm>
              <a:off x="4885" y="2517"/>
              <a:ext cx="193" cy="209"/>
            </a:xfrm>
            <a:custGeom>
              <a:avLst/>
              <a:gdLst>
                <a:gd name="T0" fmla="*/ 173 w 193"/>
                <a:gd name="T1" fmla="*/ 198 h 209"/>
                <a:gd name="T2" fmla="*/ 193 w 193"/>
                <a:gd name="T3" fmla="*/ 209 h 209"/>
                <a:gd name="T4" fmla="*/ 173 w 193"/>
                <a:gd name="T5" fmla="*/ 153 h 209"/>
                <a:gd name="T6" fmla="*/ 193 w 193"/>
                <a:gd name="T7" fmla="*/ 165 h 209"/>
                <a:gd name="T8" fmla="*/ 87 w 193"/>
                <a:gd name="T9" fmla="*/ 198 h 209"/>
                <a:gd name="T10" fmla="*/ 107 w 193"/>
                <a:gd name="T11" fmla="*/ 209 h 209"/>
                <a:gd name="T12" fmla="*/ 87 w 193"/>
                <a:gd name="T13" fmla="*/ 153 h 209"/>
                <a:gd name="T14" fmla="*/ 107 w 193"/>
                <a:gd name="T15" fmla="*/ 165 h 209"/>
                <a:gd name="T16" fmla="*/ 0 w 193"/>
                <a:gd name="T17" fmla="*/ 198 h 209"/>
                <a:gd name="T18" fmla="*/ 20 w 193"/>
                <a:gd name="T19" fmla="*/ 209 h 209"/>
                <a:gd name="T20" fmla="*/ 0 w 193"/>
                <a:gd name="T21" fmla="*/ 153 h 209"/>
                <a:gd name="T22" fmla="*/ 20 w 193"/>
                <a:gd name="T23" fmla="*/ 165 h 209"/>
                <a:gd name="T24" fmla="*/ 43 w 193"/>
                <a:gd name="T25" fmla="*/ 120 h 209"/>
                <a:gd name="T26" fmla="*/ 63 w 193"/>
                <a:gd name="T27" fmla="*/ 132 h 209"/>
                <a:gd name="T28" fmla="*/ 43 w 193"/>
                <a:gd name="T29" fmla="*/ 76 h 209"/>
                <a:gd name="T30" fmla="*/ 62 w 193"/>
                <a:gd name="T31" fmla="*/ 88 h 209"/>
                <a:gd name="T32" fmla="*/ 130 w 193"/>
                <a:gd name="T33" fmla="*/ 120 h 209"/>
                <a:gd name="T34" fmla="*/ 150 w 193"/>
                <a:gd name="T35" fmla="*/ 132 h 209"/>
                <a:gd name="T36" fmla="*/ 130 w 193"/>
                <a:gd name="T37" fmla="*/ 76 h 209"/>
                <a:gd name="T38" fmla="*/ 149 w 193"/>
                <a:gd name="T39" fmla="*/ 88 h 209"/>
                <a:gd name="T40" fmla="*/ 85 w 193"/>
                <a:gd name="T41" fmla="*/ 45 h 209"/>
                <a:gd name="T42" fmla="*/ 104 w 193"/>
                <a:gd name="T43" fmla="*/ 56 h 209"/>
                <a:gd name="T44" fmla="*/ 84 w 193"/>
                <a:gd name="T45" fmla="*/ 0 h 209"/>
                <a:gd name="T46" fmla="*/ 104 w 193"/>
                <a:gd name="T47" fmla="*/ 12 h 2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3"/>
                <a:gd name="T73" fmla="*/ 0 h 209"/>
                <a:gd name="T74" fmla="*/ 193 w 193"/>
                <a:gd name="T75" fmla="*/ 209 h 20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3" h="209">
                  <a:moveTo>
                    <a:pt x="173" y="198"/>
                  </a:moveTo>
                  <a:lnTo>
                    <a:pt x="193" y="209"/>
                  </a:lnTo>
                  <a:moveTo>
                    <a:pt x="173" y="153"/>
                  </a:moveTo>
                  <a:lnTo>
                    <a:pt x="193" y="165"/>
                  </a:lnTo>
                  <a:moveTo>
                    <a:pt x="87" y="198"/>
                  </a:moveTo>
                  <a:lnTo>
                    <a:pt x="107" y="209"/>
                  </a:lnTo>
                  <a:moveTo>
                    <a:pt x="87" y="153"/>
                  </a:moveTo>
                  <a:lnTo>
                    <a:pt x="107" y="165"/>
                  </a:lnTo>
                  <a:moveTo>
                    <a:pt x="0" y="198"/>
                  </a:moveTo>
                  <a:lnTo>
                    <a:pt x="20" y="209"/>
                  </a:lnTo>
                  <a:moveTo>
                    <a:pt x="0" y="153"/>
                  </a:moveTo>
                  <a:lnTo>
                    <a:pt x="20" y="165"/>
                  </a:lnTo>
                  <a:moveTo>
                    <a:pt x="43" y="120"/>
                  </a:moveTo>
                  <a:lnTo>
                    <a:pt x="63" y="132"/>
                  </a:lnTo>
                  <a:moveTo>
                    <a:pt x="43" y="76"/>
                  </a:moveTo>
                  <a:lnTo>
                    <a:pt x="62" y="88"/>
                  </a:lnTo>
                  <a:moveTo>
                    <a:pt x="130" y="120"/>
                  </a:moveTo>
                  <a:lnTo>
                    <a:pt x="150" y="132"/>
                  </a:lnTo>
                  <a:moveTo>
                    <a:pt x="130" y="76"/>
                  </a:moveTo>
                  <a:lnTo>
                    <a:pt x="149" y="88"/>
                  </a:lnTo>
                  <a:moveTo>
                    <a:pt x="85" y="45"/>
                  </a:moveTo>
                  <a:lnTo>
                    <a:pt x="104" y="56"/>
                  </a:lnTo>
                  <a:moveTo>
                    <a:pt x="84" y="0"/>
                  </a:moveTo>
                  <a:lnTo>
                    <a:pt x="104" y="12"/>
                  </a:lnTo>
                </a:path>
              </a:pathLst>
            </a:custGeom>
            <a:noFill/>
            <a:ln w="4763" cap="rnd">
              <a:solidFill>
                <a:srgbClr val="DA8B34"/>
              </a:solidFill>
              <a:prstDash val="solid"/>
              <a:round/>
              <a:headEnd/>
              <a:tailEnd/>
            </a:ln>
          </p:spPr>
          <p:txBody>
            <a:bodyPr/>
            <a:lstStyle/>
            <a:p>
              <a:endParaRPr lang="zh-TW" altLang="en-US">
                <a:solidFill>
                  <a:schemeClr val="bg1"/>
                </a:solidFill>
              </a:endParaRPr>
            </a:p>
          </p:txBody>
        </p:sp>
        <p:sp>
          <p:nvSpPr>
            <p:cNvPr id="21742" name="Rectangle 577"/>
            <p:cNvSpPr>
              <a:spLocks noChangeArrowheads="1"/>
            </p:cNvSpPr>
            <p:nvPr/>
          </p:nvSpPr>
          <p:spPr bwMode="auto">
            <a:xfrm>
              <a:off x="4983" y="2496"/>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43" name="Rectangle 578"/>
            <p:cNvSpPr>
              <a:spLocks noChangeArrowheads="1"/>
            </p:cNvSpPr>
            <p:nvPr/>
          </p:nvSpPr>
          <p:spPr bwMode="auto">
            <a:xfrm>
              <a:off x="4988" y="2496"/>
              <a:ext cx="5" cy="94"/>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44" name="Rectangle 579"/>
            <p:cNvSpPr>
              <a:spLocks noChangeArrowheads="1"/>
            </p:cNvSpPr>
            <p:nvPr/>
          </p:nvSpPr>
          <p:spPr bwMode="auto">
            <a:xfrm>
              <a:off x="4993" y="2496"/>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45" name="Rectangle 580"/>
            <p:cNvSpPr>
              <a:spLocks noChangeArrowheads="1"/>
            </p:cNvSpPr>
            <p:nvPr/>
          </p:nvSpPr>
          <p:spPr bwMode="auto">
            <a:xfrm>
              <a:off x="4998" y="2496"/>
              <a:ext cx="5" cy="94"/>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46" name="Rectangle 581"/>
            <p:cNvSpPr>
              <a:spLocks noChangeArrowheads="1"/>
            </p:cNvSpPr>
            <p:nvPr/>
          </p:nvSpPr>
          <p:spPr bwMode="auto">
            <a:xfrm>
              <a:off x="5003" y="2496"/>
              <a:ext cx="5" cy="94"/>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47" name="Rectangle 582"/>
            <p:cNvSpPr>
              <a:spLocks noChangeArrowheads="1"/>
            </p:cNvSpPr>
            <p:nvPr/>
          </p:nvSpPr>
          <p:spPr bwMode="auto">
            <a:xfrm>
              <a:off x="5008" y="2496"/>
              <a:ext cx="5" cy="94"/>
            </a:xfrm>
            <a:prstGeom prst="rect">
              <a:avLst/>
            </a:prstGeom>
            <a:solidFill>
              <a:srgbClr val="DEBD8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48" name="Rectangle 583"/>
            <p:cNvSpPr>
              <a:spLocks noChangeArrowheads="1"/>
            </p:cNvSpPr>
            <p:nvPr/>
          </p:nvSpPr>
          <p:spPr bwMode="auto">
            <a:xfrm>
              <a:off x="5013" y="2496"/>
              <a:ext cx="5" cy="94"/>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49" name="Rectangle 584"/>
            <p:cNvSpPr>
              <a:spLocks noChangeArrowheads="1"/>
            </p:cNvSpPr>
            <p:nvPr/>
          </p:nvSpPr>
          <p:spPr bwMode="auto">
            <a:xfrm>
              <a:off x="5018" y="2496"/>
              <a:ext cx="5" cy="94"/>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50" name="Rectangle 585"/>
            <p:cNvSpPr>
              <a:spLocks noChangeArrowheads="1"/>
            </p:cNvSpPr>
            <p:nvPr/>
          </p:nvSpPr>
          <p:spPr bwMode="auto">
            <a:xfrm>
              <a:off x="5023" y="2496"/>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51" name="Rectangle 586"/>
            <p:cNvSpPr>
              <a:spLocks noChangeArrowheads="1"/>
            </p:cNvSpPr>
            <p:nvPr/>
          </p:nvSpPr>
          <p:spPr bwMode="auto">
            <a:xfrm>
              <a:off x="5028" y="2496"/>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52" name="Rectangle 587"/>
            <p:cNvSpPr>
              <a:spLocks noChangeArrowheads="1"/>
            </p:cNvSpPr>
            <p:nvPr/>
          </p:nvSpPr>
          <p:spPr bwMode="auto">
            <a:xfrm>
              <a:off x="5033" y="2496"/>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53" name="Rectangle 588"/>
            <p:cNvSpPr>
              <a:spLocks noChangeArrowheads="1"/>
            </p:cNvSpPr>
            <p:nvPr/>
          </p:nvSpPr>
          <p:spPr bwMode="auto">
            <a:xfrm>
              <a:off x="5038" y="2496"/>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54" name="Rectangle 589"/>
            <p:cNvSpPr>
              <a:spLocks noChangeArrowheads="1"/>
            </p:cNvSpPr>
            <p:nvPr/>
          </p:nvSpPr>
          <p:spPr bwMode="auto">
            <a:xfrm>
              <a:off x="5043" y="2496"/>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55" name="Freeform 590"/>
            <p:cNvSpPr>
              <a:spLocks/>
            </p:cNvSpPr>
            <p:nvPr/>
          </p:nvSpPr>
          <p:spPr bwMode="auto">
            <a:xfrm>
              <a:off x="4990" y="2503"/>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756" name="Rectangle 591"/>
            <p:cNvSpPr>
              <a:spLocks noChangeArrowheads="1"/>
            </p:cNvSpPr>
            <p:nvPr/>
          </p:nvSpPr>
          <p:spPr bwMode="auto">
            <a:xfrm>
              <a:off x="5028" y="2569"/>
              <a:ext cx="5" cy="95"/>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57" name="Rectangle 592"/>
            <p:cNvSpPr>
              <a:spLocks noChangeArrowheads="1"/>
            </p:cNvSpPr>
            <p:nvPr/>
          </p:nvSpPr>
          <p:spPr bwMode="auto">
            <a:xfrm>
              <a:off x="5033" y="2569"/>
              <a:ext cx="5" cy="95"/>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58" name="Rectangle 593"/>
            <p:cNvSpPr>
              <a:spLocks noChangeArrowheads="1"/>
            </p:cNvSpPr>
            <p:nvPr/>
          </p:nvSpPr>
          <p:spPr bwMode="auto">
            <a:xfrm>
              <a:off x="5038" y="2569"/>
              <a:ext cx="5" cy="95"/>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59" name="Rectangle 594"/>
            <p:cNvSpPr>
              <a:spLocks noChangeArrowheads="1"/>
            </p:cNvSpPr>
            <p:nvPr/>
          </p:nvSpPr>
          <p:spPr bwMode="auto">
            <a:xfrm>
              <a:off x="5043" y="2569"/>
              <a:ext cx="5" cy="95"/>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60" name="Rectangle 595"/>
            <p:cNvSpPr>
              <a:spLocks noChangeArrowheads="1"/>
            </p:cNvSpPr>
            <p:nvPr/>
          </p:nvSpPr>
          <p:spPr bwMode="auto">
            <a:xfrm>
              <a:off x="5048" y="2569"/>
              <a:ext cx="5" cy="95"/>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61" name="Rectangle 596"/>
            <p:cNvSpPr>
              <a:spLocks noChangeArrowheads="1"/>
            </p:cNvSpPr>
            <p:nvPr/>
          </p:nvSpPr>
          <p:spPr bwMode="auto">
            <a:xfrm>
              <a:off x="5053" y="2569"/>
              <a:ext cx="5" cy="95"/>
            </a:xfrm>
            <a:prstGeom prst="rect">
              <a:avLst/>
            </a:prstGeom>
            <a:solidFill>
              <a:srgbClr val="DEBD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62" name="Rectangle 597"/>
            <p:cNvSpPr>
              <a:spLocks noChangeArrowheads="1"/>
            </p:cNvSpPr>
            <p:nvPr/>
          </p:nvSpPr>
          <p:spPr bwMode="auto">
            <a:xfrm>
              <a:off x="5058" y="2569"/>
              <a:ext cx="6" cy="95"/>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63" name="Rectangle 598"/>
            <p:cNvSpPr>
              <a:spLocks noChangeArrowheads="1"/>
            </p:cNvSpPr>
            <p:nvPr/>
          </p:nvSpPr>
          <p:spPr bwMode="auto">
            <a:xfrm>
              <a:off x="5064" y="2569"/>
              <a:ext cx="5" cy="95"/>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64" name="Rectangle 599"/>
            <p:cNvSpPr>
              <a:spLocks noChangeArrowheads="1"/>
            </p:cNvSpPr>
            <p:nvPr/>
          </p:nvSpPr>
          <p:spPr bwMode="auto">
            <a:xfrm>
              <a:off x="5069" y="2569"/>
              <a:ext cx="5" cy="95"/>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65" name="Rectangle 600"/>
            <p:cNvSpPr>
              <a:spLocks noChangeArrowheads="1"/>
            </p:cNvSpPr>
            <p:nvPr/>
          </p:nvSpPr>
          <p:spPr bwMode="auto">
            <a:xfrm>
              <a:off x="5074" y="2569"/>
              <a:ext cx="5" cy="95"/>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66" name="Rectangle 601"/>
            <p:cNvSpPr>
              <a:spLocks noChangeArrowheads="1"/>
            </p:cNvSpPr>
            <p:nvPr/>
          </p:nvSpPr>
          <p:spPr bwMode="auto">
            <a:xfrm>
              <a:off x="5079" y="2569"/>
              <a:ext cx="5" cy="95"/>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67" name="Rectangle 602"/>
            <p:cNvSpPr>
              <a:spLocks noChangeArrowheads="1"/>
            </p:cNvSpPr>
            <p:nvPr/>
          </p:nvSpPr>
          <p:spPr bwMode="auto">
            <a:xfrm>
              <a:off x="5084" y="2569"/>
              <a:ext cx="5" cy="95"/>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68" name="Rectangle 603"/>
            <p:cNvSpPr>
              <a:spLocks noChangeArrowheads="1"/>
            </p:cNvSpPr>
            <p:nvPr/>
          </p:nvSpPr>
          <p:spPr bwMode="auto">
            <a:xfrm>
              <a:off x="5089" y="2569"/>
              <a:ext cx="5" cy="95"/>
            </a:xfrm>
            <a:prstGeom prst="rect">
              <a:avLst/>
            </a:prstGeom>
            <a:solidFill>
              <a:srgbClr val="DAA5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69" name="Freeform 604"/>
            <p:cNvSpPr>
              <a:spLocks/>
            </p:cNvSpPr>
            <p:nvPr/>
          </p:nvSpPr>
          <p:spPr bwMode="auto">
            <a:xfrm>
              <a:off x="5035" y="2579"/>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770" name="Rectangle 605"/>
            <p:cNvSpPr>
              <a:spLocks noChangeArrowheads="1"/>
            </p:cNvSpPr>
            <p:nvPr/>
          </p:nvSpPr>
          <p:spPr bwMode="auto">
            <a:xfrm>
              <a:off x="4942" y="2569"/>
              <a:ext cx="5" cy="95"/>
            </a:xfrm>
            <a:prstGeom prst="rect">
              <a:avLst/>
            </a:prstGeom>
            <a:solidFill>
              <a:srgbClr val="DAA2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71" name="Rectangle 606"/>
            <p:cNvSpPr>
              <a:spLocks noChangeArrowheads="1"/>
            </p:cNvSpPr>
            <p:nvPr/>
          </p:nvSpPr>
          <p:spPr bwMode="auto">
            <a:xfrm>
              <a:off x="4947" y="2569"/>
              <a:ext cx="5" cy="95"/>
            </a:xfrm>
            <a:prstGeom prst="rect">
              <a:avLst/>
            </a:prstGeom>
            <a:solidFill>
              <a:srgbClr val="E1CAA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72" name="Rectangle 607"/>
            <p:cNvSpPr>
              <a:spLocks noChangeArrowheads="1"/>
            </p:cNvSpPr>
            <p:nvPr/>
          </p:nvSpPr>
          <p:spPr bwMode="auto">
            <a:xfrm>
              <a:off x="4952" y="2569"/>
              <a:ext cx="5" cy="95"/>
            </a:xfrm>
            <a:prstGeom prst="rect">
              <a:avLst/>
            </a:prstGeom>
            <a:solidFill>
              <a:srgbClr val="E0C79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73" name="Rectangle 608"/>
            <p:cNvSpPr>
              <a:spLocks noChangeArrowheads="1"/>
            </p:cNvSpPr>
            <p:nvPr/>
          </p:nvSpPr>
          <p:spPr bwMode="auto">
            <a:xfrm>
              <a:off x="4957" y="2569"/>
              <a:ext cx="6" cy="95"/>
            </a:xfrm>
            <a:prstGeom prst="rect">
              <a:avLst/>
            </a:prstGeom>
            <a:solidFill>
              <a:srgbClr val="DFC39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74" name="Rectangle 609"/>
            <p:cNvSpPr>
              <a:spLocks noChangeArrowheads="1"/>
            </p:cNvSpPr>
            <p:nvPr/>
          </p:nvSpPr>
          <p:spPr bwMode="auto">
            <a:xfrm>
              <a:off x="4963" y="2569"/>
              <a:ext cx="5" cy="95"/>
            </a:xfrm>
            <a:prstGeom prst="rect">
              <a:avLst/>
            </a:prstGeom>
            <a:solidFill>
              <a:srgbClr val="DFC0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75" name="Rectangle 610"/>
            <p:cNvSpPr>
              <a:spLocks noChangeArrowheads="1"/>
            </p:cNvSpPr>
            <p:nvPr/>
          </p:nvSpPr>
          <p:spPr bwMode="auto">
            <a:xfrm>
              <a:off x="4968" y="2569"/>
              <a:ext cx="5" cy="95"/>
            </a:xfrm>
            <a:prstGeom prst="rect">
              <a:avLst/>
            </a:prstGeom>
            <a:solidFill>
              <a:srgbClr val="DEBC7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76" name="Rectangle 611"/>
            <p:cNvSpPr>
              <a:spLocks noChangeArrowheads="1"/>
            </p:cNvSpPr>
            <p:nvPr/>
          </p:nvSpPr>
          <p:spPr bwMode="auto">
            <a:xfrm>
              <a:off x="4973" y="2569"/>
              <a:ext cx="5" cy="95"/>
            </a:xfrm>
            <a:prstGeom prst="rect">
              <a:avLst/>
            </a:prstGeom>
            <a:solidFill>
              <a:srgbClr val="DEB9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77" name="Rectangle 612"/>
            <p:cNvSpPr>
              <a:spLocks noChangeArrowheads="1"/>
            </p:cNvSpPr>
            <p:nvPr/>
          </p:nvSpPr>
          <p:spPr bwMode="auto">
            <a:xfrm>
              <a:off x="4978" y="2569"/>
              <a:ext cx="5" cy="95"/>
            </a:xfrm>
            <a:prstGeom prst="rect">
              <a:avLst/>
            </a:prstGeom>
            <a:solidFill>
              <a:srgbClr val="DDB66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78" name="Rectangle 613"/>
            <p:cNvSpPr>
              <a:spLocks noChangeArrowheads="1"/>
            </p:cNvSpPr>
            <p:nvPr/>
          </p:nvSpPr>
          <p:spPr bwMode="auto">
            <a:xfrm>
              <a:off x="4983" y="2569"/>
              <a:ext cx="5" cy="95"/>
            </a:xfrm>
            <a:prstGeom prst="rect">
              <a:avLst/>
            </a:prstGeom>
            <a:solidFill>
              <a:srgbClr val="DDB2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79" name="Rectangle 614"/>
            <p:cNvSpPr>
              <a:spLocks noChangeArrowheads="1"/>
            </p:cNvSpPr>
            <p:nvPr/>
          </p:nvSpPr>
          <p:spPr bwMode="auto">
            <a:xfrm>
              <a:off x="4988" y="2569"/>
              <a:ext cx="5" cy="95"/>
            </a:xfrm>
            <a:prstGeom prst="rect">
              <a:avLst/>
            </a:prstGeom>
            <a:solidFill>
              <a:srgbClr val="DCAE5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80" name="Rectangle 615"/>
            <p:cNvSpPr>
              <a:spLocks noChangeArrowheads="1"/>
            </p:cNvSpPr>
            <p:nvPr/>
          </p:nvSpPr>
          <p:spPr bwMode="auto">
            <a:xfrm>
              <a:off x="4993" y="2569"/>
              <a:ext cx="5" cy="95"/>
            </a:xfrm>
            <a:prstGeom prst="rect">
              <a:avLst/>
            </a:prstGeom>
            <a:solidFill>
              <a:srgbClr val="DBAB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81" name="Rectangle 616"/>
            <p:cNvSpPr>
              <a:spLocks noChangeArrowheads="1"/>
            </p:cNvSpPr>
            <p:nvPr/>
          </p:nvSpPr>
          <p:spPr bwMode="auto">
            <a:xfrm>
              <a:off x="4998" y="2569"/>
              <a:ext cx="5" cy="95"/>
            </a:xfrm>
            <a:prstGeom prst="rect">
              <a:avLst/>
            </a:prstGeom>
            <a:solidFill>
              <a:srgbClr val="DBA7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82" name="Rectangle 617"/>
            <p:cNvSpPr>
              <a:spLocks noChangeArrowheads="1"/>
            </p:cNvSpPr>
            <p:nvPr/>
          </p:nvSpPr>
          <p:spPr bwMode="auto">
            <a:xfrm>
              <a:off x="5003" y="2569"/>
              <a:ext cx="5" cy="95"/>
            </a:xfrm>
            <a:prstGeom prst="rect">
              <a:avLst/>
            </a:prstGeom>
            <a:solidFill>
              <a:srgbClr val="DAA5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83" name="Freeform 618"/>
            <p:cNvSpPr>
              <a:spLocks/>
            </p:cNvSpPr>
            <p:nvPr/>
          </p:nvSpPr>
          <p:spPr bwMode="auto">
            <a:xfrm>
              <a:off x="4948" y="2579"/>
              <a:ext cx="53" cy="82"/>
            </a:xfrm>
            <a:custGeom>
              <a:avLst/>
              <a:gdLst>
                <a:gd name="T0" fmla="*/ 53 w 53"/>
                <a:gd name="T1" fmla="*/ 6 h 82"/>
                <a:gd name="T2" fmla="*/ 43 w 53"/>
                <a:gd name="T3" fmla="*/ 0 h 82"/>
                <a:gd name="T4" fmla="*/ 0 w 53"/>
                <a:gd name="T5" fmla="*/ 26 h 82"/>
                <a:gd name="T6" fmla="*/ 0 w 53"/>
                <a:gd name="T7" fmla="*/ 76 h 82"/>
                <a:gd name="T8" fmla="*/ 10 w 53"/>
                <a:gd name="T9" fmla="*/ 82 h 82"/>
                <a:gd name="T10" fmla="*/ 10 w 53"/>
                <a:gd name="T11" fmla="*/ 32 h 82"/>
                <a:gd name="T12" fmla="*/ 53 w 53"/>
                <a:gd name="T13" fmla="*/ 6 h 82"/>
                <a:gd name="T14" fmla="*/ 0 60000 65536"/>
                <a:gd name="T15" fmla="*/ 0 60000 65536"/>
                <a:gd name="T16" fmla="*/ 0 60000 65536"/>
                <a:gd name="T17" fmla="*/ 0 60000 65536"/>
                <a:gd name="T18" fmla="*/ 0 60000 65536"/>
                <a:gd name="T19" fmla="*/ 0 60000 65536"/>
                <a:gd name="T20" fmla="*/ 0 60000 65536"/>
                <a:gd name="T21" fmla="*/ 0 w 53"/>
                <a:gd name="T22" fmla="*/ 0 h 82"/>
                <a:gd name="T23" fmla="*/ 53 w 53"/>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2">
                  <a:moveTo>
                    <a:pt x="53" y="6"/>
                  </a:moveTo>
                  <a:lnTo>
                    <a:pt x="43" y="0"/>
                  </a:lnTo>
                  <a:lnTo>
                    <a:pt x="0" y="26"/>
                  </a:lnTo>
                  <a:lnTo>
                    <a:pt x="0" y="76"/>
                  </a:lnTo>
                  <a:lnTo>
                    <a:pt x="10" y="82"/>
                  </a:lnTo>
                  <a:lnTo>
                    <a:pt x="10" y="32"/>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784" name="Rectangle 619"/>
            <p:cNvSpPr>
              <a:spLocks noChangeArrowheads="1"/>
            </p:cNvSpPr>
            <p:nvPr/>
          </p:nvSpPr>
          <p:spPr bwMode="auto">
            <a:xfrm>
              <a:off x="5069" y="2648"/>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85" name="Rectangle 620"/>
            <p:cNvSpPr>
              <a:spLocks noChangeArrowheads="1"/>
            </p:cNvSpPr>
            <p:nvPr/>
          </p:nvSpPr>
          <p:spPr bwMode="auto">
            <a:xfrm>
              <a:off x="5074" y="2648"/>
              <a:ext cx="5" cy="94"/>
            </a:xfrm>
            <a:prstGeom prst="rect">
              <a:avLst/>
            </a:prstGeom>
            <a:solidFill>
              <a:srgbClr val="E1CDA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86" name="Rectangle 621"/>
            <p:cNvSpPr>
              <a:spLocks noChangeArrowheads="1"/>
            </p:cNvSpPr>
            <p:nvPr/>
          </p:nvSpPr>
          <p:spPr bwMode="auto">
            <a:xfrm>
              <a:off x="5079" y="2648"/>
              <a:ext cx="5" cy="94"/>
            </a:xfrm>
            <a:prstGeom prst="rect">
              <a:avLst/>
            </a:prstGeom>
            <a:solidFill>
              <a:srgbClr val="E1C9A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87" name="Rectangle 622"/>
            <p:cNvSpPr>
              <a:spLocks noChangeArrowheads="1"/>
            </p:cNvSpPr>
            <p:nvPr/>
          </p:nvSpPr>
          <p:spPr bwMode="auto">
            <a:xfrm>
              <a:off x="5084" y="2648"/>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88" name="Rectangle 623"/>
            <p:cNvSpPr>
              <a:spLocks noChangeArrowheads="1"/>
            </p:cNvSpPr>
            <p:nvPr/>
          </p:nvSpPr>
          <p:spPr bwMode="auto">
            <a:xfrm>
              <a:off x="5089" y="2648"/>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89" name="Rectangle 624"/>
            <p:cNvSpPr>
              <a:spLocks noChangeArrowheads="1"/>
            </p:cNvSpPr>
            <p:nvPr/>
          </p:nvSpPr>
          <p:spPr bwMode="auto">
            <a:xfrm>
              <a:off x="5094" y="2648"/>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90" name="Rectangle 625"/>
            <p:cNvSpPr>
              <a:spLocks noChangeArrowheads="1"/>
            </p:cNvSpPr>
            <p:nvPr/>
          </p:nvSpPr>
          <p:spPr bwMode="auto">
            <a:xfrm>
              <a:off x="5099" y="2648"/>
              <a:ext cx="5" cy="94"/>
            </a:xfrm>
            <a:prstGeom prst="rect">
              <a:avLst/>
            </a:prstGeom>
            <a:solidFill>
              <a:srgbClr val="DEBB7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91" name="Rectangle 626"/>
            <p:cNvSpPr>
              <a:spLocks noChangeArrowheads="1"/>
            </p:cNvSpPr>
            <p:nvPr/>
          </p:nvSpPr>
          <p:spPr bwMode="auto">
            <a:xfrm>
              <a:off x="5104" y="2648"/>
              <a:ext cx="5" cy="94"/>
            </a:xfrm>
            <a:prstGeom prst="rect">
              <a:avLst/>
            </a:prstGeom>
            <a:solidFill>
              <a:srgbClr val="DEB87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92" name="Rectangle 627"/>
            <p:cNvSpPr>
              <a:spLocks noChangeArrowheads="1"/>
            </p:cNvSpPr>
            <p:nvPr/>
          </p:nvSpPr>
          <p:spPr bwMode="auto">
            <a:xfrm>
              <a:off x="5109" y="2648"/>
              <a:ext cx="5" cy="94"/>
            </a:xfrm>
            <a:prstGeom prst="rect">
              <a:avLst/>
            </a:prstGeom>
            <a:solidFill>
              <a:srgbClr val="DDB56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93" name="Rectangle 628"/>
            <p:cNvSpPr>
              <a:spLocks noChangeArrowheads="1"/>
            </p:cNvSpPr>
            <p:nvPr/>
          </p:nvSpPr>
          <p:spPr bwMode="auto">
            <a:xfrm>
              <a:off x="5114" y="2648"/>
              <a:ext cx="5" cy="94"/>
            </a:xfrm>
            <a:prstGeom prst="rect">
              <a:avLst/>
            </a:prstGeom>
            <a:solidFill>
              <a:srgbClr val="DDB16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94" name="Rectangle 629"/>
            <p:cNvSpPr>
              <a:spLocks noChangeArrowheads="1"/>
            </p:cNvSpPr>
            <p:nvPr/>
          </p:nvSpPr>
          <p:spPr bwMode="auto">
            <a:xfrm>
              <a:off x="5119" y="2648"/>
              <a:ext cx="5" cy="94"/>
            </a:xfrm>
            <a:prstGeom prst="rect">
              <a:avLst/>
            </a:prstGeom>
            <a:solidFill>
              <a:srgbClr val="DCAE5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95" name="Rectangle 630"/>
            <p:cNvSpPr>
              <a:spLocks noChangeArrowheads="1"/>
            </p:cNvSpPr>
            <p:nvPr/>
          </p:nvSpPr>
          <p:spPr bwMode="auto">
            <a:xfrm>
              <a:off x="5124" y="2648"/>
              <a:ext cx="5" cy="94"/>
            </a:xfrm>
            <a:prstGeom prst="rect">
              <a:avLst/>
            </a:prstGeom>
            <a:solidFill>
              <a:srgbClr val="DBAA4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96" name="Rectangle 631"/>
            <p:cNvSpPr>
              <a:spLocks noChangeArrowheads="1"/>
            </p:cNvSpPr>
            <p:nvPr/>
          </p:nvSpPr>
          <p:spPr bwMode="auto">
            <a:xfrm>
              <a:off x="5129" y="2648"/>
              <a:ext cx="5" cy="94"/>
            </a:xfrm>
            <a:prstGeom prst="rect">
              <a:avLst/>
            </a:prstGeom>
            <a:solidFill>
              <a:srgbClr val="DBA74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97" name="Freeform 632"/>
            <p:cNvSpPr>
              <a:spLocks/>
            </p:cNvSpPr>
            <p:nvPr/>
          </p:nvSpPr>
          <p:spPr bwMode="auto">
            <a:xfrm>
              <a:off x="5078" y="265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798" name="Rectangle 633"/>
            <p:cNvSpPr>
              <a:spLocks noChangeArrowheads="1"/>
            </p:cNvSpPr>
            <p:nvPr/>
          </p:nvSpPr>
          <p:spPr bwMode="auto">
            <a:xfrm>
              <a:off x="4983" y="2648"/>
              <a:ext cx="5" cy="94"/>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799" name="Rectangle 634"/>
            <p:cNvSpPr>
              <a:spLocks noChangeArrowheads="1"/>
            </p:cNvSpPr>
            <p:nvPr/>
          </p:nvSpPr>
          <p:spPr bwMode="auto">
            <a:xfrm>
              <a:off x="4988" y="2648"/>
              <a:ext cx="5" cy="94"/>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00" name="Rectangle 635"/>
            <p:cNvSpPr>
              <a:spLocks noChangeArrowheads="1"/>
            </p:cNvSpPr>
            <p:nvPr/>
          </p:nvSpPr>
          <p:spPr bwMode="auto">
            <a:xfrm>
              <a:off x="4993" y="2648"/>
              <a:ext cx="5" cy="94"/>
            </a:xfrm>
            <a:prstGeom prst="rect">
              <a:avLst/>
            </a:prstGeom>
            <a:solidFill>
              <a:srgbClr val="E0C9A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01" name="Rectangle 636"/>
            <p:cNvSpPr>
              <a:spLocks noChangeArrowheads="1"/>
            </p:cNvSpPr>
            <p:nvPr/>
          </p:nvSpPr>
          <p:spPr bwMode="auto">
            <a:xfrm>
              <a:off x="4998" y="2648"/>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02" name="Rectangle 637"/>
            <p:cNvSpPr>
              <a:spLocks noChangeArrowheads="1"/>
            </p:cNvSpPr>
            <p:nvPr/>
          </p:nvSpPr>
          <p:spPr bwMode="auto">
            <a:xfrm>
              <a:off x="5003" y="2648"/>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03" name="Rectangle 638"/>
            <p:cNvSpPr>
              <a:spLocks noChangeArrowheads="1"/>
            </p:cNvSpPr>
            <p:nvPr/>
          </p:nvSpPr>
          <p:spPr bwMode="auto">
            <a:xfrm>
              <a:off x="5008" y="2648"/>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04" name="Rectangle 639"/>
            <p:cNvSpPr>
              <a:spLocks noChangeArrowheads="1"/>
            </p:cNvSpPr>
            <p:nvPr/>
          </p:nvSpPr>
          <p:spPr bwMode="auto">
            <a:xfrm>
              <a:off x="5013" y="2648"/>
              <a:ext cx="5" cy="94"/>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05" name="Rectangle 640"/>
            <p:cNvSpPr>
              <a:spLocks noChangeArrowheads="1"/>
            </p:cNvSpPr>
            <p:nvPr/>
          </p:nvSpPr>
          <p:spPr bwMode="auto">
            <a:xfrm>
              <a:off x="5018" y="2648"/>
              <a:ext cx="5" cy="94"/>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06" name="Rectangle 641"/>
            <p:cNvSpPr>
              <a:spLocks noChangeArrowheads="1"/>
            </p:cNvSpPr>
            <p:nvPr/>
          </p:nvSpPr>
          <p:spPr bwMode="auto">
            <a:xfrm>
              <a:off x="5023" y="2648"/>
              <a:ext cx="5" cy="94"/>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07" name="Rectangle 642"/>
            <p:cNvSpPr>
              <a:spLocks noChangeArrowheads="1"/>
            </p:cNvSpPr>
            <p:nvPr/>
          </p:nvSpPr>
          <p:spPr bwMode="auto">
            <a:xfrm>
              <a:off x="5028" y="2648"/>
              <a:ext cx="5" cy="94"/>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08" name="Rectangle 643"/>
            <p:cNvSpPr>
              <a:spLocks noChangeArrowheads="1"/>
            </p:cNvSpPr>
            <p:nvPr/>
          </p:nvSpPr>
          <p:spPr bwMode="auto">
            <a:xfrm>
              <a:off x="5033" y="2648"/>
              <a:ext cx="5" cy="94"/>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09" name="Rectangle 644"/>
            <p:cNvSpPr>
              <a:spLocks noChangeArrowheads="1"/>
            </p:cNvSpPr>
            <p:nvPr/>
          </p:nvSpPr>
          <p:spPr bwMode="auto">
            <a:xfrm>
              <a:off x="5038" y="2648"/>
              <a:ext cx="5" cy="94"/>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10" name="Rectangle 645"/>
            <p:cNvSpPr>
              <a:spLocks noChangeArrowheads="1"/>
            </p:cNvSpPr>
            <p:nvPr/>
          </p:nvSpPr>
          <p:spPr bwMode="auto">
            <a:xfrm>
              <a:off x="5043" y="2648"/>
              <a:ext cx="5" cy="94"/>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11" name="Freeform 646"/>
            <p:cNvSpPr>
              <a:spLocks/>
            </p:cNvSpPr>
            <p:nvPr/>
          </p:nvSpPr>
          <p:spPr bwMode="auto">
            <a:xfrm>
              <a:off x="4992" y="265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812" name="Rectangle 647"/>
            <p:cNvSpPr>
              <a:spLocks noChangeArrowheads="1"/>
            </p:cNvSpPr>
            <p:nvPr/>
          </p:nvSpPr>
          <p:spPr bwMode="auto">
            <a:xfrm>
              <a:off x="4897" y="2648"/>
              <a:ext cx="5" cy="94"/>
            </a:xfrm>
            <a:prstGeom prst="rect">
              <a:avLst/>
            </a:prstGeom>
            <a:solidFill>
              <a:srgbClr val="DAA43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13" name="Rectangle 648"/>
            <p:cNvSpPr>
              <a:spLocks noChangeArrowheads="1"/>
            </p:cNvSpPr>
            <p:nvPr/>
          </p:nvSpPr>
          <p:spPr bwMode="auto">
            <a:xfrm>
              <a:off x="4902" y="2648"/>
              <a:ext cx="5" cy="94"/>
            </a:xfrm>
            <a:prstGeom prst="rect">
              <a:avLst/>
            </a:prstGeom>
            <a:solidFill>
              <a:srgbClr val="E1CBA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14" name="Rectangle 649"/>
            <p:cNvSpPr>
              <a:spLocks noChangeArrowheads="1"/>
            </p:cNvSpPr>
            <p:nvPr/>
          </p:nvSpPr>
          <p:spPr bwMode="auto">
            <a:xfrm>
              <a:off x="4907" y="2648"/>
              <a:ext cx="5" cy="94"/>
            </a:xfrm>
            <a:prstGeom prst="rect">
              <a:avLst/>
            </a:prstGeom>
            <a:solidFill>
              <a:srgbClr val="E0C8A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15" name="Rectangle 650"/>
            <p:cNvSpPr>
              <a:spLocks noChangeArrowheads="1"/>
            </p:cNvSpPr>
            <p:nvPr/>
          </p:nvSpPr>
          <p:spPr bwMode="auto">
            <a:xfrm>
              <a:off x="4912" y="2648"/>
              <a:ext cx="5" cy="94"/>
            </a:xfrm>
            <a:prstGeom prst="rect">
              <a:avLst/>
            </a:prstGeom>
            <a:solidFill>
              <a:srgbClr val="E0C59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16" name="Rectangle 651"/>
            <p:cNvSpPr>
              <a:spLocks noChangeArrowheads="1"/>
            </p:cNvSpPr>
            <p:nvPr/>
          </p:nvSpPr>
          <p:spPr bwMode="auto">
            <a:xfrm>
              <a:off x="4917" y="2648"/>
              <a:ext cx="5" cy="94"/>
            </a:xfrm>
            <a:prstGeom prst="rect">
              <a:avLst/>
            </a:prstGeom>
            <a:solidFill>
              <a:srgbClr val="DFC1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17" name="Rectangle 652"/>
            <p:cNvSpPr>
              <a:spLocks noChangeArrowheads="1"/>
            </p:cNvSpPr>
            <p:nvPr/>
          </p:nvSpPr>
          <p:spPr bwMode="auto">
            <a:xfrm>
              <a:off x="4922" y="2648"/>
              <a:ext cx="5" cy="94"/>
            </a:xfrm>
            <a:prstGeom prst="rect">
              <a:avLst/>
            </a:prstGeom>
            <a:solidFill>
              <a:srgbClr val="DEBE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18" name="Rectangle 653"/>
            <p:cNvSpPr>
              <a:spLocks noChangeArrowheads="1"/>
            </p:cNvSpPr>
            <p:nvPr/>
          </p:nvSpPr>
          <p:spPr bwMode="auto">
            <a:xfrm>
              <a:off x="4927" y="2648"/>
              <a:ext cx="5" cy="94"/>
            </a:xfrm>
            <a:prstGeom prst="rect">
              <a:avLst/>
            </a:prstGeom>
            <a:solidFill>
              <a:srgbClr val="DEBA7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19" name="Rectangle 654"/>
            <p:cNvSpPr>
              <a:spLocks noChangeArrowheads="1"/>
            </p:cNvSpPr>
            <p:nvPr/>
          </p:nvSpPr>
          <p:spPr bwMode="auto">
            <a:xfrm>
              <a:off x="4932" y="2648"/>
              <a:ext cx="5" cy="94"/>
            </a:xfrm>
            <a:prstGeom prst="rect">
              <a:avLst/>
            </a:prstGeom>
            <a:solidFill>
              <a:srgbClr val="DEB8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20" name="Rectangle 655"/>
            <p:cNvSpPr>
              <a:spLocks noChangeArrowheads="1"/>
            </p:cNvSpPr>
            <p:nvPr/>
          </p:nvSpPr>
          <p:spPr bwMode="auto">
            <a:xfrm>
              <a:off x="4937" y="2648"/>
              <a:ext cx="5" cy="94"/>
            </a:xfrm>
            <a:prstGeom prst="rect">
              <a:avLst/>
            </a:prstGeom>
            <a:solidFill>
              <a:srgbClr val="DDB46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21" name="Rectangle 656"/>
            <p:cNvSpPr>
              <a:spLocks noChangeArrowheads="1"/>
            </p:cNvSpPr>
            <p:nvPr/>
          </p:nvSpPr>
          <p:spPr bwMode="auto">
            <a:xfrm>
              <a:off x="4942" y="2648"/>
              <a:ext cx="5" cy="94"/>
            </a:xfrm>
            <a:prstGeom prst="rect">
              <a:avLst/>
            </a:prstGeom>
            <a:solidFill>
              <a:srgbClr val="DCB05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22" name="Rectangle 657"/>
            <p:cNvSpPr>
              <a:spLocks noChangeArrowheads="1"/>
            </p:cNvSpPr>
            <p:nvPr/>
          </p:nvSpPr>
          <p:spPr bwMode="auto">
            <a:xfrm>
              <a:off x="4947" y="2648"/>
              <a:ext cx="5" cy="94"/>
            </a:xfrm>
            <a:prstGeom prst="rect">
              <a:avLst/>
            </a:prstGeom>
            <a:solidFill>
              <a:srgbClr val="DCAD5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23" name="Rectangle 658"/>
            <p:cNvSpPr>
              <a:spLocks noChangeArrowheads="1"/>
            </p:cNvSpPr>
            <p:nvPr/>
          </p:nvSpPr>
          <p:spPr bwMode="auto">
            <a:xfrm>
              <a:off x="4952" y="2648"/>
              <a:ext cx="5" cy="94"/>
            </a:xfrm>
            <a:prstGeom prst="rect">
              <a:avLst/>
            </a:prstGeom>
            <a:solidFill>
              <a:srgbClr val="DBA9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24" name="Rectangle 659"/>
            <p:cNvSpPr>
              <a:spLocks noChangeArrowheads="1"/>
            </p:cNvSpPr>
            <p:nvPr/>
          </p:nvSpPr>
          <p:spPr bwMode="auto">
            <a:xfrm>
              <a:off x="4957" y="2648"/>
              <a:ext cx="6" cy="94"/>
            </a:xfrm>
            <a:prstGeom prst="rect">
              <a:avLst/>
            </a:prstGeom>
            <a:solidFill>
              <a:srgbClr val="DBA6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25" name="Freeform 660"/>
            <p:cNvSpPr>
              <a:spLocks/>
            </p:cNvSpPr>
            <p:nvPr/>
          </p:nvSpPr>
          <p:spPr bwMode="auto">
            <a:xfrm>
              <a:off x="4905" y="2656"/>
              <a:ext cx="54" cy="82"/>
            </a:xfrm>
            <a:custGeom>
              <a:avLst/>
              <a:gdLst>
                <a:gd name="T0" fmla="*/ 54 w 54"/>
                <a:gd name="T1" fmla="*/ 6 h 82"/>
                <a:gd name="T2" fmla="*/ 43 w 54"/>
                <a:gd name="T3" fmla="*/ 0 h 82"/>
                <a:gd name="T4" fmla="*/ 0 w 54"/>
                <a:gd name="T5" fmla="*/ 26 h 82"/>
                <a:gd name="T6" fmla="*/ 0 w 54"/>
                <a:gd name="T7" fmla="*/ 76 h 82"/>
                <a:gd name="T8" fmla="*/ 11 w 54"/>
                <a:gd name="T9" fmla="*/ 82 h 82"/>
                <a:gd name="T10" fmla="*/ 11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1" y="82"/>
                  </a:lnTo>
                  <a:lnTo>
                    <a:pt x="11"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826" name="Rectangle 661"/>
            <p:cNvSpPr>
              <a:spLocks noChangeArrowheads="1"/>
            </p:cNvSpPr>
            <p:nvPr/>
          </p:nvSpPr>
          <p:spPr bwMode="auto">
            <a:xfrm>
              <a:off x="4947" y="2475"/>
              <a:ext cx="5" cy="94"/>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27" name="Rectangle 662"/>
            <p:cNvSpPr>
              <a:spLocks noChangeArrowheads="1"/>
            </p:cNvSpPr>
            <p:nvPr/>
          </p:nvSpPr>
          <p:spPr bwMode="auto">
            <a:xfrm>
              <a:off x="4952" y="2475"/>
              <a:ext cx="5" cy="94"/>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28" name="Rectangle 663"/>
            <p:cNvSpPr>
              <a:spLocks noChangeArrowheads="1"/>
            </p:cNvSpPr>
            <p:nvPr/>
          </p:nvSpPr>
          <p:spPr bwMode="auto">
            <a:xfrm>
              <a:off x="4957" y="2475"/>
              <a:ext cx="6" cy="94"/>
            </a:xfrm>
            <a:prstGeom prst="rect">
              <a:avLst/>
            </a:prstGeom>
            <a:solidFill>
              <a:srgbClr val="E0C9A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29" name="Rectangle 664"/>
            <p:cNvSpPr>
              <a:spLocks noChangeArrowheads="1"/>
            </p:cNvSpPr>
            <p:nvPr/>
          </p:nvSpPr>
          <p:spPr bwMode="auto">
            <a:xfrm>
              <a:off x="4963" y="2475"/>
              <a:ext cx="5" cy="94"/>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30" name="Rectangle 665"/>
            <p:cNvSpPr>
              <a:spLocks noChangeArrowheads="1"/>
            </p:cNvSpPr>
            <p:nvPr/>
          </p:nvSpPr>
          <p:spPr bwMode="auto">
            <a:xfrm>
              <a:off x="4968" y="2475"/>
              <a:ext cx="5" cy="94"/>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31" name="Rectangle 666"/>
            <p:cNvSpPr>
              <a:spLocks noChangeArrowheads="1"/>
            </p:cNvSpPr>
            <p:nvPr/>
          </p:nvSpPr>
          <p:spPr bwMode="auto">
            <a:xfrm>
              <a:off x="4973" y="2475"/>
              <a:ext cx="5" cy="94"/>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32" name="Rectangle 667"/>
            <p:cNvSpPr>
              <a:spLocks noChangeArrowheads="1"/>
            </p:cNvSpPr>
            <p:nvPr/>
          </p:nvSpPr>
          <p:spPr bwMode="auto">
            <a:xfrm>
              <a:off x="4978" y="2475"/>
              <a:ext cx="5" cy="94"/>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33" name="Rectangle 668"/>
            <p:cNvSpPr>
              <a:spLocks noChangeArrowheads="1"/>
            </p:cNvSpPr>
            <p:nvPr/>
          </p:nvSpPr>
          <p:spPr bwMode="auto">
            <a:xfrm>
              <a:off x="4983" y="2475"/>
              <a:ext cx="5" cy="94"/>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34" name="Rectangle 669"/>
            <p:cNvSpPr>
              <a:spLocks noChangeArrowheads="1"/>
            </p:cNvSpPr>
            <p:nvPr/>
          </p:nvSpPr>
          <p:spPr bwMode="auto">
            <a:xfrm>
              <a:off x="4988" y="2475"/>
              <a:ext cx="5" cy="94"/>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35" name="Rectangle 670"/>
            <p:cNvSpPr>
              <a:spLocks noChangeArrowheads="1"/>
            </p:cNvSpPr>
            <p:nvPr/>
          </p:nvSpPr>
          <p:spPr bwMode="auto">
            <a:xfrm>
              <a:off x="4993" y="2475"/>
              <a:ext cx="5" cy="94"/>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36" name="Rectangle 671"/>
            <p:cNvSpPr>
              <a:spLocks noChangeArrowheads="1"/>
            </p:cNvSpPr>
            <p:nvPr/>
          </p:nvSpPr>
          <p:spPr bwMode="auto">
            <a:xfrm>
              <a:off x="4998" y="2475"/>
              <a:ext cx="5" cy="94"/>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37" name="Rectangle 672"/>
            <p:cNvSpPr>
              <a:spLocks noChangeArrowheads="1"/>
            </p:cNvSpPr>
            <p:nvPr/>
          </p:nvSpPr>
          <p:spPr bwMode="auto">
            <a:xfrm>
              <a:off x="5003" y="2475"/>
              <a:ext cx="5" cy="94"/>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38" name="Rectangle 673"/>
            <p:cNvSpPr>
              <a:spLocks noChangeArrowheads="1"/>
            </p:cNvSpPr>
            <p:nvPr/>
          </p:nvSpPr>
          <p:spPr bwMode="auto">
            <a:xfrm>
              <a:off x="5008" y="2475"/>
              <a:ext cx="5" cy="94"/>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39" name="Freeform 674"/>
            <p:cNvSpPr>
              <a:spLocks/>
            </p:cNvSpPr>
            <p:nvPr/>
          </p:nvSpPr>
          <p:spPr bwMode="auto">
            <a:xfrm>
              <a:off x="4957" y="2483"/>
              <a:ext cx="53" cy="83"/>
            </a:xfrm>
            <a:custGeom>
              <a:avLst/>
              <a:gdLst>
                <a:gd name="T0" fmla="*/ 53 w 53"/>
                <a:gd name="T1" fmla="*/ 6 h 83"/>
                <a:gd name="T2" fmla="*/ 43 w 53"/>
                <a:gd name="T3" fmla="*/ 0 h 83"/>
                <a:gd name="T4" fmla="*/ 0 w 53"/>
                <a:gd name="T5" fmla="*/ 26 h 83"/>
                <a:gd name="T6" fmla="*/ 0 w 53"/>
                <a:gd name="T7" fmla="*/ 76 h 83"/>
                <a:gd name="T8" fmla="*/ 10 w 53"/>
                <a:gd name="T9" fmla="*/ 83 h 83"/>
                <a:gd name="T10" fmla="*/ 10 w 53"/>
                <a:gd name="T11" fmla="*/ 33 h 83"/>
                <a:gd name="T12" fmla="*/ 53 w 53"/>
                <a:gd name="T13" fmla="*/ 6 h 83"/>
                <a:gd name="T14" fmla="*/ 0 60000 65536"/>
                <a:gd name="T15" fmla="*/ 0 60000 65536"/>
                <a:gd name="T16" fmla="*/ 0 60000 65536"/>
                <a:gd name="T17" fmla="*/ 0 60000 65536"/>
                <a:gd name="T18" fmla="*/ 0 60000 65536"/>
                <a:gd name="T19" fmla="*/ 0 60000 65536"/>
                <a:gd name="T20" fmla="*/ 0 60000 65536"/>
                <a:gd name="T21" fmla="*/ 0 w 53"/>
                <a:gd name="T22" fmla="*/ 0 h 83"/>
                <a:gd name="T23" fmla="*/ 53 w 53"/>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83">
                  <a:moveTo>
                    <a:pt x="53" y="6"/>
                  </a:moveTo>
                  <a:lnTo>
                    <a:pt x="43" y="0"/>
                  </a:lnTo>
                  <a:lnTo>
                    <a:pt x="0" y="26"/>
                  </a:lnTo>
                  <a:lnTo>
                    <a:pt x="0" y="76"/>
                  </a:lnTo>
                  <a:lnTo>
                    <a:pt x="10" y="83"/>
                  </a:lnTo>
                  <a:lnTo>
                    <a:pt x="10" y="33"/>
                  </a:lnTo>
                  <a:lnTo>
                    <a:pt x="53"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840" name="Rectangle 675"/>
            <p:cNvSpPr>
              <a:spLocks noChangeArrowheads="1"/>
            </p:cNvSpPr>
            <p:nvPr/>
          </p:nvSpPr>
          <p:spPr bwMode="auto">
            <a:xfrm>
              <a:off x="4993" y="2553"/>
              <a:ext cx="5" cy="95"/>
            </a:xfrm>
            <a:prstGeom prst="rect">
              <a:avLst/>
            </a:prstGeom>
            <a:solidFill>
              <a:srgbClr val="DAA53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41" name="Rectangle 676"/>
            <p:cNvSpPr>
              <a:spLocks noChangeArrowheads="1"/>
            </p:cNvSpPr>
            <p:nvPr/>
          </p:nvSpPr>
          <p:spPr bwMode="auto">
            <a:xfrm>
              <a:off x="4998" y="2553"/>
              <a:ext cx="5" cy="95"/>
            </a:xfrm>
            <a:prstGeom prst="rect">
              <a:avLst/>
            </a:prstGeom>
            <a:solidFill>
              <a:srgbClr val="E1CCA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42" name="Rectangle 677"/>
            <p:cNvSpPr>
              <a:spLocks noChangeArrowheads="1"/>
            </p:cNvSpPr>
            <p:nvPr/>
          </p:nvSpPr>
          <p:spPr bwMode="auto">
            <a:xfrm>
              <a:off x="5003" y="2553"/>
              <a:ext cx="5" cy="95"/>
            </a:xfrm>
            <a:prstGeom prst="rect">
              <a:avLst/>
            </a:prstGeom>
            <a:solidFill>
              <a:srgbClr val="E1C9A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43" name="Rectangle 678"/>
            <p:cNvSpPr>
              <a:spLocks noChangeArrowheads="1"/>
            </p:cNvSpPr>
            <p:nvPr/>
          </p:nvSpPr>
          <p:spPr bwMode="auto">
            <a:xfrm>
              <a:off x="5008" y="2553"/>
              <a:ext cx="5" cy="95"/>
            </a:xfrm>
            <a:prstGeom prst="rect">
              <a:avLst/>
            </a:prstGeom>
            <a:solidFill>
              <a:srgbClr val="E0C69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44" name="Rectangle 679"/>
            <p:cNvSpPr>
              <a:spLocks noChangeArrowheads="1"/>
            </p:cNvSpPr>
            <p:nvPr/>
          </p:nvSpPr>
          <p:spPr bwMode="auto">
            <a:xfrm>
              <a:off x="5013" y="2553"/>
              <a:ext cx="5" cy="95"/>
            </a:xfrm>
            <a:prstGeom prst="rect">
              <a:avLst/>
            </a:prstGeom>
            <a:solidFill>
              <a:srgbClr val="DFC28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45" name="Rectangle 680"/>
            <p:cNvSpPr>
              <a:spLocks noChangeArrowheads="1"/>
            </p:cNvSpPr>
            <p:nvPr/>
          </p:nvSpPr>
          <p:spPr bwMode="auto">
            <a:xfrm>
              <a:off x="5018" y="2553"/>
              <a:ext cx="5" cy="95"/>
            </a:xfrm>
            <a:prstGeom prst="rect">
              <a:avLst/>
            </a:prstGeom>
            <a:solidFill>
              <a:srgbClr val="DFBF8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46" name="Rectangle 681"/>
            <p:cNvSpPr>
              <a:spLocks noChangeArrowheads="1"/>
            </p:cNvSpPr>
            <p:nvPr/>
          </p:nvSpPr>
          <p:spPr bwMode="auto">
            <a:xfrm>
              <a:off x="5023" y="2553"/>
              <a:ext cx="5" cy="95"/>
            </a:xfrm>
            <a:prstGeom prst="rect">
              <a:avLst/>
            </a:prstGeom>
            <a:solidFill>
              <a:srgbClr val="DEBB7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47" name="Rectangle 682"/>
            <p:cNvSpPr>
              <a:spLocks noChangeArrowheads="1"/>
            </p:cNvSpPr>
            <p:nvPr/>
          </p:nvSpPr>
          <p:spPr bwMode="auto">
            <a:xfrm>
              <a:off x="5028" y="2553"/>
              <a:ext cx="5" cy="95"/>
            </a:xfrm>
            <a:prstGeom prst="rect">
              <a:avLst/>
            </a:prstGeom>
            <a:solidFill>
              <a:srgbClr val="DEB87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48" name="Rectangle 683"/>
            <p:cNvSpPr>
              <a:spLocks noChangeArrowheads="1"/>
            </p:cNvSpPr>
            <p:nvPr/>
          </p:nvSpPr>
          <p:spPr bwMode="auto">
            <a:xfrm>
              <a:off x="5033" y="2553"/>
              <a:ext cx="5" cy="95"/>
            </a:xfrm>
            <a:prstGeom prst="rect">
              <a:avLst/>
            </a:prstGeom>
            <a:solidFill>
              <a:srgbClr val="DDB56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49" name="Rectangle 684"/>
            <p:cNvSpPr>
              <a:spLocks noChangeArrowheads="1"/>
            </p:cNvSpPr>
            <p:nvPr/>
          </p:nvSpPr>
          <p:spPr bwMode="auto">
            <a:xfrm>
              <a:off x="5038" y="2553"/>
              <a:ext cx="5" cy="95"/>
            </a:xfrm>
            <a:prstGeom prst="rect">
              <a:avLst/>
            </a:prstGeom>
            <a:solidFill>
              <a:srgbClr val="DDB16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50" name="Rectangle 685"/>
            <p:cNvSpPr>
              <a:spLocks noChangeArrowheads="1"/>
            </p:cNvSpPr>
            <p:nvPr/>
          </p:nvSpPr>
          <p:spPr bwMode="auto">
            <a:xfrm>
              <a:off x="5043" y="2553"/>
              <a:ext cx="5" cy="95"/>
            </a:xfrm>
            <a:prstGeom prst="rect">
              <a:avLst/>
            </a:prstGeom>
            <a:solidFill>
              <a:srgbClr val="DCAE5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51" name="Rectangle 686"/>
            <p:cNvSpPr>
              <a:spLocks noChangeArrowheads="1"/>
            </p:cNvSpPr>
            <p:nvPr/>
          </p:nvSpPr>
          <p:spPr bwMode="auto">
            <a:xfrm>
              <a:off x="5048" y="2553"/>
              <a:ext cx="5" cy="95"/>
            </a:xfrm>
            <a:prstGeom prst="rect">
              <a:avLst/>
            </a:prstGeom>
            <a:solidFill>
              <a:srgbClr val="DBAA4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52" name="Rectangle 687"/>
            <p:cNvSpPr>
              <a:spLocks noChangeArrowheads="1"/>
            </p:cNvSpPr>
            <p:nvPr/>
          </p:nvSpPr>
          <p:spPr bwMode="auto">
            <a:xfrm>
              <a:off x="5053" y="2553"/>
              <a:ext cx="5" cy="95"/>
            </a:xfrm>
            <a:prstGeom prst="rect">
              <a:avLst/>
            </a:prstGeom>
            <a:solidFill>
              <a:srgbClr val="DBA74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53" name="Freeform 688"/>
            <p:cNvSpPr>
              <a:spLocks/>
            </p:cNvSpPr>
            <p:nvPr/>
          </p:nvSpPr>
          <p:spPr bwMode="auto">
            <a:xfrm>
              <a:off x="5002" y="2559"/>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854" name="Rectangle 689"/>
            <p:cNvSpPr>
              <a:spLocks noChangeArrowheads="1"/>
            </p:cNvSpPr>
            <p:nvPr/>
          </p:nvSpPr>
          <p:spPr bwMode="auto">
            <a:xfrm>
              <a:off x="4907" y="2553"/>
              <a:ext cx="5" cy="95"/>
            </a:xfrm>
            <a:prstGeom prst="rect">
              <a:avLst/>
            </a:prstGeom>
            <a:solidFill>
              <a:srgbClr val="DAA43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55" name="Rectangle 690"/>
            <p:cNvSpPr>
              <a:spLocks noChangeArrowheads="1"/>
            </p:cNvSpPr>
            <p:nvPr/>
          </p:nvSpPr>
          <p:spPr bwMode="auto">
            <a:xfrm>
              <a:off x="4912" y="2553"/>
              <a:ext cx="5" cy="95"/>
            </a:xfrm>
            <a:prstGeom prst="rect">
              <a:avLst/>
            </a:prstGeom>
            <a:solidFill>
              <a:srgbClr val="E1CBA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56" name="Rectangle 691"/>
            <p:cNvSpPr>
              <a:spLocks noChangeArrowheads="1"/>
            </p:cNvSpPr>
            <p:nvPr/>
          </p:nvSpPr>
          <p:spPr bwMode="auto">
            <a:xfrm>
              <a:off x="4917" y="2553"/>
              <a:ext cx="5" cy="95"/>
            </a:xfrm>
            <a:prstGeom prst="rect">
              <a:avLst/>
            </a:prstGeom>
            <a:solidFill>
              <a:srgbClr val="E0C89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57" name="Rectangle 692"/>
            <p:cNvSpPr>
              <a:spLocks noChangeArrowheads="1"/>
            </p:cNvSpPr>
            <p:nvPr/>
          </p:nvSpPr>
          <p:spPr bwMode="auto">
            <a:xfrm>
              <a:off x="4922" y="2553"/>
              <a:ext cx="5" cy="95"/>
            </a:xfrm>
            <a:prstGeom prst="rect">
              <a:avLst/>
            </a:prstGeom>
            <a:solidFill>
              <a:srgbClr val="E0C59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58" name="Rectangle 693"/>
            <p:cNvSpPr>
              <a:spLocks noChangeArrowheads="1"/>
            </p:cNvSpPr>
            <p:nvPr/>
          </p:nvSpPr>
          <p:spPr bwMode="auto">
            <a:xfrm>
              <a:off x="4927" y="2553"/>
              <a:ext cx="5" cy="95"/>
            </a:xfrm>
            <a:prstGeom prst="rect">
              <a:avLst/>
            </a:prstGeom>
            <a:solidFill>
              <a:srgbClr val="DFC18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59" name="Rectangle 694"/>
            <p:cNvSpPr>
              <a:spLocks noChangeArrowheads="1"/>
            </p:cNvSpPr>
            <p:nvPr/>
          </p:nvSpPr>
          <p:spPr bwMode="auto">
            <a:xfrm>
              <a:off x="4932" y="2553"/>
              <a:ext cx="5" cy="95"/>
            </a:xfrm>
            <a:prstGeom prst="rect">
              <a:avLst/>
            </a:prstGeom>
            <a:solidFill>
              <a:srgbClr val="DEBE8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60" name="Rectangle 695"/>
            <p:cNvSpPr>
              <a:spLocks noChangeArrowheads="1"/>
            </p:cNvSpPr>
            <p:nvPr/>
          </p:nvSpPr>
          <p:spPr bwMode="auto">
            <a:xfrm>
              <a:off x="4937" y="2553"/>
              <a:ext cx="5" cy="95"/>
            </a:xfrm>
            <a:prstGeom prst="rect">
              <a:avLst/>
            </a:prstGeom>
            <a:solidFill>
              <a:srgbClr val="DEBA7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61" name="Rectangle 696"/>
            <p:cNvSpPr>
              <a:spLocks noChangeArrowheads="1"/>
            </p:cNvSpPr>
            <p:nvPr/>
          </p:nvSpPr>
          <p:spPr bwMode="auto">
            <a:xfrm>
              <a:off x="4942" y="2553"/>
              <a:ext cx="5" cy="95"/>
            </a:xfrm>
            <a:prstGeom prst="rect">
              <a:avLst/>
            </a:prstGeom>
            <a:solidFill>
              <a:srgbClr val="DEB87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62" name="Rectangle 697"/>
            <p:cNvSpPr>
              <a:spLocks noChangeArrowheads="1"/>
            </p:cNvSpPr>
            <p:nvPr/>
          </p:nvSpPr>
          <p:spPr bwMode="auto">
            <a:xfrm>
              <a:off x="4947" y="2553"/>
              <a:ext cx="5" cy="95"/>
            </a:xfrm>
            <a:prstGeom prst="rect">
              <a:avLst/>
            </a:prstGeom>
            <a:solidFill>
              <a:srgbClr val="DDB46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63" name="Rectangle 698"/>
            <p:cNvSpPr>
              <a:spLocks noChangeArrowheads="1"/>
            </p:cNvSpPr>
            <p:nvPr/>
          </p:nvSpPr>
          <p:spPr bwMode="auto">
            <a:xfrm>
              <a:off x="4952" y="2553"/>
              <a:ext cx="5" cy="95"/>
            </a:xfrm>
            <a:prstGeom prst="rect">
              <a:avLst/>
            </a:prstGeom>
            <a:solidFill>
              <a:srgbClr val="DCB05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64" name="Rectangle 699"/>
            <p:cNvSpPr>
              <a:spLocks noChangeArrowheads="1"/>
            </p:cNvSpPr>
            <p:nvPr/>
          </p:nvSpPr>
          <p:spPr bwMode="auto">
            <a:xfrm>
              <a:off x="4957" y="2553"/>
              <a:ext cx="6" cy="95"/>
            </a:xfrm>
            <a:prstGeom prst="rect">
              <a:avLst/>
            </a:prstGeom>
            <a:solidFill>
              <a:srgbClr val="DCAD5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65" name="Rectangle 700"/>
            <p:cNvSpPr>
              <a:spLocks noChangeArrowheads="1"/>
            </p:cNvSpPr>
            <p:nvPr/>
          </p:nvSpPr>
          <p:spPr bwMode="auto">
            <a:xfrm>
              <a:off x="4963" y="2553"/>
              <a:ext cx="5" cy="95"/>
            </a:xfrm>
            <a:prstGeom prst="rect">
              <a:avLst/>
            </a:prstGeom>
            <a:solidFill>
              <a:srgbClr val="DBA94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66" name="Rectangle 701"/>
            <p:cNvSpPr>
              <a:spLocks noChangeArrowheads="1"/>
            </p:cNvSpPr>
            <p:nvPr/>
          </p:nvSpPr>
          <p:spPr bwMode="auto">
            <a:xfrm>
              <a:off x="4968" y="2553"/>
              <a:ext cx="5" cy="95"/>
            </a:xfrm>
            <a:prstGeom prst="rect">
              <a:avLst/>
            </a:prstGeom>
            <a:solidFill>
              <a:srgbClr val="DAA64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67" name="Freeform 702"/>
            <p:cNvSpPr>
              <a:spLocks/>
            </p:cNvSpPr>
            <p:nvPr/>
          </p:nvSpPr>
          <p:spPr bwMode="auto">
            <a:xfrm>
              <a:off x="4915" y="2559"/>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868" name="Rectangle 703"/>
            <p:cNvSpPr>
              <a:spLocks noChangeArrowheads="1"/>
            </p:cNvSpPr>
            <p:nvPr/>
          </p:nvSpPr>
          <p:spPr bwMode="auto">
            <a:xfrm>
              <a:off x="5038" y="2627"/>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69" name="Rectangle 704"/>
            <p:cNvSpPr>
              <a:spLocks noChangeArrowheads="1"/>
            </p:cNvSpPr>
            <p:nvPr/>
          </p:nvSpPr>
          <p:spPr bwMode="auto">
            <a:xfrm>
              <a:off x="5043" y="2627"/>
              <a:ext cx="5" cy="94"/>
            </a:xfrm>
            <a:prstGeom prst="rect">
              <a:avLst/>
            </a:prstGeom>
            <a:solidFill>
              <a:srgbClr val="E1CB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70" name="Rectangle 705"/>
            <p:cNvSpPr>
              <a:spLocks noChangeArrowheads="1"/>
            </p:cNvSpPr>
            <p:nvPr/>
          </p:nvSpPr>
          <p:spPr bwMode="auto">
            <a:xfrm>
              <a:off x="5048" y="2627"/>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71" name="Rectangle 706"/>
            <p:cNvSpPr>
              <a:spLocks noChangeArrowheads="1"/>
            </p:cNvSpPr>
            <p:nvPr/>
          </p:nvSpPr>
          <p:spPr bwMode="auto">
            <a:xfrm>
              <a:off x="5053" y="2627"/>
              <a:ext cx="5" cy="94"/>
            </a:xfrm>
            <a:prstGeom prst="rect">
              <a:avLst/>
            </a:prstGeom>
            <a:solidFill>
              <a:srgbClr val="E0C49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72" name="Rectangle 707"/>
            <p:cNvSpPr>
              <a:spLocks noChangeArrowheads="1"/>
            </p:cNvSpPr>
            <p:nvPr/>
          </p:nvSpPr>
          <p:spPr bwMode="auto">
            <a:xfrm>
              <a:off x="5058" y="2627"/>
              <a:ext cx="6" cy="94"/>
            </a:xfrm>
            <a:prstGeom prst="rect">
              <a:avLst/>
            </a:prstGeom>
            <a:solidFill>
              <a:srgbClr val="DFC18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73" name="Rectangle 708"/>
            <p:cNvSpPr>
              <a:spLocks noChangeArrowheads="1"/>
            </p:cNvSpPr>
            <p:nvPr/>
          </p:nvSpPr>
          <p:spPr bwMode="auto">
            <a:xfrm>
              <a:off x="5064" y="2627"/>
              <a:ext cx="5" cy="94"/>
            </a:xfrm>
            <a:prstGeom prst="rect">
              <a:avLst/>
            </a:prstGeom>
            <a:solidFill>
              <a:srgbClr val="DEBD82"/>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74" name="Rectangle 709"/>
            <p:cNvSpPr>
              <a:spLocks noChangeArrowheads="1"/>
            </p:cNvSpPr>
            <p:nvPr/>
          </p:nvSpPr>
          <p:spPr bwMode="auto">
            <a:xfrm>
              <a:off x="5069" y="2627"/>
              <a:ext cx="5" cy="94"/>
            </a:xfrm>
            <a:prstGeom prst="rect">
              <a:avLst/>
            </a:prstGeom>
            <a:solidFill>
              <a:srgbClr val="DEBA7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75" name="Rectangle 710"/>
            <p:cNvSpPr>
              <a:spLocks noChangeArrowheads="1"/>
            </p:cNvSpPr>
            <p:nvPr/>
          </p:nvSpPr>
          <p:spPr bwMode="auto">
            <a:xfrm>
              <a:off x="5074" y="2627"/>
              <a:ext cx="5" cy="94"/>
            </a:xfrm>
            <a:prstGeom prst="rect">
              <a:avLst/>
            </a:prstGeom>
            <a:solidFill>
              <a:srgbClr val="DEB76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76" name="Rectangle 711"/>
            <p:cNvSpPr>
              <a:spLocks noChangeArrowheads="1"/>
            </p:cNvSpPr>
            <p:nvPr/>
          </p:nvSpPr>
          <p:spPr bwMode="auto">
            <a:xfrm>
              <a:off x="5079" y="2627"/>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77" name="Rectangle 712"/>
            <p:cNvSpPr>
              <a:spLocks noChangeArrowheads="1"/>
            </p:cNvSpPr>
            <p:nvPr/>
          </p:nvSpPr>
          <p:spPr bwMode="auto">
            <a:xfrm>
              <a:off x="5084" y="2627"/>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78" name="Rectangle 713"/>
            <p:cNvSpPr>
              <a:spLocks noChangeArrowheads="1"/>
            </p:cNvSpPr>
            <p:nvPr/>
          </p:nvSpPr>
          <p:spPr bwMode="auto">
            <a:xfrm>
              <a:off x="5089" y="2627"/>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79" name="Rectangle 714"/>
            <p:cNvSpPr>
              <a:spLocks noChangeArrowheads="1"/>
            </p:cNvSpPr>
            <p:nvPr/>
          </p:nvSpPr>
          <p:spPr bwMode="auto">
            <a:xfrm>
              <a:off x="5094" y="2627"/>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80" name="Rectangle 715"/>
            <p:cNvSpPr>
              <a:spLocks noChangeArrowheads="1"/>
            </p:cNvSpPr>
            <p:nvPr/>
          </p:nvSpPr>
          <p:spPr bwMode="auto">
            <a:xfrm>
              <a:off x="5099" y="2627"/>
              <a:ext cx="5" cy="94"/>
            </a:xfrm>
            <a:prstGeom prst="rect">
              <a:avLst/>
            </a:prstGeom>
            <a:solidFill>
              <a:srgbClr val="DAA54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81" name="Freeform 716"/>
            <p:cNvSpPr>
              <a:spLocks/>
            </p:cNvSpPr>
            <p:nvPr/>
          </p:nvSpPr>
          <p:spPr bwMode="auto">
            <a:xfrm>
              <a:off x="5045" y="2636"/>
              <a:ext cx="54" cy="82"/>
            </a:xfrm>
            <a:custGeom>
              <a:avLst/>
              <a:gdLst>
                <a:gd name="T0" fmla="*/ 54 w 54"/>
                <a:gd name="T1" fmla="*/ 6 h 82"/>
                <a:gd name="T2" fmla="*/ 43 w 54"/>
                <a:gd name="T3" fmla="*/ 0 h 82"/>
                <a:gd name="T4" fmla="*/ 0 w 54"/>
                <a:gd name="T5" fmla="*/ 26 h 82"/>
                <a:gd name="T6" fmla="*/ 0 w 54"/>
                <a:gd name="T7" fmla="*/ 76 h 82"/>
                <a:gd name="T8" fmla="*/ 11 w 54"/>
                <a:gd name="T9" fmla="*/ 82 h 82"/>
                <a:gd name="T10" fmla="*/ 11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1" y="82"/>
                  </a:lnTo>
                  <a:lnTo>
                    <a:pt x="11"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882" name="Rectangle 717"/>
            <p:cNvSpPr>
              <a:spLocks noChangeArrowheads="1"/>
            </p:cNvSpPr>
            <p:nvPr/>
          </p:nvSpPr>
          <p:spPr bwMode="auto">
            <a:xfrm>
              <a:off x="4952" y="2627"/>
              <a:ext cx="5" cy="94"/>
            </a:xfrm>
            <a:prstGeom prst="rect">
              <a:avLst/>
            </a:prstGeom>
            <a:solidFill>
              <a:srgbClr val="DAA33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83" name="Rectangle 718"/>
            <p:cNvSpPr>
              <a:spLocks noChangeArrowheads="1"/>
            </p:cNvSpPr>
            <p:nvPr/>
          </p:nvSpPr>
          <p:spPr bwMode="auto">
            <a:xfrm>
              <a:off x="4957" y="2627"/>
              <a:ext cx="6" cy="94"/>
            </a:xfrm>
            <a:prstGeom prst="rect">
              <a:avLst/>
            </a:prstGeom>
            <a:solidFill>
              <a:srgbClr val="E1CAA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84" name="Rectangle 719"/>
            <p:cNvSpPr>
              <a:spLocks noChangeArrowheads="1"/>
            </p:cNvSpPr>
            <p:nvPr/>
          </p:nvSpPr>
          <p:spPr bwMode="auto">
            <a:xfrm>
              <a:off x="4963" y="2627"/>
              <a:ext cx="5" cy="94"/>
            </a:xfrm>
            <a:prstGeom prst="rect">
              <a:avLst/>
            </a:prstGeom>
            <a:solidFill>
              <a:srgbClr val="E0C89D"/>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85" name="Rectangle 720"/>
            <p:cNvSpPr>
              <a:spLocks noChangeArrowheads="1"/>
            </p:cNvSpPr>
            <p:nvPr/>
          </p:nvSpPr>
          <p:spPr bwMode="auto">
            <a:xfrm>
              <a:off x="4968" y="2627"/>
              <a:ext cx="5" cy="94"/>
            </a:xfrm>
            <a:prstGeom prst="rect">
              <a:avLst/>
            </a:prstGeom>
            <a:solidFill>
              <a:srgbClr val="E0C49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86" name="Rectangle 721"/>
            <p:cNvSpPr>
              <a:spLocks noChangeArrowheads="1"/>
            </p:cNvSpPr>
            <p:nvPr/>
          </p:nvSpPr>
          <p:spPr bwMode="auto">
            <a:xfrm>
              <a:off x="4973" y="2627"/>
              <a:ext cx="5" cy="94"/>
            </a:xfrm>
            <a:prstGeom prst="rect">
              <a:avLst/>
            </a:prstGeom>
            <a:solidFill>
              <a:srgbClr val="DFC18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87" name="Rectangle 722"/>
            <p:cNvSpPr>
              <a:spLocks noChangeArrowheads="1"/>
            </p:cNvSpPr>
            <p:nvPr/>
          </p:nvSpPr>
          <p:spPr bwMode="auto">
            <a:xfrm>
              <a:off x="4978" y="2627"/>
              <a:ext cx="5" cy="94"/>
            </a:xfrm>
            <a:prstGeom prst="rect">
              <a:avLst/>
            </a:prstGeom>
            <a:solidFill>
              <a:srgbClr val="DEBD8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88" name="Rectangle 723"/>
            <p:cNvSpPr>
              <a:spLocks noChangeArrowheads="1"/>
            </p:cNvSpPr>
            <p:nvPr/>
          </p:nvSpPr>
          <p:spPr bwMode="auto">
            <a:xfrm>
              <a:off x="4983" y="2627"/>
              <a:ext cx="5" cy="94"/>
            </a:xfrm>
            <a:prstGeom prst="rect">
              <a:avLst/>
            </a:prstGeom>
            <a:solidFill>
              <a:srgbClr val="DEBA77"/>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89" name="Rectangle 724"/>
            <p:cNvSpPr>
              <a:spLocks noChangeArrowheads="1"/>
            </p:cNvSpPr>
            <p:nvPr/>
          </p:nvSpPr>
          <p:spPr bwMode="auto">
            <a:xfrm>
              <a:off x="4988" y="2627"/>
              <a:ext cx="5" cy="94"/>
            </a:xfrm>
            <a:prstGeom prst="rect">
              <a:avLst/>
            </a:prstGeom>
            <a:solidFill>
              <a:srgbClr val="DDB66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90" name="Rectangle 725"/>
            <p:cNvSpPr>
              <a:spLocks noChangeArrowheads="1"/>
            </p:cNvSpPr>
            <p:nvPr/>
          </p:nvSpPr>
          <p:spPr bwMode="auto">
            <a:xfrm>
              <a:off x="4993" y="2627"/>
              <a:ext cx="5" cy="94"/>
            </a:xfrm>
            <a:prstGeom prst="rect">
              <a:avLst/>
            </a:prstGeom>
            <a:solidFill>
              <a:srgbClr val="DDB366"/>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91" name="Rectangle 726"/>
            <p:cNvSpPr>
              <a:spLocks noChangeArrowheads="1"/>
            </p:cNvSpPr>
            <p:nvPr/>
          </p:nvSpPr>
          <p:spPr bwMode="auto">
            <a:xfrm>
              <a:off x="4998" y="2627"/>
              <a:ext cx="5" cy="94"/>
            </a:xfrm>
            <a:prstGeom prst="rect">
              <a:avLst/>
            </a:prstGeom>
            <a:solidFill>
              <a:srgbClr val="DCAF5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92" name="Rectangle 727"/>
            <p:cNvSpPr>
              <a:spLocks noChangeArrowheads="1"/>
            </p:cNvSpPr>
            <p:nvPr/>
          </p:nvSpPr>
          <p:spPr bwMode="auto">
            <a:xfrm>
              <a:off x="5003" y="2627"/>
              <a:ext cx="5" cy="94"/>
            </a:xfrm>
            <a:prstGeom prst="rect">
              <a:avLst/>
            </a:prstGeom>
            <a:solidFill>
              <a:srgbClr val="DCAC53"/>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93" name="Rectangle 728"/>
            <p:cNvSpPr>
              <a:spLocks noChangeArrowheads="1"/>
            </p:cNvSpPr>
            <p:nvPr/>
          </p:nvSpPr>
          <p:spPr bwMode="auto">
            <a:xfrm>
              <a:off x="5008" y="2627"/>
              <a:ext cx="5" cy="94"/>
            </a:xfrm>
            <a:prstGeom prst="rect">
              <a:avLst/>
            </a:prstGeom>
            <a:solidFill>
              <a:srgbClr val="DBA84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94" name="Rectangle 729"/>
            <p:cNvSpPr>
              <a:spLocks noChangeArrowheads="1"/>
            </p:cNvSpPr>
            <p:nvPr/>
          </p:nvSpPr>
          <p:spPr bwMode="auto">
            <a:xfrm>
              <a:off x="5013" y="2627"/>
              <a:ext cx="5" cy="94"/>
            </a:xfrm>
            <a:prstGeom prst="rect">
              <a:avLst/>
            </a:prstGeom>
            <a:solidFill>
              <a:srgbClr val="DAA540"/>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95" name="Freeform 730"/>
            <p:cNvSpPr>
              <a:spLocks/>
            </p:cNvSpPr>
            <p:nvPr/>
          </p:nvSpPr>
          <p:spPr bwMode="auto">
            <a:xfrm>
              <a:off x="4959" y="263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896" name="Rectangle 731"/>
            <p:cNvSpPr>
              <a:spLocks noChangeArrowheads="1"/>
            </p:cNvSpPr>
            <p:nvPr/>
          </p:nvSpPr>
          <p:spPr bwMode="auto">
            <a:xfrm>
              <a:off x="4771" y="2627"/>
              <a:ext cx="5" cy="94"/>
            </a:xfrm>
            <a:prstGeom prst="rect">
              <a:avLst/>
            </a:prstGeom>
            <a:solidFill>
              <a:srgbClr val="DAA239"/>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97" name="Rectangle 732"/>
            <p:cNvSpPr>
              <a:spLocks noChangeArrowheads="1"/>
            </p:cNvSpPr>
            <p:nvPr/>
          </p:nvSpPr>
          <p:spPr bwMode="auto">
            <a:xfrm>
              <a:off x="4872" y="2627"/>
              <a:ext cx="5" cy="94"/>
            </a:xfrm>
            <a:prstGeom prst="rect">
              <a:avLst/>
            </a:prstGeom>
            <a:solidFill>
              <a:srgbClr val="E1CAA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98" name="Rectangle 733"/>
            <p:cNvSpPr>
              <a:spLocks noChangeArrowheads="1"/>
            </p:cNvSpPr>
            <p:nvPr/>
          </p:nvSpPr>
          <p:spPr bwMode="auto">
            <a:xfrm>
              <a:off x="4877" y="2627"/>
              <a:ext cx="5" cy="94"/>
            </a:xfrm>
            <a:prstGeom prst="rect">
              <a:avLst/>
            </a:prstGeom>
            <a:solidFill>
              <a:srgbClr val="E0C79B"/>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899" name="Rectangle 734"/>
            <p:cNvSpPr>
              <a:spLocks noChangeArrowheads="1"/>
            </p:cNvSpPr>
            <p:nvPr/>
          </p:nvSpPr>
          <p:spPr bwMode="auto">
            <a:xfrm>
              <a:off x="4882" y="2627"/>
              <a:ext cx="5" cy="94"/>
            </a:xfrm>
            <a:prstGeom prst="rect">
              <a:avLst/>
            </a:prstGeom>
            <a:solidFill>
              <a:srgbClr val="DFC39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00" name="Rectangle 735"/>
            <p:cNvSpPr>
              <a:spLocks noChangeArrowheads="1"/>
            </p:cNvSpPr>
            <p:nvPr/>
          </p:nvSpPr>
          <p:spPr bwMode="auto">
            <a:xfrm>
              <a:off x="4887" y="2627"/>
              <a:ext cx="5" cy="94"/>
            </a:xfrm>
            <a:prstGeom prst="rect">
              <a:avLst/>
            </a:prstGeom>
            <a:solidFill>
              <a:srgbClr val="DFC08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01" name="Rectangle 736"/>
            <p:cNvSpPr>
              <a:spLocks noChangeArrowheads="1"/>
            </p:cNvSpPr>
            <p:nvPr/>
          </p:nvSpPr>
          <p:spPr bwMode="auto">
            <a:xfrm>
              <a:off x="4892" y="2627"/>
              <a:ext cx="5" cy="94"/>
            </a:xfrm>
            <a:prstGeom prst="rect">
              <a:avLst/>
            </a:prstGeom>
            <a:solidFill>
              <a:srgbClr val="DEBC7F"/>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02" name="Rectangle 737"/>
            <p:cNvSpPr>
              <a:spLocks noChangeArrowheads="1"/>
            </p:cNvSpPr>
            <p:nvPr/>
          </p:nvSpPr>
          <p:spPr bwMode="auto">
            <a:xfrm>
              <a:off x="4897" y="2627"/>
              <a:ext cx="5" cy="94"/>
            </a:xfrm>
            <a:prstGeom prst="rect">
              <a:avLst/>
            </a:prstGeom>
            <a:solidFill>
              <a:srgbClr val="DEB975"/>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03" name="Rectangle 738"/>
            <p:cNvSpPr>
              <a:spLocks noChangeArrowheads="1"/>
            </p:cNvSpPr>
            <p:nvPr/>
          </p:nvSpPr>
          <p:spPr bwMode="auto">
            <a:xfrm>
              <a:off x="4902" y="2627"/>
              <a:ext cx="5" cy="94"/>
            </a:xfrm>
            <a:prstGeom prst="rect">
              <a:avLst/>
            </a:prstGeom>
            <a:solidFill>
              <a:srgbClr val="DDB66C"/>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04" name="Rectangle 739"/>
            <p:cNvSpPr>
              <a:spLocks noChangeArrowheads="1"/>
            </p:cNvSpPr>
            <p:nvPr/>
          </p:nvSpPr>
          <p:spPr bwMode="auto">
            <a:xfrm>
              <a:off x="4907" y="2627"/>
              <a:ext cx="5" cy="94"/>
            </a:xfrm>
            <a:prstGeom prst="rect">
              <a:avLst/>
            </a:prstGeom>
            <a:solidFill>
              <a:srgbClr val="DDB264"/>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05" name="Rectangle 740"/>
            <p:cNvSpPr>
              <a:spLocks noChangeArrowheads="1"/>
            </p:cNvSpPr>
            <p:nvPr/>
          </p:nvSpPr>
          <p:spPr bwMode="auto">
            <a:xfrm>
              <a:off x="4912" y="2627"/>
              <a:ext cx="5" cy="94"/>
            </a:xfrm>
            <a:prstGeom prst="rect">
              <a:avLst/>
            </a:prstGeom>
            <a:solidFill>
              <a:srgbClr val="DCAE5A"/>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06" name="Rectangle 741"/>
            <p:cNvSpPr>
              <a:spLocks noChangeArrowheads="1"/>
            </p:cNvSpPr>
            <p:nvPr/>
          </p:nvSpPr>
          <p:spPr bwMode="auto">
            <a:xfrm>
              <a:off x="4917" y="2627"/>
              <a:ext cx="5" cy="94"/>
            </a:xfrm>
            <a:prstGeom prst="rect">
              <a:avLst/>
            </a:prstGeom>
            <a:solidFill>
              <a:srgbClr val="DBAB51"/>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07" name="Rectangle 742"/>
            <p:cNvSpPr>
              <a:spLocks noChangeArrowheads="1"/>
            </p:cNvSpPr>
            <p:nvPr/>
          </p:nvSpPr>
          <p:spPr bwMode="auto">
            <a:xfrm>
              <a:off x="4922" y="2627"/>
              <a:ext cx="5" cy="94"/>
            </a:xfrm>
            <a:prstGeom prst="rect">
              <a:avLst/>
            </a:prstGeom>
            <a:solidFill>
              <a:srgbClr val="DBA748"/>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08" name="Rectangle 743"/>
            <p:cNvSpPr>
              <a:spLocks noChangeArrowheads="1"/>
            </p:cNvSpPr>
            <p:nvPr/>
          </p:nvSpPr>
          <p:spPr bwMode="auto">
            <a:xfrm>
              <a:off x="4927" y="2627"/>
              <a:ext cx="5" cy="94"/>
            </a:xfrm>
            <a:prstGeom prst="rect">
              <a:avLst/>
            </a:prstGeom>
            <a:solidFill>
              <a:srgbClr val="DAA53E"/>
            </a:solidFill>
            <a:ln w="9525">
              <a:noFill/>
              <a:miter lim="800000"/>
              <a:headEnd/>
              <a:tailEnd/>
            </a:ln>
          </p:spPr>
          <p:txBody>
            <a:bodyPr/>
            <a:lstStyle/>
            <a:p>
              <a:endParaRPr lang="en-US" altLang="zh-TW" sz="1900" dirty="0">
                <a:solidFill>
                  <a:schemeClr val="bg1"/>
                </a:solidFill>
                <a:latin typeface="Calibri" pitchFamily="34" charset="0"/>
              </a:endParaRPr>
            </a:p>
          </p:txBody>
        </p:sp>
        <p:sp>
          <p:nvSpPr>
            <p:cNvPr id="21909" name="Freeform 744"/>
            <p:cNvSpPr>
              <a:spLocks/>
            </p:cNvSpPr>
            <p:nvPr/>
          </p:nvSpPr>
          <p:spPr bwMode="auto">
            <a:xfrm>
              <a:off x="4872" y="2636"/>
              <a:ext cx="54" cy="82"/>
            </a:xfrm>
            <a:custGeom>
              <a:avLst/>
              <a:gdLst>
                <a:gd name="T0" fmla="*/ 54 w 54"/>
                <a:gd name="T1" fmla="*/ 6 h 82"/>
                <a:gd name="T2" fmla="*/ 43 w 54"/>
                <a:gd name="T3" fmla="*/ 0 h 82"/>
                <a:gd name="T4" fmla="*/ 0 w 54"/>
                <a:gd name="T5" fmla="*/ 26 h 82"/>
                <a:gd name="T6" fmla="*/ 0 w 54"/>
                <a:gd name="T7" fmla="*/ 76 h 82"/>
                <a:gd name="T8" fmla="*/ 10 w 54"/>
                <a:gd name="T9" fmla="*/ 82 h 82"/>
                <a:gd name="T10" fmla="*/ 10 w 54"/>
                <a:gd name="T11" fmla="*/ 32 h 82"/>
                <a:gd name="T12" fmla="*/ 54 w 54"/>
                <a:gd name="T13" fmla="*/ 6 h 82"/>
                <a:gd name="T14" fmla="*/ 0 60000 65536"/>
                <a:gd name="T15" fmla="*/ 0 60000 65536"/>
                <a:gd name="T16" fmla="*/ 0 60000 65536"/>
                <a:gd name="T17" fmla="*/ 0 60000 65536"/>
                <a:gd name="T18" fmla="*/ 0 60000 65536"/>
                <a:gd name="T19" fmla="*/ 0 60000 65536"/>
                <a:gd name="T20" fmla="*/ 0 60000 65536"/>
                <a:gd name="T21" fmla="*/ 0 w 54"/>
                <a:gd name="T22" fmla="*/ 0 h 82"/>
                <a:gd name="T23" fmla="*/ 54 w 54"/>
                <a:gd name="T24" fmla="*/ 82 h 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82">
                  <a:moveTo>
                    <a:pt x="54" y="6"/>
                  </a:moveTo>
                  <a:lnTo>
                    <a:pt x="43" y="0"/>
                  </a:lnTo>
                  <a:lnTo>
                    <a:pt x="0" y="26"/>
                  </a:lnTo>
                  <a:lnTo>
                    <a:pt x="0" y="76"/>
                  </a:lnTo>
                  <a:lnTo>
                    <a:pt x="10" y="82"/>
                  </a:lnTo>
                  <a:lnTo>
                    <a:pt x="10" y="32"/>
                  </a:lnTo>
                  <a:lnTo>
                    <a:pt x="54" y="6"/>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10" name="Freeform 745"/>
            <p:cNvSpPr>
              <a:spLocks noEditPoints="1"/>
            </p:cNvSpPr>
            <p:nvPr/>
          </p:nvSpPr>
          <p:spPr bwMode="auto">
            <a:xfrm>
              <a:off x="4946" y="2507"/>
              <a:ext cx="184" cy="163"/>
            </a:xfrm>
            <a:custGeom>
              <a:avLst/>
              <a:gdLst>
                <a:gd name="T0" fmla="*/ 85 w 184"/>
                <a:gd name="T1" fmla="*/ 7 h 163"/>
                <a:gd name="T2" fmla="*/ 95 w 184"/>
                <a:gd name="T3" fmla="*/ 0 h 163"/>
                <a:gd name="T4" fmla="*/ 95 w 184"/>
                <a:gd name="T5" fmla="*/ 3 h 163"/>
                <a:gd name="T6" fmla="*/ 85 w 184"/>
                <a:gd name="T7" fmla="*/ 10 h 163"/>
                <a:gd name="T8" fmla="*/ 85 w 184"/>
                <a:gd name="T9" fmla="*/ 7 h 163"/>
                <a:gd name="T10" fmla="*/ 43 w 184"/>
                <a:gd name="T11" fmla="*/ 82 h 163"/>
                <a:gd name="T12" fmla="*/ 54 w 184"/>
                <a:gd name="T13" fmla="*/ 76 h 163"/>
                <a:gd name="T14" fmla="*/ 54 w 184"/>
                <a:gd name="T15" fmla="*/ 79 h 163"/>
                <a:gd name="T16" fmla="*/ 43 w 184"/>
                <a:gd name="T17" fmla="*/ 86 h 163"/>
                <a:gd name="T18" fmla="*/ 43 w 184"/>
                <a:gd name="T19" fmla="*/ 82 h 163"/>
                <a:gd name="T20" fmla="*/ 130 w 184"/>
                <a:gd name="T21" fmla="*/ 82 h 163"/>
                <a:gd name="T22" fmla="*/ 141 w 184"/>
                <a:gd name="T23" fmla="*/ 76 h 163"/>
                <a:gd name="T24" fmla="*/ 141 w 184"/>
                <a:gd name="T25" fmla="*/ 79 h 163"/>
                <a:gd name="T26" fmla="*/ 130 w 184"/>
                <a:gd name="T27" fmla="*/ 86 h 163"/>
                <a:gd name="T28" fmla="*/ 130 w 184"/>
                <a:gd name="T29" fmla="*/ 82 h 163"/>
                <a:gd name="T30" fmla="*/ 0 w 184"/>
                <a:gd name="T31" fmla="*/ 159 h 163"/>
                <a:gd name="T32" fmla="*/ 11 w 184"/>
                <a:gd name="T33" fmla="*/ 153 h 163"/>
                <a:gd name="T34" fmla="*/ 11 w 184"/>
                <a:gd name="T35" fmla="*/ 156 h 163"/>
                <a:gd name="T36" fmla="*/ 0 w 184"/>
                <a:gd name="T37" fmla="*/ 163 h 163"/>
                <a:gd name="T38" fmla="*/ 0 w 184"/>
                <a:gd name="T39" fmla="*/ 159 h 163"/>
                <a:gd name="T40" fmla="*/ 87 w 184"/>
                <a:gd name="T41" fmla="*/ 159 h 163"/>
                <a:gd name="T42" fmla="*/ 98 w 184"/>
                <a:gd name="T43" fmla="*/ 153 h 163"/>
                <a:gd name="T44" fmla="*/ 98 w 184"/>
                <a:gd name="T45" fmla="*/ 156 h 163"/>
                <a:gd name="T46" fmla="*/ 87 w 184"/>
                <a:gd name="T47" fmla="*/ 163 h 163"/>
                <a:gd name="T48" fmla="*/ 87 w 184"/>
                <a:gd name="T49" fmla="*/ 159 h 163"/>
                <a:gd name="T50" fmla="*/ 173 w 184"/>
                <a:gd name="T51" fmla="*/ 159 h 163"/>
                <a:gd name="T52" fmla="*/ 184 w 184"/>
                <a:gd name="T53" fmla="*/ 153 h 163"/>
                <a:gd name="T54" fmla="*/ 184 w 184"/>
                <a:gd name="T55" fmla="*/ 156 h 163"/>
                <a:gd name="T56" fmla="*/ 173 w 184"/>
                <a:gd name="T57" fmla="*/ 163 h 163"/>
                <a:gd name="T58" fmla="*/ 173 w 184"/>
                <a:gd name="T59" fmla="*/ 159 h 16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4"/>
                <a:gd name="T91" fmla="*/ 0 h 163"/>
                <a:gd name="T92" fmla="*/ 184 w 184"/>
                <a:gd name="T93" fmla="*/ 163 h 16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4" h="163">
                  <a:moveTo>
                    <a:pt x="85" y="7"/>
                  </a:moveTo>
                  <a:lnTo>
                    <a:pt x="95" y="0"/>
                  </a:lnTo>
                  <a:lnTo>
                    <a:pt x="95" y="3"/>
                  </a:lnTo>
                  <a:lnTo>
                    <a:pt x="85" y="10"/>
                  </a:lnTo>
                  <a:lnTo>
                    <a:pt x="85" y="7"/>
                  </a:lnTo>
                  <a:close/>
                  <a:moveTo>
                    <a:pt x="43" y="82"/>
                  </a:moveTo>
                  <a:lnTo>
                    <a:pt x="54" y="76"/>
                  </a:lnTo>
                  <a:lnTo>
                    <a:pt x="54" y="79"/>
                  </a:lnTo>
                  <a:lnTo>
                    <a:pt x="43" y="86"/>
                  </a:lnTo>
                  <a:lnTo>
                    <a:pt x="43" y="82"/>
                  </a:lnTo>
                  <a:close/>
                  <a:moveTo>
                    <a:pt x="130" y="82"/>
                  </a:moveTo>
                  <a:lnTo>
                    <a:pt x="141" y="76"/>
                  </a:lnTo>
                  <a:lnTo>
                    <a:pt x="141" y="79"/>
                  </a:lnTo>
                  <a:lnTo>
                    <a:pt x="130" y="86"/>
                  </a:lnTo>
                  <a:lnTo>
                    <a:pt x="130" y="82"/>
                  </a:lnTo>
                  <a:close/>
                  <a:moveTo>
                    <a:pt x="0" y="159"/>
                  </a:moveTo>
                  <a:lnTo>
                    <a:pt x="11" y="153"/>
                  </a:lnTo>
                  <a:lnTo>
                    <a:pt x="11" y="156"/>
                  </a:lnTo>
                  <a:lnTo>
                    <a:pt x="0" y="163"/>
                  </a:lnTo>
                  <a:lnTo>
                    <a:pt x="0" y="159"/>
                  </a:lnTo>
                  <a:close/>
                  <a:moveTo>
                    <a:pt x="87" y="159"/>
                  </a:moveTo>
                  <a:lnTo>
                    <a:pt x="98" y="153"/>
                  </a:lnTo>
                  <a:lnTo>
                    <a:pt x="98" y="156"/>
                  </a:lnTo>
                  <a:lnTo>
                    <a:pt x="87" y="163"/>
                  </a:lnTo>
                  <a:lnTo>
                    <a:pt x="87" y="159"/>
                  </a:lnTo>
                  <a:close/>
                  <a:moveTo>
                    <a:pt x="173" y="159"/>
                  </a:moveTo>
                  <a:lnTo>
                    <a:pt x="184" y="153"/>
                  </a:lnTo>
                  <a:lnTo>
                    <a:pt x="184" y="156"/>
                  </a:lnTo>
                  <a:lnTo>
                    <a:pt x="173" y="163"/>
                  </a:lnTo>
                  <a:lnTo>
                    <a:pt x="173" y="159"/>
                  </a:lnTo>
                  <a:close/>
                </a:path>
              </a:pathLst>
            </a:custGeom>
            <a:solidFill>
              <a:srgbClr val="593E1C"/>
            </a:solidFill>
            <a:ln w="9525">
              <a:noFill/>
              <a:round/>
              <a:headEnd/>
              <a:tailEnd/>
            </a:ln>
          </p:spPr>
          <p:txBody>
            <a:bodyPr/>
            <a:lstStyle/>
            <a:p>
              <a:endParaRPr lang="zh-TW" altLang="en-US">
                <a:solidFill>
                  <a:schemeClr val="bg1"/>
                </a:solidFill>
              </a:endParaRPr>
            </a:p>
          </p:txBody>
        </p:sp>
        <p:sp>
          <p:nvSpPr>
            <p:cNvPr id="21911" name="Freeform 746"/>
            <p:cNvSpPr>
              <a:spLocks/>
            </p:cNvSpPr>
            <p:nvPr/>
          </p:nvSpPr>
          <p:spPr bwMode="auto">
            <a:xfrm>
              <a:off x="5031" y="2507"/>
              <a:ext cx="10" cy="10"/>
            </a:xfrm>
            <a:custGeom>
              <a:avLst/>
              <a:gdLst>
                <a:gd name="T0" fmla="*/ 0 w 10"/>
                <a:gd name="T1" fmla="*/ 7 h 10"/>
                <a:gd name="T2" fmla="*/ 10 w 10"/>
                <a:gd name="T3" fmla="*/ 0 h 10"/>
                <a:gd name="T4" fmla="*/ 10 w 10"/>
                <a:gd name="T5" fmla="*/ 3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3"/>
                  </a:lnTo>
                  <a:lnTo>
                    <a:pt x="0" y="10"/>
                  </a:lnTo>
                  <a:lnTo>
                    <a:pt x="0" y="7"/>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1912" name="Freeform 747"/>
            <p:cNvSpPr>
              <a:spLocks/>
            </p:cNvSpPr>
            <p:nvPr/>
          </p:nvSpPr>
          <p:spPr bwMode="auto">
            <a:xfrm>
              <a:off x="4989" y="2583"/>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1913" name="Freeform 748"/>
            <p:cNvSpPr>
              <a:spLocks/>
            </p:cNvSpPr>
            <p:nvPr/>
          </p:nvSpPr>
          <p:spPr bwMode="auto">
            <a:xfrm>
              <a:off x="5076" y="2583"/>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1914" name="Freeform 749"/>
            <p:cNvSpPr>
              <a:spLocks/>
            </p:cNvSpPr>
            <p:nvPr/>
          </p:nvSpPr>
          <p:spPr bwMode="auto">
            <a:xfrm>
              <a:off x="4946"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1915" name="Freeform 750"/>
            <p:cNvSpPr>
              <a:spLocks/>
            </p:cNvSpPr>
            <p:nvPr/>
          </p:nvSpPr>
          <p:spPr bwMode="auto">
            <a:xfrm>
              <a:off x="5033"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1916" name="Freeform 751"/>
            <p:cNvSpPr>
              <a:spLocks/>
            </p:cNvSpPr>
            <p:nvPr/>
          </p:nvSpPr>
          <p:spPr bwMode="auto">
            <a:xfrm>
              <a:off x="5119" y="266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1588" cap="rnd">
              <a:solidFill>
                <a:srgbClr val="593E1C"/>
              </a:solidFill>
              <a:prstDash val="solid"/>
              <a:round/>
              <a:headEnd/>
              <a:tailEnd/>
            </a:ln>
          </p:spPr>
          <p:txBody>
            <a:bodyPr/>
            <a:lstStyle/>
            <a:p>
              <a:endParaRPr lang="zh-TW" altLang="en-US">
                <a:solidFill>
                  <a:schemeClr val="bg1"/>
                </a:solidFill>
              </a:endParaRPr>
            </a:p>
          </p:txBody>
        </p:sp>
        <p:sp>
          <p:nvSpPr>
            <p:cNvPr id="21917" name="Freeform 752"/>
            <p:cNvSpPr>
              <a:spLocks noEditPoints="1"/>
            </p:cNvSpPr>
            <p:nvPr/>
          </p:nvSpPr>
          <p:spPr bwMode="auto">
            <a:xfrm>
              <a:off x="4874" y="2524"/>
              <a:ext cx="256" cy="217"/>
            </a:xfrm>
            <a:custGeom>
              <a:avLst/>
              <a:gdLst>
                <a:gd name="T0" fmla="*/ 0 w 256"/>
                <a:gd name="T1" fmla="*/ 191 h 217"/>
                <a:gd name="T2" fmla="*/ 42 w 256"/>
                <a:gd name="T3" fmla="*/ 214 h 217"/>
                <a:gd name="T4" fmla="*/ 42 w 256"/>
                <a:gd name="T5" fmla="*/ 214 h 217"/>
                <a:gd name="T6" fmla="*/ 53 w 256"/>
                <a:gd name="T7" fmla="*/ 211 h 217"/>
                <a:gd name="T8" fmla="*/ 42 w 256"/>
                <a:gd name="T9" fmla="*/ 214 h 217"/>
                <a:gd name="T10" fmla="*/ 83 w 256"/>
                <a:gd name="T11" fmla="*/ 188 h 217"/>
                <a:gd name="T12" fmla="*/ 73 w 256"/>
                <a:gd name="T13" fmla="*/ 198 h 217"/>
                <a:gd name="T14" fmla="*/ 87 w 256"/>
                <a:gd name="T15" fmla="*/ 188 h 217"/>
                <a:gd name="T16" fmla="*/ 130 w 256"/>
                <a:gd name="T17" fmla="*/ 217 h 217"/>
                <a:gd name="T18" fmla="*/ 87 w 256"/>
                <a:gd name="T19" fmla="*/ 188 h 217"/>
                <a:gd name="T20" fmla="*/ 140 w 256"/>
                <a:gd name="T21" fmla="*/ 207 h 217"/>
                <a:gd name="T22" fmla="*/ 130 w 256"/>
                <a:gd name="T23" fmla="*/ 217 h 217"/>
                <a:gd name="T24" fmla="*/ 160 w 256"/>
                <a:gd name="T25" fmla="*/ 194 h 217"/>
                <a:gd name="T26" fmla="*/ 170 w 256"/>
                <a:gd name="T27" fmla="*/ 191 h 217"/>
                <a:gd name="T28" fmla="*/ 160 w 256"/>
                <a:gd name="T29" fmla="*/ 194 h 217"/>
                <a:gd name="T30" fmla="*/ 173 w 256"/>
                <a:gd name="T31" fmla="*/ 191 h 217"/>
                <a:gd name="T32" fmla="*/ 216 w 256"/>
                <a:gd name="T33" fmla="*/ 214 h 217"/>
                <a:gd name="T34" fmla="*/ 216 w 256"/>
                <a:gd name="T35" fmla="*/ 214 h 217"/>
                <a:gd name="T36" fmla="*/ 226 w 256"/>
                <a:gd name="T37" fmla="*/ 211 h 217"/>
                <a:gd name="T38" fmla="*/ 216 w 256"/>
                <a:gd name="T39" fmla="*/ 214 h 217"/>
                <a:gd name="T40" fmla="*/ 256 w 256"/>
                <a:gd name="T41" fmla="*/ 188 h 217"/>
                <a:gd name="T42" fmla="*/ 246 w 256"/>
                <a:gd name="T43" fmla="*/ 198 h 217"/>
                <a:gd name="T44" fmla="*/ 43 w 256"/>
                <a:gd name="T45" fmla="*/ 159 h 217"/>
                <a:gd name="T46" fmla="*/ 54 w 256"/>
                <a:gd name="T47" fmla="*/ 156 h 217"/>
                <a:gd name="T48" fmla="*/ 43 w 256"/>
                <a:gd name="T49" fmla="*/ 159 h 217"/>
                <a:gd name="T50" fmla="*/ 141 w 256"/>
                <a:gd name="T51" fmla="*/ 153 h 217"/>
                <a:gd name="T52" fmla="*/ 131 w 256"/>
                <a:gd name="T53" fmla="*/ 163 h 217"/>
                <a:gd name="T54" fmla="*/ 216 w 256"/>
                <a:gd name="T55" fmla="*/ 159 h 217"/>
                <a:gd name="T56" fmla="*/ 227 w 256"/>
                <a:gd name="T57" fmla="*/ 156 h 217"/>
                <a:gd name="T58" fmla="*/ 216 w 256"/>
                <a:gd name="T59" fmla="*/ 159 h 217"/>
                <a:gd name="T60" fmla="*/ 97 w 256"/>
                <a:gd name="T61" fmla="*/ 76 h 217"/>
                <a:gd name="T62" fmla="*/ 86 w 256"/>
                <a:gd name="T63" fmla="*/ 86 h 217"/>
                <a:gd name="T64" fmla="*/ 173 w 256"/>
                <a:gd name="T65" fmla="*/ 82 h 217"/>
                <a:gd name="T66" fmla="*/ 184 w 256"/>
                <a:gd name="T67" fmla="*/ 79 h 217"/>
                <a:gd name="T68" fmla="*/ 173 w 256"/>
                <a:gd name="T69" fmla="*/ 82 h 217"/>
                <a:gd name="T70" fmla="*/ 138 w 256"/>
                <a:gd name="T71" fmla="*/ 0 h 217"/>
                <a:gd name="T72" fmla="*/ 128 w 256"/>
                <a:gd name="T73" fmla="*/ 10 h 21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56"/>
                <a:gd name="T112" fmla="*/ 0 h 217"/>
                <a:gd name="T113" fmla="*/ 256 w 256"/>
                <a:gd name="T114" fmla="*/ 217 h 21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56" h="217">
                  <a:moveTo>
                    <a:pt x="0" y="188"/>
                  </a:moveTo>
                  <a:lnTo>
                    <a:pt x="0" y="191"/>
                  </a:lnTo>
                  <a:lnTo>
                    <a:pt x="42" y="217"/>
                  </a:lnTo>
                  <a:lnTo>
                    <a:pt x="42" y="214"/>
                  </a:lnTo>
                  <a:lnTo>
                    <a:pt x="0" y="188"/>
                  </a:lnTo>
                  <a:close/>
                  <a:moveTo>
                    <a:pt x="42" y="214"/>
                  </a:moveTo>
                  <a:lnTo>
                    <a:pt x="53" y="207"/>
                  </a:lnTo>
                  <a:lnTo>
                    <a:pt x="53" y="211"/>
                  </a:lnTo>
                  <a:lnTo>
                    <a:pt x="43" y="217"/>
                  </a:lnTo>
                  <a:lnTo>
                    <a:pt x="42" y="214"/>
                  </a:lnTo>
                  <a:close/>
                  <a:moveTo>
                    <a:pt x="73" y="194"/>
                  </a:moveTo>
                  <a:lnTo>
                    <a:pt x="83" y="188"/>
                  </a:lnTo>
                  <a:lnTo>
                    <a:pt x="83" y="191"/>
                  </a:lnTo>
                  <a:lnTo>
                    <a:pt x="73" y="198"/>
                  </a:lnTo>
                  <a:lnTo>
                    <a:pt x="73" y="194"/>
                  </a:lnTo>
                  <a:close/>
                  <a:moveTo>
                    <a:pt x="87" y="188"/>
                  </a:moveTo>
                  <a:lnTo>
                    <a:pt x="87" y="191"/>
                  </a:lnTo>
                  <a:lnTo>
                    <a:pt x="130" y="217"/>
                  </a:lnTo>
                  <a:lnTo>
                    <a:pt x="130" y="214"/>
                  </a:lnTo>
                  <a:lnTo>
                    <a:pt x="87" y="188"/>
                  </a:lnTo>
                  <a:close/>
                  <a:moveTo>
                    <a:pt x="130" y="214"/>
                  </a:moveTo>
                  <a:lnTo>
                    <a:pt x="140" y="207"/>
                  </a:lnTo>
                  <a:lnTo>
                    <a:pt x="140" y="211"/>
                  </a:lnTo>
                  <a:lnTo>
                    <a:pt x="130" y="217"/>
                  </a:lnTo>
                  <a:lnTo>
                    <a:pt x="130" y="214"/>
                  </a:lnTo>
                  <a:close/>
                  <a:moveTo>
                    <a:pt x="160" y="194"/>
                  </a:moveTo>
                  <a:lnTo>
                    <a:pt x="170" y="188"/>
                  </a:lnTo>
                  <a:lnTo>
                    <a:pt x="170" y="191"/>
                  </a:lnTo>
                  <a:lnTo>
                    <a:pt x="160" y="198"/>
                  </a:lnTo>
                  <a:lnTo>
                    <a:pt x="160" y="194"/>
                  </a:lnTo>
                  <a:close/>
                  <a:moveTo>
                    <a:pt x="173" y="188"/>
                  </a:moveTo>
                  <a:lnTo>
                    <a:pt x="173" y="191"/>
                  </a:lnTo>
                  <a:lnTo>
                    <a:pt x="216" y="217"/>
                  </a:lnTo>
                  <a:lnTo>
                    <a:pt x="216" y="214"/>
                  </a:lnTo>
                  <a:lnTo>
                    <a:pt x="173" y="188"/>
                  </a:lnTo>
                  <a:close/>
                  <a:moveTo>
                    <a:pt x="216" y="214"/>
                  </a:moveTo>
                  <a:lnTo>
                    <a:pt x="226" y="207"/>
                  </a:lnTo>
                  <a:lnTo>
                    <a:pt x="226" y="211"/>
                  </a:lnTo>
                  <a:lnTo>
                    <a:pt x="216" y="217"/>
                  </a:lnTo>
                  <a:lnTo>
                    <a:pt x="216" y="214"/>
                  </a:lnTo>
                  <a:close/>
                  <a:moveTo>
                    <a:pt x="246" y="194"/>
                  </a:moveTo>
                  <a:lnTo>
                    <a:pt x="256" y="188"/>
                  </a:lnTo>
                  <a:lnTo>
                    <a:pt x="256" y="191"/>
                  </a:lnTo>
                  <a:lnTo>
                    <a:pt x="246" y="198"/>
                  </a:lnTo>
                  <a:lnTo>
                    <a:pt x="246" y="194"/>
                  </a:lnTo>
                  <a:close/>
                  <a:moveTo>
                    <a:pt x="43" y="159"/>
                  </a:moveTo>
                  <a:lnTo>
                    <a:pt x="54" y="153"/>
                  </a:lnTo>
                  <a:lnTo>
                    <a:pt x="54" y="156"/>
                  </a:lnTo>
                  <a:lnTo>
                    <a:pt x="43" y="163"/>
                  </a:lnTo>
                  <a:lnTo>
                    <a:pt x="43" y="159"/>
                  </a:lnTo>
                  <a:close/>
                  <a:moveTo>
                    <a:pt x="130" y="159"/>
                  </a:moveTo>
                  <a:lnTo>
                    <a:pt x="141" y="153"/>
                  </a:lnTo>
                  <a:lnTo>
                    <a:pt x="141" y="156"/>
                  </a:lnTo>
                  <a:lnTo>
                    <a:pt x="131" y="163"/>
                  </a:lnTo>
                  <a:lnTo>
                    <a:pt x="130" y="159"/>
                  </a:lnTo>
                  <a:close/>
                  <a:moveTo>
                    <a:pt x="216" y="159"/>
                  </a:moveTo>
                  <a:lnTo>
                    <a:pt x="227" y="153"/>
                  </a:lnTo>
                  <a:lnTo>
                    <a:pt x="227" y="156"/>
                  </a:lnTo>
                  <a:lnTo>
                    <a:pt x="217" y="163"/>
                  </a:lnTo>
                  <a:lnTo>
                    <a:pt x="216" y="159"/>
                  </a:lnTo>
                  <a:close/>
                  <a:moveTo>
                    <a:pt x="86" y="82"/>
                  </a:moveTo>
                  <a:lnTo>
                    <a:pt x="97" y="76"/>
                  </a:lnTo>
                  <a:lnTo>
                    <a:pt x="97" y="79"/>
                  </a:lnTo>
                  <a:lnTo>
                    <a:pt x="86" y="86"/>
                  </a:lnTo>
                  <a:lnTo>
                    <a:pt x="86" y="82"/>
                  </a:lnTo>
                  <a:close/>
                  <a:moveTo>
                    <a:pt x="173" y="82"/>
                  </a:moveTo>
                  <a:lnTo>
                    <a:pt x="184" y="76"/>
                  </a:lnTo>
                  <a:lnTo>
                    <a:pt x="184" y="79"/>
                  </a:lnTo>
                  <a:lnTo>
                    <a:pt x="173" y="86"/>
                  </a:lnTo>
                  <a:lnTo>
                    <a:pt x="173" y="82"/>
                  </a:lnTo>
                  <a:close/>
                  <a:moveTo>
                    <a:pt x="128" y="7"/>
                  </a:moveTo>
                  <a:lnTo>
                    <a:pt x="138" y="0"/>
                  </a:lnTo>
                  <a:lnTo>
                    <a:pt x="138" y="3"/>
                  </a:lnTo>
                  <a:lnTo>
                    <a:pt x="128" y="10"/>
                  </a:lnTo>
                  <a:lnTo>
                    <a:pt x="128" y="7"/>
                  </a:lnTo>
                  <a:close/>
                </a:path>
              </a:pathLst>
            </a:custGeom>
            <a:solidFill>
              <a:srgbClr val="593E1C"/>
            </a:solidFill>
            <a:ln w="9525">
              <a:noFill/>
              <a:round/>
              <a:headEnd/>
              <a:tailEnd/>
            </a:ln>
          </p:spPr>
          <p:txBody>
            <a:bodyPr/>
            <a:lstStyle/>
            <a:p>
              <a:endParaRPr lang="zh-TW" altLang="en-US">
                <a:solidFill>
                  <a:schemeClr val="bg1"/>
                </a:solidFill>
              </a:endParaRPr>
            </a:p>
          </p:txBody>
        </p:sp>
        <p:sp>
          <p:nvSpPr>
            <p:cNvPr id="21918" name="Freeform 753"/>
            <p:cNvSpPr>
              <a:spLocks/>
            </p:cNvSpPr>
            <p:nvPr/>
          </p:nvSpPr>
          <p:spPr bwMode="auto">
            <a:xfrm>
              <a:off x="4874" y="2712"/>
              <a:ext cx="42" cy="29"/>
            </a:xfrm>
            <a:custGeom>
              <a:avLst/>
              <a:gdLst>
                <a:gd name="T0" fmla="*/ 0 w 42"/>
                <a:gd name="T1" fmla="*/ 0 h 29"/>
                <a:gd name="T2" fmla="*/ 0 w 42"/>
                <a:gd name="T3" fmla="*/ 3 h 29"/>
                <a:gd name="T4" fmla="*/ 42 w 42"/>
                <a:gd name="T5" fmla="*/ 29 h 29"/>
                <a:gd name="T6" fmla="*/ 42 w 42"/>
                <a:gd name="T7" fmla="*/ 26 h 29"/>
                <a:gd name="T8" fmla="*/ 0 w 42"/>
                <a:gd name="T9" fmla="*/ 0 h 29"/>
                <a:gd name="T10" fmla="*/ 0 60000 65536"/>
                <a:gd name="T11" fmla="*/ 0 60000 65536"/>
                <a:gd name="T12" fmla="*/ 0 60000 65536"/>
                <a:gd name="T13" fmla="*/ 0 60000 65536"/>
                <a:gd name="T14" fmla="*/ 0 60000 65536"/>
                <a:gd name="T15" fmla="*/ 0 w 42"/>
                <a:gd name="T16" fmla="*/ 0 h 29"/>
                <a:gd name="T17" fmla="*/ 42 w 42"/>
                <a:gd name="T18" fmla="*/ 29 h 29"/>
              </a:gdLst>
              <a:ahLst/>
              <a:cxnLst>
                <a:cxn ang="T10">
                  <a:pos x="T0" y="T1"/>
                </a:cxn>
                <a:cxn ang="T11">
                  <a:pos x="T2" y="T3"/>
                </a:cxn>
                <a:cxn ang="T12">
                  <a:pos x="T4" y="T5"/>
                </a:cxn>
                <a:cxn ang="T13">
                  <a:pos x="T6" y="T7"/>
                </a:cxn>
                <a:cxn ang="T14">
                  <a:pos x="T8" y="T9"/>
                </a:cxn>
              </a:cxnLst>
              <a:rect l="T15" t="T16" r="T17" b="T18"/>
              <a:pathLst>
                <a:path w="42" h="29">
                  <a:moveTo>
                    <a:pt x="0" y="0"/>
                  </a:moveTo>
                  <a:lnTo>
                    <a:pt x="0" y="3"/>
                  </a:lnTo>
                  <a:lnTo>
                    <a:pt x="42" y="29"/>
                  </a:lnTo>
                  <a:lnTo>
                    <a:pt x="42"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19" name="Freeform 754"/>
            <p:cNvSpPr>
              <a:spLocks/>
            </p:cNvSpPr>
            <p:nvPr/>
          </p:nvSpPr>
          <p:spPr bwMode="auto">
            <a:xfrm>
              <a:off x="4916" y="2731"/>
              <a:ext cx="11" cy="10"/>
            </a:xfrm>
            <a:custGeom>
              <a:avLst/>
              <a:gdLst>
                <a:gd name="T0" fmla="*/ 0 w 11"/>
                <a:gd name="T1" fmla="*/ 7 h 10"/>
                <a:gd name="T2" fmla="*/ 11 w 11"/>
                <a:gd name="T3" fmla="*/ 0 h 10"/>
                <a:gd name="T4" fmla="*/ 11 w 11"/>
                <a:gd name="T5" fmla="*/ 4 h 10"/>
                <a:gd name="T6" fmla="*/ 1 w 11"/>
                <a:gd name="T7" fmla="*/ 10 h 10"/>
                <a:gd name="T8" fmla="*/ 0 w 11"/>
                <a:gd name="T9" fmla="*/ 7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7"/>
                  </a:moveTo>
                  <a:lnTo>
                    <a:pt x="11" y="0"/>
                  </a:lnTo>
                  <a:lnTo>
                    <a:pt x="11" y="4"/>
                  </a:lnTo>
                  <a:lnTo>
                    <a:pt x="1"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20" name="Freeform 755"/>
            <p:cNvSpPr>
              <a:spLocks/>
            </p:cNvSpPr>
            <p:nvPr/>
          </p:nvSpPr>
          <p:spPr bwMode="auto">
            <a:xfrm>
              <a:off x="4947"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21" name="Freeform 756"/>
            <p:cNvSpPr>
              <a:spLocks/>
            </p:cNvSpPr>
            <p:nvPr/>
          </p:nvSpPr>
          <p:spPr bwMode="auto">
            <a:xfrm>
              <a:off x="4961" y="2712"/>
              <a:ext cx="43" cy="29"/>
            </a:xfrm>
            <a:custGeom>
              <a:avLst/>
              <a:gdLst>
                <a:gd name="T0" fmla="*/ 0 w 43"/>
                <a:gd name="T1" fmla="*/ 0 h 29"/>
                <a:gd name="T2" fmla="*/ 0 w 43"/>
                <a:gd name="T3" fmla="*/ 3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3"/>
                  </a:lnTo>
                  <a:lnTo>
                    <a:pt x="43" y="29"/>
                  </a:lnTo>
                  <a:lnTo>
                    <a:pt x="43"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22" name="Freeform 757"/>
            <p:cNvSpPr>
              <a:spLocks/>
            </p:cNvSpPr>
            <p:nvPr/>
          </p:nvSpPr>
          <p:spPr bwMode="auto">
            <a:xfrm>
              <a:off x="5004" y="2731"/>
              <a:ext cx="10" cy="10"/>
            </a:xfrm>
            <a:custGeom>
              <a:avLst/>
              <a:gdLst>
                <a:gd name="T0" fmla="*/ 0 w 10"/>
                <a:gd name="T1" fmla="*/ 7 h 10"/>
                <a:gd name="T2" fmla="*/ 10 w 10"/>
                <a:gd name="T3" fmla="*/ 0 h 10"/>
                <a:gd name="T4" fmla="*/ 10 w 10"/>
                <a:gd name="T5" fmla="*/ 4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4"/>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23" name="Freeform 758"/>
            <p:cNvSpPr>
              <a:spLocks/>
            </p:cNvSpPr>
            <p:nvPr/>
          </p:nvSpPr>
          <p:spPr bwMode="auto">
            <a:xfrm>
              <a:off x="5034"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24" name="Freeform 759"/>
            <p:cNvSpPr>
              <a:spLocks/>
            </p:cNvSpPr>
            <p:nvPr/>
          </p:nvSpPr>
          <p:spPr bwMode="auto">
            <a:xfrm>
              <a:off x="5047" y="2712"/>
              <a:ext cx="43" cy="29"/>
            </a:xfrm>
            <a:custGeom>
              <a:avLst/>
              <a:gdLst>
                <a:gd name="T0" fmla="*/ 0 w 43"/>
                <a:gd name="T1" fmla="*/ 0 h 29"/>
                <a:gd name="T2" fmla="*/ 0 w 43"/>
                <a:gd name="T3" fmla="*/ 3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3"/>
                  </a:lnTo>
                  <a:lnTo>
                    <a:pt x="43" y="29"/>
                  </a:lnTo>
                  <a:lnTo>
                    <a:pt x="43" y="26"/>
                  </a:lnTo>
                  <a:lnTo>
                    <a:pt x="0" y="0"/>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25" name="Freeform 760"/>
            <p:cNvSpPr>
              <a:spLocks/>
            </p:cNvSpPr>
            <p:nvPr/>
          </p:nvSpPr>
          <p:spPr bwMode="auto">
            <a:xfrm>
              <a:off x="5090" y="2731"/>
              <a:ext cx="10" cy="10"/>
            </a:xfrm>
            <a:custGeom>
              <a:avLst/>
              <a:gdLst>
                <a:gd name="T0" fmla="*/ 0 w 10"/>
                <a:gd name="T1" fmla="*/ 7 h 10"/>
                <a:gd name="T2" fmla="*/ 10 w 10"/>
                <a:gd name="T3" fmla="*/ 0 h 10"/>
                <a:gd name="T4" fmla="*/ 10 w 10"/>
                <a:gd name="T5" fmla="*/ 4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4"/>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26" name="Freeform 761"/>
            <p:cNvSpPr>
              <a:spLocks/>
            </p:cNvSpPr>
            <p:nvPr/>
          </p:nvSpPr>
          <p:spPr bwMode="auto">
            <a:xfrm>
              <a:off x="5120" y="2712"/>
              <a:ext cx="10" cy="10"/>
            </a:xfrm>
            <a:custGeom>
              <a:avLst/>
              <a:gdLst>
                <a:gd name="T0" fmla="*/ 0 w 10"/>
                <a:gd name="T1" fmla="*/ 6 h 10"/>
                <a:gd name="T2" fmla="*/ 10 w 10"/>
                <a:gd name="T3" fmla="*/ 0 h 10"/>
                <a:gd name="T4" fmla="*/ 10 w 10"/>
                <a:gd name="T5" fmla="*/ 3 h 10"/>
                <a:gd name="T6" fmla="*/ 0 w 10"/>
                <a:gd name="T7" fmla="*/ 10 h 10"/>
                <a:gd name="T8" fmla="*/ 0 w 10"/>
                <a:gd name="T9" fmla="*/ 6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6"/>
                  </a:moveTo>
                  <a:lnTo>
                    <a:pt x="10" y="0"/>
                  </a:lnTo>
                  <a:lnTo>
                    <a:pt x="10"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27" name="Freeform 762"/>
            <p:cNvSpPr>
              <a:spLocks/>
            </p:cNvSpPr>
            <p:nvPr/>
          </p:nvSpPr>
          <p:spPr bwMode="auto">
            <a:xfrm>
              <a:off x="4917" y="2677"/>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28" name="Freeform 763"/>
            <p:cNvSpPr>
              <a:spLocks/>
            </p:cNvSpPr>
            <p:nvPr/>
          </p:nvSpPr>
          <p:spPr bwMode="auto">
            <a:xfrm>
              <a:off x="5004" y="2677"/>
              <a:ext cx="11" cy="10"/>
            </a:xfrm>
            <a:custGeom>
              <a:avLst/>
              <a:gdLst>
                <a:gd name="T0" fmla="*/ 0 w 11"/>
                <a:gd name="T1" fmla="*/ 6 h 10"/>
                <a:gd name="T2" fmla="*/ 11 w 11"/>
                <a:gd name="T3" fmla="*/ 0 h 10"/>
                <a:gd name="T4" fmla="*/ 11 w 11"/>
                <a:gd name="T5" fmla="*/ 3 h 10"/>
                <a:gd name="T6" fmla="*/ 1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1"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29" name="Freeform 764"/>
            <p:cNvSpPr>
              <a:spLocks/>
            </p:cNvSpPr>
            <p:nvPr/>
          </p:nvSpPr>
          <p:spPr bwMode="auto">
            <a:xfrm>
              <a:off x="5090" y="2677"/>
              <a:ext cx="11" cy="10"/>
            </a:xfrm>
            <a:custGeom>
              <a:avLst/>
              <a:gdLst>
                <a:gd name="T0" fmla="*/ 0 w 11"/>
                <a:gd name="T1" fmla="*/ 6 h 10"/>
                <a:gd name="T2" fmla="*/ 11 w 11"/>
                <a:gd name="T3" fmla="*/ 0 h 10"/>
                <a:gd name="T4" fmla="*/ 11 w 11"/>
                <a:gd name="T5" fmla="*/ 3 h 10"/>
                <a:gd name="T6" fmla="*/ 1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1"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30" name="Freeform 765"/>
            <p:cNvSpPr>
              <a:spLocks/>
            </p:cNvSpPr>
            <p:nvPr/>
          </p:nvSpPr>
          <p:spPr bwMode="auto">
            <a:xfrm>
              <a:off x="4960" y="260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31" name="Freeform 766"/>
            <p:cNvSpPr>
              <a:spLocks/>
            </p:cNvSpPr>
            <p:nvPr/>
          </p:nvSpPr>
          <p:spPr bwMode="auto">
            <a:xfrm>
              <a:off x="5047" y="2600"/>
              <a:ext cx="11" cy="10"/>
            </a:xfrm>
            <a:custGeom>
              <a:avLst/>
              <a:gdLst>
                <a:gd name="T0" fmla="*/ 0 w 11"/>
                <a:gd name="T1" fmla="*/ 6 h 10"/>
                <a:gd name="T2" fmla="*/ 11 w 11"/>
                <a:gd name="T3" fmla="*/ 0 h 10"/>
                <a:gd name="T4" fmla="*/ 11 w 11"/>
                <a:gd name="T5" fmla="*/ 3 h 10"/>
                <a:gd name="T6" fmla="*/ 0 w 11"/>
                <a:gd name="T7" fmla="*/ 10 h 10"/>
                <a:gd name="T8" fmla="*/ 0 w 11"/>
                <a:gd name="T9" fmla="*/ 6 h 10"/>
                <a:gd name="T10" fmla="*/ 0 60000 65536"/>
                <a:gd name="T11" fmla="*/ 0 60000 65536"/>
                <a:gd name="T12" fmla="*/ 0 60000 65536"/>
                <a:gd name="T13" fmla="*/ 0 60000 65536"/>
                <a:gd name="T14" fmla="*/ 0 60000 65536"/>
                <a:gd name="T15" fmla="*/ 0 w 11"/>
                <a:gd name="T16" fmla="*/ 0 h 10"/>
                <a:gd name="T17" fmla="*/ 11 w 11"/>
                <a:gd name="T18" fmla="*/ 10 h 10"/>
              </a:gdLst>
              <a:ahLst/>
              <a:cxnLst>
                <a:cxn ang="T10">
                  <a:pos x="T0" y="T1"/>
                </a:cxn>
                <a:cxn ang="T11">
                  <a:pos x="T2" y="T3"/>
                </a:cxn>
                <a:cxn ang="T12">
                  <a:pos x="T4" y="T5"/>
                </a:cxn>
                <a:cxn ang="T13">
                  <a:pos x="T6" y="T7"/>
                </a:cxn>
                <a:cxn ang="T14">
                  <a:pos x="T8" y="T9"/>
                </a:cxn>
              </a:cxnLst>
              <a:rect l="T15" t="T16" r="T17" b="T18"/>
              <a:pathLst>
                <a:path w="11" h="10">
                  <a:moveTo>
                    <a:pt x="0" y="6"/>
                  </a:moveTo>
                  <a:lnTo>
                    <a:pt x="11" y="0"/>
                  </a:lnTo>
                  <a:lnTo>
                    <a:pt x="11" y="3"/>
                  </a:lnTo>
                  <a:lnTo>
                    <a:pt x="0" y="10"/>
                  </a:lnTo>
                  <a:lnTo>
                    <a:pt x="0" y="6"/>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32" name="Freeform 767"/>
            <p:cNvSpPr>
              <a:spLocks/>
            </p:cNvSpPr>
            <p:nvPr/>
          </p:nvSpPr>
          <p:spPr bwMode="auto">
            <a:xfrm>
              <a:off x="5002" y="2524"/>
              <a:ext cx="10" cy="10"/>
            </a:xfrm>
            <a:custGeom>
              <a:avLst/>
              <a:gdLst>
                <a:gd name="T0" fmla="*/ 0 w 10"/>
                <a:gd name="T1" fmla="*/ 7 h 10"/>
                <a:gd name="T2" fmla="*/ 10 w 10"/>
                <a:gd name="T3" fmla="*/ 0 h 10"/>
                <a:gd name="T4" fmla="*/ 10 w 10"/>
                <a:gd name="T5" fmla="*/ 3 h 10"/>
                <a:gd name="T6" fmla="*/ 0 w 10"/>
                <a:gd name="T7" fmla="*/ 10 h 10"/>
                <a:gd name="T8" fmla="*/ 0 w 10"/>
                <a:gd name="T9" fmla="*/ 7 h 10"/>
                <a:gd name="T10" fmla="*/ 0 60000 65536"/>
                <a:gd name="T11" fmla="*/ 0 60000 65536"/>
                <a:gd name="T12" fmla="*/ 0 60000 65536"/>
                <a:gd name="T13" fmla="*/ 0 60000 65536"/>
                <a:gd name="T14" fmla="*/ 0 60000 65536"/>
                <a:gd name="T15" fmla="*/ 0 w 10"/>
                <a:gd name="T16" fmla="*/ 0 h 10"/>
                <a:gd name="T17" fmla="*/ 10 w 10"/>
                <a:gd name="T18" fmla="*/ 10 h 10"/>
              </a:gdLst>
              <a:ahLst/>
              <a:cxnLst>
                <a:cxn ang="T10">
                  <a:pos x="T0" y="T1"/>
                </a:cxn>
                <a:cxn ang="T11">
                  <a:pos x="T2" y="T3"/>
                </a:cxn>
                <a:cxn ang="T12">
                  <a:pos x="T4" y="T5"/>
                </a:cxn>
                <a:cxn ang="T13">
                  <a:pos x="T6" y="T7"/>
                </a:cxn>
                <a:cxn ang="T14">
                  <a:pos x="T8" y="T9"/>
                </a:cxn>
              </a:cxnLst>
              <a:rect l="T15" t="T16" r="T17" b="T18"/>
              <a:pathLst>
                <a:path w="10" h="10">
                  <a:moveTo>
                    <a:pt x="0" y="7"/>
                  </a:moveTo>
                  <a:lnTo>
                    <a:pt x="10" y="0"/>
                  </a:lnTo>
                  <a:lnTo>
                    <a:pt x="10" y="3"/>
                  </a:lnTo>
                  <a:lnTo>
                    <a:pt x="0" y="10"/>
                  </a:lnTo>
                  <a:lnTo>
                    <a:pt x="0" y="7"/>
                  </a:lnTo>
                  <a:close/>
                </a:path>
              </a:pathLst>
            </a:custGeom>
            <a:noFill/>
            <a:ln w="3175" cap="rnd">
              <a:solidFill>
                <a:srgbClr val="593E1C"/>
              </a:solidFill>
              <a:prstDash val="solid"/>
              <a:round/>
              <a:headEnd/>
              <a:tailEnd/>
            </a:ln>
          </p:spPr>
          <p:txBody>
            <a:bodyPr/>
            <a:lstStyle/>
            <a:p>
              <a:endParaRPr lang="zh-TW" altLang="en-US">
                <a:solidFill>
                  <a:schemeClr val="bg1"/>
                </a:solidFill>
              </a:endParaRPr>
            </a:p>
          </p:txBody>
        </p:sp>
        <p:sp>
          <p:nvSpPr>
            <p:cNvPr id="21933" name="Freeform 768"/>
            <p:cNvSpPr>
              <a:spLocks noEditPoints="1"/>
            </p:cNvSpPr>
            <p:nvPr/>
          </p:nvSpPr>
          <p:spPr bwMode="auto">
            <a:xfrm>
              <a:off x="4875" y="2487"/>
              <a:ext cx="244" cy="200"/>
            </a:xfrm>
            <a:custGeom>
              <a:avLst/>
              <a:gdLst>
                <a:gd name="T0" fmla="*/ 113 w 244"/>
                <a:gd name="T1" fmla="*/ 0 h 200"/>
                <a:gd name="T2" fmla="*/ 113 w 244"/>
                <a:gd name="T3" fmla="*/ 4 h 200"/>
                <a:gd name="T4" fmla="*/ 156 w 244"/>
                <a:gd name="T5" fmla="*/ 30 h 200"/>
                <a:gd name="T6" fmla="*/ 156 w 244"/>
                <a:gd name="T7" fmla="*/ 27 h 200"/>
                <a:gd name="T8" fmla="*/ 113 w 244"/>
                <a:gd name="T9" fmla="*/ 0 h 200"/>
                <a:gd name="T10" fmla="*/ 84 w 244"/>
                <a:gd name="T11" fmla="*/ 17 h 200"/>
                <a:gd name="T12" fmla="*/ 84 w 244"/>
                <a:gd name="T13" fmla="*/ 21 h 200"/>
                <a:gd name="T14" fmla="*/ 127 w 244"/>
                <a:gd name="T15" fmla="*/ 47 h 200"/>
                <a:gd name="T16" fmla="*/ 127 w 244"/>
                <a:gd name="T17" fmla="*/ 44 h 200"/>
                <a:gd name="T18" fmla="*/ 84 w 244"/>
                <a:gd name="T19" fmla="*/ 17 h 200"/>
                <a:gd name="T20" fmla="*/ 71 w 244"/>
                <a:gd name="T21" fmla="*/ 76 h 200"/>
                <a:gd name="T22" fmla="*/ 71 w 244"/>
                <a:gd name="T23" fmla="*/ 80 h 200"/>
                <a:gd name="T24" fmla="*/ 114 w 244"/>
                <a:gd name="T25" fmla="*/ 105 h 200"/>
                <a:gd name="T26" fmla="*/ 114 w 244"/>
                <a:gd name="T27" fmla="*/ 102 h 200"/>
                <a:gd name="T28" fmla="*/ 71 w 244"/>
                <a:gd name="T29" fmla="*/ 76 h 200"/>
                <a:gd name="T30" fmla="*/ 42 w 244"/>
                <a:gd name="T31" fmla="*/ 93 h 200"/>
                <a:gd name="T32" fmla="*/ 42 w 244"/>
                <a:gd name="T33" fmla="*/ 97 h 200"/>
                <a:gd name="T34" fmla="*/ 85 w 244"/>
                <a:gd name="T35" fmla="*/ 123 h 200"/>
                <a:gd name="T36" fmla="*/ 85 w 244"/>
                <a:gd name="T37" fmla="*/ 119 h 200"/>
                <a:gd name="T38" fmla="*/ 42 w 244"/>
                <a:gd name="T39" fmla="*/ 93 h 200"/>
                <a:gd name="T40" fmla="*/ 29 w 244"/>
                <a:gd name="T41" fmla="*/ 153 h 200"/>
                <a:gd name="T42" fmla="*/ 29 w 244"/>
                <a:gd name="T43" fmla="*/ 157 h 200"/>
                <a:gd name="T44" fmla="*/ 71 w 244"/>
                <a:gd name="T45" fmla="*/ 183 h 200"/>
                <a:gd name="T46" fmla="*/ 71 w 244"/>
                <a:gd name="T47" fmla="*/ 179 h 200"/>
                <a:gd name="T48" fmla="*/ 29 w 244"/>
                <a:gd name="T49" fmla="*/ 153 h 200"/>
                <a:gd name="T50" fmla="*/ 0 w 244"/>
                <a:gd name="T51" fmla="*/ 170 h 200"/>
                <a:gd name="T52" fmla="*/ 0 w 244"/>
                <a:gd name="T53" fmla="*/ 174 h 200"/>
                <a:gd name="T54" fmla="*/ 42 w 244"/>
                <a:gd name="T55" fmla="*/ 200 h 200"/>
                <a:gd name="T56" fmla="*/ 42 w 244"/>
                <a:gd name="T57" fmla="*/ 196 h 200"/>
                <a:gd name="T58" fmla="*/ 0 w 244"/>
                <a:gd name="T59" fmla="*/ 170 h 200"/>
                <a:gd name="T60" fmla="*/ 159 w 244"/>
                <a:gd name="T61" fmla="*/ 76 h 200"/>
                <a:gd name="T62" fmla="*/ 159 w 244"/>
                <a:gd name="T63" fmla="*/ 80 h 200"/>
                <a:gd name="T64" fmla="*/ 201 w 244"/>
                <a:gd name="T65" fmla="*/ 105 h 200"/>
                <a:gd name="T66" fmla="*/ 201 w 244"/>
                <a:gd name="T67" fmla="*/ 102 h 200"/>
                <a:gd name="T68" fmla="*/ 159 w 244"/>
                <a:gd name="T69" fmla="*/ 76 h 200"/>
                <a:gd name="T70" fmla="*/ 130 w 244"/>
                <a:gd name="T71" fmla="*/ 93 h 200"/>
                <a:gd name="T72" fmla="*/ 130 w 244"/>
                <a:gd name="T73" fmla="*/ 97 h 200"/>
                <a:gd name="T74" fmla="*/ 172 w 244"/>
                <a:gd name="T75" fmla="*/ 123 h 200"/>
                <a:gd name="T76" fmla="*/ 172 w 244"/>
                <a:gd name="T77" fmla="*/ 119 h 200"/>
                <a:gd name="T78" fmla="*/ 130 w 244"/>
                <a:gd name="T79" fmla="*/ 93 h 200"/>
                <a:gd name="T80" fmla="*/ 115 w 244"/>
                <a:gd name="T81" fmla="*/ 153 h 200"/>
                <a:gd name="T82" fmla="*/ 115 w 244"/>
                <a:gd name="T83" fmla="*/ 157 h 200"/>
                <a:gd name="T84" fmla="*/ 158 w 244"/>
                <a:gd name="T85" fmla="*/ 183 h 200"/>
                <a:gd name="T86" fmla="*/ 158 w 244"/>
                <a:gd name="T87" fmla="*/ 179 h 200"/>
                <a:gd name="T88" fmla="*/ 115 w 244"/>
                <a:gd name="T89" fmla="*/ 153 h 200"/>
                <a:gd name="T90" fmla="*/ 87 w 244"/>
                <a:gd name="T91" fmla="*/ 170 h 200"/>
                <a:gd name="T92" fmla="*/ 87 w 244"/>
                <a:gd name="T93" fmla="*/ 174 h 200"/>
                <a:gd name="T94" fmla="*/ 129 w 244"/>
                <a:gd name="T95" fmla="*/ 200 h 200"/>
                <a:gd name="T96" fmla="*/ 129 w 244"/>
                <a:gd name="T97" fmla="*/ 196 h 200"/>
                <a:gd name="T98" fmla="*/ 87 w 244"/>
                <a:gd name="T99" fmla="*/ 170 h 200"/>
                <a:gd name="T100" fmla="*/ 201 w 244"/>
                <a:gd name="T101" fmla="*/ 153 h 200"/>
                <a:gd name="T102" fmla="*/ 201 w 244"/>
                <a:gd name="T103" fmla="*/ 157 h 200"/>
                <a:gd name="T104" fmla="*/ 244 w 244"/>
                <a:gd name="T105" fmla="*/ 183 h 200"/>
                <a:gd name="T106" fmla="*/ 244 w 244"/>
                <a:gd name="T107" fmla="*/ 179 h 200"/>
                <a:gd name="T108" fmla="*/ 201 w 244"/>
                <a:gd name="T109" fmla="*/ 153 h 200"/>
                <a:gd name="T110" fmla="*/ 173 w 244"/>
                <a:gd name="T111" fmla="*/ 170 h 200"/>
                <a:gd name="T112" fmla="*/ 173 w 244"/>
                <a:gd name="T113" fmla="*/ 174 h 200"/>
                <a:gd name="T114" fmla="*/ 215 w 244"/>
                <a:gd name="T115" fmla="*/ 200 h 200"/>
                <a:gd name="T116" fmla="*/ 215 w 244"/>
                <a:gd name="T117" fmla="*/ 196 h 200"/>
                <a:gd name="T118" fmla="*/ 173 w 244"/>
                <a:gd name="T119" fmla="*/ 170 h 2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4"/>
                <a:gd name="T181" fmla="*/ 0 h 200"/>
                <a:gd name="T182" fmla="*/ 244 w 244"/>
                <a:gd name="T183" fmla="*/ 200 h 2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4" h="200">
                  <a:moveTo>
                    <a:pt x="113" y="0"/>
                  </a:moveTo>
                  <a:lnTo>
                    <a:pt x="113" y="4"/>
                  </a:lnTo>
                  <a:lnTo>
                    <a:pt x="156" y="30"/>
                  </a:lnTo>
                  <a:lnTo>
                    <a:pt x="156" y="27"/>
                  </a:lnTo>
                  <a:lnTo>
                    <a:pt x="113" y="0"/>
                  </a:lnTo>
                  <a:close/>
                  <a:moveTo>
                    <a:pt x="84" y="17"/>
                  </a:moveTo>
                  <a:lnTo>
                    <a:pt x="84" y="21"/>
                  </a:lnTo>
                  <a:lnTo>
                    <a:pt x="127" y="47"/>
                  </a:lnTo>
                  <a:lnTo>
                    <a:pt x="127" y="44"/>
                  </a:lnTo>
                  <a:lnTo>
                    <a:pt x="84" y="17"/>
                  </a:lnTo>
                  <a:close/>
                  <a:moveTo>
                    <a:pt x="71" y="76"/>
                  </a:moveTo>
                  <a:lnTo>
                    <a:pt x="71" y="80"/>
                  </a:lnTo>
                  <a:lnTo>
                    <a:pt x="114" y="105"/>
                  </a:lnTo>
                  <a:lnTo>
                    <a:pt x="114" y="102"/>
                  </a:lnTo>
                  <a:lnTo>
                    <a:pt x="71" y="76"/>
                  </a:lnTo>
                  <a:close/>
                  <a:moveTo>
                    <a:pt x="42" y="93"/>
                  </a:moveTo>
                  <a:lnTo>
                    <a:pt x="42" y="97"/>
                  </a:lnTo>
                  <a:lnTo>
                    <a:pt x="85" y="123"/>
                  </a:lnTo>
                  <a:lnTo>
                    <a:pt x="85" y="119"/>
                  </a:lnTo>
                  <a:lnTo>
                    <a:pt x="42" y="93"/>
                  </a:lnTo>
                  <a:close/>
                  <a:moveTo>
                    <a:pt x="29" y="153"/>
                  </a:moveTo>
                  <a:lnTo>
                    <a:pt x="29" y="157"/>
                  </a:lnTo>
                  <a:lnTo>
                    <a:pt x="71" y="183"/>
                  </a:lnTo>
                  <a:lnTo>
                    <a:pt x="71" y="179"/>
                  </a:lnTo>
                  <a:lnTo>
                    <a:pt x="29" y="153"/>
                  </a:lnTo>
                  <a:close/>
                  <a:moveTo>
                    <a:pt x="0" y="170"/>
                  </a:moveTo>
                  <a:lnTo>
                    <a:pt x="0" y="174"/>
                  </a:lnTo>
                  <a:lnTo>
                    <a:pt x="42" y="200"/>
                  </a:lnTo>
                  <a:lnTo>
                    <a:pt x="42" y="196"/>
                  </a:lnTo>
                  <a:lnTo>
                    <a:pt x="0" y="170"/>
                  </a:lnTo>
                  <a:close/>
                  <a:moveTo>
                    <a:pt x="159" y="76"/>
                  </a:moveTo>
                  <a:lnTo>
                    <a:pt x="159" y="80"/>
                  </a:lnTo>
                  <a:lnTo>
                    <a:pt x="201" y="105"/>
                  </a:lnTo>
                  <a:lnTo>
                    <a:pt x="201" y="102"/>
                  </a:lnTo>
                  <a:lnTo>
                    <a:pt x="159" y="76"/>
                  </a:lnTo>
                  <a:close/>
                  <a:moveTo>
                    <a:pt x="130" y="93"/>
                  </a:moveTo>
                  <a:lnTo>
                    <a:pt x="130" y="97"/>
                  </a:lnTo>
                  <a:lnTo>
                    <a:pt x="172" y="123"/>
                  </a:lnTo>
                  <a:lnTo>
                    <a:pt x="172" y="119"/>
                  </a:lnTo>
                  <a:lnTo>
                    <a:pt x="130" y="93"/>
                  </a:lnTo>
                  <a:close/>
                  <a:moveTo>
                    <a:pt x="115" y="153"/>
                  </a:moveTo>
                  <a:lnTo>
                    <a:pt x="115" y="157"/>
                  </a:lnTo>
                  <a:lnTo>
                    <a:pt x="158" y="183"/>
                  </a:lnTo>
                  <a:lnTo>
                    <a:pt x="158" y="179"/>
                  </a:lnTo>
                  <a:lnTo>
                    <a:pt x="115" y="153"/>
                  </a:lnTo>
                  <a:close/>
                  <a:moveTo>
                    <a:pt x="87" y="170"/>
                  </a:moveTo>
                  <a:lnTo>
                    <a:pt x="87" y="174"/>
                  </a:lnTo>
                  <a:lnTo>
                    <a:pt x="129" y="200"/>
                  </a:lnTo>
                  <a:lnTo>
                    <a:pt x="129" y="196"/>
                  </a:lnTo>
                  <a:lnTo>
                    <a:pt x="87" y="170"/>
                  </a:lnTo>
                  <a:close/>
                  <a:moveTo>
                    <a:pt x="201" y="153"/>
                  </a:moveTo>
                  <a:lnTo>
                    <a:pt x="201" y="157"/>
                  </a:lnTo>
                  <a:lnTo>
                    <a:pt x="244" y="183"/>
                  </a:lnTo>
                  <a:lnTo>
                    <a:pt x="244" y="179"/>
                  </a:lnTo>
                  <a:lnTo>
                    <a:pt x="201" y="153"/>
                  </a:lnTo>
                  <a:close/>
                  <a:moveTo>
                    <a:pt x="173" y="170"/>
                  </a:moveTo>
                  <a:lnTo>
                    <a:pt x="173" y="174"/>
                  </a:lnTo>
                  <a:lnTo>
                    <a:pt x="215" y="200"/>
                  </a:lnTo>
                  <a:lnTo>
                    <a:pt x="215" y="196"/>
                  </a:lnTo>
                  <a:lnTo>
                    <a:pt x="173" y="170"/>
                  </a:lnTo>
                  <a:close/>
                </a:path>
              </a:pathLst>
            </a:custGeom>
            <a:solidFill>
              <a:srgbClr val="DA8B34"/>
            </a:solidFill>
            <a:ln w="9525">
              <a:noFill/>
              <a:round/>
              <a:headEnd/>
              <a:tailEnd/>
            </a:ln>
          </p:spPr>
          <p:txBody>
            <a:bodyPr/>
            <a:lstStyle/>
            <a:p>
              <a:endParaRPr lang="zh-TW" altLang="en-US">
                <a:solidFill>
                  <a:schemeClr val="bg1"/>
                </a:solidFill>
              </a:endParaRPr>
            </a:p>
          </p:txBody>
        </p:sp>
        <p:sp>
          <p:nvSpPr>
            <p:cNvPr id="21934" name="Freeform 769"/>
            <p:cNvSpPr>
              <a:spLocks/>
            </p:cNvSpPr>
            <p:nvPr/>
          </p:nvSpPr>
          <p:spPr bwMode="auto">
            <a:xfrm>
              <a:off x="4988" y="2487"/>
              <a:ext cx="43" cy="30"/>
            </a:xfrm>
            <a:custGeom>
              <a:avLst/>
              <a:gdLst>
                <a:gd name="T0" fmla="*/ 0 w 43"/>
                <a:gd name="T1" fmla="*/ 0 h 30"/>
                <a:gd name="T2" fmla="*/ 0 w 43"/>
                <a:gd name="T3" fmla="*/ 4 h 30"/>
                <a:gd name="T4" fmla="*/ 43 w 43"/>
                <a:gd name="T5" fmla="*/ 30 h 30"/>
                <a:gd name="T6" fmla="*/ 43 w 43"/>
                <a:gd name="T7" fmla="*/ 27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7"/>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35" name="Freeform 770"/>
            <p:cNvSpPr>
              <a:spLocks/>
            </p:cNvSpPr>
            <p:nvPr/>
          </p:nvSpPr>
          <p:spPr bwMode="auto">
            <a:xfrm>
              <a:off x="4959" y="2504"/>
              <a:ext cx="43" cy="30"/>
            </a:xfrm>
            <a:custGeom>
              <a:avLst/>
              <a:gdLst>
                <a:gd name="T0" fmla="*/ 0 w 43"/>
                <a:gd name="T1" fmla="*/ 0 h 30"/>
                <a:gd name="T2" fmla="*/ 0 w 43"/>
                <a:gd name="T3" fmla="*/ 4 h 30"/>
                <a:gd name="T4" fmla="*/ 43 w 43"/>
                <a:gd name="T5" fmla="*/ 30 h 30"/>
                <a:gd name="T6" fmla="*/ 43 w 43"/>
                <a:gd name="T7" fmla="*/ 27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7"/>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36" name="Freeform 771"/>
            <p:cNvSpPr>
              <a:spLocks/>
            </p:cNvSpPr>
            <p:nvPr/>
          </p:nvSpPr>
          <p:spPr bwMode="auto">
            <a:xfrm>
              <a:off x="4946" y="2563"/>
              <a:ext cx="43" cy="29"/>
            </a:xfrm>
            <a:custGeom>
              <a:avLst/>
              <a:gdLst>
                <a:gd name="T0" fmla="*/ 0 w 43"/>
                <a:gd name="T1" fmla="*/ 0 h 29"/>
                <a:gd name="T2" fmla="*/ 0 w 43"/>
                <a:gd name="T3" fmla="*/ 4 h 29"/>
                <a:gd name="T4" fmla="*/ 43 w 43"/>
                <a:gd name="T5" fmla="*/ 29 h 29"/>
                <a:gd name="T6" fmla="*/ 43 w 43"/>
                <a:gd name="T7" fmla="*/ 26 h 29"/>
                <a:gd name="T8" fmla="*/ 0 w 43"/>
                <a:gd name="T9" fmla="*/ 0 h 29"/>
                <a:gd name="T10" fmla="*/ 0 60000 65536"/>
                <a:gd name="T11" fmla="*/ 0 60000 65536"/>
                <a:gd name="T12" fmla="*/ 0 60000 65536"/>
                <a:gd name="T13" fmla="*/ 0 60000 65536"/>
                <a:gd name="T14" fmla="*/ 0 60000 65536"/>
                <a:gd name="T15" fmla="*/ 0 w 43"/>
                <a:gd name="T16" fmla="*/ 0 h 29"/>
                <a:gd name="T17" fmla="*/ 43 w 43"/>
                <a:gd name="T18" fmla="*/ 29 h 29"/>
              </a:gdLst>
              <a:ahLst/>
              <a:cxnLst>
                <a:cxn ang="T10">
                  <a:pos x="T0" y="T1"/>
                </a:cxn>
                <a:cxn ang="T11">
                  <a:pos x="T2" y="T3"/>
                </a:cxn>
                <a:cxn ang="T12">
                  <a:pos x="T4" y="T5"/>
                </a:cxn>
                <a:cxn ang="T13">
                  <a:pos x="T6" y="T7"/>
                </a:cxn>
                <a:cxn ang="T14">
                  <a:pos x="T8" y="T9"/>
                </a:cxn>
              </a:cxnLst>
              <a:rect l="T15" t="T16" r="T17" b="T18"/>
              <a:pathLst>
                <a:path w="43" h="29">
                  <a:moveTo>
                    <a:pt x="0" y="0"/>
                  </a:moveTo>
                  <a:lnTo>
                    <a:pt x="0" y="4"/>
                  </a:lnTo>
                  <a:lnTo>
                    <a:pt x="43" y="29"/>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37" name="Freeform 772"/>
            <p:cNvSpPr>
              <a:spLocks/>
            </p:cNvSpPr>
            <p:nvPr/>
          </p:nvSpPr>
          <p:spPr bwMode="auto">
            <a:xfrm>
              <a:off x="4917" y="258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38" name="Freeform 773"/>
            <p:cNvSpPr>
              <a:spLocks/>
            </p:cNvSpPr>
            <p:nvPr/>
          </p:nvSpPr>
          <p:spPr bwMode="auto">
            <a:xfrm>
              <a:off x="4904" y="2640"/>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39" name="Freeform 774"/>
            <p:cNvSpPr>
              <a:spLocks/>
            </p:cNvSpPr>
            <p:nvPr/>
          </p:nvSpPr>
          <p:spPr bwMode="auto">
            <a:xfrm>
              <a:off x="4875"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40" name="Freeform 775"/>
            <p:cNvSpPr>
              <a:spLocks/>
            </p:cNvSpPr>
            <p:nvPr/>
          </p:nvSpPr>
          <p:spPr bwMode="auto">
            <a:xfrm>
              <a:off x="5034" y="2563"/>
              <a:ext cx="42" cy="29"/>
            </a:xfrm>
            <a:custGeom>
              <a:avLst/>
              <a:gdLst>
                <a:gd name="T0" fmla="*/ 0 w 42"/>
                <a:gd name="T1" fmla="*/ 0 h 29"/>
                <a:gd name="T2" fmla="*/ 0 w 42"/>
                <a:gd name="T3" fmla="*/ 4 h 29"/>
                <a:gd name="T4" fmla="*/ 42 w 42"/>
                <a:gd name="T5" fmla="*/ 29 h 29"/>
                <a:gd name="T6" fmla="*/ 42 w 42"/>
                <a:gd name="T7" fmla="*/ 26 h 29"/>
                <a:gd name="T8" fmla="*/ 0 w 42"/>
                <a:gd name="T9" fmla="*/ 0 h 29"/>
                <a:gd name="T10" fmla="*/ 0 60000 65536"/>
                <a:gd name="T11" fmla="*/ 0 60000 65536"/>
                <a:gd name="T12" fmla="*/ 0 60000 65536"/>
                <a:gd name="T13" fmla="*/ 0 60000 65536"/>
                <a:gd name="T14" fmla="*/ 0 60000 65536"/>
                <a:gd name="T15" fmla="*/ 0 w 42"/>
                <a:gd name="T16" fmla="*/ 0 h 29"/>
                <a:gd name="T17" fmla="*/ 42 w 42"/>
                <a:gd name="T18" fmla="*/ 29 h 29"/>
              </a:gdLst>
              <a:ahLst/>
              <a:cxnLst>
                <a:cxn ang="T10">
                  <a:pos x="T0" y="T1"/>
                </a:cxn>
                <a:cxn ang="T11">
                  <a:pos x="T2" y="T3"/>
                </a:cxn>
                <a:cxn ang="T12">
                  <a:pos x="T4" y="T5"/>
                </a:cxn>
                <a:cxn ang="T13">
                  <a:pos x="T6" y="T7"/>
                </a:cxn>
                <a:cxn ang="T14">
                  <a:pos x="T8" y="T9"/>
                </a:cxn>
              </a:cxnLst>
              <a:rect l="T15" t="T16" r="T17" b="T18"/>
              <a:pathLst>
                <a:path w="42" h="29">
                  <a:moveTo>
                    <a:pt x="0" y="0"/>
                  </a:moveTo>
                  <a:lnTo>
                    <a:pt x="0" y="4"/>
                  </a:lnTo>
                  <a:lnTo>
                    <a:pt x="42" y="29"/>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41" name="Freeform 776"/>
            <p:cNvSpPr>
              <a:spLocks/>
            </p:cNvSpPr>
            <p:nvPr/>
          </p:nvSpPr>
          <p:spPr bwMode="auto">
            <a:xfrm>
              <a:off x="5005" y="2580"/>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42" name="Freeform 777"/>
            <p:cNvSpPr>
              <a:spLocks/>
            </p:cNvSpPr>
            <p:nvPr/>
          </p:nvSpPr>
          <p:spPr bwMode="auto">
            <a:xfrm>
              <a:off x="4990" y="264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43" name="Freeform 778"/>
            <p:cNvSpPr>
              <a:spLocks/>
            </p:cNvSpPr>
            <p:nvPr/>
          </p:nvSpPr>
          <p:spPr bwMode="auto">
            <a:xfrm>
              <a:off x="4962"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44" name="Freeform 779"/>
            <p:cNvSpPr>
              <a:spLocks/>
            </p:cNvSpPr>
            <p:nvPr/>
          </p:nvSpPr>
          <p:spPr bwMode="auto">
            <a:xfrm>
              <a:off x="5076" y="2640"/>
              <a:ext cx="43" cy="30"/>
            </a:xfrm>
            <a:custGeom>
              <a:avLst/>
              <a:gdLst>
                <a:gd name="T0" fmla="*/ 0 w 43"/>
                <a:gd name="T1" fmla="*/ 0 h 30"/>
                <a:gd name="T2" fmla="*/ 0 w 43"/>
                <a:gd name="T3" fmla="*/ 4 h 30"/>
                <a:gd name="T4" fmla="*/ 43 w 43"/>
                <a:gd name="T5" fmla="*/ 30 h 30"/>
                <a:gd name="T6" fmla="*/ 43 w 43"/>
                <a:gd name="T7" fmla="*/ 26 h 30"/>
                <a:gd name="T8" fmla="*/ 0 w 43"/>
                <a:gd name="T9" fmla="*/ 0 h 30"/>
                <a:gd name="T10" fmla="*/ 0 60000 65536"/>
                <a:gd name="T11" fmla="*/ 0 60000 65536"/>
                <a:gd name="T12" fmla="*/ 0 60000 65536"/>
                <a:gd name="T13" fmla="*/ 0 60000 65536"/>
                <a:gd name="T14" fmla="*/ 0 60000 65536"/>
                <a:gd name="T15" fmla="*/ 0 w 43"/>
                <a:gd name="T16" fmla="*/ 0 h 30"/>
                <a:gd name="T17" fmla="*/ 43 w 43"/>
                <a:gd name="T18" fmla="*/ 30 h 30"/>
              </a:gdLst>
              <a:ahLst/>
              <a:cxnLst>
                <a:cxn ang="T10">
                  <a:pos x="T0" y="T1"/>
                </a:cxn>
                <a:cxn ang="T11">
                  <a:pos x="T2" y="T3"/>
                </a:cxn>
                <a:cxn ang="T12">
                  <a:pos x="T4" y="T5"/>
                </a:cxn>
                <a:cxn ang="T13">
                  <a:pos x="T6" y="T7"/>
                </a:cxn>
                <a:cxn ang="T14">
                  <a:pos x="T8" y="T9"/>
                </a:cxn>
              </a:cxnLst>
              <a:rect l="T15" t="T16" r="T17" b="T18"/>
              <a:pathLst>
                <a:path w="43" h="30">
                  <a:moveTo>
                    <a:pt x="0" y="0"/>
                  </a:moveTo>
                  <a:lnTo>
                    <a:pt x="0" y="4"/>
                  </a:lnTo>
                  <a:lnTo>
                    <a:pt x="43" y="30"/>
                  </a:lnTo>
                  <a:lnTo>
                    <a:pt x="43"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45" name="Freeform 780"/>
            <p:cNvSpPr>
              <a:spLocks/>
            </p:cNvSpPr>
            <p:nvPr/>
          </p:nvSpPr>
          <p:spPr bwMode="auto">
            <a:xfrm>
              <a:off x="5048" y="2657"/>
              <a:ext cx="42" cy="30"/>
            </a:xfrm>
            <a:custGeom>
              <a:avLst/>
              <a:gdLst>
                <a:gd name="T0" fmla="*/ 0 w 42"/>
                <a:gd name="T1" fmla="*/ 0 h 30"/>
                <a:gd name="T2" fmla="*/ 0 w 42"/>
                <a:gd name="T3" fmla="*/ 4 h 30"/>
                <a:gd name="T4" fmla="*/ 42 w 42"/>
                <a:gd name="T5" fmla="*/ 30 h 30"/>
                <a:gd name="T6" fmla="*/ 42 w 42"/>
                <a:gd name="T7" fmla="*/ 26 h 30"/>
                <a:gd name="T8" fmla="*/ 0 w 42"/>
                <a:gd name="T9" fmla="*/ 0 h 30"/>
                <a:gd name="T10" fmla="*/ 0 60000 65536"/>
                <a:gd name="T11" fmla="*/ 0 60000 65536"/>
                <a:gd name="T12" fmla="*/ 0 60000 65536"/>
                <a:gd name="T13" fmla="*/ 0 60000 65536"/>
                <a:gd name="T14" fmla="*/ 0 60000 65536"/>
                <a:gd name="T15" fmla="*/ 0 w 42"/>
                <a:gd name="T16" fmla="*/ 0 h 30"/>
                <a:gd name="T17" fmla="*/ 42 w 42"/>
                <a:gd name="T18" fmla="*/ 30 h 30"/>
              </a:gdLst>
              <a:ahLst/>
              <a:cxnLst>
                <a:cxn ang="T10">
                  <a:pos x="T0" y="T1"/>
                </a:cxn>
                <a:cxn ang="T11">
                  <a:pos x="T2" y="T3"/>
                </a:cxn>
                <a:cxn ang="T12">
                  <a:pos x="T4" y="T5"/>
                </a:cxn>
                <a:cxn ang="T13">
                  <a:pos x="T6" y="T7"/>
                </a:cxn>
                <a:cxn ang="T14">
                  <a:pos x="T8" y="T9"/>
                </a:cxn>
              </a:cxnLst>
              <a:rect l="T15" t="T16" r="T17" b="T18"/>
              <a:pathLst>
                <a:path w="42" h="30">
                  <a:moveTo>
                    <a:pt x="0" y="0"/>
                  </a:moveTo>
                  <a:lnTo>
                    <a:pt x="0" y="4"/>
                  </a:lnTo>
                  <a:lnTo>
                    <a:pt x="42" y="30"/>
                  </a:lnTo>
                  <a:lnTo>
                    <a:pt x="42" y="26"/>
                  </a:lnTo>
                  <a:lnTo>
                    <a:pt x="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46" name="Freeform 781"/>
            <p:cNvSpPr>
              <a:spLocks noEditPoints="1"/>
            </p:cNvSpPr>
            <p:nvPr/>
          </p:nvSpPr>
          <p:spPr bwMode="auto">
            <a:xfrm>
              <a:off x="4875" y="2481"/>
              <a:ext cx="255" cy="203"/>
            </a:xfrm>
            <a:custGeom>
              <a:avLst/>
              <a:gdLst>
                <a:gd name="T0" fmla="*/ 94 w 255"/>
                <a:gd name="T1" fmla="*/ 17 h 203"/>
                <a:gd name="T2" fmla="*/ 137 w 255"/>
                <a:gd name="T3" fmla="*/ 43 h 203"/>
                <a:gd name="T4" fmla="*/ 127 w 255"/>
                <a:gd name="T5" fmla="*/ 50 h 203"/>
                <a:gd name="T6" fmla="*/ 84 w 255"/>
                <a:gd name="T7" fmla="*/ 23 h 203"/>
                <a:gd name="T8" fmla="*/ 94 w 255"/>
                <a:gd name="T9" fmla="*/ 17 h 203"/>
                <a:gd name="T10" fmla="*/ 123 w 255"/>
                <a:gd name="T11" fmla="*/ 0 h 203"/>
                <a:gd name="T12" fmla="*/ 166 w 255"/>
                <a:gd name="T13" fmla="*/ 26 h 203"/>
                <a:gd name="T14" fmla="*/ 156 w 255"/>
                <a:gd name="T15" fmla="*/ 33 h 203"/>
                <a:gd name="T16" fmla="*/ 113 w 255"/>
                <a:gd name="T17" fmla="*/ 6 h 203"/>
                <a:gd name="T18" fmla="*/ 123 w 255"/>
                <a:gd name="T19" fmla="*/ 0 h 203"/>
                <a:gd name="T20" fmla="*/ 82 w 255"/>
                <a:gd name="T21" fmla="*/ 76 h 203"/>
                <a:gd name="T22" fmla="*/ 125 w 255"/>
                <a:gd name="T23" fmla="*/ 102 h 203"/>
                <a:gd name="T24" fmla="*/ 114 w 255"/>
                <a:gd name="T25" fmla="*/ 108 h 203"/>
                <a:gd name="T26" fmla="*/ 71 w 255"/>
                <a:gd name="T27" fmla="*/ 82 h 203"/>
                <a:gd name="T28" fmla="*/ 82 w 255"/>
                <a:gd name="T29" fmla="*/ 76 h 203"/>
                <a:gd name="T30" fmla="*/ 53 w 255"/>
                <a:gd name="T31" fmla="*/ 93 h 203"/>
                <a:gd name="T32" fmla="*/ 96 w 255"/>
                <a:gd name="T33" fmla="*/ 119 h 203"/>
                <a:gd name="T34" fmla="*/ 85 w 255"/>
                <a:gd name="T35" fmla="*/ 126 h 203"/>
                <a:gd name="T36" fmla="*/ 42 w 255"/>
                <a:gd name="T37" fmla="*/ 99 h 203"/>
                <a:gd name="T38" fmla="*/ 53 w 255"/>
                <a:gd name="T39" fmla="*/ 93 h 203"/>
                <a:gd name="T40" fmla="*/ 39 w 255"/>
                <a:gd name="T41" fmla="*/ 153 h 203"/>
                <a:gd name="T42" fmla="*/ 82 w 255"/>
                <a:gd name="T43" fmla="*/ 179 h 203"/>
                <a:gd name="T44" fmla="*/ 71 w 255"/>
                <a:gd name="T45" fmla="*/ 186 h 203"/>
                <a:gd name="T46" fmla="*/ 29 w 255"/>
                <a:gd name="T47" fmla="*/ 159 h 203"/>
                <a:gd name="T48" fmla="*/ 39 w 255"/>
                <a:gd name="T49" fmla="*/ 153 h 203"/>
                <a:gd name="T50" fmla="*/ 10 w 255"/>
                <a:gd name="T51" fmla="*/ 170 h 203"/>
                <a:gd name="T52" fmla="*/ 53 w 255"/>
                <a:gd name="T53" fmla="*/ 196 h 203"/>
                <a:gd name="T54" fmla="*/ 42 w 255"/>
                <a:gd name="T55" fmla="*/ 203 h 203"/>
                <a:gd name="T56" fmla="*/ 0 w 255"/>
                <a:gd name="T57" fmla="*/ 176 h 203"/>
                <a:gd name="T58" fmla="*/ 10 w 255"/>
                <a:gd name="T59" fmla="*/ 170 h 203"/>
                <a:gd name="T60" fmla="*/ 169 w 255"/>
                <a:gd name="T61" fmla="*/ 76 h 203"/>
                <a:gd name="T62" fmla="*/ 212 w 255"/>
                <a:gd name="T63" fmla="*/ 102 h 203"/>
                <a:gd name="T64" fmla="*/ 201 w 255"/>
                <a:gd name="T65" fmla="*/ 108 h 203"/>
                <a:gd name="T66" fmla="*/ 159 w 255"/>
                <a:gd name="T67" fmla="*/ 82 h 203"/>
                <a:gd name="T68" fmla="*/ 169 w 255"/>
                <a:gd name="T69" fmla="*/ 76 h 203"/>
                <a:gd name="T70" fmla="*/ 140 w 255"/>
                <a:gd name="T71" fmla="*/ 93 h 203"/>
                <a:gd name="T72" fmla="*/ 183 w 255"/>
                <a:gd name="T73" fmla="*/ 119 h 203"/>
                <a:gd name="T74" fmla="*/ 172 w 255"/>
                <a:gd name="T75" fmla="*/ 126 h 203"/>
                <a:gd name="T76" fmla="*/ 130 w 255"/>
                <a:gd name="T77" fmla="*/ 99 h 203"/>
                <a:gd name="T78" fmla="*/ 140 w 255"/>
                <a:gd name="T79" fmla="*/ 93 h 203"/>
                <a:gd name="T80" fmla="*/ 126 w 255"/>
                <a:gd name="T81" fmla="*/ 153 h 203"/>
                <a:gd name="T82" fmla="*/ 169 w 255"/>
                <a:gd name="T83" fmla="*/ 179 h 203"/>
                <a:gd name="T84" fmla="*/ 158 w 255"/>
                <a:gd name="T85" fmla="*/ 186 h 203"/>
                <a:gd name="T86" fmla="*/ 115 w 255"/>
                <a:gd name="T87" fmla="*/ 159 h 203"/>
                <a:gd name="T88" fmla="*/ 126 w 255"/>
                <a:gd name="T89" fmla="*/ 153 h 203"/>
                <a:gd name="T90" fmla="*/ 97 w 255"/>
                <a:gd name="T91" fmla="*/ 170 h 203"/>
                <a:gd name="T92" fmla="*/ 140 w 255"/>
                <a:gd name="T93" fmla="*/ 196 h 203"/>
                <a:gd name="T94" fmla="*/ 129 w 255"/>
                <a:gd name="T95" fmla="*/ 203 h 203"/>
                <a:gd name="T96" fmla="*/ 87 w 255"/>
                <a:gd name="T97" fmla="*/ 176 h 203"/>
                <a:gd name="T98" fmla="*/ 97 w 255"/>
                <a:gd name="T99" fmla="*/ 170 h 203"/>
                <a:gd name="T100" fmla="*/ 212 w 255"/>
                <a:gd name="T101" fmla="*/ 153 h 203"/>
                <a:gd name="T102" fmla="*/ 255 w 255"/>
                <a:gd name="T103" fmla="*/ 179 h 203"/>
                <a:gd name="T104" fmla="*/ 244 w 255"/>
                <a:gd name="T105" fmla="*/ 186 h 203"/>
                <a:gd name="T106" fmla="*/ 201 w 255"/>
                <a:gd name="T107" fmla="*/ 159 h 203"/>
                <a:gd name="T108" fmla="*/ 212 w 255"/>
                <a:gd name="T109" fmla="*/ 153 h 203"/>
                <a:gd name="T110" fmla="*/ 183 w 255"/>
                <a:gd name="T111" fmla="*/ 170 h 203"/>
                <a:gd name="T112" fmla="*/ 226 w 255"/>
                <a:gd name="T113" fmla="*/ 196 h 203"/>
                <a:gd name="T114" fmla="*/ 215 w 255"/>
                <a:gd name="T115" fmla="*/ 203 h 203"/>
                <a:gd name="T116" fmla="*/ 173 w 255"/>
                <a:gd name="T117" fmla="*/ 176 h 203"/>
                <a:gd name="T118" fmla="*/ 183 w 255"/>
                <a:gd name="T119" fmla="*/ 170 h 20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5"/>
                <a:gd name="T181" fmla="*/ 0 h 203"/>
                <a:gd name="T182" fmla="*/ 255 w 255"/>
                <a:gd name="T183" fmla="*/ 203 h 20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5" h="203">
                  <a:moveTo>
                    <a:pt x="94" y="17"/>
                  </a:moveTo>
                  <a:lnTo>
                    <a:pt x="137" y="43"/>
                  </a:lnTo>
                  <a:lnTo>
                    <a:pt x="127" y="50"/>
                  </a:lnTo>
                  <a:lnTo>
                    <a:pt x="84" y="23"/>
                  </a:lnTo>
                  <a:lnTo>
                    <a:pt x="94" y="17"/>
                  </a:lnTo>
                  <a:close/>
                  <a:moveTo>
                    <a:pt x="123" y="0"/>
                  </a:moveTo>
                  <a:lnTo>
                    <a:pt x="166" y="26"/>
                  </a:lnTo>
                  <a:lnTo>
                    <a:pt x="156" y="33"/>
                  </a:lnTo>
                  <a:lnTo>
                    <a:pt x="113" y="6"/>
                  </a:lnTo>
                  <a:lnTo>
                    <a:pt x="123" y="0"/>
                  </a:lnTo>
                  <a:close/>
                  <a:moveTo>
                    <a:pt x="82" y="76"/>
                  </a:moveTo>
                  <a:lnTo>
                    <a:pt x="125" y="102"/>
                  </a:lnTo>
                  <a:lnTo>
                    <a:pt x="114" y="108"/>
                  </a:lnTo>
                  <a:lnTo>
                    <a:pt x="71" y="82"/>
                  </a:lnTo>
                  <a:lnTo>
                    <a:pt x="82" y="76"/>
                  </a:lnTo>
                  <a:close/>
                  <a:moveTo>
                    <a:pt x="53" y="93"/>
                  </a:moveTo>
                  <a:lnTo>
                    <a:pt x="96" y="119"/>
                  </a:lnTo>
                  <a:lnTo>
                    <a:pt x="85" y="126"/>
                  </a:lnTo>
                  <a:lnTo>
                    <a:pt x="42" y="99"/>
                  </a:lnTo>
                  <a:lnTo>
                    <a:pt x="53" y="93"/>
                  </a:lnTo>
                  <a:close/>
                  <a:moveTo>
                    <a:pt x="39" y="153"/>
                  </a:moveTo>
                  <a:lnTo>
                    <a:pt x="82" y="179"/>
                  </a:lnTo>
                  <a:lnTo>
                    <a:pt x="71" y="186"/>
                  </a:lnTo>
                  <a:lnTo>
                    <a:pt x="29" y="159"/>
                  </a:lnTo>
                  <a:lnTo>
                    <a:pt x="39" y="153"/>
                  </a:lnTo>
                  <a:close/>
                  <a:moveTo>
                    <a:pt x="10" y="170"/>
                  </a:moveTo>
                  <a:lnTo>
                    <a:pt x="53" y="196"/>
                  </a:lnTo>
                  <a:lnTo>
                    <a:pt x="42" y="203"/>
                  </a:lnTo>
                  <a:lnTo>
                    <a:pt x="0" y="176"/>
                  </a:lnTo>
                  <a:lnTo>
                    <a:pt x="10" y="170"/>
                  </a:lnTo>
                  <a:close/>
                  <a:moveTo>
                    <a:pt x="169" y="76"/>
                  </a:moveTo>
                  <a:lnTo>
                    <a:pt x="212" y="102"/>
                  </a:lnTo>
                  <a:lnTo>
                    <a:pt x="201" y="108"/>
                  </a:lnTo>
                  <a:lnTo>
                    <a:pt x="159" y="82"/>
                  </a:lnTo>
                  <a:lnTo>
                    <a:pt x="169" y="76"/>
                  </a:lnTo>
                  <a:close/>
                  <a:moveTo>
                    <a:pt x="140" y="93"/>
                  </a:moveTo>
                  <a:lnTo>
                    <a:pt x="183" y="119"/>
                  </a:lnTo>
                  <a:lnTo>
                    <a:pt x="172" y="126"/>
                  </a:lnTo>
                  <a:lnTo>
                    <a:pt x="130" y="99"/>
                  </a:lnTo>
                  <a:lnTo>
                    <a:pt x="140" y="93"/>
                  </a:lnTo>
                  <a:close/>
                  <a:moveTo>
                    <a:pt x="126" y="153"/>
                  </a:moveTo>
                  <a:lnTo>
                    <a:pt x="169" y="179"/>
                  </a:lnTo>
                  <a:lnTo>
                    <a:pt x="158" y="186"/>
                  </a:lnTo>
                  <a:lnTo>
                    <a:pt x="115" y="159"/>
                  </a:lnTo>
                  <a:lnTo>
                    <a:pt x="126" y="153"/>
                  </a:lnTo>
                  <a:close/>
                  <a:moveTo>
                    <a:pt x="97" y="170"/>
                  </a:moveTo>
                  <a:lnTo>
                    <a:pt x="140" y="196"/>
                  </a:lnTo>
                  <a:lnTo>
                    <a:pt x="129" y="203"/>
                  </a:lnTo>
                  <a:lnTo>
                    <a:pt x="87" y="176"/>
                  </a:lnTo>
                  <a:lnTo>
                    <a:pt x="97" y="170"/>
                  </a:lnTo>
                  <a:close/>
                  <a:moveTo>
                    <a:pt x="212" y="153"/>
                  </a:moveTo>
                  <a:lnTo>
                    <a:pt x="255" y="179"/>
                  </a:lnTo>
                  <a:lnTo>
                    <a:pt x="244" y="186"/>
                  </a:lnTo>
                  <a:lnTo>
                    <a:pt x="201" y="159"/>
                  </a:lnTo>
                  <a:lnTo>
                    <a:pt x="212" y="153"/>
                  </a:lnTo>
                  <a:close/>
                  <a:moveTo>
                    <a:pt x="183" y="170"/>
                  </a:moveTo>
                  <a:lnTo>
                    <a:pt x="226" y="196"/>
                  </a:lnTo>
                  <a:lnTo>
                    <a:pt x="215" y="203"/>
                  </a:lnTo>
                  <a:lnTo>
                    <a:pt x="173" y="176"/>
                  </a:lnTo>
                  <a:lnTo>
                    <a:pt x="183" y="170"/>
                  </a:lnTo>
                  <a:close/>
                </a:path>
              </a:pathLst>
            </a:custGeom>
            <a:solidFill>
              <a:srgbClr val="E1CDAC"/>
            </a:solidFill>
            <a:ln w="9525">
              <a:noFill/>
              <a:round/>
              <a:headEnd/>
              <a:tailEnd/>
            </a:ln>
          </p:spPr>
          <p:txBody>
            <a:bodyPr/>
            <a:lstStyle/>
            <a:p>
              <a:endParaRPr lang="zh-TW" altLang="en-US">
                <a:solidFill>
                  <a:schemeClr val="bg1"/>
                </a:solidFill>
              </a:endParaRPr>
            </a:p>
          </p:txBody>
        </p:sp>
        <p:sp>
          <p:nvSpPr>
            <p:cNvPr id="21947" name="Freeform 782"/>
            <p:cNvSpPr>
              <a:spLocks/>
            </p:cNvSpPr>
            <p:nvPr/>
          </p:nvSpPr>
          <p:spPr bwMode="auto">
            <a:xfrm>
              <a:off x="4959" y="2498"/>
              <a:ext cx="53" cy="33"/>
            </a:xfrm>
            <a:custGeom>
              <a:avLst/>
              <a:gdLst>
                <a:gd name="T0" fmla="*/ 10 w 53"/>
                <a:gd name="T1" fmla="*/ 0 h 33"/>
                <a:gd name="T2" fmla="*/ 53 w 53"/>
                <a:gd name="T3" fmla="*/ 26 h 33"/>
                <a:gd name="T4" fmla="*/ 43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3"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48" name="Freeform 783"/>
            <p:cNvSpPr>
              <a:spLocks/>
            </p:cNvSpPr>
            <p:nvPr/>
          </p:nvSpPr>
          <p:spPr bwMode="auto">
            <a:xfrm>
              <a:off x="4988" y="2481"/>
              <a:ext cx="53" cy="33"/>
            </a:xfrm>
            <a:custGeom>
              <a:avLst/>
              <a:gdLst>
                <a:gd name="T0" fmla="*/ 10 w 53"/>
                <a:gd name="T1" fmla="*/ 0 h 33"/>
                <a:gd name="T2" fmla="*/ 53 w 53"/>
                <a:gd name="T3" fmla="*/ 26 h 33"/>
                <a:gd name="T4" fmla="*/ 43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3"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49" name="Freeform 784"/>
            <p:cNvSpPr>
              <a:spLocks/>
            </p:cNvSpPr>
            <p:nvPr/>
          </p:nvSpPr>
          <p:spPr bwMode="auto">
            <a:xfrm>
              <a:off x="4946" y="2557"/>
              <a:ext cx="54" cy="32"/>
            </a:xfrm>
            <a:custGeom>
              <a:avLst/>
              <a:gdLst>
                <a:gd name="T0" fmla="*/ 11 w 54"/>
                <a:gd name="T1" fmla="*/ 0 h 32"/>
                <a:gd name="T2" fmla="*/ 54 w 54"/>
                <a:gd name="T3" fmla="*/ 26 h 32"/>
                <a:gd name="T4" fmla="*/ 43 w 54"/>
                <a:gd name="T5" fmla="*/ 32 h 32"/>
                <a:gd name="T6" fmla="*/ 0 w 54"/>
                <a:gd name="T7" fmla="*/ 6 h 32"/>
                <a:gd name="T8" fmla="*/ 11 w 54"/>
                <a:gd name="T9" fmla="*/ 0 h 32"/>
                <a:gd name="T10" fmla="*/ 0 60000 65536"/>
                <a:gd name="T11" fmla="*/ 0 60000 65536"/>
                <a:gd name="T12" fmla="*/ 0 60000 65536"/>
                <a:gd name="T13" fmla="*/ 0 60000 65536"/>
                <a:gd name="T14" fmla="*/ 0 60000 65536"/>
                <a:gd name="T15" fmla="*/ 0 w 54"/>
                <a:gd name="T16" fmla="*/ 0 h 32"/>
                <a:gd name="T17" fmla="*/ 54 w 54"/>
                <a:gd name="T18" fmla="*/ 32 h 32"/>
              </a:gdLst>
              <a:ahLst/>
              <a:cxnLst>
                <a:cxn ang="T10">
                  <a:pos x="T0" y="T1"/>
                </a:cxn>
                <a:cxn ang="T11">
                  <a:pos x="T2" y="T3"/>
                </a:cxn>
                <a:cxn ang="T12">
                  <a:pos x="T4" y="T5"/>
                </a:cxn>
                <a:cxn ang="T13">
                  <a:pos x="T6" y="T7"/>
                </a:cxn>
                <a:cxn ang="T14">
                  <a:pos x="T8" y="T9"/>
                </a:cxn>
              </a:cxnLst>
              <a:rect l="T15" t="T16" r="T17" b="T18"/>
              <a:pathLst>
                <a:path w="54" h="32">
                  <a:moveTo>
                    <a:pt x="11" y="0"/>
                  </a:moveTo>
                  <a:lnTo>
                    <a:pt x="54" y="26"/>
                  </a:lnTo>
                  <a:lnTo>
                    <a:pt x="43" y="32"/>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50" name="Freeform 785"/>
            <p:cNvSpPr>
              <a:spLocks/>
            </p:cNvSpPr>
            <p:nvPr/>
          </p:nvSpPr>
          <p:spPr bwMode="auto">
            <a:xfrm>
              <a:off x="4917" y="257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51" name="Freeform 786"/>
            <p:cNvSpPr>
              <a:spLocks/>
            </p:cNvSpPr>
            <p:nvPr/>
          </p:nvSpPr>
          <p:spPr bwMode="auto">
            <a:xfrm>
              <a:off x="4904" y="2634"/>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52" name="Freeform 787"/>
            <p:cNvSpPr>
              <a:spLocks/>
            </p:cNvSpPr>
            <p:nvPr/>
          </p:nvSpPr>
          <p:spPr bwMode="auto">
            <a:xfrm>
              <a:off x="4875"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53" name="Freeform 788"/>
            <p:cNvSpPr>
              <a:spLocks/>
            </p:cNvSpPr>
            <p:nvPr/>
          </p:nvSpPr>
          <p:spPr bwMode="auto">
            <a:xfrm>
              <a:off x="5034" y="2557"/>
              <a:ext cx="53" cy="32"/>
            </a:xfrm>
            <a:custGeom>
              <a:avLst/>
              <a:gdLst>
                <a:gd name="T0" fmla="*/ 10 w 53"/>
                <a:gd name="T1" fmla="*/ 0 h 32"/>
                <a:gd name="T2" fmla="*/ 53 w 53"/>
                <a:gd name="T3" fmla="*/ 26 h 32"/>
                <a:gd name="T4" fmla="*/ 42 w 53"/>
                <a:gd name="T5" fmla="*/ 32 h 32"/>
                <a:gd name="T6" fmla="*/ 0 w 53"/>
                <a:gd name="T7" fmla="*/ 6 h 32"/>
                <a:gd name="T8" fmla="*/ 10 w 53"/>
                <a:gd name="T9" fmla="*/ 0 h 32"/>
                <a:gd name="T10" fmla="*/ 0 60000 65536"/>
                <a:gd name="T11" fmla="*/ 0 60000 65536"/>
                <a:gd name="T12" fmla="*/ 0 60000 65536"/>
                <a:gd name="T13" fmla="*/ 0 60000 65536"/>
                <a:gd name="T14" fmla="*/ 0 60000 65536"/>
                <a:gd name="T15" fmla="*/ 0 w 53"/>
                <a:gd name="T16" fmla="*/ 0 h 32"/>
                <a:gd name="T17" fmla="*/ 53 w 53"/>
                <a:gd name="T18" fmla="*/ 32 h 32"/>
              </a:gdLst>
              <a:ahLst/>
              <a:cxnLst>
                <a:cxn ang="T10">
                  <a:pos x="T0" y="T1"/>
                </a:cxn>
                <a:cxn ang="T11">
                  <a:pos x="T2" y="T3"/>
                </a:cxn>
                <a:cxn ang="T12">
                  <a:pos x="T4" y="T5"/>
                </a:cxn>
                <a:cxn ang="T13">
                  <a:pos x="T6" y="T7"/>
                </a:cxn>
                <a:cxn ang="T14">
                  <a:pos x="T8" y="T9"/>
                </a:cxn>
              </a:cxnLst>
              <a:rect l="T15" t="T16" r="T17" b="T18"/>
              <a:pathLst>
                <a:path w="53" h="32">
                  <a:moveTo>
                    <a:pt x="10" y="0"/>
                  </a:moveTo>
                  <a:lnTo>
                    <a:pt x="53" y="26"/>
                  </a:lnTo>
                  <a:lnTo>
                    <a:pt x="42" y="32"/>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54" name="Freeform 789"/>
            <p:cNvSpPr>
              <a:spLocks/>
            </p:cNvSpPr>
            <p:nvPr/>
          </p:nvSpPr>
          <p:spPr bwMode="auto">
            <a:xfrm>
              <a:off x="5005" y="2574"/>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55" name="Freeform 790"/>
            <p:cNvSpPr>
              <a:spLocks/>
            </p:cNvSpPr>
            <p:nvPr/>
          </p:nvSpPr>
          <p:spPr bwMode="auto">
            <a:xfrm>
              <a:off x="4990" y="263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56" name="Freeform 791"/>
            <p:cNvSpPr>
              <a:spLocks/>
            </p:cNvSpPr>
            <p:nvPr/>
          </p:nvSpPr>
          <p:spPr bwMode="auto">
            <a:xfrm>
              <a:off x="4962"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57" name="Freeform 792"/>
            <p:cNvSpPr>
              <a:spLocks/>
            </p:cNvSpPr>
            <p:nvPr/>
          </p:nvSpPr>
          <p:spPr bwMode="auto">
            <a:xfrm>
              <a:off x="5076" y="2634"/>
              <a:ext cx="54" cy="33"/>
            </a:xfrm>
            <a:custGeom>
              <a:avLst/>
              <a:gdLst>
                <a:gd name="T0" fmla="*/ 11 w 54"/>
                <a:gd name="T1" fmla="*/ 0 h 33"/>
                <a:gd name="T2" fmla="*/ 54 w 54"/>
                <a:gd name="T3" fmla="*/ 26 h 33"/>
                <a:gd name="T4" fmla="*/ 43 w 54"/>
                <a:gd name="T5" fmla="*/ 33 h 33"/>
                <a:gd name="T6" fmla="*/ 0 w 54"/>
                <a:gd name="T7" fmla="*/ 6 h 33"/>
                <a:gd name="T8" fmla="*/ 11 w 54"/>
                <a:gd name="T9" fmla="*/ 0 h 33"/>
                <a:gd name="T10" fmla="*/ 0 60000 65536"/>
                <a:gd name="T11" fmla="*/ 0 60000 65536"/>
                <a:gd name="T12" fmla="*/ 0 60000 65536"/>
                <a:gd name="T13" fmla="*/ 0 60000 65536"/>
                <a:gd name="T14" fmla="*/ 0 60000 65536"/>
                <a:gd name="T15" fmla="*/ 0 w 54"/>
                <a:gd name="T16" fmla="*/ 0 h 33"/>
                <a:gd name="T17" fmla="*/ 54 w 54"/>
                <a:gd name="T18" fmla="*/ 33 h 33"/>
              </a:gdLst>
              <a:ahLst/>
              <a:cxnLst>
                <a:cxn ang="T10">
                  <a:pos x="T0" y="T1"/>
                </a:cxn>
                <a:cxn ang="T11">
                  <a:pos x="T2" y="T3"/>
                </a:cxn>
                <a:cxn ang="T12">
                  <a:pos x="T4" y="T5"/>
                </a:cxn>
                <a:cxn ang="T13">
                  <a:pos x="T6" y="T7"/>
                </a:cxn>
                <a:cxn ang="T14">
                  <a:pos x="T8" y="T9"/>
                </a:cxn>
              </a:cxnLst>
              <a:rect l="T15" t="T16" r="T17" b="T18"/>
              <a:pathLst>
                <a:path w="54" h="33">
                  <a:moveTo>
                    <a:pt x="11" y="0"/>
                  </a:moveTo>
                  <a:lnTo>
                    <a:pt x="54" y="26"/>
                  </a:lnTo>
                  <a:lnTo>
                    <a:pt x="43" y="33"/>
                  </a:lnTo>
                  <a:lnTo>
                    <a:pt x="0" y="6"/>
                  </a:lnTo>
                  <a:lnTo>
                    <a:pt x="11"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58" name="Freeform 793"/>
            <p:cNvSpPr>
              <a:spLocks/>
            </p:cNvSpPr>
            <p:nvPr/>
          </p:nvSpPr>
          <p:spPr bwMode="auto">
            <a:xfrm>
              <a:off x="5048" y="2651"/>
              <a:ext cx="53" cy="33"/>
            </a:xfrm>
            <a:custGeom>
              <a:avLst/>
              <a:gdLst>
                <a:gd name="T0" fmla="*/ 10 w 53"/>
                <a:gd name="T1" fmla="*/ 0 h 33"/>
                <a:gd name="T2" fmla="*/ 53 w 53"/>
                <a:gd name="T3" fmla="*/ 26 h 33"/>
                <a:gd name="T4" fmla="*/ 42 w 53"/>
                <a:gd name="T5" fmla="*/ 33 h 33"/>
                <a:gd name="T6" fmla="*/ 0 w 53"/>
                <a:gd name="T7" fmla="*/ 6 h 33"/>
                <a:gd name="T8" fmla="*/ 10 w 53"/>
                <a:gd name="T9" fmla="*/ 0 h 33"/>
                <a:gd name="T10" fmla="*/ 0 60000 65536"/>
                <a:gd name="T11" fmla="*/ 0 60000 65536"/>
                <a:gd name="T12" fmla="*/ 0 60000 65536"/>
                <a:gd name="T13" fmla="*/ 0 60000 65536"/>
                <a:gd name="T14" fmla="*/ 0 60000 65536"/>
                <a:gd name="T15" fmla="*/ 0 w 53"/>
                <a:gd name="T16" fmla="*/ 0 h 33"/>
                <a:gd name="T17" fmla="*/ 53 w 53"/>
                <a:gd name="T18" fmla="*/ 33 h 33"/>
              </a:gdLst>
              <a:ahLst/>
              <a:cxnLst>
                <a:cxn ang="T10">
                  <a:pos x="T0" y="T1"/>
                </a:cxn>
                <a:cxn ang="T11">
                  <a:pos x="T2" y="T3"/>
                </a:cxn>
                <a:cxn ang="T12">
                  <a:pos x="T4" y="T5"/>
                </a:cxn>
                <a:cxn ang="T13">
                  <a:pos x="T6" y="T7"/>
                </a:cxn>
                <a:cxn ang="T14">
                  <a:pos x="T8" y="T9"/>
                </a:cxn>
              </a:cxnLst>
              <a:rect l="T15" t="T16" r="T17" b="T18"/>
              <a:pathLst>
                <a:path w="53" h="33">
                  <a:moveTo>
                    <a:pt x="10" y="0"/>
                  </a:moveTo>
                  <a:lnTo>
                    <a:pt x="53" y="26"/>
                  </a:lnTo>
                  <a:lnTo>
                    <a:pt x="42" y="33"/>
                  </a:lnTo>
                  <a:lnTo>
                    <a:pt x="0" y="6"/>
                  </a:lnTo>
                  <a:lnTo>
                    <a:pt x="10" y="0"/>
                  </a:lnTo>
                  <a:close/>
                </a:path>
              </a:pathLst>
            </a:custGeom>
            <a:noFill/>
            <a:ln w="4763" cap="rnd">
              <a:solidFill>
                <a:srgbClr val="593E1C"/>
              </a:solidFill>
              <a:prstDash val="solid"/>
              <a:round/>
              <a:headEnd/>
              <a:tailEnd/>
            </a:ln>
          </p:spPr>
          <p:txBody>
            <a:bodyPr/>
            <a:lstStyle/>
            <a:p>
              <a:endParaRPr lang="zh-TW" altLang="en-US">
                <a:solidFill>
                  <a:schemeClr val="bg1"/>
                </a:solidFill>
              </a:endParaRPr>
            </a:p>
          </p:txBody>
        </p:sp>
        <p:sp>
          <p:nvSpPr>
            <p:cNvPr id="21959" name="Freeform 794"/>
            <p:cNvSpPr>
              <a:spLocks/>
            </p:cNvSpPr>
            <p:nvPr/>
          </p:nvSpPr>
          <p:spPr bwMode="auto">
            <a:xfrm>
              <a:off x="4872" y="2481"/>
              <a:ext cx="260" cy="260"/>
            </a:xfrm>
            <a:custGeom>
              <a:avLst/>
              <a:gdLst>
                <a:gd name="T0" fmla="*/ 258 w 260"/>
                <a:gd name="T1" fmla="*/ 179 h 260"/>
                <a:gd name="T2" fmla="*/ 217 w 260"/>
                <a:gd name="T3" fmla="*/ 104 h 260"/>
                <a:gd name="T4" fmla="*/ 215 w 260"/>
                <a:gd name="T5" fmla="*/ 102 h 260"/>
                <a:gd name="T6" fmla="*/ 171 w 260"/>
                <a:gd name="T7" fmla="*/ 28 h 260"/>
                <a:gd name="T8" fmla="*/ 169 w 260"/>
                <a:gd name="T9" fmla="*/ 26 h 260"/>
                <a:gd name="T10" fmla="*/ 116 w 260"/>
                <a:gd name="T11" fmla="*/ 6 h 260"/>
                <a:gd name="T12" fmla="*/ 100 w 260"/>
                <a:gd name="T13" fmla="*/ 19 h 260"/>
                <a:gd name="T14" fmla="*/ 87 w 260"/>
                <a:gd name="T15" fmla="*/ 23 h 260"/>
                <a:gd name="T16" fmla="*/ 85 w 260"/>
                <a:gd name="T17" fmla="*/ 28 h 260"/>
                <a:gd name="T18" fmla="*/ 74 w 260"/>
                <a:gd name="T19" fmla="*/ 82 h 260"/>
                <a:gd name="T20" fmla="*/ 59 w 260"/>
                <a:gd name="T21" fmla="*/ 95 h 260"/>
                <a:gd name="T22" fmla="*/ 45 w 260"/>
                <a:gd name="T23" fmla="*/ 99 h 260"/>
                <a:gd name="T24" fmla="*/ 43 w 260"/>
                <a:gd name="T25" fmla="*/ 104 h 260"/>
                <a:gd name="T26" fmla="*/ 42 w 260"/>
                <a:gd name="T27" fmla="*/ 153 h 260"/>
                <a:gd name="T28" fmla="*/ 32 w 260"/>
                <a:gd name="T29" fmla="*/ 162 h 260"/>
                <a:gd name="T30" fmla="*/ 13 w 260"/>
                <a:gd name="T31" fmla="*/ 170 h 260"/>
                <a:gd name="T32" fmla="*/ 3 w 260"/>
                <a:gd name="T33" fmla="*/ 180 h 260"/>
                <a:gd name="T34" fmla="*/ 0 w 260"/>
                <a:gd name="T35" fmla="*/ 231 h 260"/>
                <a:gd name="T36" fmla="*/ 2 w 260"/>
                <a:gd name="T37" fmla="*/ 234 h 260"/>
                <a:gd name="T38" fmla="*/ 55 w 260"/>
                <a:gd name="T39" fmla="*/ 254 h 260"/>
                <a:gd name="T40" fmla="*/ 75 w 260"/>
                <a:gd name="T41" fmla="*/ 238 h 260"/>
                <a:gd name="T42" fmla="*/ 85 w 260"/>
                <a:gd name="T43" fmla="*/ 234 h 260"/>
                <a:gd name="T44" fmla="*/ 87 w 260"/>
                <a:gd name="T45" fmla="*/ 231 h 260"/>
                <a:gd name="T46" fmla="*/ 89 w 260"/>
                <a:gd name="T47" fmla="*/ 234 h 260"/>
                <a:gd name="T48" fmla="*/ 142 w 260"/>
                <a:gd name="T49" fmla="*/ 254 h 260"/>
                <a:gd name="T50" fmla="*/ 162 w 260"/>
                <a:gd name="T51" fmla="*/ 238 h 260"/>
                <a:gd name="T52" fmla="*/ 172 w 260"/>
                <a:gd name="T53" fmla="*/ 234 h 260"/>
                <a:gd name="T54" fmla="*/ 175 w 260"/>
                <a:gd name="T55" fmla="*/ 233 h 260"/>
                <a:gd name="T56" fmla="*/ 218 w 260"/>
                <a:gd name="T57" fmla="*/ 260 h 260"/>
                <a:gd name="T58" fmla="*/ 228 w 260"/>
                <a:gd name="T59" fmla="*/ 250 h 260"/>
                <a:gd name="T60" fmla="*/ 248 w 260"/>
                <a:gd name="T61" fmla="*/ 241 h 260"/>
                <a:gd name="T62" fmla="*/ 258 w 260"/>
                <a:gd name="T63" fmla="*/ 232 h 260"/>
                <a:gd name="T64" fmla="*/ 260 w 260"/>
                <a:gd name="T65" fmla="*/ 181 h 26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0"/>
                <a:gd name="T100" fmla="*/ 0 h 260"/>
                <a:gd name="T101" fmla="*/ 260 w 260"/>
                <a:gd name="T102" fmla="*/ 260 h 26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0" h="260">
                  <a:moveTo>
                    <a:pt x="258" y="180"/>
                  </a:moveTo>
                  <a:lnTo>
                    <a:pt x="258" y="179"/>
                  </a:lnTo>
                  <a:lnTo>
                    <a:pt x="217" y="154"/>
                  </a:lnTo>
                  <a:lnTo>
                    <a:pt x="217" y="104"/>
                  </a:lnTo>
                  <a:lnTo>
                    <a:pt x="215" y="103"/>
                  </a:lnTo>
                  <a:lnTo>
                    <a:pt x="215" y="102"/>
                  </a:lnTo>
                  <a:lnTo>
                    <a:pt x="172" y="76"/>
                  </a:lnTo>
                  <a:lnTo>
                    <a:pt x="171" y="28"/>
                  </a:lnTo>
                  <a:lnTo>
                    <a:pt x="169" y="27"/>
                  </a:lnTo>
                  <a:lnTo>
                    <a:pt x="169" y="26"/>
                  </a:lnTo>
                  <a:lnTo>
                    <a:pt x="126" y="0"/>
                  </a:lnTo>
                  <a:lnTo>
                    <a:pt x="116" y="6"/>
                  </a:lnTo>
                  <a:lnTo>
                    <a:pt x="116" y="9"/>
                  </a:lnTo>
                  <a:lnTo>
                    <a:pt x="100" y="19"/>
                  </a:lnTo>
                  <a:lnTo>
                    <a:pt x="97" y="17"/>
                  </a:lnTo>
                  <a:lnTo>
                    <a:pt x="87" y="23"/>
                  </a:lnTo>
                  <a:lnTo>
                    <a:pt x="87" y="27"/>
                  </a:lnTo>
                  <a:lnTo>
                    <a:pt x="85" y="28"/>
                  </a:lnTo>
                  <a:lnTo>
                    <a:pt x="85" y="76"/>
                  </a:lnTo>
                  <a:lnTo>
                    <a:pt x="74" y="82"/>
                  </a:lnTo>
                  <a:lnTo>
                    <a:pt x="74" y="85"/>
                  </a:lnTo>
                  <a:lnTo>
                    <a:pt x="59" y="95"/>
                  </a:lnTo>
                  <a:lnTo>
                    <a:pt x="56" y="93"/>
                  </a:lnTo>
                  <a:lnTo>
                    <a:pt x="45" y="99"/>
                  </a:lnTo>
                  <a:lnTo>
                    <a:pt x="45" y="103"/>
                  </a:lnTo>
                  <a:lnTo>
                    <a:pt x="43" y="104"/>
                  </a:lnTo>
                  <a:lnTo>
                    <a:pt x="43" y="154"/>
                  </a:lnTo>
                  <a:lnTo>
                    <a:pt x="42" y="153"/>
                  </a:lnTo>
                  <a:lnTo>
                    <a:pt x="32" y="159"/>
                  </a:lnTo>
                  <a:lnTo>
                    <a:pt x="32" y="162"/>
                  </a:lnTo>
                  <a:lnTo>
                    <a:pt x="15" y="172"/>
                  </a:lnTo>
                  <a:lnTo>
                    <a:pt x="13" y="170"/>
                  </a:lnTo>
                  <a:lnTo>
                    <a:pt x="3" y="176"/>
                  </a:lnTo>
                  <a:lnTo>
                    <a:pt x="3" y="180"/>
                  </a:lnTo>
                  <a:lnTo>
                    <a:pt x="0" y="181"/>
                  </a:lnTo>
                  <a:lnTo>
                    <a:pt x="0" y="231"/>
                  </a:lnTo>
                  <a:lnTo>
                    <a:pt x="2" y="232"/>
                  </a:lnTo>
                  <a:lnTo>
                    <a:pt x="2" y="234"/>
                  </a:lnTo>
                  <a:lnTo>
                    <a:pt x="45" y="260"/>
                  </a:lnTo>
                  <a:lnTo>
                    <a:pt x="55" y="254"/>
                  </a:lnTo>
                  <a:lnTo>
                    <a:pt x="55" y="250"/>
                  </a:lnTo>
                  <a:lnTo>
                    <a:pt x="75" y="238"/>
                  </a:lnTo>
                  <a:lnTo>
                    <a:pt x="75" y="241"/>
                  </a:lnTo>
                  <a:lnTo>
                    <a:pt x="85" y="234"/>
                  </a:lnTo>
                  <a:lnTo>
                    <a:pt x="85" y="232"/>
                  </a:lnTo>
                  <a:lnTo>
                    <a:pt x="87" y="231"/>
                  </a:lnTo>
                  <a:lnTo>
                    <a:pt x="89" y="232"/>
                  </a:lnTo>
                  <a:lnTo>
                    <a:pt x="89" y="234"/>
                  </a:lnTo>
                  <a:lnTo>
                    <a:pt x="132" y="260"/>
                  </a:lnTo>
                  <a:lnTo>
                    <a:pt x="142" y="254"/>
                  </a:lnTo>
                  <a:lnTo>
                    <a:pt x="142" y="250"/>
                  </a:lnTo>
                  <a:lnTo>
                    <a:pt x="162" y="238"/>
                  </a:lnTo>
                  <a:lnTo>
                    <a:pt x="162" y="241"/>
                  </a:lnTo>
                  <a:lnTo>
                    <a:pt x="172" y="234"/>
                  </a:lnTo>
                  <a:lnTo>
                    <a:pt x="172" y="231"/>
                  </a:lnTo>
                  <a:lnTo>
                    <a:pt x="175" y="233"/>
                  </a:lnTo>
                  <a:lnTo>
                    <a:pt x="175" y="234"/>
                  </a:lnTo>
                  <a:lnTo>
                    <a:pt x="218" y="260"/>
                  </a:lnTo>
                  <a:lnTo>
                    <a:pt x="228" y="254"/>
                  </a:lnTo>
                  <a:lnTo>
                    <a:pt x="228" y="250"/>
                  </a:lnTo>
                  <a:lnTo>
                    <a:pt x="248" y="238"/>
                  </a:lnTo>
                  <a:lnTo>
                    <a:pt x="248" y="241"/>
                  </a:lnTo>
                  <a:lnTo>
                    <a:pt x="258" y="234"/>
                  </a:lnTo>
                  <a:lnTo>
                    <a:pt x="258" y="232"/>
                  </a:lnTo>
                  <a:lnTo>
                    <a:pt x="260" y="231"/>
                  </a:lnTo>
                  <a:lnTo>
                    <a:pt x="260" y="181"/>
                  </a:lnTo>
                  <a:lnTo>
                    <a:pt x="258" y="180"/>
                  </a:lnTo>
                  <a:close/>
                </a:path>
              </a:pathLst>
            </a:custGeom>
            <a:noFill/>
            <a:ln w="7938" cap="rnd">
              <a:solidFill>
                <a:srgbClr val="000000"/>
              </a:solidFill>
              <a:prstDash val="solid"/>
              <a:round/>
              <a:headEnd/>
              <a:tailEnd/>
            </a:ln>
          </p:spPr>
          <p:txBody>
            <a:bodyPr/>
            <a:lstStyle/>
            <a:p>
              <a:endParaRPr lang="zh-TW" altLang="en-US">
                <a:solidFill>
                  <a:schemeClr val="bg1"/>
                </a:solidFill>
              </a:endParaRPr>
            </a:p>
          </p:txBody>
        </p:sp>
      </p:grpSp>
      <p:sp>
        <p:nvSpPr>
          <p:cNvPr id="21574" name="Rectangle 795"/>
          <p:cNvSpPr>
            <a:spLocks noChangeArrowheads="1"/>
          </p:cNvSpPr>
          <p:nvPr/>
        </p:nvSpPr>
        <p:spPr bwMode="auto">
          <a:xfrm>
            <a:off x="9058687" y="2531883"/>
            <a:ext cx="1259960" cy="584775"/>
          </a:xfrm>
          <a:prstGeom prst="rect">
            <a:avLst/>
          </a:prstGeom>
          <a:noFill/>
          <a:ln w="9525">
            <a:noFill/>
            <a:miter lim="800000"/>
            <a:headEnd/>
            <a:tailEnd/>
          </a:ln>
        </p:spPr>
        <p:txBody>
          <a:bodyPr wrap="none" lIns="0" tIns="0" rIns="0" bIns="0">
            <a:spAutoFit/>
          </a:bodyPr>
          <a:lstStyle/>
          <a:p>
            <a:pPr algn="ctr" eaLnBrk="0" hangingPunct="0"/>
            <a:r>
              <a:rPr lang="en-US" altLang="zh-TW" sz="1900" b="1" dirty="0">
                <a:solidFill>
                  <a:schemeClr val="bg1"/>
                </a:solidFill>
                <a:latin typeface="Calibri" pitchFamily="34" charset="0"/>
              </a:rPr>
              <a:t>HK/TPE/SIN </a:t>
            </a:r>
          </a:p>
          <a:p>
            <a:pPr algn="ctr" eaLnBrk="0" hangingPunct="0"/>
            <a:r>
              <a:rPr lang="en-US" altLang="zh-TW" sz="1900" b="1" dirty="0">
                <a:solidFill>
                  <a:schemeClr val="bg1"/>
                </a:solidFill>
                <a:latin typeface="Calibri" pitchFamily="34" charset="0"/>
              </a:rPr>
              <a:t>airport  </a:t>
            </a:r>
            <a:endParaRPr lang="en-US" altLang="zh-TW" sz="1900" dirty="0">
              <a:solidFill>
                <a:schemeClr val="bg1"/>
              </a:solidFill>
              <a:latin typeface="Calibri" pitchFamily="34" charset="0"/>
            </a:endParaRPr>
          </a:p>
        </p:txBody>
      </p:sp>
      <p:sp>
        <p:nvSpPr>
          <p:cNvPr id="21575" name="Line 1258"/>
          <p:cNvSpPr>
            <a:spLocks noChangeShapeType="1"/>
          </p:cNvSpPr>
          <p:nvPr/>
        </p:nvSpPr>
        <p:spPr bwMode="auto">
          <a:xfrm>
            <a:off x="10128251" y="3140075"/>
            <a:ext cx="768349" cy="1588"/>
          </a:xfrm>
          <a:prstGeom prst="line">
            <a:avLst/>
          </a:prstGeom>
          <a:noFill/>
          <a:ln w="28575">
            <a:solidFill>
              <a:schemeClr val="bg1"/>
            </a:solidFill>
            <a:round/>
            <a:headEnd/>
            <a:tailEnd type="triangle" w="med" len="med"/>
          </a:ln>
        </p:spPr>
        <p:txBody>
          <a:bodyPr lIns="121917" tIns="60958" rIns="121917" bIns="60958"/>
          <a:lstStyle/>
          <a:p>
            <a:endParaRPr lang="zh-TW" altLang="en-US">
              <a:solidFill>
                <a:schemeClr val="bg1"/>
              </a:solidFill>
            </a:endParaRPr>
          </a:p>
        </p:txBody>
      </p:sp>
      <p:grpSp>
        <p:nvGrpSpPr>
          <p:cNvPr id="23" name="Group 1484"/>
          <p:cNvGrpSpPr>
            <a:grpSpLocks/>
          </p:cNvGrpSpPr>
          <p:nvPr/>
        </p:nvGrpSpPr>
        <p:grpSpPr bwMode="auto">
          <a:xfrm rot="8714730">
            <a:off x="10382251" y="2546351"/>
            <a:ext cx="785283" cy="481013"/>
            <a:chOff x="1292" y="1567"/>
            <a:chExt cx="1407" cy="1138"/>
          </a:xfrm>
        </p:grpSpPr>
        <p:sp>
          <p:nvSpPr>
            <p:cNvPr id="21583" name="AutoShape 1485"/>
            <p:cNvSpPr>
              <a:spLocks noChangeArrowheads="1"/>
            </p:cNvSpPr>
            <p:nvPr/>
          </p:nvSpPr>
          <p:spPr bwMode="auto">
            <a:xfrm rot="350117">
              <a:off x="1948" y="1573"/>
              <a:ext cx="273" cy="548"/>
            </a:xfrm>
            <a:prstGeom prst="parallelogram">
              <a:avLst>
                <a:gd name="adj" fmla="val 53699"/>
              </a:avLst>
            </a:prstGeom>
            <a:solidFill>
              <a:schemeClr val="accent2"/>
            </a:solidFill>
            <a:ln w="9525">
              <a:solidFill>
                <a:schemeClr val="tx1"/>
              </a:solidFill>
              <a:miter lim="800000"/>
              <a:headEnd/>
              <a:tailEnd/>
            </a:ln>
          </p:spPr>
          <p:txBody>
            <a:bodyPr wrap="none" anchor="ctr"/>
            <a:lstStyle/>
            <a:p>
              <a:endParaRPr lang="en-US" altLang="zh-TW" sz="1900" dirty="0">
                <a:solidFill>
                  <a:schemeClr val="bg1"/>
                </a:solidFill>
                <a:latin typeface="Calibri" pitchFamily="34" charset="0"/>
              </a:endParaRPr>
            </a:p>
          </p:txBody>
        </p:sp>
        <p:sp>
          <p:nvSpPr>
            <p:cNvPr id="21584" name="AutoShape 1486"/>
            <p:cNvSpPr>
              <a:spLocks noChangeArrowheads="1"/>
            </p:cNvSpPr>
            <p:nvPr/>
          </p:nvSpPr>
          <p:spPr bwMode="auto">
            <a:xfrm rot="350117">
              <a:off x="1747" y="2165"/>
              <a:ext cx="269" cy="545"/>
            </a:xfrm>
            <a:prstGeom prst="parallelogram">
              <a:avLst>
                <a:gd name="adj" fmla="val 53699"/>
              </a:avLst>
            </a:prstGeom>
            <a:solidFill>
              <a:schemeClr val="accent2"/>
            </a:solidFill>
            <a:ln w="9525">
              <a:solidFill>
                <a:schemeClr val="tx1"/>
              </a:solidFill>
              <a:miter lim="800000"/>
              <a:headEnd/>
              <a:tailEnd/>
            </a:ln>
          </p:spPr>
          <p:txBody>
            <a:bodyPr wrap="none" anchor="ctr"/>
            <a:lstStyle/>
            <a:p>
              <a:endParaRPr lang="en-US" altLang="zh-TW" sz="1900" dirty="0">
                <a:solidFill>
                  <a:schemeClr val="bg1"/>
                </a:solidFill>
                <a:latin typeface="Calibri" pitchFamily="34" charset="0"/>
              </a:endParaRPr>
            </a:p>
          </p:txBody>
        </p:sp>
        <p:sp>
          <p:nvSpPr>
            <p:cNvPr id="21585" name="AutoShape 1487"/>
            <p:cNvSpPr>
              <a:spLocks noChangeArrowheads="1"/>
            </p:cNvSpPr>
            <p:nvPr/>
          </p:nvSpPr>
          <p:spPr bwMode="auto">
            <a:xfrm rot="350117">
              <a:off x="2510" y="1816"/>
              <a:ext cx="193" cy="319"/>
            </a:xfrm>
            <a:prstGeom prst="parallelogram">
              <a:avLst>
                <a:gd name="adj" fmla="val 53699"/>
              </a:avLst>
            </a:prstGeom>
            <a:solidFill>
              <a:schemeClr val="accent2"/>
            </a:solidFill>
            <a:ln w="9525">
              <a:solidFill>
                <a:schemeClr val="tx1"/>
              </a:solidFill>
              <a:miter lim="800000"/>
              <a:headEnd/>
              <a:tailEnd/>
            </a:ln>
          </p:spPr>
          <p:txBody>
            <a:bodyPr wrap="none" anchor="ctr"/>
            <a:lstStyle/>
            <a:p>
              <a:endParaRPr lang="en-US" altLang="zh-TW" sz="1900" dirty="0">
                <a:solidFill>
                  <a:schemeClr val="bg1"/>
                </a:solidFill>
                <a:latin typeface="Calibri" pitchFamily="34" charset="0"/>
              </a:endParaRPr>
            </a:p>
          </p:txBody>
        </p:sp>
        <p:sp>
          <p:nvSpPr>
            <p:cNvPr id="21586" name="AutoShape 1488"/>
            <p:cNvSpPr>
              <a:spLocks noChangeArrowheads="1"/>
            </p:cNvSpPr>
            <p:nvPr/>
          </p:nvSpPr>
          <p:spPr bwMode="auto">
            <a:xfrm rot="350117">
              <a:off x="2375" y="2115"/>
              <a:ext cx="190" cy="315"/>
            </a:xfrm>
            <a:prstGeom prst="parallelogram">
              <a:avLst>
                <a:gd name="adj" fmla="val 53699"/>
              </a:avLst>
            </a:prstGeom>
            <a:solidFill>
              <a:schemeClr val="accent2"/>
            </a:solidFill>
            <a:ln w="9525">
              <a:solidFill>
                <a:schemeClr val="tx1"/>
              </a:solidFill>
              <a:miter lim="800000"/>
              <a:headEnd/>
              <a:tailEnd/>
            </a:ln>
          </p:spPr>
          <p:txBody>
            <a:bodyPr wrap="none" anchor="ctr"/>
            <a:lstStyle/>
            <a:p>
              <a:endParaRPr lang="en-US" altLang="zh-TW" sz="1900" dirty="0">
                <a:solidFill>
                  <a:schemeClr val="bg1"/>
                </a:solidFill>
                <a:latin typeface="Calibri" pitchFamily="34" charset="0"/>
              </a:endParaRPr>
            </a:p>
          </p:txBody>
        </p:sp>
        <p:sp>
          <p:nvSpPr>
            <p:cNvPr id="21587" name="Oval 1489"/>
            <p:cNvSpPr>
              <a:spLocks noChangeArrowheads="1"/>
            </p:cNvSpPr>
            <p:nvPr/>
          </p:nvSpPr>
          <p:spPr bwMode="auto">
            <a:xfrm>
              <a:off x="1297" y="2022"/>
              <a:ext cx="1361" cy="225"/>
            </a:xfrm>
            <a:prstGeom prst="ellipse">
              <a:avLst/>
            </a:prstGeom>
            <a:solidFill>
              <a:schemeClr val="accent2"/>
            </a:solidFill>
            <a:ln w="9525">
              <a:solidFill>
                <a:schemeClr val="tx1"/>
              </a:solidFill>
              <a:round/>
              <a:headEnd/>
              <a:tailEnd/>
            </a:ln>
          </p:spPr>
          <p:txBody>
            <a:bodyPr wrap="none" anchor="ctr"/>
            <a:lstStyle/>
            <a:p>
              <a:endParaRPr lang="en-US" altLang="zh-TW" sz="1900" dirty="0">
                <a:solidFill>
                  <a:schemeClr val="bg1"/>
                </a:solidFill>
                <a:latin typeface="Calibri" pitchFamily="34" charset="0"/>
              </a:endParaRPr>
            </a:p>
          </p:txBody>
        </p:sp>
      </p:gr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標題 1">
            <a:extLst>
              <a:ext uri="{FF2B5EF4-FFF2-40B4-BE49-F238E27FC236}">
                <a16:creationId xmlns:a16="http://schemas.microsoft.com/office/drawing/2014/main" id="{4A78B15C-C54A-DD43-971E-0EF863BFE941}"/>
              </a:ext>
            </a:extLst>
          </p:cNvPr>
          <p:cNvSpPr txBox="1">
            <a:spLocks/>
          </p:cNvSpPr>
          <p:nvPr/>
        </p:nvSpPr>
        <p:spPr>
          <a:xfrm>
            <a:off x="247650" y="3014663"/>
            <a:ext cx="9586913" cy="625475"/>
          </a:xfrm>
          <a:prstGeom prst="rect">
            <a:avLst/>
          </a:prstGeom>
        </p:spPr>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新細明體" panose="02020500000000000000" charset="-120"/>
              </a:defRPr>
            </a:lvl5pPr>
            <a:lvl6pPr marL="4572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6pPr>
            <a:lvl7pPr marL="9144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7pPr>
            <a:lvl8pPr marL="13716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8pPr>
            <a:lvl9pPr marL="1828800" algn="l" rtl="0" fontAlgn="base">
              <a:lnSpc>
                <a:spcPct val="90000"/>
              </a:lnSpc>
              <a:spcBef>
                <a:spcPct val="0"/>
              </a:spcBef>
              <a:spcAft>
                <a:spcPct val="0"/>
              </a:spcAft>
              <a:defRPr sz="4400">
                <a:solidFill>
                  <a:schemeClr val="tx1"/>
                </a:solidFill>
                <a:latin typeface="Calibri Light" pitchFamily="34" charset="0"/>
                <a:ea typeface="新細明體" panose="02020500000000000000" charset="-12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altLang="zh-TW" sz="4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Tahoma" panose="020B0604030504040204" pitchFamily="34" charset="0"/>
              </a:rPr>
              <a:t>AGENDA</a:t>
            </a:r>
            <a:endParaRPr kumimoji="0" lang="zh-TW" altLang="en-US" sz="4400" b="0" i="0" u="none" strike="noStrike" kern="1200" cap="none" spc="0" normalizeH="0" baseline="0" noProof="0" dirty="0">
              <a:ln>
                <a:noFill/>
              </a:ln>
              <a:solidFill>
                <a:prstClr val="white"/>
              </a:solidFill>
              <a:effectLst/>
              <a:uLnTx/>
              <a:uFillTx/>
              <a:latin typeface="Roboto" panose="02000000000000000000" pitchFamily="2" charset="0"/>
              <a:ea typeface="Arial Unicode MS" pitchFamily="34" charset="-120"/>
              <a:cs typeface="Tahoma" panose="020B0604030504040204" pitchFamily="34" charset="0"/>
            </a:endParaRPr>
          </a:p>
        </p:txBody>
      </p:sp>
      <p:sp>
        <p:nvSpPr>
          <p:cNvPr id="76" name="TextBox 8">
            <a:extLst>
              <a:ext uri="{FF2B5EF4-FFF2-40B4-BE49-F238E27FC236}">
                <a16:creationId xmlns:a16="http://schemas.microsoft.com/office/drawing/2014/main" id="{57792E7F-F531-08A0-6EF1-0CE4EAF22A7C}"/>
              </a:ext>
            </a:extLst>
          </p:cNvPr>
          <p:cNvSpPr txBox="1"/>
          <p:nvPr/>
        </p:nvSpPr>
        <p:spPr bwMode="auto">
          <a:xfrm>
            <a:off x="3686380" y="1871916"/>
            <a:ext cx="7040614" cy="461665"/>
          </a:xfrm>
          <a:prstGeom prst="rect">
            <a:avLst/>
          </a:prstGeom>
          <a:noFill/>
        </p:spPr>
        <p:txBody>
          <a:bodyPr wrap="square" lIns="108000" rIns="10800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Foxconn Vietnam </a:t>
            </a: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Introduction</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ea typeface="Arial Unicode MS" pitchFamily="34" charset="-120"/>
              <a:cs typeface="Tahoma" panose="020B0604030504040204" pitchFamily="34" charset="0"/>
            </a:endParaRPr>
          </a:p>
        </p:txBody>
      </p:sp>
      <p:sp>
        <p:nvSpPr>
          <p:cNvPr id="77" name="TextBox 8">
            <a:extLst>
              <a:ext uri="{FF2B5EF4-FFF2-40B4-BE49-F238E27FC236}">
                <a16:creationId xmlns:a16="http://schemas.microsoft.com/office/drawing/2014/main" id="{CE79B11F-DD03-32A6-3BF6-063F9D3DC1BE}"/>
              </a:ext>
            </a:extLst>
          </p:cNvPr>
          <p:cNvSpPr txBox="1">
            <a:spLocks noChangeArrowheads="1"/>
          </p:cNvSpPr>
          <p:nvPr/>
        </p:nvSpPr>
        <p:spPr bwMode="auto">
          <a:xfrm>
            <a:off x="3686380" y="653434"/>
            <a:ext cx="74026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About Foxconn Industrial </a:t>
            </a: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Internet</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cs typeface="Tahoma" panose="020B0604030504040204" pitchFamily="34" charset="0"/>
            </a:endParaRPr>
          </a:p>
        </p:txBody>
      </p:sp>
      <p:sp>
        <p:nvSpPr>
          <p:cNvPr id="79"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696605" y="2980768"/>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Quality Control</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ea typeface="Arial Unicode MS" panose="020B0604020202020204" pitchFamily="34" charset="-120"/>
              <a:cs typeface="Tahoma" panose="020B0604030504040204" pitchFamily="34" charset="0"/>
            </a:endParaRPr>
          </a:p>
        </p:txBody>
      </p:sp>
      <p:pic>
        <p:nvPicPr>
          <p:cNvPr id="80" name="Graphic 9" descr="Badge 1 with solid fill">
            <a:extLst>
              <a:ext uri="{FF2B5EF4-FFF2-40B4-BE49-F238E27FC236}">
                <a16:creationId xmlns:a16="http://schemas.microsoft.com/office/drawing/2014/main" id="{9A3FBBCC-F572-C0BB-8587-4ACEDBB3CBC7}"/>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2695548" y="482127"/>
            <a:ext cx="914400" cy="914400"/>
          </a:xfrm>
          <a:prstGeom prst="rect">
            <a:avLst/>
          </a:prstGeom>
        </p:spPr>
      </p:pic>
      <p:pic>
        <p:nvPicPr>
          <p:cNvPr id="81" name="Graphic 10" descr="Badge with solid fill">
            <a:extLst>
              <a:ext uri="{FF2B5EF4-FFF2-40B4-BE49-F238E27FC236}">
                <a16:creationId xmlns:a16="http://schemas.microsoft.com/office/drawing/2014/main" id="{5D5EF2CC-8795-04C3-6239-EE98ECF8CEF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2695548" y="1667100"/>
            <a:ext cx="914400" cy="914400"/>
          </a:xfrm>
          <a:prstGeom prst="rect">
            <a:avLst/>
          </a:prstGeom>
        </p:spPr>
      </p:pic>
      <p:pic>
        <p:nvPicPr>
          <p:cNvPr id="82" name="Graphic 11" descr="Badge 3 with solid fill">
            <a:extLst>
              <a:ext uri="{FF2B5EF4-FFF2-40B4-BE49-F238E27FC236}">
                <a16:creationId xmlns:a16="http://schemas.microsoft.com/office/drawing/2014/main" id="{89F56F34-93FC-CF9B-4334-EBA2FB4E265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2695548" y="2789775"/>
            <a:ext cx="914400" cy="914400"/>
          </a:xfrm>
          <a:prstGeom prst="rect">
            <a:avLst/>
          </a:prstGeom>
        </p:spPr>
      </p:pic>
      <p:pic>
        <p:nvPicPr>
          <p:cNvPr id="83" name="Graphic 12" descr="Badge 4 with solid fill">
            <a:extLst>
              <a:ext uri="{FF2B5EF4-FFF2-40B4-BE49-F238E27FC236}">
                <a16:creationId xmlns:a16="http://schemas.microsoft.com/office/drawing/2014/main" id="{CB73B717-91D4-63E9-0228-9A8E08CBF31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2695548" y="3954363"/>
            <a:ext cx="914400" cy="914400"/>
          </a:xfrm>
          <a:prstGeom prst="rect">
            <a:avLst/>
          </a:prstGeom>
        </p:spPr>
      </p:pic>
      <p:pic>
        <p:nvPicPr>
          <p:cNvPr id="84" name="Graphic 4" descr="Badge 5 with solid fill">
            <a:extLst>
              <a:ext uri="{FF2B5EF4-FFF2-40B4-BE49-F238E27FC236}">
                <a16:creationId xmlns:a16="http://schemas.microsoft.com/office/drawing/2014/main" id="{9FE24030-A14B-252A-2DC0-8DBD1A0F300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a:off x="2695548" y="5190900"/>
            <a:ext cx="914400" cy="914400"/>
          </a:xfrm>
          <a:prstGeom prst="rect">
            <a:avLst/>
          </a:prstGeom>
        </p:spPr>
      </p:pic>
      <p:sp>
        <p:nvSpPr>
          <p:cNvPr id="86"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726586" y="4179981"/>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ko-KR" sz="2400" b="1" i="0" u="none" strike="noStrike" kern="1200" cap="none" spc="0" normalizeH="0" baseline="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Supply Chain</a:t>
            </a:r>
            <a:r>
              <a:rPr kumimoji="1" lang="en-US" altLang="ko-KR" sz="2400" b="1" i="0" u="none" strike="noStrike" kern="1200" cap="none" spc="0" normalizeH="0" noProof="0" dirty="0" smtClean="0">
                <a:ln>
                  <a:noFill/>
                </a:ln>
                <a:solidFill>
                  <a:schemeClr val="bg1">
                    <a:lumMod val="50000"/>
                  </a:schemeClr>
                </a:solidFill>
                <a:effectLst/>
                <a:uLnTx/>
                <a:uFillTx/>
                <a:latin typeface="Roboto" panose="02000000000000000000" pitchFamily="2" charset="0"/>
                <a:ea typeface="Roboto" panose="02000000000000000000" pitchFamily="2" charset="0"/>
                <a:cs typeface="Tahoma" panose="020B0604030504040204" pitchFamily="34" charset="0"/>
              </a:rPr>
              <a:t> and Logistic Overview</a:t>
            </a:r>
            <a:endParaRPr kumimoji="1" lang="ko-KR" altLang="en-US" sz="2400" b="1" i="1" u="none" strike="noStrike" kern="1200" cap="none" spc="0" normalizeH="0" baseline="0" noProof="0" dirty="0">
              <a:ln>
                <a:noFill/>
              </a:ln>
              <a:solidFill>
                <a:schemeClr val="bg1">
                  <a:lumMod val="50000"/>
                </a:schemeClr>
              </a:solidFill>
              <a:effectLst/>
              <a:uLnTx/>
              <a:uFillTx/>
              <a:latin typeface="Roboto" panose="02000000000000000000" pitchFamily="2" charset="0"/>
              <a:ea typeface="Arial Unicode MS" panose="020B0604020202020204" pitchFamily="34" charset="-120"/>
              <a:cs typeface="Tahoma" panose="020B0604030504040204" pitchFamily="34" charset="0"/>
            </a:endParaRPr>
          </a:p>
        </p:txBody>
      </p:sp>
      <p:sp>
        <p:nvSpPr>
          <p:cNvPr id="87" name="TextBox 33">
            <a:extLst>
              <a:ext uri="{FF2B5EF4-FFF2-40B4-BE49-F238E27FC236}">
                <a16:creationId xmlns:a16="http://schemas.microsoft.com/office/drawing/2014/main" id="{322E1E42-7DE1-2768-8F85-98C064BD5F91}"/>
              </a:ext>
            </a:extLst>
          </p:cNvPr>
          <p:cNvSpPr txBox="1">
            <a:spLocks noChangeArrowheads="1"/>
          </p:cNvSpPr>
          <p:nvPr/>
        </p:nvSpPr>
        <p:spPr bwMode="auto">
          <a:xfrm>
            <a:off x="3696607" y="5394185"/>
            <a:ext cx="57659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000" rIns="108000">
            <a:spAutoFit/>
          </a:bodyPr>
          <a:lstStyle>
            <a:defPPr>
              <a:defRPr lang="zh-TW"/>
            </a:defPPr>
            <a:lvl1pPr marR="0" lvl="0" indent="0" eaLnBrk="0" fontAlgn="base" hangingPunct="0">
              <a:lnSpc>
                <a:spcPct val="100000"/>
              </a:lnSpc>
              <a:spcBef>
                <a:spcPct val="0"/>
              </a:spcBef>
              <a:spcAft>
                <a:spcPct val="0"/>
              </a:spcAft>
              <a:buClrTx/>
              <a:buSzTx/>
              <a:buFontTx/>
              <a:buNone/>
              <a:tabLst/>
              <a:defRPr kumimoji="1" sz="2400" b="1" i="0" u="none" strike="noStrike" cap="none" spc="0" normalizeH="0" baseline="0">
                <a:ln>
                  <a:noFill/>
                </a:ln>
                <a:solidFill>
                  <a:schemeClr val="accent1"/>
                </a:solidFill>
                <a:effectLst/>
                <a:uLnTx/>
                <a:uFillTx/>
                <a:latin typeface="Roboto" panose="02000000000000000000" pitchFamily="2" charset="0"/>
                <a:ea typeface="Roboto" panose="02000000000000000000" pitchFamily="2"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latin typeface="Calibri" panose="020F0502020204030204" pitchFamily="34" charset="0"/>
                <a:ea typeface="新細明體" panose="02020500000000000000" pitchFamily="18" charset="-120"/>
              </a:defRPr>
            </a:lvl9pPr>
          </a:lstStyle>
          <a:p>
            <a:r>
              <a:rPr lang="en-US" altLang="ko-KR" dirty="0" err="1">
                <a:solidFill>
                  <a:srgbClr val="FF0000"/>
                </a:solidFill>
              </a:rPr>
              <a:t>Foxconn</a:t>
            </a:r>
            <a:r>
              <a:rPr lang="en-US" altLang="ko-KR" dirty="0">
                <a:solidFill>
                  <a:srgbClr val="FF0000"/>
                </a:solidFill>
              </a:rPr>
              <a:t> Vietnam CSR</a:t>
            </a:r>
            <a:endParaRPr lang="ko-KR" altLang="en-US" dirty="0">
              <a:solidFill>
                <a:srgbClr val="FF0000"/>
              </a:solidFill>
            </a:endParaRPr>
          </a:p>
        </p:txBody>
      </p:sp>
    </p:spTree>
    <p:extLst>
      <p:ext uri="{BB962C8B-B14F-4D97-AF65-F5344CB8AC3E}">
        <p14:creationId xmlns:p14="http://schemas.microsoft.com/office/powerpoint/2010/main" val="23686690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7956575" y="4900669"/>
            <a:ext cx="1991463" cy="13286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3267" y="4919562"/>
            <a:ext cx="1989816" cy="13275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36790" y="4919563"/>
            <a:ext cx="1960100" cy="13077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8068" y="4919563"/>
            <a:ext cx="1741088" cy="13275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0" name="Picture 3"/>
          <p:cNvPicPr>
            <a:picLocks noChangeAspect="1" noChangeArrowheads="1"/>
          </p:cNvPicPr>
          <p:nvPr/>
        </p:nvPicPr>
        <p:blipFill>
          <a:blip r:embed="rId6" cstate="print"/>
          <a:srcRect l="3148" t="12946" r="5490" b="11161"/>
          <a:stretch>
            <a:fillRect/>
          </a:stretch>
        </p:blipFill>
        <p:spPr bwMode="auto">
          <a:xfrm>
            <a:off x="316896" y="3161658"/>
            <a:ext cx="2271678" cy="13300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8" name="Picture 8">
            <a:extLst>
              <a:ext uri="{FF2B5EF4-FFF2-40B4-BE49-F238E27FC236}">
                <a16:creationId xmlns:a16="http://schemas.microsoft.com/office/drawing/2014/main" id="{2A5E9992-E8A4-BADD-9BB7-B1361BA5E4E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7953" y="3151636"/>
            <a:ext cx="1707290" cy="13400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29" name="Picture 10">
            <a:extLst>
              <a:ext uri="{FF2B5EF4-FFF2-40B4-BE49-F238E27FC236}">
                <a16:creationId xmlns:a16="http://schemas.microsoft.com/office/drawing/2014/main" id="{4AEF4872-E306-85E7-E927-6A425E47E34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430106" y="3151636"/>
            <a:ext cx="1885628" cy="13775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24" name="Picture 16">
            <a:extLst>
              <a:ext uri="{FF2B5EF4-FFF2-40B4-BE49-F238E27FC236}">
                <a16:creationId xmlns:a16="http://schemas.microsoft.com/office/drawing/2014/main" id="{A60B4490-C639-66FD-A700-F03AE303439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06752" y="849266"/>
            <a:ext cx="2694759" cy="1727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25" name="Picture 18">
            <a:extLst>
              <a:ext uri="{FF2B5EF4-FFF2-40B4-BE49-F238E27FC236}">
                <a16:creationId xmlns:a16="http://schemas.microsoft.com/office/drawing/2014/main" id="{53A2DB73-34D9-6614-3DA7-0B344705F2F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267495" y="865908"/>
            <a:ext cx="2593489" cy="17105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26" name="Picture 38">
            <a:extLst>
              <a:ext uri="{FF2B5EF4-FFF2-40B4-BE49-F238E27FC236}">
                <a16:creationId xmlns:a16="http://schemas.microsoft.com/office/drawing/2014/main" id="{8A7A7FDE-4E6F-094D-1782-46B6FE37FC6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306804" y="3168072"/>
            <a:ext cx="2593489" cy="13597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27" name="Picture 5"/>
          <p:cNvPicPr>
            <a:picLocks noChangeAspect="1" noChangeArrowheads="1"/>
          </p:cNvPicPr>
          <p:nvPr/>
        </p:nvPicPr>
        <p:blipFill>
          <a:blip r:embed="rId12" cstate="print"/>
          <a:srcRect l="10176" t="17411" r="9632" b="10045"/>
          <a:stretch>
            <a:fillRect/>
          </a:stretch>
        </p:blipFill>
        <p:spPr bwMode="auto">
          <a:xfrm>
            <a:off x="6492465" y="3161658"/>
            <a:ext cx="2694759" cy="13597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標題 22">
            <a:extLst>
              <a:ext uri="{FF2B5EF4-FFF2-40B4-BE49-F238E27FC236}">
                <a16:creationId xmlns:a16="http://schemas.microsoft.com/office/drawing/2014/main" id="{4BEFC239-DEE0-A543-3014-3FFEFFC62B11}"/>
              </a:ext>
            </a:extLst>
          </p:cNvPr>
          <p:cNvSpPr txBox="1">
            <a:spLocks noChangeArrowheads="1"/>
          </p:cNvSpPr>
          <p:nvPr/>
        </p:nvSpPr>
        <p:spPr bwMode="auto">
          <a:xfrm>
            <a:off x="0" y="0"/>
            <a:ext cx="9485313" cy="501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857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85725" marR="0" lvl="0" indent="0" algn="l" defTabSz="914400" rtl="0" eaLnBrk="0" fontAlgn="base" latinLnBrk="0" hangingPunct="0">
              <a:lnSpc>
                <a:spcPct val="90000"/>
              </a:lnSpc>
              <a:spcBef>
                <a:spcPct val="0"/>
              </a:spcBef>
              <a:spcAft>
                <a:spcPct val="0"/>
              </a:spcAft>
              <a:buClrTx/>
              <a:buSzTx/>
              <a:buFontTx/>
              <a:buNone/>
              <a:tabLst/>
              <a:defRPr/>
            </a:pPr>
            <a:endParaRPr kumimoji="0" lang="zh-TW" altLang="en-US" sz="1800" b="0" i="0" u="none" strike="noStrike" kern="1200" cap="none" spc="0" normalizeH="0" baseline="0" noProof="0" dirty="0">
              <a:ln>
                <a:noFill/>
              </a:ln>
              <a:solidFill>
                <a:prstClr val="white"/>
              </a:solidFill>
              <a:effectLst/>
              <a:uLnTx/>
              <a:uFillTx/>
              <a:latin typeface="Roboto" panose="02000000000000000000" pitchFamily="2" charset="0"/>
              <a:ea typeface="Microsoft YaHei" panose="020B0503020204020204" pitchFamily="34" charset="-122"/>
              <a:cs typeface="Tahoma" panose="020B0604030504040204" pitchFamily="34" charset="0"/>
            </a:endParaRPr>
          </a:p>
        </p:txBody>
      </p:sp>
      <p:sp>
        <p:nvSpPr>
          <p:cNvPr id="3" name="標題 22">
            <a:extLst>
              <a:ext uri="{FF2B5EF4-FFF2-40B4-BE49-F238E27FC236}">
                <a16:creationId xmlns:a16="http://schemas.microsoft.com/office/drawing/2014/main" id="{3A8F92D1-65FC-9A6D-66BE-23E0BD6E17A9}"/>
              </a:ext>
            </a:extLst>
          </p:cNvPr>
          <p:cNvSpPr txBox="1">
            <a:spLocks noChangeArrowheads="1"/>
          </p:cNvSpPr>
          <p:nvPr/>
        </p:nvSpPr>
        <p:spPr bwMode="auto">
          <a:xfrm>
            <a:off x="25975" y="11255"/>
            <a:ext cx="9485313" cy="501651"/>
          </a:xfrm>
          <a:prstGeom prst="rect">
            <a:avLst/>
          </a:prstGeom>
          <a:noFill/>
          <a:ln w="9525">
            <a:noFill/>
          </a:ln>
          <a:extLst/>
        </p:spPr>
        <p:txBody>
          <a:bodyPr lIns="78344" tIns="39172" rIns="78344" bIns="39172" anchor="ctr"/>
          <a:lstStyle>
            <a:defPPr>
              <a:defRPr lang="zh-TW"/>
            </a:defPPr>
            <a:lvl1pPr marR="0" lvl="0" defTabSz="912813" fontAlgn="auto">
              <a:lnSpc>
                <a:spcPct val="90000"/>
              </a:lnSpc>
              <a:spcBef>
                <a:spcPct val="0"/>
              </a:spcBef>
              <a:spcAft>
                <a:spcPts val="0"/>
              </a:spcAft>
              <a:buClrTx/>
              <a:buSzTx/>
              <a:tabLst/>
              <a:defRPr sz="3000" b="1">
                <a:solidFill>
                  <a:prstClr val="white"/>
                </a:solidFill>
                <a:latin typeface="Calibri Light (Headings)"/>
                <a:ea typeface="Tahoma" pitchFamily="34" charset="0"/>
                <a:cs typeface="Tahoma" pitchFamily="34" charset="0"/>
              </a:defRPr>
            </a:lvl1pPr>
          </a:lstStyle>
          <a:p>
            <a:r>
              <a:rPr lang="en-US" altLang="zh-TW" dirty="0"/>
              <a:t>Fii Vietnam – CSR Activities in Vietnam </a:t>
            </a:r>
            <a:endParaRPr lang="zh-TW" altLang="en-US" dirty="0"/>
          </a:p>
        </p:txBody>
      </p:sp>
      <p:sp>
        <p:nvSpPr>
          <p:cNvPr id="4" name="TextBox 3">
            <a:extLst>
              <a:ext uri="{FF2B5EF4-FFF2-40B4-BE49-F238E27FC236}">
                <a16:creationId xmlns:a16="http://schemas.microsoft.com/office/drawing/2014/main" id="{F9D53250-7407-C525-73C8-BFF3CD5F77D1}"/>
              </a:ext>
            </a:extLst>
          </p:cNvPr>
          <p:cNvSpPr txBox="1"/>
          <p:nvPr/>
        </p:nvSpPr>
        <p:spPr>
          <a:xfrm>
            <a:off x="162150" y="536939"/>
            <a:ext cx="6024338" cy="107721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ea typeface="Roboto" panose="02000000000000000000" pitchFamily="2" charset="0"/>
                <a:cs typeface="Tahoma" panose="020B0604030504040204" pitchFamily="34" charset="0"/>
              </a:rPr>
              <a:t>1. To be a member of RBA, Foxconn strictly follows our business theory </a:t>
            </a:r>
            <a:r>
              <a:rPr kumimoji="0" lang="en-US" sz="1600" b="0" i="0" u="none" strike="noStrike" kern="1200" cap="none" spc="0" normalizeH="0" baseline="0" noProof="0" dirty="0">
                <a:ln>
                  <a:noFill/>
                </a:ln>
                <a:solidFill>
                  <a:srgbClr val="FFFF00"/>
                </a:solidFill>
                <a:effectLst/>
                <a:uLnTx/>
                <a:uFillTx/>
                <a:ea typeface="Roboto" panose="02000000000000000000" pitchFamily="2" charset="0"/>
                <a:cs typeface="Tahoma" panose="020B0604030504040204" pitchFamily="34" charset="0"/>
              </a:rPr>
              <a:t>“HUMAN IS CORE”. </a:t>
            </a:r>
            <a:r>
              <a:rPr kumimoji="0" lang="en-US" sz="1600" b="0" i="0" u="none" strike="noStrike" kern="1200" cap="none" spc="0" normalizeH="0" baseline="0" noProof="0" dirty="0">
                <a:ln>
                  <a:noFill/>
                </a:ln>
                <a:solidFill>
                  <a:prstClr val="white"/>
                </a:solidFill>
                <a:effectLst/>
                <a:uLnTx/>
                <a:uFillTx/>
                <a:ea typeface="Roboto" panose="02000000000000000000" pitchFamily="2" charset="0"/>
                <a:cs typeface="Tahoma" panose="020B0604030504040204" pitchFamily="34" charset="0"/>
              </a:rPr>
              <a:t>Caring for every employee’s life, Foxconn regularly organize entertainment activities to improve employee’s life during their free time.  </a:t>
            </a:r>
          </a:p>
        </p:txBody>
      </p:sp>
      <p:sp>
        <p:nvSpPr>
          <p:cNvPr id="7" name="TextBox 6">
            <a:extLst>
              <a:ext uri="{FF2B5EF4-FFF2-40B4-BE49-F238E27FC236}">
                <a16:creationId xmlns:a16="http://schemas.microsoft.com/office/drawing/2014/main" id="{7AAA0890-091F-F7E0-BF42-36F05303F1FE}"/>
              </a:ext>
            </a:extLst>
          </p:cNvPr>
          <p:cNvSpPr txBox="1"/>
          <p:nvPr/>
        </p:nvSpPr>
        <p:spPr>
          <a:xfrm>
            <a:off x="3144231" y="4513576"/>
            <a:ext cx="2543175" cy="338554"/>
          </a:xfrm>
          <a:prstGeom prst="rect">
            <a:avLst/>
          </a:prstGeom>
          <a:noFill/>
        </p:spPr>
        <p:txBody>
          <a:bodyPr>
            <a:spAutoFit/>
          </a:bodyPr>
          <a:lstStyle>
            <a:defPPr>
              <a:defRPr lang="zh-TW"/>
            </a:defPPr>
            <a:lvl1pPr marR="0" lvl="0" indent="0" algn="ctr" fontAlgn="auto">
              <a:lnSpc>
                <a:spcPct val="100000"/>
              </a:lnSpc>
              <a:spcBef>
                <a:spcPts val="0"/>
              </a:spcBef>
              <a:spcAft>
                <a:spcPts val="0"/>
              </a:spcAft>
              <a:buClrTx/>
              <a:buSzTx/>
              <a:buFontTx/>
              <a:buNone/>
              <a:tabLst/>
              <a:defRPr kumimoji="0" sz="1400" b="0" i="0" u="none" strike="noStrike" cap="none" spc="0" normalizeH="0" baseline="0">
                <a:ln>
                  <a:noFill/>
                </a:ln>
                <a:solidFill>
                  <a:prstClr val="white"/>
                </a:solidFill>
                <a:effectLst/>
                <a:uLnTx/>
                <a:uFillTx/>
                <a:ea typeface="Roboto" panose="02000000000000000000" pitchFamily="2" charset="0"/>
                <a:cs typeface="Tahoma" panose="020B0604030504040204" pitchFamily="34" charset="0"/>
              </a:defRPr>
            </a:lvl1pPr>
          </a:lstStyle>
          <a:p>
            <a:r>
              <a:rPr lang="en-US" sz="1600" dirty="0" smtClean="0"/>
              <a:t>Annual The Unity </a:t>
            </a:r>
            <a:r>
              <a:rPr lang="en-US" sz="1600" dirty="0"/>
              <a:t>Festival</a:t>
            </a:r>
          </a:p>
        </p:txBody>
      </p:sp>
      <p:sp>
        <p:nvSpPr>
          <p:cNvPr id="8" name="TextBox 7">
            <a:extLst>
              <a:ext uri="{FF2B5EF4-FFF2-40B4-BE49-F238E27FC236}">
                <a16:creationId xmlns:a16="http://schemas.microsoft.com/office/drawing/2014/main" id="{90B7D045-F8D6-65C1-ABE0-E881B334EA5D}"/>
              </a:ext>
            </a:extLst>
          </p:cNvPr>
          <p:cNvSpPr txBox="1"/>
          <p:nvPr/>
        </p:nvSpPr>
        <p:spPr>
          <a:xfrm>
            <a:off x="404734" y="4522243"/>
            <a:ext cx="2766323" cy="338554"/>
          </a:xfrm>
          <a:prstGeom prst="rect">
            <a:avLst/>
          </a:prstGeom>
          <a:noFill/>
        </p:spPr>
        <p:txBody>
          <a:bodyPr wrap="square">
            <a:spAutoFit/>
          </a:bodyPr>
          <a:lstStyle>
            <a:defPPr>
              <a:defRPr lang="zh-TW"/>
            </a:defPPr>
            <a:lvl1pPr marR="0" lvl="0" indent="0" algn="ctr" fontAlgn="auto">
              <a:lnSpc>
                <a:spcPct val="100000"/>
              </a:lnSpc>
              <a:spcBef>
                <a:spcPts val="0"/>
              </a:spcBef>
              <a:spcAft>
                <a:spcPts val="0"/>
              </a:spcAft>
              <a:buClrTx/>
              <a:buSzTx/>
              <a:buFontTx/>
              <a:buNone/>
              <a:tabLst/>
              <a:defRPr kumimoji="0" sz="1400" b="0" i="0" u="none" strike="noStrike" cap="none" spc="0" normalizeH="0" baseline="0">
                <a:ln>
                  <a:noFill/>
                </a:ln>
                <a:solidFill>
                  <a:prstClr val="white"/>
                </a:solidFill>
                <a:effectLst/>
                <a:uLnTx/>
                <a:uFillTx/>
                <a:ea typeface="Roboto" panose="02000000000000000000" pitchFamily="2" charset="0"/>
                <a:cs typeface="Tahoma" panose="020B0604030504040204" pitchFamily="34" charset="0"/>
              </a:defRPr>
            </a:lvl1pPr>
          </a:lstStyle>
          <a:p>
            <a:r>
              <a:rPr lang="en-US" sz="1600" dirty="0" smtClean="0"/>
              <a:t>Annual The </a:t>
            </a:r>
            <a:r>
              <a:rPr lang="en-US" sz="1600" dirty="0"/>
              <a:t>Voice of Foxconn </a:t>
            </a:r>
          </a:p>
        </p:txBody>
      </p:sp>
      <p:sp>
        <p:nvSpPr>
          <p:cNvPr id="9" name="TextBox 8">
            <a:extLst>
              <a:ext uri="{FF2B5EF4-FFF2-40B4-BE49-F238E27FC236}">
                <a16:creationId xmlns:a16="http://schemas.microsoft.com/office/drawing/2014/main" id="{8BBC8863-D904-363F-0B3B-F075EC2CF9FB}"/>
              </a:ext>
            </a:extLst>
          </p:cNvPr>
          <p:cNvSpPr txBox="1"/>
          <p:nvPr/>
        </p:nvSpPr>
        <p:spPr>
          <a:xfrm>
            <a:off x="162150" y="1613721"/>
            <a:ext cx="6024338" cy="58477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ea typeface="Roboto" panose="02000000000000000000" pitchFamily="2" charset="0"/>
                <a:cs typeface="Tahoma" panose="020B0604030504040204" pitchFamily="34" charset="0"/>
              </a:rPr>
              <a:t>2. Foxconn Group focus on </a:t>
            </a:r>
            <a:r>
              <a:rPr kumimoji="0" lang="en-US" sz="1600" b="0" i="0" u="none" strike="noStrike" kern="1200" cap="none" spc="0" normalizeH="0" baseline="0" noProof="0" dirty="0">
                <a:ln>
                  <a:noFill/>
                </a:ln>
                <a:solidFill>
                  <a:srgbClr val="FFFF00"/>
                </a:solidFill>
                <a:effectLst/>
                <a:uLnTx/>
                <a:uFillTx/>
                <a:ea typeface="Roboto" panose="02000000000000000000" pitchFamily="2" charset="0"/>
                <a:cs typeface="Tahoma" panose="020B0604030504040204" pitchFamily="34" charset="0"/>
              </a:rPr>
              <a:t>employee’s training </a:t>
            </a:r>
            <a:r>
              <a:rPr kumimoji="0" lang="en-US" sz="1600" b="0" i="0" u="none" strike="noStrike" kern="1200" cap="none" spc="0" normalizeH="0" baseline="0" noProof="0" dirty="0">
                <a:ln>
                  <a:noFill/>
                </a:ln>
                <a:solidFill>
                  <a:prstClr val="white"/>
                </a:solidFill>
                <a:effectLst/>
                <a:uLnTx/>
                <a:uFillTx/>
                <a:ea typeface="Roboto" panose="02000000000000000000" pitchFamily="2" charset="0"/>
                <a:cs typeface="Tahoma" panose="020B0604030504040204" pitchFamily="34" charset="0"/>
              </a:rPr>
              <a:t>and support with the </a:t>
            </a:r>
            <a:r>
              <a:rPr kumimoji="0" lang="en-US" sz="1600" b="0" i="0" u="none" strike="noStrike" kern="1200" cap="none" spc="0" normalizeH="0" baseline="0" noProof="0" dirty="0">
                <a:ln>
                  <a:noFill/>
                </a:ln>
                <a:solidFill>
                  <a:srgbClr val="FFFF00"/>
                </a:solidFill>
                <a:effectLst/>
                <a:uLnTx/>
                <a:uFillTx/>
                <a:ea typeface="Roboto" panose="02000000000000000000" pitchFamily="2" charset="0"/>
                <a:cs typeface="Tahoma" panose="020B0604030504040204" pitchFamily="34" charset="0"/>
              </a:rPr>
              <a:t>Foxconn scholarship program </a:t>
            </a:r>
            <a:r>
              <a:rPr kumimoji="0" lang="en-US" sz="1600" b="0" i="0" u="none" strike="noStrike" kern="1200" cap="none" spc="0" normalizeH="0" baseline="0" noProof="0" dirty="0">
                <a:ln>
                  <a:noFill/>
                </a:ln>
                <a:solidFill>
                  <a:prstClr val="white"/>
                </a:solidFill>
                <a:effectLst/>
                <a:uLnTx/>
                <a:uFillTx/>
                <a:ea typeface="Roboto" panose="02000000000000000000" pitchFamily="2" charset="0"/>
                <a:cs typeface="Tahoma" panose="020B0604030504040204" pitchFamily="34" charset="0"/>
              </a:rPr>
              <a:t>the best employee for oversea studies. </a:t>
            </a:r>
          </a:p>
        </p:txBody>
      </p:sp>
      <p:sp>
        <p:nvSpPr>
          <p:cNvPr id="10" name="TextBox 9">
            <a:extLst>
              <a:ext uri="{FF2B5EF4-FFF2-40B4-BE49-F238E27FC236}">
                <a16:creationId xmlns:a16="http://schemas.microsoft.com/office/drawing/2014/main" id="{0422DD75-02AD-A42A-6A43-E33A7807BFF5}"/>
              </a:ext>
            </a:extLst>
          </p:cNvPr>
          <p:cNvSpPr txBox="1"/>
          <p:nvPr/>
        </p:nvSpPr>
        <p:spPr>
          <a:xfrm>
            <a:off x="162150" y="2259616"/>
            <a:ext cx="6024338"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ea typeface="Roboto" panose="02000000000000000000" pitchFamily="2" charset="0"/>
                <a:cs typeface="Tahoma" panose="020B0604030504040204" pitchFamily="34" charset="0"/>
              </a:rPr>
              <a:t>3. For a long time, Foxconn Group in Vietnam has </a:t>
            </a:r>
            <a:r>
              <a:rPr kumimoji="0" lang="en-US" sz="1600" b="0" i="0" u="none" strike="noStrike" kern="1200" cap="none" spc="0" normalizeH="0" baseline="0" noProof="0" dirty="0" smtClean="0">
                <a:ln>
                  <a:noFill/>
                </a:ln>
                <a:solidFill>
                  <a:prstClr val="white"/>
                </a:solidFill>
                <a:effectLst/>
                <a:uLnTx/>
                <a:uFillTx/>
                <a:ea typeface="Roboto" panose="02000000000000000000" pitchFamily="2" charset="0"/>
                <a:cs typeface="Tahoma" panose="020B0604030504040204" pitchFamily="34" charset="0"/>
              </a:rPr>
              <a:t>arranging </a:t>
            </a:r>
            <a:r>
              <a:rPr kumimoji="0" lang="en-US" sz="1600" b="0" i="0" u="none" strike="noStrike" kern="1200" cap="none" spc="0" normalizeH="0" baseline="0" noProof="0" dirty="0">
                <a:ln>
                  <a:noFill/>
                </a:ln>
                <a:solidFill>
                  <a:prstClr val="white"/>
                </a:solidFill>
                <a:effectLst/>
                <a:uLnTx/>
                <a:uFillTx/>
                <a:ea typeface="Roboto" panose="02000000000000000000" pitchFamily="2" charset="0"/>
                <a:cs typeface="Tahoma" panose="020B0604030504040204" pitchFamily="34" charset="0"/>
              </a:rPr>
              <a:t>many activities for our employees </a:t>
            </a:r>
            <a:r>
              <a:rPr lang="en-US" sz="1600" dirty="0" smtClean="0">
                <a:solidFill>
                  <a:srgbClr val="FFFF00"/>
                </a:solidFill>
                <a:ea typeface="Roboto" panose="02000000000000000000" pitchFamily="2" charset="0"/>
                <a:cs typeface="Tahoma" panose="020B0604030504040204" pitchFamily="34" charset="0"/>
              </a:rPr>
              <a:t>annually</a:t>
            </a:r>
            <a:r>
              <a:rPr lang="en-US" sz="1600" dirty="0" smtClean="0">
                <a:solidFill>
                  <a:prstClr val="white"/>
                </a:solidFill>
                <a:ea typeface="Roboto" panose="02000000000000000000" pitchFamily="2" charset="0"/>
                <a:cs typeface="Tahoma" panose="020B0604030504040204" pitchFamily="34" charset="0"/>
              </a:rPr>
              <a:t>, such as </a:t>
            </a:r>
            <a:r>
              <a:rPr lang="en-US" sz="1600" dirty="0" smtClean="0">
                <a:solidFill>
                  <a:srgbClr val="FFFF00"/>
                </a:solidFill>
                <a:ea typeface="Roboto" panose="02000000000000000000" pitchFamily="2" charset="0"/>
                <a:cs typeface="Tahoma" panose="020B0604030504040204" pitchFamily="34" charset="0"/>
              </a:rPr>
              <a:t>The Voice of Foxconn</a:t>
            </a:r>
            <a:r>
              <a:rPr lang="en-US" sz="1600" dirty="0" smtClean="0">
                <a:solidFill>
                  <a:prstClr val="white"/>
                </a:solidFill>
                <a:ea typeface="Roboto" panose="02000000000000000000" pitchFamily="2" charset="0"/>
                <a:cs typeface="Tahoma" panose="020B0604030504040204" pitchFamily="34" charset="0"/>
              </a:rPr>
              <a:t>, </a:t>
            </a:r>
            <a:r>
              <a:rPr lang="en-US" sz="1600" dirty="0" smtClean="0">
                <a:solidFill>
                  <a:srgbClr val="FFFF00"/>
                </a:solidFill>
                <a:ea typeface="Roboto" panose="02000000000000000000" pitchFamily="2" charset="0"/>
                <a:cs typeface="Tahoma" panose="020B0604030504040204" pitchFamily="34" charset="0"/>
              </a:rPr>
              <a:t>The Unity Festival</a:t>
            </a:r>
            <a:r>
              <a:rPr lang="en-US" sz="1600" dirty="0" smtClean="0">
                <a:solidFill>
                  <a:prstClr val="white"/>
                </a:solidFill>
                <a:ea typeface="Roboto" panose="02000000000000000000" pitchFamily="2" charset="0"/>
                <a:cs typeface="Tahoma" panose="020B0604030504040204" pitchFamily="34" charset="0"/>
              </a:rPr>
              <a:t>, </a:t>
            </a:r>
            <a:r>
              <a:rPr lang="en-US" sz="1600" dirty="0" smtClean="0">
                <a:solidFill>
                  <a:srgbClr val="FFFF00"/>
                </a:solidFill>
                <a:ea typeface="Roboto" panose="02000000000000000000" pitchFamily="2" charset="0"/>
                <a:cs typeface="Tahoma" panose="020B0604030504040204" pitchFamily="34" charset="0"/>
              </a:rPr>
              <a:t>Miss Foxconn</a:t>
            </a:r>
            <a:r>
              <a:rPr lang="en-US" sz="1600" dirty="0" smtClean="0">
                <a:solidFill>
                  <a:prstClr val="white"/>
                </a:solidFill>
                <a:ea typeface="Roboto" panose="02000000000000000000" pitchFamily="2" charset="0"/>
                <a:cs typeface="Tahoma" panose="020B0604030504040204" pitchFamily="34" charset="0"/>
              </a:rPr>
              <a:t>, </a:t>
            </a:r>
            <a:r>
              <a:rPr lang="en-US" sz="1600" dirty="0" smtClean="0">
                <a:solidFill>
                  <a:srgbClr val="FFFF00"/>
                </a:solidFill>
                <a:ea typeface="Roboto" panose="02000000000000000000" pitchFamily="2" charset="0"/>
                <a:cs typeface="Tahoma" panose="020B0604030504040204" pitchFamily="34" charset="0"/>
              </a:rPr>
              <a:t>Foxconn Team Building</a:t>
            </a:r>
            <a:r>
              <a:rPr lang="en-US" sz="1600" dirty="0" smtClean="0">
                <a:solidFill>
                  <a:prstClr val="white"/>
                </a:solidFill>
                <a:ea typeface="Roboto" panose="02000000000000000000" pitchFamily="2" charset="0"/>
                <a:cs typeface="Tahoma" panose="020B0604030504040204" pitchFamily="34" charset="0"/>
              </a:rPr>
              <a:t>,…</a:t>
            </a:r>
            <a:endParaRPr kumimoji="0" lang="en-US" sz="1600" b="0" i="0" u="none" strike="noStrike" kern="1200" cap="none" spc="0" normalizeH="0" baseline="0" noProof="0" dirty="0">
              <a:ln>
                <a:noFill/>
              </a:ln>
              <a:solidFill>
                <a:srgbClr val="FFFF00"/>
              </a:solidFill>
              <a:effectLst/>
              <a:uLnTx/>
              <a:uFillTx/>
              <a:ea typeface="Roboto" panose="02000000000000000000" pitchFamily="2" charset="0"/>
              <a:cs typeface="Tahoma" panose="020B0604030504040204" pitchFamily="34" charset="0"/>
            </a:endParaRPr>
          </a:p>
        </p:txBody>
      </p:sp>
      <p:sp>
        <p:nvSpPr>
          <p:cNvPr id="13" name="TextBox 12">
            <a:extLst>
              <a:ext uri="{FF2B5EF4-FFF2-40B4-BE49-F238E27FC236}">
                <a16:creationId xmlns:a16="http://schemas.microsoft.com/office/drawing/2014/main" id="{36E5EE13-4BA2-1594-6869-D49C22260752}"/>
              </a:ext>
            </a:extLst>
          </p:cNvPr>
          <p:cNvSpPr txBox="1"/>
          <p:nvPr/>
        </p:nvSpPr>
        <p:spPr>
          <a:xfrm>
            <a:off x="6486525" y="2610547"/>
            <a:ext cx="5342499" cy="584775"/>
          </a:xfrm>
          <a:prstGeom prst="rect">
            <a:avLst/>
          </a:prstGeom>
          <a:noFill/>
        </p:spPr>
        <p:txBody>
          <a:bodyPr wrap="square">
            <a:spAutoFit/>
          </a:bodyPr>
          <a:lstStyle>
            <a:defPPr>
              <a:defRPr lang="zh-TW"/>
            </a:defPPr>
            <a:lvl1pPr marR="0" lvl="0" indent="0" algn="just" fontAlgn="auto">
              <a:lnSpc>
                <a:spcPct val="100000"/>
              </a:lnSpc>
              <a:spcBef>
                <a:spcPts val="0"/>
              </a:spcBef>
              <a:spcAft>
                <a:spcPts val="0"/>
              </a:spcAft>
              <a:buClrTx/>
              <a:buSzTx/>
              <a:buFontTx/>
              <a:buNone/>
              <a:tabLst/>
              <a:defRPr kumimoji="0" sz="1400" b="0" i="0" u="none" strike="noStrike" cap="none" spc="0" normalizeH="0" baseline="0">
                <a:ln>
                  <a:noFill/>
                </a:ln>
                <a:solidFill>
                  <a:prstClr val="white"/>
                </a:solidFill>
                <a:effectLst/>
                <a:uLnTx/>
                <a:uFillTx/>
                <a:ea typeface="Roboto" panose="02000000000000000000" pitchFamily="2" charset="0"/>
                <a:cs typeface="Tahoma" panose="020B0604030504040204" pitchFamily="34" charset="0"/>
              </a:defRPr>
            </a:lvl1pPr>
          </a:lstStyle>
          <a:p>
            <a:pPr algn="ctr"/>
            <a:r>
              <a:rPr lang="en-US" sz="1600" dirty="0"/>
              <a:t>Vietnam employees </a:t>
            </a:r>
            <a:r>
              <a:rPr lang="en-US" sz="1600" dirty="0" smtClean="0"/>
              <a:t>get to go </a:t>
            </a:r>
            <a:r>
              <a:rPr lang="en-US" sz="1600" dirty="0"/>
              <a:t>for Master Degree in </a:t>
            </a:r>
            <a:r>
              <a:rPr lang="en-US" sz="1600" dirty="0" smtClean="0"/>
              <a:t>Taiwan once a year</a:t>
            </a:r>
            <a:endParaRPr lang="en-US" sz="1600" dirty="0"/>
          </a:p>
        </p:txBody>
      </p:sp>
      <p:sp>
        <p:nvSpPr>
          <p:cNvPr id="14" name="TextBox 13">
            <a:extLst>
              <a:ext uri="{FF2B5EF4-FFF2-40B4-BE49-F238E27FC236}">
                <a16:creationId xmlns:a16="http://schemas.microsoft.com/office/drawing/2014/main" id="{57FB9EF4-1972-F3B7-A710-3A53303D22F1}"/>
              </a:ext>
            </a:extLst>
          </p:cNvPr>
          <p:cNvSpPr txBox="1"/>
          <p:nvPr/>
        </p:nvSpPr>
        <p:spPr>
          <a:xfrm>
            <a:off x="6463889" y="4523061"/>
            <a:ext cx="2694760" cy="338554"/>
          </a:xfrm>
          <a:prstGeom prst="rect">
            <a:avLst/>
          </a:prstGeom>
          <a:noFill/>
        </p:spPr>
        <p:txBody>
          <a:bodyPr wrap="square">
            <a:spAutoFit/>
          </a:bodyPr>
          <a:lstStyle>
            <a:defPPr>
              <a:defRPr lang="zh-TW"/>
            </a:defPPr>
            <a:lvl1pPr marR="0" lvl="0" indent="0" algn="just" fontAlgn="auto">
              <a:lnSpc>
                <a:spcPct val="100000"/>
              </a:lnSpc>
              <a:spcBef>
                <a:spcPts val="0"/>
              </a:spcBef>
              <a:spcAft>
                <a:spcPts val="0"/>
              </a:spcAft>
              <a:buClrTx/>
              <a:buSzTx/>
              <a:buFontTx/>
              <a:buNone/>
              <a:tabLst/>
              <a:defRPr kumimoji="0" sz="1400" b="0" i="0" u="none" strike="noStrike" cap="none" spc="0" normalizeH="0" baseline="0">
                <a:ln>
                  <a:noFill/>
                </a:ln>
                <a:solidFill>
                  <a:prstClr val="white"/>
                </a:solidFill>
                <a:effectLst/>
                <a:uLnTx/>
                <a:uFillTx/>
                <a:ea typeface="Roboto" panose="02000000000000000000" pitchFamily="2" charset="0"/>
                <a:cs typeface="Tahoma" panose="020B0604030504040204" pitchFamily="34" charset="0"/>
              </a:defRPr>
            </a:lvl1pPr>
          </a:lstStyle>
          <a:p>
            <a:pPr algn="ctr"/>
            <a:r>
              <a:rPr lang="en-US" sz="1600" dirty="0" smtClean="0"/>
              <a:t>Annual Miss Foxconn</a:t>
            </a:r>
            <a:endParaRPr lang="en-US" sz="1600" dirty="0"/>
          </a:p>
        </p:txBody>
      </p:sp>
      <p:sp>
        <p:nvSpPr>
          <p:cNvPr id="16" name="TextBox 15">
            <a:extLst>
              <a:ext uri="{FF2B5EF4-FFF2-40B4-BE49-F238E27FC236}">
                <a16:creationId xmlns:a16="http://schemas.microsoft.com/office/drawing/2014/main" id="{3B1D5719-8574-1591-60FA-DF995B4E965A}"/>
              </a:ext>
            </a:extLst>
          </p:cNvPr>
          <p:cNvSpPr txBox="1"/>
          <p:nvPr/>
        </p:nvSpPr>
        <p:spPr>
          <a:xfrm>
            <a:off x="9263921" y="4527864"/>
            <a:ext cx="2713220" cy="338554"/>
          </a:xfrm>
          <a:prstGeom prst="rect">
            <a:avLst/>
          </a:prstGeom>
          <a:noFill/>
        </p:spPr>
        <p:txBody>
          <a:bodyPr wrap="square">
            <a:spAutoFit/>
          </a:bodyPr>
          <a:lstStyle>
            <a:defPPr>
              <a:defRPr lang="zh-TW"/>
            </a:defPPr>
            <a:lvl1pPr marR="0" lvl="0" indent="0" algn="ctr" fontAlgn="auto">
              <a:lnSpc>
                <a:spcPct val="100000"/>
              </a:lnSpc>
              <a:spcBef>
                <a:spcPts val="0"/>
              </a:spcBef>
              <a:spcAft>
                <a:spcPts val="0"/>
              </a:spcAft>
              <a:buClrTx/>
              <a:buSzTx/>
              <a:buFontTx/>
              <a:buNone/>
              <a:tabLst/>
              <a:defRPr kumimoji="0" sz="1400" b="0" i="0" u="none" strike="noStrike" cap="none" spc="0" normalizeH="0" baseline="0">
                <a:ln>
                  <a:noFill/>
                </a:ln>
                <a:solidFill>
                  <a:prstClr val="white"/>
                </a:solidFill>
                <a:effectLst/>
                <a:uLnTx/>
                <a:uFillTx/>
                <a:ea typeface="Roboto" panose="02000000000000000000" pitchFamily="2" charset="0"/>
                <a:cs typeface="Tahoma" panose="020B0604030504040204" pitchFamily="34" charset="0"/>
              </a:defRPr>
            </a:lvl1pPr>
          </a:lstStyle>
          <a:p>
            <a:r>
              <a:rPr lang="en-US" sz="1600" dirty="0" smtClean="0"/>
              <a:t>Annual </a:t>
            </a:r>
            <a:r>
              <a:rPr lang="en-US" sz="1600" dirty="0" err="1" smtClean="0"/>
              <a:t>Foxconn</a:t>
            </a:r>
            <a:r>
              <a:rPr lang="en-US" sz="1600" dirty="0" smtClean="0"/>
              <a:t> Team Building</a:t>
            </a:r>
            <a:endParaRPr lang="en-US" sz="1600" dirty="0"/>
          </a:p>
        </p:txBody>
      </p:sp>
      <p:sp>
        <p:nvSpPr>
          <p:cNvPr id="23" name="TextBox 22">
            <a:extLst>
              <a:ext uri="{FF2B5EF4-FFF2-40B4-BE49-F238E27FC236}">
                <a16:creationId xmlns:a16="http://schemas.microsoft.com/office/drawing/2014/main" id="{3B1D5719-8574-1591-60FA-DF995B4E965A}"/>
              </a:ext>
            </a:extLst>
          </p:cNvPr>
          <p:cNvSpPr txBox="1"/>
          <p:nvPr/>
        </p:nvSpPr>
        <p:spPr>
          <a:xfrm>
            <a:off x="854439" y="6283899"/>
            <a:ext cx="9899010" cy="338554"/>
          </a:xfrm>
          <a:prstGeom prst="rect">
            <a:avLst/>
          </a:prstGeom>
          <a:noFill/>
        </p:spPr>
        <p:txBody>
          <a:bodyPr wrap="square">
            <a:spAutoFit/>
          </a:bodyPr>
          <a:lstStyle>
            <a:defPPr>
              <a:defRPr lang="zh-TW"/>
            </a:defPPr>
            <a:lvl1pPr marR="0" lvl="0" indent="0" algn="ctr" fontAlgn="auto">
              <a:lnSpc>
                <a:spcPct val="100000"/>
              </a:lnSpc>
              <a:spcBef>
                <a:spcPts val="0"/>
              </a:spcBef>
              <a:spcAft>
                <a:spcPts val="0"/>
              </a:spcAft>
              <a:buClrTx/>
              <a:buSzTx/>
              <a:buFontTx/>
              <a:buNone/>
              <a:tabLst/>
              <a:defRPr kumimoji="0" sz="1400" b="0" i="0" u="none" strike="noStrike" cap="none" spc="0" normalizeH="0" baseline="0">
                <a:ln>
                  <a:noFill/>
                </a:ln>
                <a:solidFill>
                  <a:prstClr val="white"/>
                </a:solidFill>
                <a:effectLst/>
                <a:uLnTx/>
                <a:uFillTx/>
                <a:ea typeface="Roboto" panose="02000000000000000000" pitchFamily="2" charset="0"/>
                <a:cs typeface="Tahoma" panose="020B0604030504040204" pitchFamily="34" charset="0"/>
              </a:defRPr>
            </a:lvl1pPr>
          </a:lstStyle>
          <a:p>
            <a:r>
              <a:rPr lang="en-US" sz="1600" dirty="0" smtClean="0"/>
              <a:t>Fii Football Champions League is always one of the most anticipated event, which are held  weekly and monthly</a:t>
            </a:r>
            <a:endParaRPr lang="en-US" sz="1600" dirty="0"/>
          </a:p>
        </p:txBody>
      </p:sp>
    </p:spTree>
    <p:extLst>
      <p:ext uri="{BB962C8B-B14F-4D97-AF65-F5344CB8AC3E}">
        <p14:creationId xmlns:p14="http://schemas.microsoft.com/office/powerpoint/2010/main" val="6184196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2">
            <a:extLst>
              <a:ext uri="{FF2B5EF4-FFF2-40B4-BE49-F238E27FC236}">
                <a16:creationId xmlns:a16="http://schemas.microsoft.com/office/drawing/2014/main" id="{A6811DBE-039F-D2D0-E644-60C6944FDA29}"/>
              </a:ext>
            </a:extLst>
          </p:cNvPr>
          <p:cNvSpPr txBox="1">
            <a:spLocks noChangeArrowheads="1"/>
          </p:cNvSpPr>
          <p:nvPr/>
        </p:nvSpPr>
        <p:spPr bwMode="auto">
          <a:xfrm>
            <a:off x="27710" y="13855"/>
            <a:ext cx="9485313" cy="501651"/>
          </a:xfrm>
          <a:prstGeom prst="rect">
            <a:avLst/>
          </a:prstGeom>
          <a:noFill/>
          <a:ln w="9525">
            <a:noFill/>
          </a:ln>
          <a:extLst/>
        </p:spPr>
        <p:txBody>
          <a:bodyPr lIns="78344" tIns="39172" rIns="78344" bIns="39172" anchor="ctr"/>
          <a:lstStyle>
            <a:defPPr>
              <a:defRPr lang="zh-TW"/>
            </a:defPPr>
            <a:lvl1pPr marR="0" lvl="0" defTabSz="912813" fontAlgn="auto">
              <a:lnSpc>
                <a:spcPct val="90000"/>
              </a:lnSpc>
              <a:spcBef>
                <a:spcPct val="0"/>
              </a:spcBef>
              <a:spcAft>
                <a:spcPts val="0"/>
              </a:spcAft>
              <a:buClrTx/>
              <a:buSzTx/>
              <a:tabLst/>
              <a:defRPr sz="3000" b="1">
                <a:solidFill>
                  <a:prstClr val="white"/>
                </a:solidFill>
                <a:latin typeface="Calibri Light (Headings)"/>
                <a:ea typeface="Tahoma" pitchFamily="34" charset="0"/>
                <a:cs typeface="Tahoma" pitchFamily="34" charset="0"/>
              </a:defRPr>
            </a:lvl1pPr>
          </a:lstStyle>
          <a:p>
            <a:r>
              <a:rPr lang="en-US" altLang="zh-TW" dirty="0"/>
              <a:t>Foxconn Group – ESG Philosophy</a:t>
            </a:r>
            <a:endParaRPr lang="zh-TW" altLang="en-US" dirty="0"/>
          </a:p>
        </p:txBody>
      </p:sp>
      <p:pic>
        <p:nvPicPr>
          <p:cNvPr id="2" name="Picture 1"/>
          <p:cNvPicPr>
            <a:picLocks noChangeAspect="1"/>
          </p:cNvPicPr>
          <p:nvPr/>
        </p:nvPicPr>
        <p:blipFill>
          <a:blip r:embed="rId2" cstate="print"/>
          <a:stretch>
            <a:fillRect/>
          </a:stretch>
        </p:blipFill>
        <p:spPr>
          <a:xfrm>
            <a:off x="152400" y="793431"/>
            <a:ext cx="12011890" cy="5683196"/>
          </a:xfrm>
          <a:prstGeom prst="rect">
            <a:avLst/>
          </a:prstGeom>
        </p:spPr>
      </p:pic>
      <p:sp>
        <p:nvSpPr>
          <p:cNvPr id="13" name="標題 22">
            <a:extLst>
              <a:ext uri="{FF2B5EF4-FFF2-40B4-BE49-F238E27FC236}">
                <a16:creationId xmlns:a16="http://schemas.microsoft.com/office/drawing/2014/main" id="{745877CD-0C59-810A-9501-511ADA38DF35}"/>
              </a:ext>
            </a:extLst>
          </p:cNvPr>
          <p:cNvSpPr txBox="1">
            <a:spLocks noChangeArrowheads="1"/>
          </p:cNvSpPr>
          <p:nvPr/>
        </p:nvSpPr>
        <p:spPr bwMode="auto">
          <a:xfrm>
            <a:off x="4102051" y="1682501"/>
            <a:ext cx="7714488" cy="19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857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85725" marR="0" lvl="0" indent="0" algn="l" defTabSz="914400" rtl="0" eaLnBrk="0" fontAlgn="base" latinLnBrk="0" hangingPunct="0">
              <a:lnSpc>
                <a:spcPct val="90000"/>
              </a:lnSpc>
              <a:spcBef>
                <a:spcPct val="0"/>
              </a:spcBef>
              <a:spcAft>
                <a:spcPct val="0"/>
              </a:spcAft>
              <a:buClrTx/>
              <a:buSzTx/>
              <a:buFontTx/>
              <a:buNone/>
              <a:tabLst/>
              <a:defRPr/>
            </a:pPr>
            <a:r>
              <a:rPr kumimoji="0" lang="en-US" altLang="zh-TW" sz="1600" b="0" i="0" u="none" strike="noStrike" kern="1200" cap="none" spc="0" normalizeH="0" baseline="0" noProof="0" dirty="0">
                <a:ln>
                  <a:noFill/>
                </a:ln>
                <a:solidFill>
                  <a:prstClr val="white"/>
                </a:solidFill>
                <a:effectLst/>
                <a:uLnTx/>
                <a:uFillTx/>
                <a:latin typeface="+mn-lt"/>
                <a:ea typeface="Roboto" panose="02000000000000000000" pitchFamily="2" charset="0"/>
                <a:cs typeface="Tahoma" panose="020B0604030504040204" pitchFamily="34" charset="0"/>
              </a:rPr>
              <a:t>Hon Hai Technology Group, or Foxconn, has been operating under the guideline of </a:t>
            </a:r>
            <a:r>
              <a:rPr kumimoji="0" lang="en-US" altLang="zh-TW" sz="1600" b="0" i="0" u="none" strike="noStrike" kern="1200" cap="none" spc="0" normalizeH="0" baseline="0" noProof="0" dirty="0">
                <a:ln>
                  <a:noFill/>
                </a:ln>
                <a:solidFill>
                  <a:srgbClr val="FFFF00"/>
                </a:solidFill>
                <a:effectLst/>
                <a:uLnTx/>
                <a:uFillTx/>
                <a:latin typeface="+mn-lt"/>
                <a:ea typeface="Roboto" panose="02000000000000000000" pitchFamily="2" charset="0"/>
                <a:cs typeface="Tahoma" panose="020B0604030504040204" pitchFamily="34" charset="0"/>
              </a:rPr>
              <a:t>“Sustainable Management = EPS+ESG </a:t>
            </a:r>
            <a:r>
              <a:rPr kumimoji="0" lang="en-US" altLang="zh-TW" sz="1600" dirty="0">
                <a:solidFill>
                  <a:srgbClr val="FFFF00"/>
                </a:solidFill>
                <a:latin typeface="+mn-lt"/>
                <a:ea typeface="Roboto" panose="02000000000000000000" pitchFamily="2" charset="0"/>
                <a:cs typeface="Tahoma" panose="020B0604030504040204" pitchFamily="34" charset="0"/>
              </a:rPr>
              <a:t>since 2020</a:t>
            </a:r>
            <a:r>
              <a:rPr kumimoji="0" lang="en-US" altLang="zh-TW" sz="1600" dirty="0">
                <a:solidFill>
                  <a:prstClr val="white"/>
                </a:solidFill>
                <a:latin typeface="+mn-lt"/>
                <a:ea typeface="Roboto" panose="02000000000000000000" pitchFamily="2" charset="0"/>
                <a:cs typeface="Tahoma" panose="020B0604030504040204" pitchFamily="34" charset="0"/>
              </a:rPr>
              <a:t>. The Group has formulated development strategies and implemented new measures while reducing energy consumption and carbon emissions through innovative technologies based on rigorous standards in response to climate issues yet is still simultaneously active in participation of </a:t>
            </a:r>
            <a:r>
              <a:rPr kumimoji="0" lang="en-US" altLang="zh-TW" sz="1600" dirty="0">
                <a:solidFill>
                  <a:srgbClr val="FFFF00"/>
                </a:solidFill>
                <a:latin typeface="+mn-lt"/>
                <a:ea typeface="Roboto" panose="02000000000000000000" pitchFamily="2" charset="0"/>
                <a:cs typeface="Tahoma" panose="020B0604030504040204" pitchFamily="34" charset="0"/>
              </a:rPr>
              <a:t>Carbon Disclosure project and Climate Action 100+, </a:t>
            </a:r>
            <a:r>
              <a:rPr kumimoji="0" lang="en-US" altLang="zh-TW" sz="1600" dirty="0">
                <a:solidFill>
                  <a:prstClr val="white"/>
                </a:solidFill>
                <a:latin typeface="+mn-lt"/>
                <a:ea typeface="Roboto" panose="02000000000000000000" pitchFamily="2" charset="0"/>
                <a:cs typeface="Tahoma" panose="020B0604030504040204" pitchFamily="34" charset="0"/>
              </a:rPr>
              <a:t>pledging to achieve a target of </a:t>
            </a:r>
            <a:r>
              <a:rPr kumimoji="0" lang="en-US" altLang="zh-TW" sz="1600" dirty="0">
                <a:solidFill>
                  <a:srgbClr val="FFFF00"/>
                </a:solidFill>
                <a:latin typeface="+mn-lt"/>
                <a:ea typeface="Roboto" panose="02000000000000000000" pitchFamily="2" charset="0"/>
                <a:cs typeface="Tahoma" panose="020B0604030504040204" pitchFamily="34" charset="0"/>
              </a:rPr>
              <a:t>Zero Emissions by 2050</a:t>
            </a:r>
            <a:r>
              <a:rPr kumimoji="0" lang="en-US" altLang="zh-TW" sz="1600" dirty="0">
                <a:solidFill>
                  <a:prstClr val="white"/>
                </a:solidFill>
                <a:latin typeface="+mn-lt"/>
                <a:ea typeface="Roboto" panose="02000000000000000000" pitchFamily="2" charset="0"/>
                <a:cs typeface="Tahoma" panose="020B0604030504040204" pitchFamily="34" charset="0"/>
              </a:rPr>
              <a:t>. </a:t>
            </a:r>
            <a:r>
              <a:rPr kumimoji="0" lang="en-US" altLang="zh-TW" sz="1600" b="0" i="0" u="none" strike="noStrike" kern="1200" cap="none" spc="0" normalizeH="0" baseline="0" noProof="0" dirty="0">
                <a:ln>
                  <a:noFill/>
                </a:ln>
                <a:solidFill>
                  <a:prstClr val="white"/>
                </a:solidFill>
                <a:effectLst/>
                <a:uLnTx/>
                <a:uFillTx/>
                <a:latin typeface="+mn-lt"/>
                <a:ea typeface="Roboto" panose="02000000000000000000" pitchFamily="2" charset="0"/>
                <a:cs typeface="Tahoma" panose="020B0604030504040204" pitchFamily="34" charset="0"/>
              </a:rPr>
              <a:t> </a:t>
            </a:r>
            <a:endParaRPr kumimoji="0" lang="zh-TW" altLang="en-US" sz="1600" b="0" i="0" u="none" strike="noStrike" kern="1200" cap="none" spc="0" normalizeH="0" baseline="0" noProof="0" dirty="0">
              <a:ln>
                <a:noFill/>
              </a:ln>
              <a:solidFill>
                <a:prstClr val="white"/>
              </a:solidFill>
              <a:effectLst/>
              <a:uLnTx/>
              <a:uFillTx/>
              <a:latin typeface="+mn-lt"/>
              <a:ea typeface="Microsoft YaHei" panose="020B0503020204020204" pitchFamily="34" charset="-122"/>
              <a:cs typeface="Tahoma" panose="020B0604030504040204" pitchFamily="34" charset="0"/>
            </a:endParaRPr>
          </a:p>
        </p:txBody>
      </p:sp>
    </p:spTree>
    <p:extLst>
      <p:ext uri="{BB962C8B-B14F-4D97-AF65-F5344CB8AC3E}">
        <p14:creationId xmlns:p14="http://schemas.microsoft.com/office/powerpoint/2010/main" val="13514269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3" name="Picture 3"/>
          <p:cNvPicPr>
            <a:picLocks noChangeAspect="1" noChangeArrowheads="1"/>
          </p:cNvPicPr>
          <p:nvPr/>
        </p:nvPicPr>
        <p:blipFill>
          <a:blip r:embed="rId2" cstate="print"/>
          <a:srcRect/>
          <a:stretch>
            <a:fillRect/>
          </a:stretch>
        </p:blipFill>
        <p:spPr bwMode="auto">
          <a:xfrm>
            <a:off x="-1" y="0"/>
            <a:ext cx="1219795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7">
            <a:extLst>
              <a:ext uri="{FF2B5EF4-FFF2-40B4-BE49-F238E27FC236}">
                <a16:creationId xmlns:a16="http://schemas.microsoft.com/office/drawing/2014/main" id="{71B2258F-86CA-4D4D-8270-BC05FCDEBFB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178" name="Picture 2"/>
          <p:cNvPicPr>
            <a:picLocks noChangeAspect="1" noChangeArrowheads="1"/>
          </p:cNvPicPr>
          <p:nvPr/>
        </p:nvPicPr>
        <p:blipFill>
          <a:blip r:embed="rId2" cstate="print"/>
          <a:srcRect/>
          <a:stretch>
            <a:fillRect/>
          </a:stretch>
        </p:blipFill>
        <p:spPr bwMode="auto">
          <a:xfrm>
            <a:off x="-26679" y="0"/>
            <a:ext cx="12245356" cy="6858000"/>
          </a:xfrm>
          <a:prstGeom prst="rect">
            <a:avLst/>
          </a:prstGeom>
          <a:noFill/>
          <a:ln w="9525">
            <a:noFill/>
            <a:miter lim="800000"/>
            <a:headEnd/>
            <a:tailEnd/>
          </a:ln>
        </p:spPr>
      </p:pic>
    </p:spTree>
    <p:extLst>
      <p:ext uri="{BB962C8B-B14F-4D97-AF65-F5344CB8AC3E}">
        <p14:creationId xmlns:p14="http://schemas.microsoft.com/office/powerpoint/2010/main" val="3059274192"/>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11498</TotalTime>
  <Words>3730</Words>
  <Application>Microsoft Office PowerPoint</Application>
  <PresentationFormat>Widescreen</PresentationFormat>
  <Paragraphs>908</Paragraphs>
  <Slides>34</Slides>
  <Notes>7</Notes>
  <HiddenSlides>0</HiddenSlides>
  <MMClips>0</MMClips>
  <ScaleCrop>false</ScaleCrop>
  <HeadingPairs>
    <vt:vector size="8" baseType="variant">
      <vt:variant>
        <vt:lpstr>Fonts Used</vt:lpstr>
      </vt:variant>
      <vt:variant>
        <vt:i4>33</vt:i4>
      </vt:variant>
      <vt:variant>
        <vt:lpstr>Theme</vt:lpstr>
      </vt:variant>
      <vt:variant>
        <vt:i4>2</vt:i4>
      </vt:variant>
      <vt:variant>
        <vt:lpstr>Embedded OLE Servers</vt:lpstr>
      </vt:variant>
      <vt:variant>
        <vt:i4>1</vt:i4>
      </vt:variant>
      <vt:variant>
        <vt:lpstr>Slide Titles</vt:lpstr>
      </vt:variant>
      <vt:variant>
        <vt:i4>34</vt:i4>
      </vt:variant>
    </vt:vector>
  </HeadingPairs>
  <TitlesOfParts>
    <vt:vector size="70" baseType="lpstr">
      <vt:lpstr>Arial Unicode MS</vt:lpstr>
      <vt:lpstr>Calibri Light (Headings)</vt:lpstr>
      <vt:lpstr>等线</vt:lpstr>
      <vt:lpstr>標楷體</vt:lpstr>
      <vt:lpstr>Inter</vt:lpstr>
      <vt:lpstr>楷体_GB2312</vt:lpstr>
      <vt:lpstr>微軟正黑體</vt:lpstr>
      <vt:lpstr>微軟正黑體</vt:lpstr>
      <vt:lpstr>微软雅黑</vt:lpstr>
      <vt:lpstr>微软雅黑</vt:lpstr>
      <vt:lpstr>MTS Sans Black</vt:lpstr>
      <vt:lpstr>Noto Sans Symbols</vt:lpstr>
      <vt:lpstr>新細明體</vt:lpstr>
      <vt:lpstr>Roboto</vt:lpstr>
      <vt:lpstr>黑体</vt:lpstr>
      <vt:lpstr>SimSun</vt:lpstr>
      <vt:lpstr>SimSun</vt:lpstr>
      <vt:lpstr>STHeiti</vt:lpstr>
      <vt:lpstr>思源黑体 CN Bold</vt:lpstr>
      <vt:lpstr>思源黑体 CN Heavy</vt:lpstr>
      <vt:lpstr>思源黑体 CN Normal</vt:lpstr>
      <vt:lpstr>思源黑体 CN Regular</vt:lpstr>
      <vt:lpstr>Arial</vt:lpstr>
      <vt:lpstr>Calibri</vt:lpstr>
      <vt:lpstr>Calibri Light</vt:lpstr>
      <vt:lpstr>Candara</vt:lpstr>
      <vt:lpstr>Corbel</vt:lpstr>
      <vt:lpstr>Helvetica</vt:lpstr>
      <vt:lpstr>Symbol</vt:lpstr>
      <vt:lpstr>Tahoma</vt:lpstr>
      <vt:lpstr>Times New Roman</vt:lpstr>
      <vt:lpstr>Verdana</vt:lpstr>
      <vt:lpstr>Wingdings</vt:lpstr>
      <vt:lpstr>Office 佈景主題</vt:lpstr>
      <vt:lpstr>Office 主题​​</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周君霞</dc:creator>
  <cp:lastModifiedBy>陳國安</cp:lastModifiedBy>
  <cp:revision>444</cp:revision>
  <dcterms:created xsi:type="dcterms:W3CDTF">2023-02-09T10:40:29Z</dcterms:created>
  <dcterms:modified xsi:type="dcterms:W3CDTF">2023-07-29T06:10:32Z</dcterms:modified>
</cp:coreProperties>
</file>